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3C82"/>
    <a:srgbClr val="827F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6"/>
    <p:restoredTop sz="94674"/>
  </p:normalViewPr>
  <p:slideViewPr>
    <p:cSldViewPr snapToGrid="0" snapToObjects="1">
      <p:cViewPr varScale="1">
        <p:scale>
          <a:sx n="71" d="100"/>
          <a:sy n="71" d="100"/>
        </p:scale>
        <p:origin x="15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257FD0-3EF6-3644-8AEA-D897F2D52BD8}" type="datetimeFigureOut">
              <a:rPr lang="en-US" smtClean="0"/>
              <a:t>2/28/2022</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97BD1F-A5B2-C14E-9FF6-EB6D09DE92B2}" type="slidenum">
              <a:rPr lang="en-US" smtClean="0"/>
              <a:t>‹#›</a:t>
            </a:fld>
            <a:endParaRPr lang="en-US"/>
          </a:p>
        </p:txBody>
      </p:sp>
    </p:spTree>
    <p:extLst>
      <p:ext uri="{BB962C8B-B14F-4D97-AF65-F5344CB8AC3E}">
        <p14:creationId xmlns:p14="http://schemas.microsoft.com/office/powerpoint/2010/main" val="598390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97BD1F-A5B2-C14E-9FF6-EB6D09DE92B2}" type="slidenum">
              <a:rPr lang="en-US" smtClean="0"/>
              <a:t>1</a:t>
            </a:fld>
            <a:endParaRPr lang="en-US"/>
          </a:p>
        </p:txBody>
      </p:sp>
    </p:spTree>
    <p:extLst>
      <p:ext uri="{BB962C8B-B14F-4D97-AF65-F5344CB8AC3E}">
        <p14:creationId xmlns:p14="http://schemas.microsoft.com/office/powerpoint/2010/main" val="487601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7086AA-A443-9D4C-BE71-1291DC72BE32}"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688C5-E52B-504C-B3D4-19E1D89789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7086AA-A443-9D4C-BE71-1291DC72BE32}"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688C5-E52B-504C-B3D4-19E1D89789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7086AA-A443-9D4C-BE71-1291DC72BE32}"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688C5-E52B-504C-B3D4-19E1D89789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7086AA-A443-9D4C-BE71-1291DC72BE32}"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688C5-E52B-504C-B3D4-19E1D89789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7086AA-A443-9D4C-BE71-1291DC72BE32}"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688C5-E52B-504C-B3D4-19E1D897897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7086AA-A443-9D4C-BE71-1291DC72BE32}"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688C5-E52B-504C-B3D4-19E1D89789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7086AA-A443-9D4C-BE71-1291DC72BE32}" type="datetimeFigureOut">
              <a:rPr lang="en-US" smtClean="0"/>
              <a:t>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9688C5-E52B-504C-B3D4-19E1D89789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7086AA-A443-9D4C-BE71-1291DC72BE32}" type="datetimeFigureOut">
              <a:rPr lang="en-US" smtClean="0"/>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9688C5-E52B-504C-B3D4-19E1D89789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7086AA-A443-9D4C-BE71-1291DC72BE32}" type="datetimeFigureOut">
              <a:rPr lang="en-US" smtClean="0"/>
              <a:t>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9688C5-E52B-504C-B3D4-19E1D89789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037086AA-A443-9D4C-BE71-1291DC72BE32}"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688C5-E52B-504C-B3D4-19E1D89789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037086AA-A443-9D4C-BE71-1291DC72BE32}"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688C5-E52B-504C-B3D4-19E1D89789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037086AA-A443-9D4C-BE71-1291DC72BE32}" type="datetimeFigureOut">
              <a:rPr lang="en-US" smtClean="0"/>
              <a:t>2/28/2022</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A9688C5-E52B-504C-B3D4-19E1D8978977}" type="slidenum">
              <a:rPr lang="en-US" smtClean="0"/>
              <a:t>‹#›</a:t>
            </a:fld>
            <a:endParaRPr lang="en-US"/>
          </a:p>
        </p:txBody>
      </p:sp>
    </p:spTree>
    <p:extLst>
      <p:ext uri="{BB962C8B-B14F-4D97-AF65-F5344CB8AC3E}">
        <p14:creationId xmlns:p14="http://schemas.microsoft.com/office/powerpoint/2010/main" val="1874331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rotWithShape="1">
          <a:blip r:embed="rId3">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4263" t="14466" r="2968" b="7207"/>
          <a:stretch/>
        </p:blipFill>
        <p:spPr bwMode="auto">
          <a:xfrm>
            <a:off x="164783" y="154818"/>
            <a:ext cx="3955042" cy="1985482"/>
          </a:xfrm>
          <a:prstGeom prst="rect">
            <a:avLst/>
          </a:prstGeom>
          <a:ln>
            <a:noFill/>
          </a:ln>
          <a:extLst>
            <a:ext uri="{53640926-AAD7-44D8-BBD7-CCE9431645EC}">
              <a14:shadowObscured xmlns:a14="http://schemas.microsoft.com/office/drawing/2010/main"/>
            </a:ext>
          </a:extLst>
        </p:spPr>
      </p:pic>
      <p:sp>
        <p:nvSpPr>
          <p:cNvPr id="7" name="Rectangle 6"/>
          <p:cNvSpPr/>
          <p:nvPr/>
        </p:nvSpPr>
        <p:spPr>
          <a:xfrm>
            <a:off x="164782" y="2424899"/>
            <a:ext cx="5029200" cy="923330"/>
          </a:xfrm>
          <a:prstGeom prst="rect">
            <a:avLst/>
          </a:prstGeom>
        </p:spPr>
        <p:txBody>
          <a:bodyPr>
            <a:spAutoFit/>
          </a:bodyPr>
          <a:lstStyle/>
          <a:p>
            <a:r>
              <a:rPr lang="en-US" b="1" cap="all" dirty="0">
                <a:solidFill>
                  <a:srgbClr val="000000"/>
                </a:solidFill>
                <a:effectLst/>
                <a:latin typeface="Calibri" charset="0"/>
                <a:ea typeface="Times New Roman" charset="0"/>
                <a:cs typeface="Times New Roman" charset="0"/>
              </a:rPr>
              <a:t>5</a:t>
            </a:r>
            <a:r>
              <a:rPr lang="en-US" b="1" cap="all" baseline="30000" dirty="0">
                <a:solidFill>
                  <a:srgbClr val="000000"/>
                </a:solidFill>
                <a:effectLst/>
                <a:latin typeface="Calibri" charset="0"/>
                <a:ea typeface="Times New Roman" charset="0"/>
                <a:cs typeface="Times New Roman" charset="0"/>
              </a:rPr>
              <a:t>th</a:t>
            </a:r>
            <a:r>
              <a:rPr lang="en-US" b="1" cap="all" dirty="0">
                <a:solidFill>
                  <a:srgbClr val="000000"/>
                </a:solidFill>
                <a:effectLst/>
                <a:latin typeface="Calibri" charset="0"/>
                <a:ea typeface="Times New Roman" charset="0"/>
                <a:cs typeface="Times New Roman" charset="0"/>
              </a:rPr>
              <a:t> Annual </a:t>
            </a:r>
            <a:endParaRPr lang="en-US" sz="3200" b="1" cap="all" dirty="0">
              <a:solidFill>
                <a:srgbClr val="44546A"/>
              </a:solidFill>
              <a:effectLst/>
              <a:latin typeface="Calibri" charset="0"/>
              <a:ea typeface="Times New Roman" charset="0"/>
              <a:cs typeface="Times New Roman" charset="0"/>
            </a:endParaRPr>
          </a:p>
          <a:p>
            <a:r>
              <a:rPr lang="en-US" dirty="0">
                <a:solidFill>
                  <a:srgbClr val="000000"/>
                </a:solidFill>
                <a:effectLst/>
                <a:latin typeface="Calibri" charset="0"/>
                <a:ea typeface="Times New Roman" charset="0"/>
                <a:cs typeface="Times New Roman" charset="0"/>
              </a:rPr>
              <a:t>Chromatin and Epigenetics Symposium</a:t>
            </a:r>
          </a:p>
          <a:p>
            <a:r>
              <a:rPr lang="en-US" sz="1600" dirty="0">
                <a:solidFill>
                  <a:srgbClr val="000000"/>
                </a:solidFill>
                <a:latin typeface="Calibri" charset="0"/>
                <a:cs typeface="Times New Roman" charset="0"/>
              </a:rPr>
              <a:t>March 3</a:t>
            </a:r>
            <a:r>
              <a:rPr lang="en-US" sz="1600" baseline="30000" dirty="0">
                <a:solidFill>
                  <a:srgbClr val="000000"/>
                </a:solidFill>
                <a:latin typeface="Calibri" charset="0"/>
                <a:cs typeface="Times New Roman" charset="0"/>
              </a:rPr>
              <a:t>rd</a:t>
            </a:r>
            <a:r>
              <a:rPr lang="en-US" sz="1600" dirty="0">
                <a:solidFill>
                  <a:srgbClr val="000000"/>
                </a:solidFill>
                <a:latin typeface="Calibri" charset="0"/>
                <a:cs typeface="Times New Roman" charset="0"/>
              </a:rPr>
              <a:t>, 2022</a:t>
            </a:r>
            <a:r>
              <a:rPr lang="en-US" sz="1600" dirty="0">
                <a:effectLst/>
              </a:rPr>
              <a:t> </a:t>
            </a:r>
            <a:endParaRPr lang="en-US" sz="1600" dirty="0"/>
          </a:p>
        </p:txBody>
      </p:sp>
      <p:sp>
        <p:nvSpPr>
          <p:cNvPr id="8" name="Rectangle 7"/>
          <p:cNvSpPr/>
          <p:nvPr/>
        </p:nvSpPr>
        <p:spPr>
          <a:xfrm>
            <a:off x="164782" y="3277155"/>
            <a:ext cx="4260501" cy="2409890"/>
          </a:xfrm>
          <a:prstGeom prst="rect">
            <a:avLst/>
          </a:prstGeom>
        </p:spPr>
        <p:txBody>
          <a:bodyPr wrap="square">
            <a:spAutoFit/>
          </a:bodyPr>
          <a:lstStyle/>
          <a:p>
            <a:pPr>
              <a:lnSpc>
                <a:spcPct val="110000"/>
              </a:lnSpc>
              <a:spcBef>
                <a:spcPts val="600"/>
              </a:spcBef>
              <a:spcAft>
                <a:spcPts val="600"/>
              </a:spcAft>
            </a:pPr>
            <a:r>
              <a:rPr lang="en-US" sz="1200" b="1" dirty="0">
                <a:solidFill>
                  <a:srgbClr val="3E3C89"/>
                </a:solidFill>
                <a:effectLst/>
                <a:latin typeface="Calibri" charset="0"/>
                <a:ea typeface="Times New Roman" charset="0"/>
                <a:cs typeface="Times New Roman" charset="0"/>
              </a:rPr>
              <a:t>Invited Speakers</a:t>
            </a:r>
            <a:endParaRPr lang="en-US" sz="1200" dirty="0">
              <a:solidFill>
                <a:srgbClr val="44546A"/>
              </a:solidFill>
              <a:effectLst/>
              <a:latin typeface="Calibri" charset="0"/>
              <a:ea typeface="Times New Roman" charset="0"/>
              <a:cs typeface="Times New Roman" charset="0"/>
            </a:endParaRPr>
          </a:p>
          <a:p>
            <a:pPr>
              <a:lnSpc>
                <a:spcPct val="110000"/>
              </a:lnSpc>
              <a:spcBef>
                <a:spcPts val="600"/>
              </a:spcBef>
              <a:spcAft>
                <a:spcPts val="600"/>
              </a:spcAft>
            </a:pPr>
            <a:r>
              <a:rPr lang="en-US" sz="1200" b="1" dirty="0">
                <a:solidFill>
                  <a:srgbClr val="000000"/>
                </a:solidFill>
                <a:effectLst/>
                <a:latin typeface="Calibri" charset="0"/>
                <a:ea typeface="Times New Roman" charset="0"/>
                <a:cs typeface="Times New Roman" charset="0"/>
              </a:rPr>
              <a:t>Joseph Costello, PhD, Professor, Department of Neurological Surgery, University of California, San Francisco</a:t>
            </a:r>
            <a:endParaRPr lang="en-US" sz="1200" dirty="0">
              <a:solidFill>
                <a:srgbClr val="44546A"/>
              </a:solidFill>
              <a:effectLst/>
              <a:latin typeface="Calibri" charset="0"/>
              <a:ea typeface="Times New Roman" charset="0"/>
              <a:cs typeface="Times New Roman" charset="0"/>
            </a:endParaRPr>
          </a:p>
          <a:p>
            <a:pPr marL="0" marR="0">
              <a:spcBef>
                <a:spcPts val="0"/>
              </a:spcBef>
              <a:spcAft>
                <a:spcPts val="0"/>
              </a:spcAft>
            </a:pPr>
            <a:r>
              <a:rPr lang="en-US" sz="1200" dirty="0">
                <a:effectLst/>
                <a:latin typeface="Calibri  "/>
                <a:ea typeface="Times New Roman" panose="02020603050405020304" pitchFamily="18" charset="0"/>
                <a:cs typeface="Arial" panose="020B0604020202020204" pitchFamily="34" charset="0"/>
              </a:rPr>
              <a:t>Joseph Costello is currently a Professor in the Department of Neurological Surgery and a Karen Osney Brownstein Endowed Chair in Molecular Neuro-Oncology at the University of California at San Francisco. He received his Ph.D. degree from Loyola University. He performed postdoctoral research at the Ludwig Institute for Cancer research in San Diego. His group is interested in the role of genetic and epigenetic </a:t>
            </a:r>
            <a:r>
              <a:rPr lang="en-US" sz="1200" dirty="0">
                <a:effectLst/>
                <a:latin typeface="Calibri  "/>
                <a:ea typeface="Calibri" panose="020F0502020204030204" pitchFamily="34" charset="0"/>
                <a:cs typeface="Arial" panose="020B0604020202020204" pitchFamily="34" charset="0"/>
              </a:rPr>
              <a:t>alterations in the formation of sporadic cancers, including brain tumors.</a:t>
            </a:r>
            <a:endParaRPr lang="en-US" sz="1000" dirty="0">
              <a:effectLst/>
              <a:latin typeface="Calibri  "/>
              <a:ea typeface="Times New Roman" charset="0"/>
              <a:cs typeface="Arial" panose="020B0604020202020204"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4225545138"/>
              </p:ext>
            </p:extLst>
          </p:nvPr>
        </p:nvGraphicFramePr>
        <p:xfrm>
          <a:off x="4531807" y="83099"/>
          <a:ext cx="5361809" cy="7608179"/>
        </p:xfrm>
        <a:graphic>
          <a:graphicData uri="http://schemas.openxmlformats.org/drawingml/2006/table">
            <a:tbl>
              <a:tblPr firstRow="1" bandRow="1">
                <a:tableStyleId>{5A111915-BE36-4E01-A7E5-04B1672EAD32}</a:tableStyleId>
              </a:tblPr>
              <a:tblGrid>
                <a:gridCol w="1235947">
                  <a:extLst>
                    <a:ext uri="{9D8B030D-6E8A-4147-A177-3AD203B41FA5}">
                      <a16:colId xmlns:a16="http://schemas.microsoft.com/office/drawing/2014/main" val="20000"/>
                    </a:ext>
                  </a:extLst>
                </a:gridCol>
                <a:gridCol w="4125862">
                  <a:extLst>
                    <a:ext uri="{9D8B030D-6E8A-4147-A177-3AD203B41FA5}">
                      <a16:colId xmlns:a16="http://schemas.microsoft.com/office/drawing/2014/main" val="20001"/>
                    </a:ext>
                  </a:extLst>
                </a:gridCol>
              </a:tblGrid>
              <a:tr h="342918">
                <a:tc gridSpan="2">
                  <a:txBody>
                    <a:bodyPr/>
                    <a:lstStyle/>
                    <a:p>
                      <a:r>
                        <a:rPr lang="en-US" sz="1100" dirty="0">
                          <a:latin typeface="Calibri" charset="0"/>
                          <a:ea typeface="Calibri" charset="0"/>
                          <a:cs typeface="Calibri" charset="0"/>
                        </a:rPr>
                        <a:t>Agenda</a:t>
                      </a:r>
                    </a:p>
                  </a:txBody>
                  <a:tcPr>
                    <a:lnL w="12700" cap="flat" cmpd="sng" algn="ctr">
                      <a:solidFill>
                        <a:srgbClr val="3E3C82"/>
                      </a:solidFill>
                      <a:prstDash val="solid"/>
                      <a:round/>
                      <a:headEnd type="none" w="med" len="med"/>
                      <a:tailEnd type="none" w="med" len="med"/>
                    </a:lnL>
                    <a:lnR w="12700" cap="flat" cmpd="sng" algn="ctr">
                      <a:solidFill>
                        <a:srgbClr val="3E3C82"/>
                      </a:solidFill>
                      <a:prstDash val="solid"/>
                      <a:round/>
                      <a:headEnd type="none" w="med" len="med"/>
                      <a:tailEnd type="none" w="med" len="med"/>
                    </a:lnR>
                    <a:lnT w="12700" cap="flat" cmpd="sng" algn="ctr">
                      <a:solidFill>
                        <a:srgbClr val="3E3C82"/>
                      </a:solidFill>
                      <a:prstDash val="solid"/>
                      <a:round/>
                      <a:headEnd type="none" w="med" len="med"/>
                      <a:tailEnd type="none" w="med" len="med"/>
                    </a:lnT>
                    <a:solidFill>
                      <a:srgbClr val="3E3C82"/>
                    </a:solidFill>
                  </a:tcPr>
                </a:tc>
                <a:tc hMerge="1">
                  <a:txBody>
                    <a:bodyPr/>
                    <a:lstStyle/>
                    <a:p>
                      <a:endParaRPr lang="en-US" dirty="0"/>
                    </a:p>
                  </a:txBody>
                  <a:tcPr>
                    <a:solidFill>
                      <a:srgbClr val="827FC9"/>
                    </a:solidFill>
                  </a:tcPr>
                </a:tc>
                <a:extLst>
                  <a:ext uri="{0D108BD9-81ED-4DB2-BD59-A6C34878D82A}">
                    <a16:rowId xmlns:a16="http://schemas.microsoft.com/office/drawing/2014/main" val="10000"/>
                  </a:ext>
                </a:extLst>
              </a:tr>
              <a:tr h="370840">
                <a:tc>
                  <a:txBody>
                    <a:bodyPr/>
                    <a:lstStyle/>
                    <a:p>
                      <a:r>
                        <a:rPr lang="en-US" sz="1050" b="1" dirty="0">
                          <a:latin typeface="Calibri" charset="0"/>
                          <a:ea typeface="Calibri" charset="0"/>
                          <a:cs typeface="Calibri" charset="0"/>
                        </a:rPr>
                        <a:t>12:00 </a:t>
                      </a:r>
                      <a:r>
                        <a:rPr lang="mr-IN" sz="1050" b="1" dirty="0">
                          <a:latin typeface="Calibri" charset="0"/>
                          <a:ea typeface="Calibri" charset="0"/>
                          <a:cs typeface="Calibri" charset="0"/>
                        </a:rPr>
                        <a:t>–</a:t>
                      </a:r>
                      <a:r>
                        <a:rPr lang="en-US" sz="1050" b="1" dirty="0">
                          <a:latin typeface="Calibri" charset="0"/>
                          <a:ea typeface="Calibri" charset="0"/>
                          <a:cs typeface="Calibri" charset="0"/>
                        </a:rPr>
                        <a:t> 1:00 pm</a:t>
                      </a:r>
                    </a:p>
                  </a:txBody>
                  <a:tcPr>
                    <a:lnL w="12700" cap="flat" cmpd="sng" algn="ctr">
                      <a:solidFill>
                        <a:srgbClr val="3E3C82"/>
                      </a:solidFill>
                      <a:prstDash val="solid"/>
                      <a:round/>
                      <a:headEnd type="none" w="med" len="med"/>
                      <a:tailEnd type="none" w="med" len="med"/>
                    </a:lnL>
                    <a:lnB w="12700" cap="flat" cmpd="sng" algn="ctr">
                      <a:solidFill>
                        <a:srgbClr val="3E3C82"/>
                      </a:solidFill>
                      <a:prstDash val="solid"/>
                      <a:round/>
                      <a:headEnd type="none" w="med" len="med"/>
                      <a:tailEnd type="none" w="med" len="med"/>
                    </a:lnB>
                  </a:tcPr>
                </a:tc>
                <a:tc>
                  <a:txBody>
                    <a:bodyPr/>
                    <a:lstStyle/>
                    <a:p>
                      <a:pPr marL="0" marR="0" indent="0" algn="l" defTabSz="1005840" rtl="0" eaLnBrk="1" fontAlgn="auto" latinLnBrk="0" hangingPunct="1">
                        <a:lnSpc>
                          <a:spcPct val="100000"/>
                        </a:lnSpc>
                        <a:spcBef>
                          <a:spcPts val="0"/>
                        </a:spcBef>
                        <a:spcAft>
                          <a:spcPts val="0"/>
                        </a:spcAft>
                        <a:buClrTx/>
                        <a:buSzTx/>
                        <a:buFontTx/>
                        <a:buNone/>
                        <a:tabLst/>
                        <a:defRPr/>
                      </a:pPr>
                      <a:r>
                        <a:rPr lang="en-US" sz="1050" b="1" dirty="0">
                          <a:latin typeface="Calibri" charset="0"/>
                          <a:ea typeface="Calibri" charset="0"/>
                          <a:cs typeface="Calibri" charset="0"/>
                        </a:rPr>
                        <a:t>Joseph Costello, PhD</a:t>
                      </a:r>
                    </a:p>
                    <a:p>
                      <a:pPr marL="0" marR="0" indent="0" algn="l" defTabSz="1005840" rtl="0" eaLnBrk="1" fontAlgn="auto" latinLnBrk="0" hangingPunct="1">
                        <a:lnSpc>
                          <a:spcPct val="100000"/>
                        </a:lnSpc>
                        <a:spcBef>
                          <a:spcPts val="0"/>
                        </a:spcBef>
                        <a:spcAft>
                          <a:spcPts val="0"/>
                        </a:spcAft>
                        <a:buClrTx/>
                        <a:buSzTx/>
                        <a:buFontTx/>
                        <a:buNone/>
                        <a:tabLst/>
                        <a:defRPr/>
                      </a:pPr>
                      <a:r>
                        <a:rPr lang="en-US" sz="1050" dirty="0">
                          <a:latin typeface="Calibri" charset="0"/>
                          <a:ea typeface="Calibri" charset="0"/>
                          <a:cs typeface="Calibri" charset="0"/>
                        </a:rPr>
                        <a:t>Professor, Department of Neurological Surgery, University of California, San Francisco</a:t>
                      </a:r>
                    </a:p>
                    <a:p>
                      <a:pPr marL="0" marR="0" indent="0" algn="l" defTabSz="1005840" rtl="0" eaLnBrk="1" fontAlgn="auto" latinLnBrk="0" hangingPunct="1">
                        <a:lnSpc>
                          <a:spcPct val="100000"/>
                        </a:lnSpc>
                        <a:spcBef>
                          <a:spcPts val="0"/>
                        </a:spcBef>
                        <a:spcAft>
                          <a:spcPts val="0"/>
                        </a:spcAft>
                        <a:buClrTx/>
                        <a:buSzTx/>
                        <a:buFontTx/>
                        <a:buNone/>
                        <a:tabLst/>
                        <a:defRPr/>
                      </a:pPr>
                      <a:r>
                        <a:rPr lang="en-US" sz="1050" i="1" kern="1200" dirty="0">
                          <a:solidFill>
                            <a:schemeClr val="tx1"/>
                          </a:solidFill>
                          <a:effectLst/>
                          <a:latin typeface="Calibri  "/>
                          <a:ea typeface="+mn-ea"/>
                          <a:cs typeface="+mn-cs"/>
                        </a:rPr>
                        <a:t>A master key to tumor cell immortality</a:t>
                      </a:r>
                      <a:endParaRPr lang="en-US" sz="1050" i="1" dirty="0">
                        <a:latin typeface="Calibri  "/>
                        <a:ea typeface="Calibri" charset="0"/>
                        <a:cs typeface="Calibri" charset="0"/>
                      </a:endParaRPr>
                    </a:p>
                  </a:txBody>
                  <a:tcPr>
                    <a:lnR w="12700" cap="flat" cmpd="sng" algn="ctr">
                      <a:solidFill>
                        <a:srgbClr val="3E3C82"/>
                      </a:solidFill>
                      <a:prstDash val="solid"/>
                      <a:round/>
                      <a:headEnd type="none" w="med" len="med"/>
                      <a:tailEnd type="none" w="med" len="med"/>
                    </a:lnR>
                    <a:lnB w="12700" cap="flat" cmpd="sng" algn="ctr">
                      <a:solidFill>
                        <a:srgbClr val="3E3C82"/>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sz="1050" b="1" dirty="0">
                          <a:latin typeface="Calibri" charset="0"/>
                          <a:ea typeface="Calibri" charset="0"/>
                          <a:cs typeface="Calibri" charset="0"/>
                        </a:rPr>
                        <a:t>1:00 </a:t>
                      </a:r>
                      <a:r>
                        <a:rPr lang="mr-IN" sz="1050" b="1" dirty="0">
                          <a:latin typeface="Calibri" charset="0"/>
                          <a:ea typeface="Calibri" charset="0"/>
                          <a:cs typeface="Calibri" charset="0"/>
                        </a:rPr>
                        <a:t>–</a:t>
                      </a:r>
                      <a:r>
                        <a:rPr lang="en-US" sz="1050" b="1" dirty="0">
                          <a:latin typeface="Calibri" charset="0"/>
                          <a:ea typeface="Calibri" charset="0"/>
                          <a:cs typeface="Calibri" charset="0"/>
                        </a:rPr>
                        <a:t> 1:20 pm</a:t>
                      </a:r>
                    </a:p>
                  </a:txBody>
                  <a:tcPr>
                    <a:lnL w="12700" cap="flat" cmpd="sng" algn="ctr">
                      <a:solidFill>
                        <a:srgbClr val="3E3C82"/>
                      </a:solidFill>
                      <a:prstDash val="solid"/>
                      <a:round/>
                      <a:headEnd type="none" w="med" len="med"/>
                      <a:tailEnd type="none" w="med" len="med"/>
                    </a:lnL>
                    <a:lnT w="12700" cap="flat" cmpd="sng" algn="ctr">
                      <a:solidFill>
                        <a:srgbClr val="3E3C82"/>
                      </a:solidFill>
                      <a:prstDash val="solid"/>
                      <a:round/>
                      <a:headEnd type="none" w="med" len="med"/>
                      <a:tailEnd type="none" w="med" len="med"/>
                    </a:lnT>
                    <a:lnB w="12700" cap="flat" cmpd="sng" algn="ctr">
                      <a:solidFill>
                        <a:srgbClr val="3E3C82"/>
                      </a:solidFill>
                      <a:prstDash val="solid"/>
                      <a:round/>
                      <a:headEnd type="none" w="med" len="med"/>
                      <a:tailEnd type="none" w="med" len="med"/>
                    </a:lnB>
                  </a:tcPr>
                </a:tc>
                <a:tc>
                  <a:txBody>
                    <a:bodyPr/>
                    <a:lstStyle/>
                    <a:p>
                      <a:r>
                        <a:rPr lang="en-US" sz="1050" b="1" dirty="0">
                          <a:latin typeface="Calibri" charset="0"/>
                          <a:ea typeface="Calibri" charset="0"/>
                          <a:cs typeface="Calibri" charset="0"/>
                        </a:rPr>
                        <a:t> Jun Wang</a:t>
                      </a:r>
                      <a:r>
                        <a:rPr lang="en-US" sz="1050" b="1" baseline="0" dirty="0">
                          <a:latin typeface="Calibri" charset="0"/>
                          <a:ea typeface="Calibri" charset="0"/>
                          <a:cs typeface="Calibri" charset="0"/>
                        </a:rPr>
                        <a:t>, PhD</a:t>
                      </a:r>
                    </a:p>
                    <a:p>
                      <a:pPr marL="0" marR="0" indent="0" algn="l" defTabSz="1005840" rtl="0" eaLnBrk="1" fontAlgn="auto" latinLnBrk="0" hangingPunct="1">
                        <a:lnSpc>
                          <a:spcPct val="100000"/>
                        </a:lnSpc>
                        <a:spcBef>
                          <a:spcPts val="0"/>
                        </a:spcBef>
                        <a:spcAft>
                          <a:spcPts val="0"/>
                        </a:spcAft>
                        <a:buClrTx/>
                        <a:buSzTx/>
                        <a:buFontTx/>
                        <a:buNone/>
                        <a:tabLst/>
                        <a:defRPr/>
                      </a:pPr>
                      <a:r>
                        <a:rPr lang="en-US" sz="1050" baseline="0" dirty="0">
                          <a:latin typeface="Calibri" charset="0"/>
                          <a:ea typeface="Calibri" charset="0"/>
                          <a:cs typeface="Calibri" charset="0"/>
                        </a:rPr>
                        <a:t>(Greg Wang, PhD)</a:t>
                      </a:r>
                      <a:endParaRPr lang="en-US" sz="1050" dirty="0">
                        <a:latin typeface="Calibri" charset="0"/>
                        <a:ea typeface="Calibri" charset="0"/>
                        <a:cs typeface="Calibri" charset="0"/>
                      </a:endParaRPr>
                    </a:p>
                    <a:p>
                      <a:r>
                        <a:rPr lang="en-US" sz="1050" i="1" dirty="0">
                          <a:latin typeface="Calibri" charset="0"/>
                          <a:ea typeface="Calibri" charset="0"/>
                          <a:cs typeface="Calibri" charset="0"/>
                        </a:rPr>
                        <a:t>EZH2 non-canonically binds </a:t>
                      </a:r>
                      <a:r>
                        <a:rPr lang="en-US" sz="1050" i="1" dirty="0" err="1">
                          <a:latin typeface="Calibri" charset="0"/>
                          <a:ea typeface="Calibri" charset="0"/>
                          <a:cs typeface="Calibri" charset="0"/>
                        </a:rPr>
                        <a:t>cMyc</a:t>
                      </a:r>
                      <a:r>
                        <a:rPr lang="en-US" sz="1050" i="1" dirty="0">
                          <a:latin typeface="Calibri" charset="0"/>
                          <a:ea typeface="Calibri" charset="0"/>
                          <a:cs typeface="Calibri" charset="0"/>
                        </a:rPr>
                        <a:t> and p300 through a cryptic transactivation domain to mediate gene activation and promote oncogenesis </a:t>
                      </a:r>
                      <a:endParaRPr lang="en-US" sz="1050" dirty="0">
                        <a:latin typeface="Calibri" charset="0"/>
                        <a:ea typeface="Calibri" charset="0"/>
                        <a:cs typeface="Calibri" charset="0"/>
                      </a:endParaRPr>
                    </a:p>
                  </a:txBody>
                  <a:tcPr>
                    <a:lnR w="12700" cap="flat" cmpd="sng" algn="ctr">
                      <a:solidFill>
                        <a:srgbClr val="3E3C82"/>
                      </a:solidFill>
                      <a:prstDash val="solid"/>
                      <a:round/>
                      <a:headEnd type="none" w="med" len="med"/>
                      <a:tailEnd type="none" w="med" len="med"/>
                    </a:lnR>
                    <a:lnT w="12700" cap="flat" cmpd="sng" algn="ctr">
                      <a:solidFill>
                        <a:srgbClr val="3E3C82"/>
                      </a:solidFill>
                      <a:prstDash val="solid"/>
                      <a:round/>
                      <a:headEnd type="none" w="med" len="med"/>
                      <a:tailEnd type="none" w="med" len="med"/>
                    </a:lnT>
                    <a:lnB w="12700" cap="flat" cmpd="sng" algn="ctr">
                      <a:solidFill>
                        <a:srgbClr val="3E3C82"/>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sz="1050" b="1" dirty="0">
                          <a:latin typeface="Calibri" charset="0"/>
                          <a:ea typeface="Calibri" charset="0"/>
                          <a:cs typeface="Calibri" charset="0"/>
                        </a:rPr>
                        <a:t>1:20 </a:t>
                      </a:r>
                      <a:r>
                        <a:rPr lang="mr-IN" sz="1050" b="1" dirty="0">
                          <a:latin typeface="Calibri" charset="0"/>
                          <a:ea typeface="Calibri" charset="0"/>
                          <a:cs typeface="Calibri" charset="0"/>
                        </a:rPr>
                        <a:t>–</a:t>
                      </a:r>
                      <a:r>
                        <a:rPr lang="en-US" sz="1050" b="1" dirty="0">
                          <a:latin typeface="Calibri" charset="0"/>
                          <a:ea typeface="Calibri" charset="0"/>
                          <a:cs typeface="Calibri" charset="0"/>
                        </a:rPr>
                        <a:t> 1:40 pm</a:t>
                      </a:r>
                    </a:p>
                  </a:txBody>
                  <a:tcPr>
                    <a:lnL w="12700" cap="flat" cmpd="sng" algn="ctr">
                      <a:solidFill>
                        <a:srgbClr val="3E3C82"/>
                      </a:solidFill>
                      <a:prstDash val="solid"/>
                      <a:round/>
                      <a:headEnd type="none" w="med" len="med"/>
                      <a:tailEnd type="none" w="med" len="med"/>
                    </a:lnL>
                    <a:lnT w="12700" cap="flat" cmpd="sng" algn="ctr">
                      <a:solidFill>
                        <a:srgbClr val="3E3C82"/>
                      </a:solidFill>
                      <a:prstDash val="solid"/>
                      <a:round/>
                      <a:headEnd type="none" w="med" len="med"/>
                      <a:tailEnd type="none" w="med" len="med"/>
                    </a:lnT>
                    <a:lnB w="12700" cap="flat" cmpd="sng" algn="ctr">
                      <a:solidFill>
                        <a:srgbClr val="3E3C82"/>
                      </a:solidFill>
                      <a:prstDash val="solid"/>
                      <a:round/>
                      <a:headEnd type="none" w="med" len="med"/>
                      <a:tailEnd type="none" w="med" len="med"/>
                    </a:lnB>
                  </a:tcPr>
                </a:tc>
                <a:tc>
                  <a:txBody>
                    <a:bodyPr/>
                    <a:lstStyle/>
                    <a:p>
                      <a:r>
                        <a:rPr lang="en-US" sz="1050" b="1" dirty="0">
                          <a:latin typeface="Calibri" charset="0"/>
                          <a:ea typeface="Calibri" charset="0"/>
                          <a:cs typeface="Calibri" charset="0"/>
                        </a:rPr>
                        <a:t>Dhirendra Kumar</a:t>
                      </a:r>
                      <a:r>
                        <a:rPr lang="en-US" sz="1050" b="1" baseline="0" dirty="0">
                          <a:latin typeface="Calibri" charset="0"/>
                          <a:ea typeface="Calibri" charset="0"/>
                          <a:cs typeface="Calibri" charset="0"/>
                        </a:rPr>
                        <a:t>, PhD</a:t>
                      </a:r>
                    </a:p>
                    <a:p>
                      <a:pPr marL="0" marR="0" indent="0" algn="l" defTabSz="1005840" rtl="0" eaLnBrk="1" fontAlgn="auto" latinLnBrk="0" hangingPunct="1">
                        <a:lnSpc>
                          <a:spcPct val="100000"/>
                        </a:lnSpc>
                        <a:spcBef>
                          <a:spcPts val="0"/>
                        </a:spcBef>
                        <a:spcAft>
                          <a:spcPts val="0"/>
                        </a:spcAft>
                        <a:buClrTx/>
                        <a:buSzTx/>
                        <a:buFontTx/>
                        <a:buNone/>
                        <a:tabLst/>
                        <a:defRPr/>
                      </a:pPr>
                      <a:r>
                        <a:rPr lang="en-US" sz="1050" baseline="0" dirty="0">
                          <a:latin typeface="Calibri" charset="0"/>
                          <a:ea typeface="Calibri" charset="0"/>
                          <a:cs typeface="Calibri" charset="0"/>
                        </a:rPr>
                        <a:t>(Systems Biology Group, Raja Jothi, PhD)</a:t>
                      </a:r>
                      <a:endParaRPr lang="en-US" sz="1050" dirty="0">
                        <a:latin typeface="Calibri" charset="0"/>
                        <a:ea typeface="Calibri" charset="0"/>
                        <a:cs typeface="Calibri" charset="0"/>
                      </a:endParaRPr>
                    </a:p>
                    <a:p>
                      <a:r>
                        <a:rPr lang="en-US" sz="1050" i="1" dirty="0">
                          <a:latin typeface="Calibri" charset="0"/>
                          <a:ea typeface="Calibri" charset="0"/>
                          <a:cs typeface="Calibri" charset="0"/>
                        </a:rPr>
                        <a:t>Decoding the function of bivalent chromatin in development and cancer </a:t>
                      </a:r>
                      <a:endParaRPr lang="en-US" sz="1050" dirty="0">
                        <a:latin typeface="Calibri" charset="0"/>
                        <a:ea typeface="Calibri" charset="0"/>
                        <a:cs typeface="Calibri" charset="0"/>
                      </a:endParaRPr>
                    </a:p>
                  </a:txBody>
                  <a:tcPr>
                    <a:lnR w="12700" cap="flat" cmpd="sng" algn="ctr">
                      <a:solidFill>
                        <a:srgbClr val="3E3C82"/>
                      </a:solidFill>
                      <a:prstDash val="solid"/>
                      <a:round/>
                      <a:headEnd type="none" w="med" len="med"/>
                      <a:tailEnd type="none" w="med" len="med"/>
                    </a:lnR>
                    <a:lnT w="12700" cap="flat" cmpd="sng" algn="ctr">
                      <a:solidFill>
                        <a:srgbClr val="3E3C82"/>
                      </a:solidFill>
                      <a:prstDash val="solid"/>
                      <a:round/>
                      <a:headEnd type="none" w="med" len="med"/>
                      <a:tailEnd type="none" w="med" len="med"/>
                    </a:lnT>
                    <a:lnB w="12700" cap="flat" cmpd="sng" algn="ctr">
                      <a:solidFill>
                        <a:srgbClr val="3E3C82"/>
                      </a:solidFill>
                      <a:prstDash val="solid"/>
                      <a:round/>
                      <a:headEnd type="none" w="med" len="med"/>
                      <a:tailEnd type="none" w="med" len="med"/>
                    </a:lnB>
                  </a:tcPr>
                </a:tc>
                <a:extLst>
                  <a:ext uri="{0D108BD9-81ED-4DB2-BD59-A6C34878D82A}">
                    <a16:rowId xmlns:a16="http://schemas.microsoft.com/office/drawing/2014/main" val="10003"/>
                  </a:ext>
                </a:extLst>
              </a:tr>
              <a:tr h="310741">
                <a:tc>
                  <a:txBody>
                    <a:bodyPr/>
                    <a:lstStyle/>
                    <a:p>
                      <a:r>
                        <a:rPr lang="en-US" sz="1050" b="1" dirty="0">
                          <a:latin typeface="Calibri" charset="0"/>
                          <a:ea typeface="Calibri" charset="0"/>
                          <a:cs typeface="Calibri" charset="0"/>
                        </a:rPr>
                        <a:t>1:40 </a:t>
                      </a:r>
                      <a:r>
                        <a:rPr lang="mr-IN" sz="1050" b="1" dirty="0">
                          <a:latin typeface="Calibri" charset="0"/>
                          <a:ea typeface="Calibri" charset="0"/>
                          <a:cs typeface="Calibri" charset="0"/>
                        </a:rPr>
                        <a:t>–</a:t>
                      </a:r>
                      <a:r>
                        <a:rPr lang="en-US" sz="1050" b="1" dirty="0">
                          <a:latin typeface="Calibri" charset="0"/>
                          <a:ea typeface="Calibri" charset="0"/>
                          <a:cs typeface="Calibri" charset="0"/>
                        </a:rPr>
                        <a:t> 2:00 pm</a:t>
                      </a:r>
                    </a:p>
                  </a:txBody>
                  <a:tcPr>
                    <a:lnL w="12700" cap="flat" cmpd="sng" algn="ctr">
                      <a:solidFill>
                        <a:srgbClr val="3E3C82"/>
                      </a:solidFill>
                      <a:prstDash val="solid"/>
                      <a:round/>
                      <a:headEnd type="none" w="med" len="med"/>
                      <a:tailEnd type="none" w="med" len="med"/>
                    </a:lnL>
                    <a:lnT w="12700" cap="flat" cmpd="sng" algn="ctr">
                      <a:solidFill>
                        <a:srgbClr val="3E3C82"/>
                      </a:solidFill>
                      <a:prstDash val="solid"/>
                      <a:round/>
                      <a:headEnd type="none" w="med" len="med"/>
                      <a:tailEnd type="none" w="med" len="med"/>
                    </a:lnT>
                    <a:lnB w="12700" cap="flat" cmpd="sng" algn="ctr">
                      <a:solidFill>
                        <a:srgbClr val="3E3C82"/>
                      </a:solidFill>
                      <a:prstDash val="solid"/>
                      <a:round/>
                      <a:headEnd type="none" w="med" len="med"/>
                      <a:tailEnd type="none" w="med" len="med"/>
                    </a:lnB>
                  </a:tcPr>
                </a:tc>
                <a:tc>
                  <a:txBody>
                    <a:bodyPr/>
                    <a:lstStyle/>
                    <a:p>
                      <a:r>
                        <a:rPr lang="en-US" sz="1050" b="1" dirty="0">
                          <a:latin typeface="Calibri" charset="0"/>
                          <a:ea typeface="Calibri" charset="0"/>
                          <a:cs typeface="Calibri" charset="0"/>
                        </a:rPr>
                        <a:t>Break</a:t>
                      </a:r>
                    </a:p>
                  </a:txBody>
                  <a:tcPr>
                    <a:lnR w="12700" cap="flat" cmpd="sng" algn="ctr">
                      <a:solidFill>
                        <a:srgbClr val="3E3C82"/>
                      </a:solidFill>
                      <a:prstDash val="solid"/>
                      <a:round/>
                      <a:headEnd type="none" w="med" len="med"/>
                      <a:tailEnd type="none" w="med" len="med"/>
                    </a:lnR>
                    <a:lnT w="12700" cap="flat" cmpd="sng" algn="ctr">
                      <a:solidFill>
                        <a:srgbClr val="3E3C82"/>
                      </a:solidFill>
                      <a:prstDash val="solid"/>
                      <a:round/>
                      <a:headEnd type="none" w="med" len="med"/>
                      <a:tailEnd type="none" w="med" len="med"/>
                    </a:lnT>
                    <a:lnB w="12700" cap="flat" cmpd="sng" algn="ctr">
                      <a:solidFill>
                        <a:srgbClr val="3E3C82"/>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n-US" sz="1050" b="1" dirty="0">
                          <a:latin typeface="Calibri" charset="0"/>
                          <a:ea typeface="Calibri" charset="0"/>
                          <a:cs typeface="Calibri" charset="0"/>
                        </a:rPr>
                        <a:t>2:00 </a:t>
                      </a:r>
                      <a:r>
                        <a:rPr lang="mr-IN" sz="1050" b="1" dirty="0">
                          <a:latin typeface="Calibri" charset="0"/>
                          <a:ea typeface="Calibri" charset="0"/>
                          <a:cs typeface="Calibri" charset="0"/>
                        </a:rPr>
                        <a:t>–</a:t>
                      </a:r>
                      <a:r>
                        <a:rPr lang="en-US" sz="1050" b="1" dirty="0">
                          <a:latin typeface="Calibri" charset="0"/>
                          <a:ea typeface="Calibri" charset="0"/>
                          <a:cs typeface="Calibri" charset="0"/>
                        </a:rPr>
                        <a:t> 2:20 pm</a:t>
                      </a:r>
                    </a:p>
                  </a:txBody>
                  <a:tcPr>
                    <a:lnL w="12700" cap="flat" cmpd="sng" algn="ctr">
                      <a:solidFill>
                        <a:srgbClr val="3E3C82"/>
                      </a:solidFill>
                      <a:prstDash val="solid"/>
                      <a:round/>
                      <a:headEnd type="none" w="med" len="med"/>
                      <a:tailEnd type="none" w="med" len="med"/>
                    </a:lnL>
                    <a:lnT w="12700" cap="flat" cmpd="sng" algn="ctr">
                      <a:solidFill>
                        <a:srgbClr val="3E3C82"/>
                      </a:solidFill>
                      <a:prstDash val="solid"/>
                      <a:round/>
                      <a:headEnd type="none" w="med" len="med"/>
                      <a:tailEnd type="none" w="med" len="med"/>
                    </a:lnT>
                    <a:lnB w="12700" cap="flat" cmpd="sng" algn="ctr">
                      <a:solidFill>
                        <a:srgbClr val="3E3C82"/>
                      </a:solidFill>
                      <a:prstDash val="solid"/>
                      <a:round/>
                      <a:headEnd type="none" w="med" len="med"/>
                      <a:tailEnd type="none" w="med" len="med"/>
                    </a:lnB>
                  </a:tcPr>
                </a:tc>
                <a:tc>
                  <a:txBody>
                    <a:bodyPr/>
                    <a:lstStyle/>
                    <a:p>
                      <a:r>
                        <a:rPr lang="en-US" sz="1050" b="1" dirty="0">
                          <a:latin typeface="Calibri" charset="0"/>
                          <a:ea typeface="Calibri" charset="0"/>
                          <a:cs typeface="Calibri" charset="0"/>
                        </a:rPr>
                        <a:t>Jackson Peterson</a:t>
                      </a:r>
                      <a:endParaRPr lang="en-US" sz="1050" b="1" baseline="0" dirty="0">
                        <a:latin typeface="Calibri" charset="0"/>
                        <a:ea typeface="Calibri" charset="0"/>
                        <a:cs typeface="Calibri" charset="0"/>
                      </a:endParaRPr>
                    </a:p>
                    <a:p>
                      <a:pPr marL="0" marR="0" indent="0" algn="l" defTabSz="1005840" rtl="0" eaLnBrk="1" fontAlgn="auto" latinLnBrk="0" hangingPunct="1">
                        <a:lnSpc>
                          <a:spcPct val="100000"/>
                        </a:lnSpc>
                        <a:spcBef>
                          <a:spcPts val="0"/>
                        </a:spcBef>
                        <a:spcAft>
                          <a:spcPts val="0"/>
                        </a:spcAft>
                        <a:buClrTx/>
                        <a:buSzTx/>
                        <a:buFontTx/>
                        <a:buNone/>
                        <a:tabLst/>
                        <a:defRPr/>
                      </a:pPr>
                      <a:r>
                        <a:rPr lang="en-US" sz="1050" baseline="0" dirty="0">
                          <a:latin typeface="Calibri" charset="0"/>
                          <a:ea typeface="Calibri" charset="0"/>
                          <a:cs typeface="Calibri" charset="0"/>
                        </a:rPr>
                        <a:t>(Edward P. Browne, PhD and David M. Margolis, PhD)</a:t>
                      </a:r>
                      <a:endParaRPr lang="en-US" sz="1050" dirty="0">
                        <a:latin typeface="Calibri" charset="0"/>
                        <a:ea typeface="Calibri" charset="0"/>
                        <a:cs typeface="Calibri" charset="0"/>
                      </a:endParaRPr>
                    </a:p>
                    <a:p>
                      <a:r>
                        <a:rPr lang="en-US" sz="1050" i="1" dirty="0">
                          <a:latin typeface="Calibri" charset="0"/>
                          <a:ea typeface="Calibri" charset="0"/>
                          <a:cs typeface="Calibri" charset="0"/>
                        </a:rPr>
                        <a:t>A histone deacetylase network regulates epigenetic reprogramming and viral silencing in HIV infected T cells </a:t>
                      </a:r>
                      <a:endParaRPr lang="en-US" sz="1050" dirty="0">
                        <a:latin typeface="Calibri" charset="0"/>
                        <a:ea typeface="Calibri" charset="0"/>
                        <a:cs typeface="Calibri" charset="0"/>
                      </a:endParaRPr>
                    </a:p>
                  </a:txBody>
                  <a:tcPr>
                    <a:lnR w="12700" cap="flat" cmpd="sng" algn="ctr">
                      <a:solidFill>
                        <a:srgbClr val="3E3C82"/>
                      </a:solidFill>
                      <a:prstDash val="solid"/>
                      <a:round/>
                      <a:headEnd type="none" w="med" len="med"/>
                      <a:tailEnd type="none" w="med" len="med"/>
                    </a:lnR>
                    <a:lnT w="12700" cap="flat" cmpd="sng" algn="ctr">
                      <a:solidFill>
                        <a:srgbClr val="3E3C82"/>
                      </a:solidFill>
                      <a:prstDash val="solid"/>
                      <a:round/>
                      <a:headEnd type="none" w="med" len="med"/>
                      <a:tailEnd type="none" w="med" len="med"/>
                    </a:lnT>
                    <a:lnB w="12700" cap="flat" cmpd="sng" algn="ctr">
                      <a:solidFill>
                        <a:srgbClr val="3E3C82"/>
                      </a:solidFill>
                      <a:prstDash val="solid"/>
                      <a:round/>
                      <a:headEnd type="none" w="med" len="med"/>
                      <a:tailEnd type="none" w="med" len="med"/>
                    </a:lnB>
                  </a:tcPr>
                </a:tc>
                <a:extLst>
                  <a:ext uri="{0D108BD9-81ED-4DB2-BD59-A6C34878D82A}">
                    <a16:rowId xmlns:a16="http://schemas.microsoft.com/office/drawing/2014/main" val="10005"/>
                  </a:ext>
                </a:extLst>
              </a:tr>
              <a:tr h="477606">
                <a:tc>
                  <a:txBody>
                    <a:bodyPr/>
                    <a:lstStyle/>
                    <a:p>
                      <a:r>
                        <a:rPr lang="en-US" sz="1050" b="1" dirty="0">
                          <a:latin typeface="Calibri" charset="0"/>
                          <a:ea typeface="Calibri" charset="0"/>
                          <a:cs typeface="Calibri" charset="0"/>
                        </a:rPr>
                        <a:t>2:20 </a:t>
                      </a:r>
                      <a:r>
                        <a:rPr lang="mr-IN" sz="1050" b="1" dirty="0">
                          <a:latin typeface="Calibri" charset="0"/>
                          <a:ea typeface="Calibri" charset="0"/>
                          <a:cs typeface="Calibri" charset="0"/>
                        </a:rPr>
                        <a:t>–</a:t>
                      </a:r>
                      <a:r>
                        <a:rPr lang="en-US" sz="1050" b="1" dirty="0">
                          <a:latin typeface="Calibri" charset="0"/>
                          <a:ea typeface="Calibri" charset="0"/>
                          <a:cs typeface="Calibri" charset="0"/>
                        </a:rPr>
                        <a:t> 2:40 pm</a:t>
                      </a:r>
                    </a:p>
                  </a:txBody>
                  <a:tcPr>
                    <a:lnL w="12700" cap="flat" cmpd="sng" algn="ctr">
                      <a:solidFill>
                        <a:srgbClr val="3E3C82"/>
                      </a:solidFill>
                      <a:prstDash val="solid"/>
                      <a:round/>
                      <a:headEnd type="none" w="med" len="med"/>
                      <a:tailEnd type="none" w="med" len="med"/>
                    </a:lnL>
                    <a:lnT w="12700" cap="flat" cmpd="sng" algn="ctr">
                      <a:solidFill>
                        <a:srgbClr val="3E3C82"/>
                      </a:solidFill>
                      <a:prstDash val="solid"/>
                      <a:round/>
                      <a:headEnd type="none" w="med" len="med"/>
                      <a:tailEnd type="none" w="med" len="med"/>
                    </a:lnT>
                    <a:lnB w="12700" cap="flat" cmpd="sng" algn="ctr">
                      <a:solidFill>
                        <a:srgbClr val="3E3C82"/>
                      </a:solidFill>
                      <a:prstDash val="solid"/>
                      <a:round/>
                      <a:headEnd type="none" w="med" len="med"/>
                      <a:tailEnd type="none" w="med" len="med"/>
                    </a:lnB>
                  </a:tcPr>
                </a:tc>
                <a:tc>
                  <a:txBody>
                    <a:bodyPr/>
                    <a:lstStyle/>
                    <a:p>
                      <a:r>
                        <a:rPr lang="en-US" sz="1050" b="1" baseline="0" dirty="0">
                          <a:latin typeface="Calibri" charset="0"/>
                          <a:ea typeface="Calibri" charset="0"/>
                          <a:cs typeface="Calibri" charset="0"/>
                        </a:rPr>
                        <a:t>Matt Regner</a:t>
                      </a:r>
                    </a:p>
                    <a:p>
                      <a:pPr marL="0" marR="0" indent="0" algn="l" defTabSz="1005840" rtl="0" eaLnBrk="1" fontAlgn="auto" latinLnBrk="0" hangingPunct="1">
                        <a:lnSpc>
                          <a:spcPct val="100000"/>
                        </a:lnSpc>
                        <a:spcBef>
                          <a:spcPts val="0"/>
                        </a:spcBef>
                        <a:spcAft>
                          <a:spcPts val="0"/>
                        </a:spcAft>
                        <a:buClrTx/>
                        <a:buSzTx/>
                        <a:buFontTx/>
                        <a:buNone/>
                        <a:tabLst/>
                        <a:defRPr/>
                      </a:pPr>
                      <a:r>
                        <a:rPr lang="en-US" sz="1050" baseline="0" dirty="0">
                          <a:latin typeface="Calibri" charset="0"/>
                          <a:ea typeface="Calibri" charset="0"/>
                          <a:cs typeface="Calibri" charset="0"/>
                        </a:rPr>
                        <a:t>(Hector Franco, PhD)</a:t>
                      </a:r>
                      <a:endParaRPr lang="en-US" sz="1050" dirty="0">
                        <a:latin typeface="Calibri" charset="0"/>
                        <a:ea typeface="Calibri" charset="0"/>
                        <a:cs typeface="Calibri" charset="0"/>
                      </a:endParaRPr>
                    </a:p>
                    <a:p>
                      <a:r>
                        <a:rPr lang="en-US" sz="1050" i="1" dirty="0">
                          <a:latin typeface="Calibri" charset="0"/>
                          <a:ea typeface="Calibri" charset="0"/>
                          <a:cs typeface="Calibri" charset="0"/>
                        </a:rPr>
                        <a:t>Identification of cancer-specific enhancer elements at single-cell resolution </a:t>
                      </a:r>
                      <a:endParaRPr lang="en-US" sz="1050" dirty="0">
                        <a:latin typeface="Calibri" charset="0"/>
                        <a:ea typeface="Calibri" charset="0"/>
                        <a:cs typeface="Calibri" charset="0"/>
                      </a:endParaRPr>
                    </a:p>
                  </a:txBody>
                  <a:tcPr>
                    <a:lnR w="12700" cap="flat" cmpd="sng" algn="ctr">
                      <a:solidFill>
                        <a:srgbClr val="3E3C82"/>
                      </a:solidFill>
                      <a:prstDash val="solid"/>
                      <a:round/>
                      <a:headEnd type="none" w="med" len="med"/>
                      <a:tailEnd type="none" w="med" len="med"/>
                    </a:lnR>
                    <a:lnT w="12700" cap="flat" cmpd="sng" algn="ctr">
                      <a:solidFill>
                        <a:srgbClr val="3E3C82"/>
                      </a:solidFill>
                      <a:prstDash val="solid"/>
                      <a:round/>
                      <a:headEnd type="none" w="med" len="med"/>
                      <a:tailEnd type="none" w="med" len="med"/>
                    </a:lnT>
                    <a:lnB w="12700" cap="flat" cmpd="sng" algn="ctr">
                      <a:solidFill>
                        <a:srgbClr val="3E3C82"/>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r>
                        <a:rPr lang="en-US" sz="1050" b="1" dirty="0">
                          <a:latin typeface="Calibri" charset="0"/>
                          <a:ea typeface="Calibri" charset="0"/>
                          <a:cs typeface="Calibri" charset="0"/>
                        </a:rPr>
                        <a:t>2:40 </a:t>
                      </a:r>
                      <a:r>
                        <a:rPr lang="mr-IN" sz="1050" b="1" dirty="0">
                          <a:latin typeface="Calibri" charset="0"/>
                          <a:ea typeface="Calibri" charset="0"/>
                          <a:cs typeface="Calibri" charset="0"/>
                        </a:rPr>
                        <a:t>–</a:t>
                      </a:r>
                      <a:r>
                        <a:rPr lang="en-US" sz="1050" b="1" dirty="0">
                          <a:latin typeface="Calibri" charset="0"/>
                          <a:ea typeface="Calibri" charset="0"/>
                          <a:cs typeface="Calibri" charset="0"/>
                        </a:rPr>
                        <a:t> 3:00 pm</a:t>
                      </a:r>
                    </a:p>
                  </a:txBody>
                  <a:tcPr>
                    <a:lnL w="12700" cap="flat" cmpd="sng" algn="ctr">
                      <a:solidFill>
                        <a:srgbClr val="3E3C82"/>
                      </a:solidFill>
                      <a:prstDash val="solid"/>
                      <a:round/>
                      <a:headEnd type="none" w="med" len="med"/>
                      <a:tailEnd type="none" w="med" len="med"/>
                    </a:lnL>
                    <a:lnT w="12700" cap="flat" cmpd="sng" algn="ctr">
                      <a:solidFill>
                        <a:srgbClr val="3E3C82"/>
                      </a:solidFill>
                      <a:prstDash val="solid"/>
                      <a:round/>
                      <a:headEnd type="none" w="med" len="med"/>
                      <a:tailEnd type="none" w="med" len="med"/>
                    </a:lnT>
                    <a:lnB w="12700" cap="flat" cmpd="sng" algn="ctr">
                      <a:solidFill>
                        <a:srgbClr val="3E3C82"/>
                      </a:solidFill>
                      <a:prstDash val="solid"/>
                      <a:round/>
                      <a:headEnd type="none" w="med" len="med"/>
                      <a:tailEnd type="none" w="med" len="med"/>
                    </a:lnB>
                  </a:tcPr>
                </a:tc>
                <a:tc>
                  <a:txBody>
                    <a:bodyPr/>
                    <a:lstStyle/>
                    <a:p>
                      <a:r>
                        <a:rPr lang="en-US" sz="1050" b="1" dirty="0">
                          <a:latin typeface="Calibri" charset="0"/>
                          <a:ea typeface="Calibri" charset="0"/>
                          <a:cs typeface="Calibri" charset="0"/>
                        </a:rPr>
                        <a:t>Aleksandra Skrajna</a:t>
                      </a:r>
                      <a:r>
                        <a:rPr lang="en-US" sz="1050" b="1" baseline="0" dirty="0">
                          <a:latin typeface="Calibri" charset="0"/>
                          <a:ea typeface="Calibri" charset="0"/>
                          <a:cs typeface="Calibri" charset="0"/>
                        </a:rPr>
                        <a:t>, PhD</a:t>
                      </a:r>
                    </a:p>
                    <a:p>
                      <a:pPr marL="0" marR="0" indent="0" algn="l" defTabSz="1005840" rtl="0" eaLnBrk="1" fontAlgn="auto" latinLnBrk="0" hangingPunct="1">
                        <a:lnSpc>
                          <a:spcPct val="100000"/>
                        </a:lnSpc>
                        <a:spcBef>
                          <a:spcPts val="0"/>
                        </a:spcBef>
                        <a:spcAft>
                          <a:spcPts val="0"/>
                        </a:spcAft>
                        <a:buClrTx/>
                        <a:buSzTx/>
                        <a:buFontTx/>
                        <a:buNone/>
                        <a:tabLst/>
                        <a:defRPr/>
                      </a:pPr>
                      <a:r>
                        <a:rPr lang="en-US" sz="1050" baseline="0" dirty="0">
                          <a:latin typeface="Calibri" charset="0"/>
                          <a:ea typeface="Calibri" charset="0"/>
                          <a:cs typeface="Calibri" charset="0"/>
                        </a:rPr>
                        <a:t>(Rob McGinty</a:t>
                      </a:r>
                      <a:r>
                        <a:rPr lang="en-US" sz="1050" baseline="0">
                          <a:latin typeface="Calibri" charset="0"/>
                          <a:ea typeface="Calibri" charset="0"/>
                          <a:cs typeface="Calibri" charset="0"/>
                        </a:rPr>
                        <a:t>, PhD)</a:t>
                      </a:r>
                      <a:endParaRPr lang="en-US" sz="1050" dirty="0">
                        <a:latin typeface="Calibri" charset="0"/>
                        <a:ea typeface="Calibri" charset="0"/>
                        <a:cs typeface="Calibri" charset="0"/>
                      </a:endParaRPr>
                    </a:p>
                    <a:p>
                      <a:r>
                        <a:rPr lang="en-US" sz="1050" i="1" dirty="0">
                          <a:latin typeface="Calibri" charset="0"/>
                          <a:ea typeface="Calibri" charset="0"/>
                          <a:cs typeface="Calibri" charset="0"/>
                        </a:rPr>
                        <a:t>Proteome-wide </a:t>
                      </a:r>
                      <a:r>
                        <a:rPr lang="en-US" sz="1050" i="1" dirty="0" err="1">
                          <a:latin typeface="Calibri" charset="0"/>
                          <a:ea typeface="Calibri" charset="0"/>
                          <a:cs typeface="Calibri" charset="0"/>
                        </a:rPr>
                        <a:t>footprinting</a:t>
                      </a:r>
                      <a:r>
                        <a:rPr lang="en-US" sz="1050" i="1" dirty="0">
                          <a:latin typeface="Calibri" charset="0"/>
                          <a:ea typeface="Calibri" charset="0"/>
                          <a:cs typeface="Calibri" charset="0"/>
                        </a:rPr>
                        <a:t> of nucleosome acidic patch binding at amino acid resolution </a:t>
                      </a:r>
                    </a:p>
                  </a:txBody>
                  <a:tcPr>
                    <a:lnR w="12700" cap="flat" cmpd="sng" algn="ctr">
                      <a:solidFill>
                        <a:srgbClr val="3E3C82"/>
                      </a:solidFill>
                      <a:prstDash val="solid"/>
                      <a:round/>
                      <a:headEnd type="none" w="med" len="med"/>
                      <a:tailEnd type="none" w="med" len="med"/>
                    </a:lnR>
                    <a:lnT w="12700" cap="flat" cmpd="sng" algn="ctr">
                      <a:solidFill>
                        <a:srgbClr val="3E3C82"/>
                      </a:solidFill>
                      <a:prstDash val="solid"/>
                      <a:round/>
                      <a:headEnd type="none" w="med" len="med"/>
                      <a:tailEnd type="none" w="med" len="med"/>
                    </a:lnT>
                    <a:lnB w="12700" cap="flat" cmpd="sng" algn="ctr">
                      <a:solidFill>
                        <a:srgbClr val="3E3C82"/>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050" b="1" dirty="0">
                          <a:latin typeface="Calibri" charset="0"/>
                          <a:ea typeface="Calibri" charset="0"/>
                          <a:cs typeface="Calibri" charset="0"/>
                        </a:rPr>
                        <a:t>3:00 </a:t>
                      </a:r>
                      <a:r>
                        <a:rPr lang="mr-IN" sz="1050" b="1" dirty="0">
                          <a:latin typeface="Calibri" charset="0"/>
                          <a:ea typeface="Calibri" charset="0"/>
                          <a:cs typeface="Calibri" charset="0"/>
                        </a:rPr>
                        <a:t>–</a:t>
                      </a:r>
                      <a:r>
                        <a:rPr lang="en-US" sz="1050" b="1" dirty="0">
                          <a:latin typeface="Calibri" charset="0"/>
                          <a:ea typeface="Calibri" charset="0"/>
                          <a:cs typeface="Calibri" charset="0"/>
                        </a:rPr>
                        <a:t> 3:20 pm</a:t>
                      </a:r>
                    </a:p>
                    <a:p>
                      <a:endParaRPr lang="en-US" sz="1050" b="1" dirty="0">
                        <a:latin typeface="Calibri" charset="0"/>
                        <a:ea typeface="Calibri" charset="0"/>
                        <a:cs typeface="Calibri" charset="0"/>
                      </a:endParaRPr>
                    </a:p>
                  </a:txBody>
                  <a:tcPr>
                    <a:lnL w="12700" cap="flat" cmpd="sng" algn="ctr">
                      <a:solidFill>
                        <a:srgbClr val="3E3C82"/>
                      </a:solidFill>
                      <a:prstDash val="solid"/>
                      <a:round/>
                      <a:headEnd type="none" w="med" len="med"/>
                      <a:tailEnd type="none" w="med" len="med"/>
                    </a:lnL>
                    <a:lnT w="12700" cap="flat" cmpd="sng" algn="ctr">
                      <a:solidFill>
                        <a:srgbClr val="3E3C82"/>
                      </a:solidFill>
                      <a:prstDash val="solid"/>
                      <a:round/>
                      <a:headEnd type="none" w="med" len="med"/>
                      <a:tailEnd type="none" w="med" len="med"/>
                    </a:lnT>
                    <a:lnB w="12700" cap="flat" cmpd="sng" algn="ctr">
                      <a:solidFill>
                        <a:srgbClr val="3E3C82"/>
                      </a:solidFill>
                      <a:prstDash val="solid"/>
                      <a:round/>
                      <a:headEnd type="none" w="med" len="med"/>
                      <a:tailEnd type="none" w="med" len="med"/>
                    </a:lnB>
                  </a:tcPr>
                </a:tc>
                <a:tc>
                  <a:txBody>
                    <a:bodyPr/>
                    <a:lstStyle/>
                    <a:p>
                      <a:r>
                        <a:rPr lang="en-US" sz="1050" b="1" dirty="0">
                          <a:latin typeface="Calibri" charset="0"/>
                          <a:ea typeface="Calibri" charset="0"/>
                          <a:cs typeface="Calibri" charset="0"/>
                        </a:rPr>
                        <a:t>Xijuan Liu</a:t>
                      </a:r>
                      <a:r>
                        <a:rPr lang="en-US" sz="1050" b="1" baseline="0" dirty="0">
                          <a:latin typeface="Calibri" charset="0"/>
                          <a:ea typeface="Calibri" charset="0"/>
                          <a:cs typeface="Calibri" charset="0"/>
                        </a:rPr>
                        <a:t>, PhD</a:t>
                      </a:r>
                    </a:p>
                    <a:p>
                      <a:pPr marL="0" marR="0" indent="0" algn="l" defTabSz="1005840" rtl="0" eaLnBrk="1" fontAlgn="auto" latinLnBrk="0" hangingPunct="1">
                        <a:lnSpc>
                          <a:spcPct val="100000"/>
                        </a:lnSpc>
                        <a:spcBef>
                          <a:spcPts val="0"/>
                        </a:spcBef>
                        <a:spcAft>
                          <a:spcPts val="0"/>
                        </a:spcAft>
                        <a:buClrTx/>
                        <a:buSzTx/>
                        <a:buFontTx/>
                        <a:buNone/>
                        <a:tabLst/>
                        <a:defRPr/>
                      </a:pPr>
                      <a:r>
                        <a:rPr lang="en-US" sz="1050" baseline="0" dirty="0">
                          <a:latin typeface="Calibri" charset="0"/>
                          <a:ea typeface="Calibri" charset="0"/>
                          <a:cs typeface="Calibri" charset="0"/>
                        </a:rPr>
                        <a:t>(Albert Baldwin, PhD)</a:t>
                      </a:r>
                      <a:endParaRPr lang="en-US" sz="1050" dirty="0">
                        <a:latin typeface="Calibri" charset="0"/>
                        <a:ea typeface="Calibri" charset="0"/>
                        <a:cs typeface="Calibri" charset="0"/>
                      </a:endParaRPr>
                    </a:p>
                    <a:p>
                      <a:r>
                        <a:rPr lang="en-US" sz="1050" i="1" dirty="0">
                          <a:latin typeface="Calibri" charset="0"/>
                          <a:ea typeface="Calibri" charset="0"/>
                          <a:cs typeface="Calibri" charset="0"/>
                        </a:rPr>
                        <a:t>A Role for Histone H3 Proline 16 Hydroxylation in Regulation of Mammalian Gene Expression </a:t>
                      </a:r>
                      <a:endParaRPr lang="en-US" sz="1050" dirty="0">
                        <a:latin typeface="Calibri" charset="0"/>
                        <a:ea typeface="Calibri" charset="0"/>
                        <a:cs typeface="Calibri" charset="0"/>
                      </a:endParaRPr>
                    </a:p>
                  </a:txBody>
                  <a:tcPr>
                    <a:lnR w="12700" cap="flat" cmpd="sng" algn="ctr">
                      <a:solidFill>
                        <a:srgbClr val="3E3C82"/>
                      </a:solidFill>
                      <a:prstDash val="solid"/>
                      <a:round/>
                      <a:headEnd type="none" w="med" len="med"/>
                      <a:tailEnd type="none" w="med" len="med"/>
                    </a:lnR>
                    <a:lnT w="12700" cap="flat" cmpd="sng" algn="ctr">
                      <a:solidFill>
                        <a:srgbClr val="3E3C82"/>
                      </a:solidFill>
                      <a:prstDash val="solid"/>
                      <a:round/>
                      <a:headEnd type="none" w="med" len="med"/>
                      <a:tailEnd type="none" w="med" len="med"/>
                    </a:lnT>
                    <a:lnB w="12700" cap="flat" cmpd="sng" algn="ctr">
                      <a:solidFill>
                        <a:srgbClr val="3E3C82"/>
                      </a:solidFill>
                      <a:prstDash val="solid"/>
                      <a:round/>
                      <a:headEnd type="none" w="med" len="med"/>
                      <a:tailEnd type="none" w="med" len="med"/>
                    </a:lnB>
                  </a:tcPr>
                </a:tc>
                <a:extLst>
                  <a:ext uri="{0D108BD9-81ED-4DB2-BD59-A6C34878D82A}">
                    <a16:rowId xmlns:a16="http://schemas.microsoft.com/office/drawing/2014/main" val="2118587798"/>
                  </a:ext>
                </a:extLst>
              </a:tr>
              <a:tr h="370840">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050" b="1" dirty="0">
                          <a:latin typeface="Calibri" charset="0"/>
                          <a:ea typeface="Calibri" charset="0"/>
                          <a:cs typeface="Calibri" charset="0"/>
                        </a:rPr>
                        <a:t>3:20 </a:t>
                      </a:r>
                      <a:r>
                        <a:rPr lang="mr-IN" sz="1050" b="1" dirty="0">
                          <a:latin typeface="Calibri" charset="0"/>
                          <a:ea typeface="Calibri" charset="0"/>
                          <a:cs typeface="Calibri" charset="0"/>
                        </a:rPr>
                        <a:t>–</a:t>
                      </a:r>
                      <a:r>
                        <a:rPr lang="en-US" sz="1050" b="1" dirty="0">
                          <a:latin typeface="Calibri" charset="0"/>
                          <a:ea typeface="Calibri" charset="0"/>
                          <a:cs typeface="Calibri" charset="0"/>
                        </a:rPr>
                        <a:t> 3:40 pm</a:t>
                      </a:r>
                    </a:p>
                    <a:p>
                      <a:endParaRPr lang="en-US" sz="1050" b="1" dirty="0">
                        <a:latin typeface="Calibri" charset="0"/>
                        <a:ea typeface="Calibri" charset="0"/>
                        <a:cs typeface="Calibri" charset="0"/>
                      </a:endParaRPr>
                    </a:p>
                  </a:txBody>
                  <a:tcPr>
                    <a:lnL w="12700" cap="flat" cmpd="sng" algn="ctr">
                      <a:solidFill>
                        <a:srgbClr val="3E3C82"/>
                      </a:solidFill>
                      <a:prstDash val="solid"/>
                      <a:round/>
                      <a:headEnd type="none" w="med" len="med"/>
                      <a:tailEnd type="none" w="med" len="med"/>
                    </a:lnL>
                    <a:lnT w="12700" cap="flat" cmpd="sng" algn="ctr">
                      <a:solidFill>
                        <a:srgbClr val="3E3C82"/>
                      </a:solidFill>
                      <a:prstDash val="solid"/>
                      <a:round/>
                      <a:headEnd type="none" w="med" len="med"/>
                      <a:tailEnd type="none" w="med" len="med"/>
                    </a:lnT>
                    <a:lnB w="12700" cap="flat" cmpd="sng" algn="ctr">
                      <a:solidFill>
                        <a:srgbClr val="3E3C82"/>
                      </a:solidFill>
                      <a:prstDash val="solid"/>
                      <a:round/>
                      <a:headEnd type="none" w="med" len="med"/>
                      <a:tailEnd type="none" w="med" len="med"/>
                    </a:lnB>
                  </a:tcPr>
                </a:tc>
                <a:tc>
                  <a:txBody>
                    <a:bodyPr/>
                    <a:lstStyle/>
                    <a:p>
                      <a:r>
                        <a:rPr lang="en-US" sz="1050" b="1" dirty="0">
                          <a:latin typeface="Calibri" charset="0"/>
                          <a:ea typeface="Calibri" charset="0"/>
                          <a:cs typeface="Calibri" charset="0"/>
                        </a:rPr>
                        <a:t>Alexis Stutzman</a:t>
                      </a:r>
                      <a:endParaRPr lang="en-US" sz="1050" b="1" baseline="0" dirty="0">
                        <a:latin typeface="Calibri" charset="0"/>
                        <a:ea typeface="Calibri" charset="0"/>
                        <a:cs typeface="Calibri" charset="0"/>
                      </a:endParaRPr>
                    </a:p>
                    <a:p>
                      <a:pPr marL="0" marR="0" indent="0" algn="l" defTabSz="1005840" rtl="0" eaLnBrk="1" fontAlgn="auto" latinLnBrk="0" hangingPunct="1">
                        <a:lnSpc>
                          <a:spcPct val="100000"/>
                        </a:lnSpc>
                        <a:spcBef>
                          <a:spcPts val="0"/>
                        </a:spcBef>
                        <a:spcAft>
                          <a:spcPts val="0"/>
                        </a:spcAft>
                        <a:buClrTx/>
                        <a:buSzTx/>
                        <a:buFontTx/>
                        <a:buNone/>
                        <a:tabLst/>
                        <a:defRPr/>
                      </a:pPr>
                      <a:r>
                        <a:rPr lang="en-US" sz="1050" baseline="0" dirty="0">
                          <a:latin typeface="Calibri" charset="0"/>
                          <a:ea typeface="Calibri" charset="0"/>
                          <a:cs typeface="Calibri" charset="0"/>
                        </a:rPr>
                        <a:t>(Jill Dowen, PhD, and McKay, PhD)</a:t>
                      </a:r>
                      <a:endParaRPr lang="en-US" sz="1050" dirty="0">
                        <a:latin typeface="Calibri" charset="0"/>
                        <a:ea typeface="Calibri" charset="0"/>
                        <a:cs typeface="Calibri" charset="0"/>
                      </a:endParaRPr>
                    </a:p>
                    <a:p>
                      <a:r>
                        <a:rPr lang="en-US" sz="1050" i="1" dirty="0">
                          <a:latin typeface="Calibri" charset="0"/>
                          <a:ea typeface="Calibri" charset="0"/>
                          <a:cs typeface="Calibri" charset="0"/>
                        </a:rPr>
                        <a:t>H3K9-mediated HP1 binding is required for heterochromatic genome architecture </a:t>
                      </a:r>
                      <a:endParaRPr lang="en-US" sz="1050" dirty="0">
                        <a:latin typeface="Calibri" charset="0"/>
                        <a:ea typeface="Calibri" charset="0"/>
                        <a:cs typeface="Calibri" charset="0"/>
                      </a:endParaRPr>
                    </a:p>
                  </a:txBody>
                  <a:tcPr>
                    <a:lnR w="12700" cap="flat" cmpd="sng" algn="ctr">
                      <a:solidFill>
                        <a:srgbClr val="3E3C82"/>
                      </a:solidFill>
                      <a:prstDash val="solid"/>
                      <a:round/>
                      <a:headEnd type="none" w="med" len="med"/>
                      <a:tailEnd type="none" w="med" len="med"/>
                    </a:lnR>
                    <a:lnT w="12700" cap="flat" cmpd="sng" algn="ctr">
                      <a:solidFill>
                        <a:srgbClr val="3E3C82"/>
                      </a:solidFill>
                      <a:prstDash val="solid"/>
                      <a:round/>
                      <a:headEnd type="none" w="med" len="med"/>
                      <a:tailEnd type="none" w="med" len="med"/>
                    </a:lnT>
                    <a:lnB w="12700" cap="flat" cmpd="sng" algn="ctr">
                      <a:solidFill>
                        <a:srgbClr val="3E3C82"/>
                      </a:solidFill>
                      <a:prstDash val="solid"/>
                      <a:round/>
                      <a:headEnd type="none" w="med" len="med"/>
                      <a:tailEnd type="none" w="med" len="med"/>
                    </a:lnB>
                  </a:tcPr>
                </a:tc>
                <a:extLst>
                  <a:ext uri="{0D108BD9-81ED-4DB2-BD59-A6C34878D82A}">
                    <a16:rowId xmlns:a16="http://schemas.microsoft.com/office/drawing/2014/main" val="1406759910"/>
                  </a:ext>
                </a:extLst>
              </a:tr>
              <a:tr h="370840">
                <a:tc>
                  <a:txBody>
                    <a:bodyPr/>
                    <a:lstStyle/>
                    <a:p>
                      <a:r>
                        <a:rPr lang="en-US" sz="1050" b="1" dirty="0">
                          <a:latin typeface="Calibri" charset="0"/>
                          <a:ea typeface="Calibri" charset="0"/>
                          <a:cs typeface="Calibri" charset="0"/>
                        </a:rPr>
                        <a:t>3:40 – 4:00 pm</a:t>
                      </a:r>
                    </a:p>
                  </a:txBody>
                  <a:tcPr>
                    <a:lnL w="12700" cap="flat" cmpd="sng" algn="ctr">
                      <a:solidFill>
                        <a:srgbClr val="3E3C82"/>
                      </a:solidFill>
                      <a:prstDash val="solid"/>
                      <a:round/>
                      <a:headEnd type="none" w="med" len="med"/>
                      <a:tailEnd type="none" w="med" len="med"/>
                    </a:lnL>
                    <a:lnT w="12700" cap="flat" cmpd="sng" algn="ctr">
                      <a:solidFill>
                        <a:srgbClr val="3E3C82"/>
                      </a:solidFill>
                      <a:prstDash val="solid"/>
                      <a:round/>
                      <a:headEnd type="none" w="med" len="med"/>
                      <a:tailEnd type="none" w="med" len="med"/>
                    </a:lnT>
                    <a:lnB w="12700" cap="flat" cmpd="sng" algn="ctr">
                      <a:solidFill>
                        <a:srgbClr val="3E3C82"/>
                      </a:solidFill>
                      <a:prstDash val="solid"/>
                      <a:round/>
                      <a:headEnd type="none" w="med" len="med"/>
                      <a:tailEnd type="none" w="med" len="med"/>
                    </a:lnB>
                  </a:tcPr>
                </a:tc>
                <a:tc>
                  <a:txBody>
                    <a:bodyPr/>
                    <a:lstStyle/>
                    <a:p>
                      <a:r>
                        <a:rPr lang="en-US" sz="1050" b="1" dirty="0">
                          <a:latin typeface="Calibri" charset="0"/>
                          <a:ea typeface="Calibri" charset="0"/>
                          <a:cs typeface="Calibri" charset="0"/>
                        </a:rPr>
                        <a:t>Caroline Fraser</a:t>
                      </a:r>
                      <a:endParaRPr lang="en-US" sz="1050" b="1" baseline="0" dirty="0">
                        <a:latin typeface="Calibri" charset="0"/>
                        <a:ea typeface="Calibri" charset="0"/>
                        <a:cs typeface="Calibri" charset="0"/>
                      </a:endParaRPr>
                    </a:p>
                    <a:p>
                      <a:pPr marL="0" marR="0" indent="0" algn="l" defTabSz="1005840" rtl="0" eaLnBrk="1" fontAlgn="auto" latinLnBrk="0" hangingPunct="1">
                        <a:lnSpc>
                          <a:spcPct val="100000"/>
                        </a:lnSpc>
                        <a:spcBef>
                          <a:spcPts val="0"/>
                        </a:spcBef>
                        <a:spcAft>
                          <a:spcPts val="0"/>
                        </a:spcAft>
                        <a:buClrTx/>
                        <a:buSzTx/>
                        <a:buFontTx/>
                        <a:buNone/>
                        <a:tabLst/>
                        <a:defRPr/>
                      </a:pPr>
                      <a:r>
                        <a:rPr lang="en-US" sz="1050" baseline="0" dirty="0">
                          <a:latin typeface="Calibri" charset="0"/>
                          <a:ea typeface="Calibri" charset="0"/>
                          <a:cs typeface="Calibri" charset="0"/>
                        </a:rPr>
                        <a:t>(Ian Davis, MD)</a:t>
                      </a:r>
                      <a:endParaRPr lang="en-US" sz="1050" dirty="0">
                        <a:latin typeface="Calibri" charset="0"/>
                        <a:ea typeface="Calibri" charset="0"/>
                        <a:cs typeface="Calibri" charset="0"/>
                      </a:endParaRPr>
                    </a:p>
                    <a:p>
                      <a:r>
                        <a:rPr lang="en-US" sz="1050" i="1" dirty="0">
                          <a:latin typeface="Calibri" charset="0"/>
                          <a:ea typeface="Calibri" charset="0"/>
                          <a:cs typeface="Calibri" charset="0"/>
                        </a:rPr>
                        <a:t>Investigating the connection between EWS-FLI1 and PAX7 in chromatin state and oncogenesis in Ewing sarcoma </a:t>
                      </a:r>
                      <a:endParaRPr lang="en-US" sz="1050" dirty="0">
                        <a:latin typeface="Calibri" charset="0"/>
                        <a:ea typeface="Calibri" charset="0"/>
                        <a:cs typeface="Calibri" charset="0"/>
                      </a:endParaRPr>
                    </a:p>
                  </a:txBody>
                  <a:tcPr>
                    <a:lnR w="12700" cap="flat" cmpd="sng" algn="ctr">
                      <a:solidFill>
                        <a:srgbClr val="3E3C82"/>
                      </a:solidFill>
                      <a:prstDash val="solid"/>
                      <a:round/>
                      <a:headEnd type="none" w="med" len="med"/>
                      <a:tailEnd type="none" w="med" len="med"/>
                    </a:lnR>
                    <a:lnT w="12700" cap="flat" cmpd="sng" algn="ctr">
                      <a:solidFill>
                        <a:srgbClr val="3E3C82"/>
                      </a:solidFill>
                      <a:prstDash val="solid"/>
                      <a:round/>
                      <a:headEnd type="none" w="med" len="med"/>
                      <a:tailEnd type="none" w="med" len="med"/>
                    </a:lnT>
                    <a:lnB w="12700" cap="flat" cmpd="sng" algn="ctr">
                      <a:solidFill>
                        <a:srgbClr val="3E3C82"/>
                      </a:solidFill>
                      <a:prstDash val="solid"/>
                      <a:round/>
                      <a:headEnd type="none" w="med" len="med"/>
                      <a:tailEnd type="none" w="med" len="med"/>
                    </a:lnB>
                  </a:tcPr>
                </a:tc>
                <a:extLst>
                  <a:ext uri="{0D108BD9-81ED-4DB2-BD59-A6C34878D82A}">
                    <a16:rowId xmlns:a16="http://schemas.microsoft.com/office/drawing/2014/main" val="433003222"/>
                  </a:ext>
                </a:extLst>
              </a:tr>
              <a:tr h="370840">
                <a:tc>
                  <a:txBody>
                    <a:bodyPr/>
                    <a:lstStyle/>
                    <a:p>
                      <a:r>
                        <a:rPr lang="en-US" sz="1050" b="1" dirty="0">
                          <a:latin typeface="Calibri" charset="0"/>
                          <a:ea typeface="Calibri" charset="0"/>
                          <a:cs typeface="Calibri" charset="0"/>
                        </a:rPr>
                        <a:t>4:00 </a:t>
                      </a:r>
                      <a:r>
                        <a:rPr lang="mr-IN" sz="1050" b="1" dirty="0">
                          <a:latin typeface="Calibri" charset="0"/>
                          <a:ea typeface="Calibri" charset="0"/>
                          <a:cs typeface="Calibri" charset="0"/>
                        </a:rPr>
                        <a:t>–</a:t>
                      </a:r>
                      <a:r>
                        <a:rPr lang="en-US" sz="1050" b="1" baseline="0" dirty="0">
                          <a:latin typeface="Calibri" charset="0"/>
                          <a:ea typeface="Calibri" charset="0"/>
                          <a:cs typeface="Calibri" charset="0"/>
                        </a:rPr>
                        <a:t> 6:00 pm</a:t>
                      </a:r>
                      <a:endParaRPr lang="en-US" sz="1050" b="1" dirty="0">
                        <a:latin typeface="Calibri" charset="0"/>
                        <a:ea typeface="Calibri" charset="0"/>
                        <a:cs typeface="Calibri" charset="0"/>
                      </a:endParaRPr>
                    </a:p>
                  </a:txBody>
                  <a:tcPr>
                    <a:lnL w="12700" cap="flat" cmpd="sng" algn="ctr">
                      <a:solidFill>
                        <a:srgbClr val="3E3C82"/>
                      </a:solidFill>
                      <a:prstDash val="solid"/>
                      <a:round/>
                      <a:headEnd type="none" w="med" len="med"/>
                      <a:tailEnd type="none" w="med" len="med"/>
                    </a:lnL>
                    <a:lnT w="12700" cap="flat" cmpd="sng" algn="ctr">
                      <a:solidFill>
                        <a:srgbClr val="3E3C82"/>
                      </a:solidFill>
                      <a:prstDash val="solid"/>
                      <a:round/>
                      <a:headEnd type="none" w="med" len="med"/>
                      <a:tailEnd type="none" w="med" len="med"/>
                    </a:lnT>
                    <a:lnB w="12700" cap="flat" cmpd="sng" algn="ctr">
                      <a:solidFill>
                        <a:srgbClr val="3E3C82"/>
                      </a:solidFill>
                      <a:prstDash val="solid"/>
                      <a:round/>
                      <a:headEnd type="none" w="med" len="med"/>
                      <a:tailEnd type="none" w="med" len="med"/>
                    </a:lnB>
                  </a:tcPr>
                </a:tc>
                <a:tc>
                  <a:txBody>
                    <a:bodyPr/>
                    <a:lstStyle/>
                    <a:p>
                      <a:r>
                        <a:rPr lang="en-US" sz="1050" b="1" dirty="0">
                          <a:latin typeface="Calibri" charset="0"/>
                          <a:ea typeface="Calibri" charset="0"/>
                          <a:cs typeface="Calibri" charset="0"/>
                        </a:rPr>
                        <a:t>Poster session and reception</a:t>
                      </a:r>
                    </a:p>
                  </a:txBody>
                  <a:tcPr>
                    <a:lnR w="12700" cap="flat" cmpd="sng" algn="ctr">
                      <a:solidFill>
                        <a:srgbClr val="3E3C82"/>
                      </a:solidFill>
                      <a:prstDash val="solid"/>
                      <a:round/>
                      <a:headEnd type="none" w="med" len="med"/>
                      <a:tailEnd type="none" w="med" len="med"/>
                    </a:lnR>
                    <a:lnT w="12700" cap="flat" cmpd="sng" algn="ctr">
                      <a:solidFill>
                        <a:srgbClr val="3E3C82"/>
                      </a:solidFill>
                      <a:prstDash val="solid"/>
                      <a:round/>
                      <a:headEnd type="none" w="med" len="med"/>
                      <a:tailEnd type="none" w="med" len="med"/>
                    </a:lnT>
                    <a:lnB w="12700" cap="flat" cmpd="sng" algn="ctr">
                      <a:solidFill>
                        <a:srgbClr val="3E3C82"/>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11" name="Rectangle 10"/>
          <p:cNvSpPr/>
          <p:nvPr/>
        </p:nvSpPr>
        <p:spPr>
          <a:xfrm>
            <a:off x="164782" y="5901980"/>
            <a:ext cx="4119824" cy="646331"/>
          </a:xfrm>
          <a:prstGeom prst="rect">
            <a:avLst/>
          </a:prstGeom>
        </p:spPr>
        <p:txBody>
          <a:bodyPr wrap="square">
            <a:spAutoFit/>
          </a:bodyPr>
          <a:lstStyle/>
          <a:p>
            <a:r>
              <a:rPr lang="en-US" sz="1200" dirty="0">
                <a:solidFill>
                  <a:srgbClr val="000000"/>
                </a:solidFill>
                <a:effectLst/>
                <a:ea typeface="Times New Roman" charset="0"/>
                <a:cs typeface="Times New Roman" charset="0"/>
              </a:rPr>
              <a:t>Jointly sponsored by the Carolina Chromatin Consortium, Cancer Epigenetics Training Program, IBGS, and Lineberger Comprehensive Cancer Center.</a:t>
            </a:r>
            <a:r>
              <a:rPr lang="en-US" sz="1200" dirty="0">
                <a:effectLst/>
              </a:rPr>
              <a:t> </a:t>
            </a:r>
            <a:endParaRPr lang="en-US" sz="1200" dirty="0"/>
          </a:p>
        </p:txBody>
      </p:sp>
    </p:spTree>
    <p:extLst>
      <p:ext uri="{BB962C8B-B14F-4D97-AF65-F5344CB8AC3E}">
        <p14:creationId xmlns:p14="http://schemas.microsoft.com/office/powerpoint/2010/main" val="1619996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480</TotalTime>
  <Words>398</Words>
  <Application>Microsoft Office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Hoffmeier, Cindy</dc:creator>
  <cp:lastModifiedBy>Howard, Sarah V</cp:lastModifiedBy>
  <cp:revision>21</cp:revision>
  <dcterms:created xsi:type="dcterms:W3CDTF">2017-11-27T17:44:04Z</dcterms:created>
  <dcterms:modified xsi:type="dcterms:W3CDTF">2022-02-28T17:23:36Z</dcterms:modified>
</cp:coreProperties>
</file>