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4"/>
  </p:notesMasterIdLst>
  <p:sldIdLst>
    <p:sldId id="256" r:id="rId2"/>
    <p:sldId id="260" r:id="rId3"/>
    <p:sldId id="262" r:id="rId4"/>
    <p:sldId id="263" r:id="rId5"/>
    <p:sldId id="265" r:id="rId6"/>
    <p:sldId id="266" r:id="rId7"/>
    <p:sldId id="267" r:id="rId8"/>
    <p:sldId id="258" r:id="rId9"/>
    <p:sldId id="282" r:id="rId10"/>
    <p:sldId id="268" r:id="rId11"/>
    <p:sldId id="276" r:id="rId12"/>
    <p:sldId id="269" r:id="rId13"/>
    <p:sldId id="270" r:id="rId14"/>
    <p:sldId id="280" r:id="rId15"/>
    <p:sldId id="278" r:id="rId16"/>
    <p:sldId id="272" r:id="rId17"/>
    <p:sldId id="273" r:id="rId18"/>
    <p:sldId id="274" r:id="rId19"/>
    <p:sldId id="275" r:id="rId20"/>
    <p:sldId id="277" r:id="rId21"/>
    <p:sldId id="279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2376" y="-806"/>
      </p:cViewPr>
      <p:guideLst>
        <p:guide orient="horz" pos="3312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ECCB0-7C61-46E7-8340-FC78F0DF12EC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FC489-CFE5-4DF7-BA92-79DDB8E82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08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FC489-CFE5-4DF7-BA92-79DDB8E82C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30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-8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21182" indent="-277378">
              <a:defRPr sz="23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09510" indent="-221902">
              <a:defRPr sz="23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553314" indent="-221902">
              <a:defRPr sz="23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1997118" indent="-221902">
              <a:defRPr sz="23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440922" indent="-22190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884726" indent="-22190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328530" indent="-22190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772334" indent="-22190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fld id="{52539C73-95B6-439A-AD3F-D3CB27CE0BE7}" type="slidenum">
              <a:rPr lang="de-DE" altLang="en-US" sz="1200"/>
              <a:pPr/>
              <a:t>2</a:t>
            </a:fld>
            <a:endParaRPr lang="de-DE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FC489-CFE5-4DF7-BA92-79DDB8E82C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59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D87C-F28A-443E-A57B-BCAF9C29AC76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89305-2959-44B8-9193-031FBB1619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D87C-F28A-443E-A57B-BCAF9C29AC76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9305-2959-44B8-9193-031FBB1619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D87C-F28A-443E-A57B-BCAF9C29AC76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9305-2959-44B8-9193-031FBB1619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D87C-F28A-443E-A57B-BCAF9C29AC76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9305-2959-44B8-9193-031FBB1619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D87C-F28A-443E-A57B-BCAF9C29AC76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9305-2959-44B8-9193-031FBB1619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D87C-F28A-443E-A57B-BCAF9C29AC76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9305-2959-44B8-9193-031FBB1619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D87C-F28A-443E-A57B-BCAF9C29AC76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9305-2959-44B8-9193-031FBB16198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D87C-F28A-443E-A57B-BCAF9C29AC76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9305-2959-44B8-9193-031FBB1619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D87C-F28A-443E-A57B-BCAF9C29AC76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9305-2959-44B8-9193-031FBB1619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D87C-F28A-443E-A57B-BCAF9C29AC76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9305-2959-44B8-9193-031FBB1619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D87C-F28A-443E-A57B-BCAF9C29AC76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9305-2959-44B8-9193-031FBB1619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3AD0D87C-F28A-443E-A57B-BCAF9C29AC76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C389305-2959-44B8-9193-031FBB16198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gif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3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gif"/><Relationship Id="rId2" Type="http://schemas.openxmlformats.org/officeDocument/2006/relationships/image" Target="../media/image6.png"/><Relationship Id="rId16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gi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www.cell.com/AJHG/current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://www.cell.com/biophysj/current" TargetMode="External"/><Relationship Id="rId10" Type="http://schemas.openxmlformats.org/officeDocument/2006/relationships/image" Target="../media/image27.gif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2.gif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tistaa1\Desktop\lccc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28575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1800" y="6153090"/>
            <a:ext cx="594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ITCMS Director's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Career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Symposium, May 2017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399" y="3581400"/>
            <a:ext cx="46482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Ana Batista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Editor,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Trends in Cancer</a:t>
            </a:r>
          </a:p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CellPress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, Cambridge, MA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510" y="685800"/>
            <a:ext cx="838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-84" charset="0"/>
                <a:ea typeface="MS PGothic" pitchFamily="34" charset="-128"/>
                <a:cs typeface="Helvetica" pitchFamily="-8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Helvetica" pitchFamily="-84" charset="0"/>
                <a:ea typeface="Helvetica" pitchFamily="-84" charset="0"/>
                <a:cs typeface="Helvetica" pitchFamily="-8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-84" charset="0"/>
                <a:ea typeface="Helvetica" pitchFamily="-84" charset="0"/>
                <a:cs typeface="Helvetica" pitchFamily="-8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Helvetica" pitchFamily="-84" charset="0"/>
                <a:ea typeface="Helvetica" pitchFamily="-84" charset="0"/>
                <a:cs typeface="Helvetica" pitchFamily="-8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Helvetica" pitchFamily="-84" charset="0"/>
                <a:ea typeface="Helvetica" pitchFamily="-84" charset="0"/>
                <a:cs typeface="Helvetica" pitchFamily="-8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Helvetica" pitchFamily="-84" charset="0"/>
                <a:ea typeface="Helvetica" pitchFamily="-84" charset="0"/>
                <a:cs typeface="Helvetica" pitchFamily="-8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Helvetica" pitchFamily="-84" charset="0"/>
                <a:ea typeface="Helvetica" pitchFamily="-84" charset="0"/>
                <a:cs typeface="Helvetica" pitchFamily="-8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Helvetica" pitchFamily="-84" charset="0"/>
                <a:ea typeface="Helvetica" pitchFamily="-84" charset="0"/>
                <a:cs typeface="Helvetica" pitchFamily="-8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Helvetica" pitchFamily="-84" charset="0"/>
                <a:ea typeface="Helvetica" pitchFamily="-84" charset="0"/>
                <a:cs typeface="Helvetica" pitchFamily="-8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Career in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 Publishing</a:t>
            </a:r>
            <a:endParaRPr lang="de-DE" alt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228774_1015025247516#74BE20.jpg                                0005CF1BHöllersche Dachkammer          BE95F007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510" y="533399"/>
            <a:ext cx="751489" cy="75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1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550" y="511314"/>
            <a:ext cx="1091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A Day in the Life of a Trends Editor</a:t>
            </a:r>
            <a:endParaRPr lang="en-US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50" y="1751886"/>
            <a:ext cx="932688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Editorial Strategy &amp;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Commission Articles  (30%)</a:t>
            </a:r>
          </a:p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Select Reviewers &amp; Handle Peer-Review  (10%)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Developmental Editing  (30%)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Email Correspondence  (10%)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Other Editorial Duties  (20%)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94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550" y="228600"/>
            <a:ext cx="1091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Other Editorial Duties </a:t>
            </a:r>
            <a:endParaRPr lang="en-US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50" y="1066800"/>
            <a:ext cx="932688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Attend Conferences, Local Seminar, Lab Visits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Manage Website, PR &amp; Social Media</a:t>
            </a: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Journal Graphics (Covers)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Analyze Journal/Competitor Content &amp; Performance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Organize Scientific Conferences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Work with Sales &amp; Marketing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Managing other Editors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In-Company Projects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4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9"/>
          <a:stretch/>
        </p:blipFill>
        <p:spPr>
          <a:xfrm>
            <a:off x="3771505" y="3086731"/>
            <a:ext cx="2286000" cy="11768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9550" y="304800"/>
            <a:ext cx="8934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Publishing in a Digital 21</a:t>
            </a:r>
            <a:r>
              <a:rPr lang="en-US" sz="4000" i="1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st</a:t>
            </a:r>
            <a:r>
              <a:rPr lang="en-US" sz="4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Century</a:t>
            </a:r>
            <a:endParaRPr lang="en-US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755" y="1371600"/>
            <a:ext cx="6732727" cy="563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004" y="4033520"/>
            <a:ext cx="3644587" cy="1224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58" y="2308706"/>
            <a:ext cx="3198841" cy="9809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" y="2021884"/>
            <a:ext cx="5671630" cy="9166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30040"/>
            <a:ext cx="3161905" cy="24507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3657600"/>
            <a:ext cx="893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Videos &amp; Figure360</a:t>
            </a:r>
            <a:endParaRPr lang="en-US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207" y="4636770"/>
            <a:ext cx="3128571" cy="207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350" y="533400"/>
            <a:ext cx="9086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A Typical Day- Research Journal</a:t>
            </a:r>
            <a:endParaRPr lang="en-US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36562" y="1447800"/>
            <a:ext cx="811847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algn="ctr"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latin typeface="Helvetica" pitchFamily="34" charset="0"/>
            </a:endParaRPr>
          </a:p>
          <a:p>
            <a:pPr marL="342900" indent="-342900" eaLnBrk="1" hangingPunct="1">
              <a:buSzPct val="50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itchFamily="34" charset="0"/>
              </a:rPr>
              <a:t> </a:t>
            </a:r>
            <a:r>
              <a:rPr lang="en-US" altLang="en-US" sz="2400" dirty="0" smtClean="0">
                <a:latin typeface="Helvetica" pitchFamily="34" charset="0"/>
              </a:rPr>
              <a:t>Read </a:t>
            </a:r>
            <a:r>
              <a:rPr lang="en-US" altLang="en-US" sz="2400" dirty="0">
                <a:latin typeface="Helvetica" pitchFamily="34" charset="0"/>
              </a:rPr>
              <a:t>new papers </a:t>
            </a:r>
            <a:r>
              <a:rPr lang="en-US" altLang="en-US" sz="2400" dirty="0" smtClean="0">
                <a:latin typeface="Helvetica" pitchFamily="34" charset="0"/>
              </a:rPr>
              <a:t>and related papers</a:t>
            </a:r>
            <a:endParaRPr lang="en-US" altLang="en-US" sz="2400" dirty="0">
              <a:latin typeface="Helvetica" pitchFamily="34" charset="0"/>
            </a:endParaRPr>
          </a:p>
          <a:p>
            <a:pPr marL="342900" indent="-342900" eaLnBrk="1" hangingPunct="1">
              <a:buSzPct val="50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itchFamily="34" charset="0"/>
              </a:rPr>
              <a:t> </a:t>
            </a:r>
            <a:r>
              <a:rPr lang="en-US" altLang="en-US" sz="2400" dirty="0" smtClean="0">
                <a:latin typeface="Helvetica" pitchFamily="34" charset="0"/>
              </a:rPr>
              <a:t>Select </a:t>
            </a:r>
            <a:r>
              <a:rPr lang="en-US" altLang="en-US" sz="2400" dirty="0">
                <a:latin typeface="Helvetica" pitchFamily="34" charset="0"/>
              </a:rPr>
              <a:t>reviewers</a:t>
            </a:r>
          </a:p>
          <a:p>
            <a:pPr marL="342900" indent="-342900">
              <a:buSzPct val="5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Helvetica" pitchFamily="34" charset="0"/>
              </a:rPr>
              <a:t> Evaluate </a:t>
            </a:r>
            <a:r>
              <a:rPr lang="en-US" altLang="en-US" sz="2400" dirty="0">
                <a:latin typeface="Helvetica" pitchFamily="34" charset="0"/>
              </a:rPr>
              <a:t>revised </a:t>
            </a:r>
            <a:r>
              <a:rPr lang="en-US" altLang="en-US" sz="2400" dirty="0" smtClean="0">
                <a:latin typeface="Helvetica" pitchFamily="34" charset="0"/>
              </a:rPr>
              <a:t>papers, rebuttals/appeals</a:t>
            </a:r>
            <a:endParaRPr lang="en-US" altLang="en-US" sz="2400" dirty="0">
              <a:latin typeface="Helvetica" pitchFamily="34" charset="0"/>
            </a:endParaRPr>
          </a:p>
          <a:p>
            <a:pPr marL="342900" indent="-342900" eaLnBrk="1" hangingPunct="1">
              <a:buSzPct val="50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itchFamily="34" charset="0"/>
              </a:rPr>
              <a:t> </a:t>
            </a:r>
            <a:r>
              <a:rPr lang="en-US" altLang="en-US" sz="2400" dirty="0" smtClean="0">
                <a:latin typeface="Helvetica" pitchFamily="34" charset="0"/>
              </a:rPr>
              <a:t>Make </a:t>
            </a:r>
            <a:r>
              <a:rPr lang="en-US" altLang="en-US" sz="2400" dirty="0">
                <a:latin typeface="Helvetica" pitchFamily="34" charset="0"/>
              </a:rPr>
              <a:t>decisions on papers at different </a:t>
            </a:r>
            <a:r>
              <a:rPr lang="en-US" altLang="en-US" sz="2400" dirty="0" smtClean="0">
                <a:latin typeface="Helvetica" pitchFamily="34" charset="0"/>
              </a:rPr>
              <a:t>stages</a:t>
            </a:r>
          </a:p>
          <a:p>
            <a:pPr marL="342900" indent="-342900" eaLnBrk="1" hangingPunct="1">
              <a:buSzPct val="5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Helvetica" pitchFamily="34" charset="0"/>
              </a:rPr>
              <a:t> Discuss papers &amp; various issues with other editors</a:t>
            </a:r>
            <a:endParaRPr lang="en-US" altLang="en-US" sz="2400" dirty="0">
              <a:latin typeface="Helvetica" pitchFamily="34" charset="0"/>
            </a:endParaRPr>
          </a:p>
          <a:p>
            <a:pPr marL="342900" indent="-342900" eaLnBrk="1" hangingPunct="1">
              <a:buSzPct val="50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itchFamily="34" charset="0"/>
              </a:rPr>
              <a:t> </a:t>
            </a:r>
            <a:r>
              <a:rPr lang="en-US" altLang="en-US" sz="2400" dirty="0" smtClean="0">
                <a:latin typeface="Helvetica" pitchFamily="34" charset="0"/>
              </a:rPr>
              <a:t>Discussions </a:t>
            </a:r>
            <a:r>
              <a:rPr lang="en-US" altLang="en-US" sz="2400" dirty="0">
                <a:latin typeface="Helvetica" pitchFamily="34" charset="0"/>
              </a:rPr>
              <a:t>with authors, reviewers</a:t>
            </a:r>
          </a:p>
          <a:p>
            <a:pPr marL="342900" indent="-342900" eaLnBrk="1" hangingPunct="1">
              <a:buSzPct val="50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itchFamily="34" charset="0"/>
              </a:rPr>
              <a:t> </a:t>
            </a:r>
            <a:r>
              <a:rPr lang="en-US" altLang="en-US" sz="2400" dirty="0" smtClean="0">
                <a:latin typeface="Helvetica" pitchFamily="34" charset="0"/>
              </a:rPr>
              <a:t>Read </a:t>
            </a:r>
            <a:r>
              <a:rPr lang="en-US" altLang="en-US" sz="2400" dirty="0">
                <a:latin typeface="Helvetica" pitchFamily="34" charset="0"/>
              </a:rPr>
              <a:t>other journals</a:t>
            </a:r>
          </a:p>
          <a:p>
            <a:pPr marL="342900" indent="-342900" eaLnBrk="1" hangingPunct="1">
              <a:buSzPct val="50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itchFamily="34" charset="0"/>
              </a:rPr>
              <a:t> </a:t>
            </a:r>
            <a:r>
              <a:rPr lang="en-US" altLang="en-US" sz="2400" dirty="0" smtClean="0">
                <a:latin typeface="Helvetica" pitchFamily="34" charset="0"/>
              </a:rPr>
              <a:t>Daily </a:t>
            </a:r>
            <a:r>
              <a:rPr lang="en-US" altLang="en-US" sz="2400" dirty="0">
                <a:latin typeface="Helvetica" pitchFamily="34" charset="0"/>
              </a:rPr>
              <a:t>editorial meeting</a:t>
            </a:r>
          </a:p>
          <a:p>
            <a:pPr marL="342900" indent="-342900" eaLnBrk="1" hangingPunct="1">
              <a:buSzPct val="50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itchFamily="34" charset="0"/>
              </a:rPr>
              <a:t> </a:t>
            </a:r>
          </a:p>
          <a:p>
            <a:pPr marL="342900" indent="-342900" eaLnBrk="1" hangingPunct="1">
              <a:buSzPct val="50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itchFamily="34" charset="0"/>
              </a:rPr>
              <a:t> </a:t>
            </a:r>
            <a:r>
              <a:rPr lang="en-US" altLang="en-US" sz="2400" dirty="0" smtClean="0">
                <a:latin typeface="Helvetica" pitchFamily="34" charset="0"/>
              </a:rPr>
              <a:t>Develop </a:t>
            </a:r>
            <a:r>
              <a:rPr lang="en-US" altLang="en-US" sz="2400" dirty="0">
                <a:latin typeface="Helvetica" pitchFamily="34" charset="0"/>
              </a:rPr>
              <a:t>ideas for review articles</a:t>
            </a:r>
          </a:p>
          <a:p>
            <a:pPr marL="342900" indent="-342900" eaLnBrk="1" hangingPunct="1">
              <a:buSzPct val="50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itchFamily="34" charset="0"/>
              </a:rPr>
              <a:t> </a:t>
            </a:r>
            <a:r>
              <a:rPr lang="en-US" altLang="en-US" sz="2400" dirty="0" smtClean="0">
                <a:latin typeface="Helvetica" pitchFamily="34" charset="0"/>
              </a:rPr>
              <a:t>Conferences</a:t>
            </a:r>
            <a:r>
              <a:rPr lang="en-US" altLang="en-US" sz="2400" dirty="0">
                <a:latin typeface="Helvetica" pitchFamily="34" charset="0"/>
              </a:rPr>
              <a:t>, lab-visits, local seminars</a:t>
            </a:r>
            <a:endParaRPr lang="en-GB" altLang="en-US" sz="24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3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934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Research Journal vs Reviews</a:t>
            </a:r>
            <a:endParaRPr lang="en-US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1828800"/>
            <a:ext cx="344901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10542" y="5181600"/>
            <a:ext cx="3756659" cy="876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Helvetica" pitchFamily="34" charset="0"/>
              </a:rPr>
              <a:t>Sieving </a:t>
            </a:r>
          </a:p>
          <a:p>
            <a:r>
              <a:rPr lang="en-US" sz="2800" dirty="0" smtClean="0">
                <a:latin typeface="Helvetica" pitchFamily="34" charset="0"/>
              </a:rPr>
              <a:t>Filtering the noise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00601" y="5181600"/>
            <a:ext cx="4648199" cy="876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Helvetica" pitchFamily="34" charset="0"/>
              </a:rPr>
              <a:t>Composing</a:t>
            </a:r>
          </a:p>
          <a:p>
            <a:r>
              <a:rPr lang="en-US" sz="2800" dirty="0" smtClean="0">
                <a:latin typeface="Helvetica" pitchFamily="34" charset="0"/>
              </a:rPr>
              <a:t>Searching the interesting</a:t>
            </a:r>
            <a:endParaRPr lang="en-US" sz="28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2" y="1783677"/>
            <a:ext cx="3375658" cy="3513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69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23463"/>
            <a:ext cx="8934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Other Editorial Jobs</a:t>
            </a:r>
            <a:endParaRPr lang="en-US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19200"/>
            <a:ext cx="8229600" cy="494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 smtClean="0">
              <a:latin typeface="Helvetica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Helvetica" pitchFamily="34" charset="0"/>
              </a:rPr>
              <a:t>Editor for news material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 smtClean="0">
              <a:latin typeface="Helvetica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Helvetica" pitchFamily="34" charset="0"/>
              </a:rPr>
              <a:t>Managing editor working with academic editors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 smtClean="0">
              <a:latin typeface="Helvetica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Helvetica" pitchFamily="34" charset="0"/>
              </a:rPr>
              <a:t>Book commissioning &amp; editing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 smtClean="0">
              <a:latin typeface="Helvetica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Helvetica" pitchFamily="34" charset="0"/>
              </a:rPr>
              <a:t>Medical &amp; technical writing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 smtClean="0">
              <a:latin typeface="Helvetica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Helvetica" pitchFamily="34" charset="0"/>
              </a:rPr>
              <a:t>Freelance writing &amp; journalism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656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550" y="381000"/>
            <a:ext cx="8934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What I like about my job</a:t>
            </a:r>
            <a:endParaRPr lang="en-US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371600"/>
            <a:ext cx="93268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Exposure to a broad range of interesting science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Learning to see the “big picture”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Job is intellectually stimulating &amp; challenging</a:t>
            </a: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Close interaction with scientific community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Travel opportunities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Flexible hours &amp; location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Producing a tangible Journal that I am proud about  </a:t>
            </a:r>
          </a:p>
        </p:txBody>
      </p:sp>
    </p:spTree>
    <p:extLst>
      <p:ext uri="{BB962C8B-B14F-4D97-AF65-F5344CB8AC3E}">
        <p14:creationId xmlns:p14="http://schemas.microsoft.com/office/powerpoint/2010/main" val="74703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550" y="457200"/>
            <a:ext cx="8934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The not-so-good things</a:t>
            </a:r>
            <a:endParaRPr lang="en-US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" y="1964115"/>
            <a:ext cx="93268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Exciting pace can be stressful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Workload is often high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High pressure (</a:t>
            </a:r>
            <a:r>
              <a:rPr lang="en-US" sz="2800" dirty="0">
                <a:latin typeface="Helvetica" pitchFamily="34" charset="0"/>
              </a:rPr>
              <a:t>single editor team </a:t>
            </a:r>
            <a:r>
              <a:rPr lang="en-US" sz="2800" dirty="0" smtClean="0">
                <a:latin typeface="Helvetica" pitchFamily="34" charset="0"/>
              </a:rPr>
              <a:t>- </a:t>
            </a:r>
            <a:r>
              <a:rPr lang="en-US" sz="2800" dirty="0">
                <a:latin typeface="Helvetica" pitchFamily="34" charset="0"/>
              </a:rPr>
              <a:t>it’s all on </a:t>
            </a:r>
            <a:r>
              <a:rPr lang="en-US" sz="2800" dirty="0" smtClean="0">
                <a:latin typeface="Helvetica" pitchFamily="34" charset="0"/>
              </a:rPr>
              <a:t>you!)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Having to say no</a:t>
            </a:r>
          </a:p>
        </p:txBody>
      </p:sp>
    </p:spTree>
    <p:extLst>
      <p:ext uri="{BB962C8B-B14F-4D97-AF65-F5344CB8AC3E}">
        <p14:creationId xmlns:p14="http://schemas.microsoft.com/office/powerpoint/2010/main" val="17753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550" y="457200"/>
            <a:ext cx="8934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Editorial Career &amp; Beyond</a:t>
            </a:r>
            <a:endParaRPr lang="en-US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600200"/>
            <a:ext cx="93268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Move-up the Editorial Ladder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Move to Publishing/Business Role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Scientific Advisor/ Directing Research Programs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     (academia, companies, science foundations)</a:t>
            </a:r>
          </a:p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Grant Administration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Science Communication Officer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   (universities, companies)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84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934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With this Qualifications &amp; Qualities</a:t>
            </a:r>
            <a:endParaRPr lang="en-US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8950" y="5757594"/>
            <a:ext cx="573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editing could be for you!</a:t>
            </a:r>
            <a:endParaRPr lang="en-US" sz="36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3400" y="1264551"/>
            <a:ext cx="8382000" cy="445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Helvetica" pitchFamily="34" charset="0"/>
              </a:rPr>
              <a:t>Strong training in life-sciences (PhD or Post-doc)</a:t>
            </a:r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</a:rPr>
              <a:t>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</a:rPr>
              <a:t>Broad </a:t>
            </a:r>
            <a:r>
              <a:rPr lang="en-US" sz="2400" dirty="0">
                <a:solidFill>
                  <a:schemeClr val="tx1"/>
                </a:solidFill>
                <a:latin typeface="Helvetica" pitchFamily="34" charset="0"/>
              </a:rPr>
              <a:t>interest in science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</a:rPr>
              <a:t>Think critically</a:t>
            </a:r>
            <a:endParaRPr lang="en-US" sz="2400" dirty="0">
              <a:solidFill>
                <a:schemeClr val="tx1"/>
              </a:solidFill>
              <a:latin typeface="Helvetica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Helvetica" pitchFamily="34" charset="0"/>
              </a:rPr>
              <a:t>Decisiveness, but able to revise your opinion </a:t>
            </a:r>
            <a:endParaRPr lang="en-US" sz="2400" dirty="0">
              <a:solidFill>
                <a:schemeClr val="tx1"/>
              </a:solidFill>
              <a:latin typeface="Helvetica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</a:rPr>
              <a:t>Express </a:t>
            </a:r>
            <a:r>
              <a:rPr lang="en-US" sz="2400" dirty="0">
                <a:solidFill>
                  <a:schemeClr val="tx1"/>
                </a:solidFill>
                <a:latin typeface="Helvetica" pitchFamily="34" charset="0"/>
              </a:rPr>
              <a:t>opinions clearly in writing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</a:rPr>
              <a:t>Diplomacy </a:t>
            </a:r>
            <a:r>
              <a:rPr lang="en-US" sz="2400" dirty="0">
                <a:solidFill>
                  <a:schemeClr val="tx1"/>
                </a:solidFill>
                <a:latin typeface="Helvetica" pitchFamily="34" charset="0"/>
              </a:rPr>
              <a:t>&amp; people skills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</a:rPr>
              <a:t>Organization &amp; ability to prioritize</a:t>
            </a:r>
            <a:endParaRPr lang="en-US" sz="2400" dirty="0">
              <a:solidFill>
                <a:schemeClr val="tx1"/>
              </a:solidFill>
              <a:latin typeface="Helvetica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Helvetica" pitchFamily="34" charset="0"/>
              </a:rPr>
              <a:t>Work to tight deadlines &amp; multitasking </a:t>
            </a:r>
            <a:endParaRPr lang="en-US" sz="2400" dirty="0">
              <a:solidFill>
                <a:schemeClr val="tx1"/>
              </a:solidFill>
              <a:latin typeface="Helvetica" pitchFamily="34" charset="0"/>
            </a:endParaRPr>
          </a:p>
          <a:p>
            <a:pPr>
              <a:lnSpc>
                <a:spcPct val="120000"/>
              </a:lnSpc>
            </a:pPr>
            <a:endParaRPr lang="en-US" sz="2400" dirty="0">
              <a:solidFill>
                <a:schemeClr val="tx1"/>
              </a:solidFill>
              <a:latin typeface="Helvetica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</a:rPr>
              <a:t>No editorial experience required </a:t>
            </a:r>
          </a:p>
        </p:txBody>
      </p:sp>
    </p:spTree>
    <p:extLst>
      <p:ext uri="{BB962C8B-B14F-4D97-AF65-F5344CB8AC3E}">
        <p14:creationId xmlns:p14="http://schemas.microsoft.com/office/powerpoint/2010/main" val="1015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10" y="1844040"/>
            <a:ext cx="6467856" cy="4312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24840" y="572362"/>
            <a:ext cx="7124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Is this the right way for me?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9600" y="4565301"/>
            <a:ext cx="46482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Career Path</a:t>
            </a:r>
          </a:p>
          <a:p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Daily Routine</a:t>
            </a:r>
            <a:endParaRPr lang="en-US" sz="2800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What does it take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94526"/>
            <a:ext cx="8934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If you are interested in editing</a:t>
            </a:r>
            <a:endParaRPr lang="en-US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02920" y="1600200"/>
            <a:ext cx="8382000" cy="334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itchFamily="34" charset="0"/>
              </a:rPr>
              <a:t>Go to seminars, journal clubs, conferences</a:t>
            </a:r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</a:rPr>
              <a:t>Read outside your field</a:t>
            </a:r>
            <a:endParaRPr lang="en-US" sz="2400" dirty="0">
              <a:solidFill>
                <a:schemeClr val="tx1"/>
              </a:solidFill>
              <a:latin typeface="Helvetica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</a:rPr>
              <a:t>Get involved in reviewing papers &amp; write/review grants</a:t>
            </a:r>
            <a:endParaRPr lang="en-US" sz="2400" dirty="0">
              <a:solidFill>
                <a:schemeClr val="tx1"/>
              </a:solidFill>
              <a:latin typeface="Helvetica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itchFamily="34" charset="0"/>
              </a:rPr>
              <a:t>Writing: try freelancing</a:t>
            </a:r>
            <a:endParaRPr lang="en-US" sz="2400" dirty="0">
              <a:solidFill>
                <a:schemeClr val="tx1"/>
              </a:solidFill>
              <a:latin typeface="Helvetica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</a:rPr>
              <a:t>Set up an informational interview</a:t>
            </a:r>
            <a:endParaRPr lang="en-US" sz="2400" dirty="0">
              <a:solidFill>
                <a:schemeClr val="tx1"/>
              </a:solidFill>
              <a:latin typeface="Helvetica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</a:rPr>
              <a:t>Consider an internship</a:t>
            </a:r>
            <a:endParaRPr lang="en-US" sz="2400" dirty="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6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94526"/>
            <a:ext cx="8934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Where to look for editorial jobs</a:t>
            </a:r>
            <a:endParaRPr lang="en-US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02920" y="1600200"/>
            <a:ext cx="947928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itchFamily="34" charset="0"/>
              </a:rPr>
              <a:t>Journal homepages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</a:rPr>
              <a:t>        Cell, Nature, Science, </a:t>
            </a:r>
            <a:r>
              <a:rPr lang="en-US" sz="2400" dirty="0" err="1" smtClean="0">
                <a:solidFill>
                  <a:schemeClr val="tx1"/>
                </a:solidFill>
                <a:latin typeface="Helvetica" pitchFamily="34" charset="0"/>
              </a:rPr>
              <a:t>PLoS</a:t>
            </a:r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</a:rPr>
              <a:t>, JEM, NJM, EMBO Press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</a:rPr>
              <a:t>Elsevier Careers, Nature &amp; Science Jobs Page</a:t>
            </a:r>
            <a:endParaRPr lang="en-US" sz="2400" dirty="0">
              <a:solidFill>
                <a:schemeClr val="tx1"/>
              </a:solidFill>
              <a:latin typeface="Helvetica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</a:rPr>
              <a:t>Scientific Magazines (ex. News Scientist)</a:t>
            </a:r>
            <a:endParaRPr lang="en-US" sz="2400" dirty="0">
              <a:solidFill>
                <a:schemeClr val="tx1"/>
              </a:solidFill>
              <a:latin typeface="Helvetica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itchFamily="34" charset="0"/>
              </a:rPr>
              <a:t>Job Sites (Indeed.com) &amp; </a:t>
            </a:r>
            <a:r>
              <a:rPr lang="en-US" sz="2400" dirty="0" smtClean="0">
                <a:latin typeface="Helvetica" pitchFamily="34" charset="0"/>
              </a:rPr>
              <a:t>LinkedIn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Helvetica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Helvetica" pitchFamily="34" charset="0"/>
              </a:rPr>
              <a:t>Jobs advertised are real opportunities!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Helvetica" pitchFamily="34" charset="0"/>
              </a:rPr>
              <a:t> </a:t>
            </a:r>
            <a:r>
              <a:rPr lang="en-US" sz="2400" dirty="0" smtClean="0">
                <a:latin typeface="Helvetica" pitchFamily="34" charset="0"/>
              </a:rPr>
              <a:t>   We do look at external CVs!</a:t>
            </a:r>
            <a:endParaRPr lang="en-US" sz="2400" dirty="0">
              <a:latin typeface="Helvetica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066800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An advanced science degree &amp; experience is a valuable asset </a:t>
            </a:r>
          </a:p>
          <a:p>
            <a:pPr algn="ctr"/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to a great fulfilling </a:t>
            </a:r>
          </a:p>
          <a:p>
            <a:pPr algn="ctr"/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non-academic career !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5880" y="3954959"/>
            <a:ext cx="6339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Questions?</a:t>
            </a:r>
            <a:endParaRPr lang="en-US" sz="44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8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7355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Cell Press &amp; Elsevier</a:t>
            </a:r>
            <a:endParaRPr lang="en-US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1" y="1524000"/>
            <a:ext cx="868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Cell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, Benjamin Lewin, 1974, MIT Press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86000"/>
            <a:ext cx="975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Benjamin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Lewin buys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Cell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CellPress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, 1986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505980"/>
            <a:ext cx="9905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CellPress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acquires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Trends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&amp;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Society Journals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, 2007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1" y="3810000"/>
            <a:ext cx="944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Elsevier acquires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CellPress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, 1998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1" y="3048000"/>
            <a:ext cx="899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Neuron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, 1988;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Immunity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, 1994;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Molecular Cell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, 1997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5473005"/>
            <a:ext cx="9829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1880, Netherlands. Over 130yrs in Publishing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Technology Information Company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&gt; 7,000 employees in 20 countries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05" y="5410200"/>
            <a:ext cx="1384995" cy="138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466" y="1384025"/>
            <a:ext cx="7315200" cy="1154097"/>
          </a:xfrm>
        </p:spPr>
        <p:txBody>
          <a:bodyPr/>
          <a:lstStyle/>
          <a:p>
            <a:r>
              <a:rPr lang="en-US" dirty="0" smtClean="0">
                <a:solidFill>
                  <a:srgbClr val="02578A"/>
                </a:solidFill>
              </a:rPr>
              <a:t>Cell Press Research Journals</a:t>
            </a:r>
            <a:endParaRPr lang="en-US" dirty="0">
              <a:solidFill>
                <a:srgbClr val="02578A"/>
              </a:solidFill>
            </a:endParaRPr>
          </a:p>
        </p:txBody>
      </p:sp>
      <p:pic>
        <p:nvPicPr>
          <p:cNvPr id="6" name="Picture 6" descr="S0092867409X00188_cov150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335" y="1487494"/>
            <a:ext cx="1189037" cy="155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10" descr="Cover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5735" y="1487494"/>
            <a:ext cx="1189037" cy="155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12" descr="Cover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6161" y="3125794"/>
            <a:ext cx="1189037" cy="155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4" descr="S1931312809X00090_cov150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4898" y="3125794"/>
            <a:ext cx="1201474" cy="155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16" descr="S1550413109X00094_cov150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9074" y="3125794"/>
            <a:ext cx="1189037" cy="155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8" descr="S1934590909X00093_cov150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1987" y="3125794"/>
            <a:ext cx="1189037" cy="155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0" descr="Cover ima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63248" y="3125794"/>
            <a:ext cx="1189037" cy="155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22" descr="Cover imag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51935" y="1487494"/>
            <a:ext cx="1189037" cy="155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4" descr="S1534580709X00109_cov150h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47335" y="1487494"/>
            <a:ext cx="1189037" cy="155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6" descr="S1074761309X00087_cov150h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61135" y="1487494"/>
            <a:ext cx="1189037" cy="155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8" descr="S1097276509X00183_cov150h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56535" y="1487494"/>
            <a:ext cx="1189037" cy="155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32" descr="Cover ima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0335" y="3125794"/>
            <a:ext cx="1189037" cy="155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135" y="4782347"/>
            <a:ext cx="1190032" cy="15522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735" y="4782347"/>
            <a:ext cx="1190032" cy="15522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26" y="5063155"/>
            <a:ext cx="2948940" cy="990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33" y="4782347"/>
            <a:ext cx="1189037" cy="15509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304800" y="6336268"/>
            <a:ext cx="2043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2012, OA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19250" y="6336268"/>
            <a:ext cx="2043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2015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62250" y="6336268"/>
            <a:ext cx="2043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2016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09804" y="6336268"/>
            <a:ext cx="2043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2017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9115" y="380998"/>
            <a:ext cx="9877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Cell Press Research Journals</a:t>
            </a:r>
            <a:endParaRPr lang="en-US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pic>
        <p:nvPicPr>
          <p:cNvPr id="28" name="Picture 27" descr="228774_1015025247516#74BE20.jpg                                0005CF1BHöllersche Dachkammer          BE95F007: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510" y="533399"/>
            <a:ext cx="751489" cy="75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43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85800" y="388437"/>
            <a:ext cx="9877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Society &amp; Partner Journals</a:t>
            </a:r>
            <a:endParaRPr lang="en-US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pic>
        <p:nvPicPr>
          <p:cNvPr id="28" name="Picture 27" descr="228774_1015025247516#74BE20.jpg                                0005CF1BHöllersche Dachkammer          BE95F00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510" y="533399"/>
            <a:ext cx="751489" cy="75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0" descr="Cover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7831" y="1693863"/>
            <a:ext cx="1598422" cy="206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81" descr="Cover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1693863"/>
            <a:ext cx="1598422" cy="206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876467"/>
            <a:ext cx="1602882" cy="20671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483" y="3876467"/>
            <a:ext cx="1635578" cy="20671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62" y="1693863"/>
            <a:ext cx="1605475" cy="20863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62" y="3876467"/>
            <a:ext cx="1623822" cy="20671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17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969" y="1447800"/>
            <a:ext cx="7315200" cy="1154097"/>
          </a:xfrm>
        </p:spPr>
        <p:txBody>
          <a:bodyPr/>
          <a:lstStyle/>
          <a:p>
            <a:r>
              <a:rPr lang="en-US" dirty="0" smtClean="0"/>
              <a:t>Trends Journals</a:t>
            </a:r>
            <a:endParaRPr lang="en-US" dirty="0"/>
          </a:p>
        </p:txBody>
      </p:sp>
      <p:pic>
        <p:nvPicPr>
          <p:cNvPr id="5" name="Picture 66" descr="S0968000409X00095_cov150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7200" y="1632466"/>
            <a:ext cx="1116529" cy="156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67" descr="S0167779909X00107_cov150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7200" y="3285292"/>
            <a:ext cx="1116529" cy="156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8" descr="S0962892409X00103_cov150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605453" y="1632466"/>
            <a:ext cx="1116529" cy="156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0" descr="S1043276009X0007X_cov150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753706" y="3285292"/>
            <a:ext cx="1116529" cy="156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71" descr="S0168952509X00090_cov150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042001" y="3285292"/>
            <a:ext cx="1116529" cy="156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72" descr="S1471490609X00098_cov150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050212" y="1632466"/>
            <a:ext cx="1116529" cy="156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73" descr="S0966842X09X00090_cov150h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901959" y="3285292"/>
            <a:ext cx="1108319" cy="156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74" descr="S1471491409X00092_cov150h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6198467" y="1632466"/>
            <a:ext cx="1108319" cy="156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76" descr="S1471492209X00097_cov150h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3901959" y="1632466"/>
            <a:ext cx="1116529" cy="156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77" descr="S0165614709X0009X_cov150h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1605453" y="3285292"/>
            <a:ext cx="1116529" cy="156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78" descr="S1360138509X00105_cov150h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2753706" y="1632466"/>
            <a:ext cx="1116529" cy="156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79" descr="Cover imag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6190257" y="3285292"/>
            <a:ext cx="1116529" cy="156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69" descr="S1364661309X00094_cov150h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7402765" y="3272790"/>
            <a:ext cx="1116529" cy="157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75" descr="Cover imag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H="1">
            <a:off x="7402765" y="1619964"/>
            <a:ext cx="1116529" cy="156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583750" y="388437"/>
            <a:ext cx="7706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Trends Journals</a:t>
            </a:r>
            <a:endParaRPr lang="en-US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pic>
        <p:nvPicPr>
          <p:cNvPr id="22" name="Picture 21" descr="228774_1015025247516#74BE20.jpg                                0005CF1BHöllersche Dachkammer          BE95F007: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510" y="533399"/>
            <a:ext cx="751489" cy="75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32285"/>
            <a:ext cx="1116529" cy="15172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1613920" y="5738219"/>
            <a:ext cx="2043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Fall 2015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75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81200"/>
            <a:ext cx="7086600" cy="4343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&gt;90 </a:t>
            </a:r>
            <a:r>
              <a:rPr lang="en-US" sz="3200" dirty="0">
                <a:latin typeface="Helvetica" pitchFamily="34" charset="0"/>
              </a:rPr>
              <a:t>S</a:t>
            </a:r>
            <a:r>
              <a:rPr lang="en-US" sz="3200" dirty="0" smtClean="0">
                <a:latin typeface="Helvetica" pitchFamily="34" charset="0"/>
              </a:rPr>
              <a:t>cientific </a:t>
            </a:r>
            <a:r>
              <a:rPr lang="en-US" sz="3200" dirty="0">
                <a:latin typeface="Helvetica" pitchFamily="34" charset="0"/>
              </a:rPr>
              <a:t>E</a:t>
            </a:r>
            <a:r>
              <a:rPr lang="en-US" sz="3200" dirty="0" smtClean="0">
                <a:latin typeface="Helvetica" pitchFamily="34" charset="0"/>
              </a:rPr>
              <a:t>ditors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Editorial Support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Production Staff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Sales &amp; Marketing</a:t>
            </a:r>
          </a:p>
          <a:p>
            <a:pPr>
              <a:lnSpc>
                <a:spcPct val="150000"/>
              </a:lnSpc>
            </a:pPr>
            <a:endParaRPr lang="en-US" sz="1600" dirty="0" smtClean="0">
              <a:latin typeface="+mj-lt"/>
            </a:endParaRPr>
          </a:p>
          <a:p>
            <a:pPr marL="45720" indent="0" algn="r">
              <a:lnSpc>
                <a:spcPct val="150000"/>
              </a:lnSpc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Who are these people?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3054" y="6858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Who </a:t>
            </a:r>
            <a:r>
              <a:rPr lang="en-US" sz="4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d</a:t>
            </a:r>
            <a:r>
              <a:rPr lang="en-US" sz="4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oes </a:t>
            </a:r>
            <a:r>
              <a:rPr lang="en-US" sz="4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t</a:t>
            </a:r>
            <a:r>
              <a:rPr lang="en-US" sz="4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his?</a:t>
            </a:r>
            <a:endParaRPr lang="en-US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pic>
        <p:nvPicPr>
          <p:cNvPr id="6" name="Picture 5" descr="228774_1015025247516#74BE20.jpg                                0005CF1BHöllersche Dachkammer          BE95F00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510" y="533399"/>
            <a:ext cx="751489" cy="75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9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My Background</a:t>
            </a:r>
            <a:endParaRPr lang="en-US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548348"/>
            <a:ext cx="9326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BSc Biochemistry, Coimbra, Portugal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MSc Cellular Biology, Coimbra &amp; UTSW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PhD Molecular Biology, Coimbra, DFCI &amp; IUPUI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Post-doc, MGH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Since Aug 2015, Editor of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Trends in Cancer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71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My Experience</a:t>
            </a:r>
            <a:endParaRPr lang="en-US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4800600"/>
            <a:ext cx="5513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I became an Editor because..</a:t>
            </a:r>
            <a:endParaRPr lang="en-US" sz="32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5394661"/>
            <a:ext cx="9372600" cy="93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I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have always been interested in science broadly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I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love to read, think, write, and discuss about science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447800"/>
            <a:ext cx="9326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10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yrs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Translational Cancer Research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Clinical Trials &amp; Industry Collaboration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Program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Grants</a:t>
            </a: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Accelerator Business 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89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1820</TotalTime>
  <Words>724</Words>
  <Application>Microsoft Office PowerPoint</Application>
  <PresentationFormat>On-screen Show (4:3)</PresentationFormat>
  <Paragraphs>183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Perspective</vt:lpstr>
      <vt:lpstr>PowerPoint Presentation</vt:lpstr>
      <vt:lpstr>PowerPoint Presentation</vt:lpstr>
      <vt:lpstr>PowerPoint Presentation</vt:lpstr>
      <vt:lpstr>Cell Press Research Journals</vt:lpstr>
      <vt:lpstr>PowerPoint Presentation</vt:lpstr>
      <vt:lpstr>Trends Journals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Batista</dc:creator>
  <cp:lastModifiedBy>Ana Batista</cp:lastModifiedBy>
  <cp:revision>59</cp:revision>
  <dcterms:created xsi:type="dcterms:W3CDTF">2017-05-12T18:24:55Z</dcterms:created>
  <dcterms:modified xsi:type="dcterms:W3CDTF">2017-05-18T19:10:35Z</dcterms:modified>
</cp:coreProperties>
</file>