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538" r:id="rId3"/>
    <p:sldId id="618" r:id="rId4"/>
    <p:sldId id="649" r:id="rId5"/>
    <p:sldId id="620" r:id="rId6"/>
    <p:sldId id="634" r:id="rId7"/>
    <p:sldId id="636" r:id="rId8"/>
    <p:sldId id="635" r:id="rId9"/>
    <p:sldId id="637" r:id="rId10"/>
    <p:sldId id="638" r:id="rId11"/>
    <p:sldId id="639" r:id="rId12"/>
    <p:sldId id="631" r:id="rId13"/>
    <p:sldId id="633" r:id="rId14"/>
    <p:sldId id="644" r:id="rId15"/>
    <p:sldId id="640" r:id="rId16"/>
    <p:sldId id="643" r:id="rId17"/>
    <p:sldId id="645" r:id="rId18"/>
    <p:sldId id="646" r:id="rId19"/>
    <p:sldId id="642" r:id="rId20"/>
    <p:sldId id="647" r:id="rId21"/>
    <p:sldId id="648" r:id="rId22"/>
    <p:sldId id="629" r:id="rId23"/>
    <p:sldId id="628" r:id="rId24"/>
  </p:sldIdLst>
  <p:sldSz cx="10287000" cy="8001000"/>
  <p:notesSz cx="7010400" cy="9296400"/>
  <p:defaultTextStyle>
    <a:defPPr>
      <a:defRPr lang="en-US"/>
    </a:defPPr>
    <a:lvl1pPr marL="0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52248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slides" id="{D317E688-BB69-5141-9B60-24BD7F265D8B}">
          <p14:sldIdLst>
            <p14:sldId id="538"/>
            <p14:sldId id="618"/>
            <p14:sldId id="649"/>
            <p14:sldId id="620"/>
            <p14:sldId id="634"/>
            <p14:sldId id="636"/>
            <p14:sldId id="635"/>
            <p14:sldId id="637"/>
            <p14:sldId id="638"/>
            <p14:sldId id="639"/>
            <p14:sldId id="631"/>
            <p14:sldId id="633"/>
            <p14:sldId id="644"/>
            <p14:sldId id="640"/>
            <p14:sldId id="643"/>
            <p14:sldId id="645"/>
            <p14:sldId id="646"/>
            <p14:sldId id="642"/>
            <p14:sldId id="647"/>
            <p14:sldId id="648"/>
            <p14:sldId id="629"/>
            <p14:sldId id="6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7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123">
          <p15:clr>
            <a:srgbClr val="A4A3A4"/>
          </p15:clr>
        </p15:guide>
        <p15:guide id="4" orient="horz" pos="1587">
          <p15:clr>
            <a:srgbClr val="A4A3A4"/>
          </p15:clr>
        </p15:guide>
        <p15:guide id="5" orient="horz" pos="1496">
          <p15:clr>
            <a:srgbClr val="A4A3A4"/>
          </p15:clr>
        </p15:guide>
        <p15:guide id="6" orient="horz" pos="960">
          <p15:clr>
            <a:srgbClr val="A4A3A4"/>
          </p15:clr>
        </p15:guide>
        <p15:guide id="7" orient="horz" pos="870">
          <p15:clr>
            <a:srgbClr val="A4A3A4"/>
          </p15:clr>
        </p15:guide>
        <p15:guide id="8" orient="horz" pos="342">
          <p15:clr>
            <a:srgbClr val="A4A3A4"/>
          </p15:clr>
        </p15:guide>
        <p15:guide id="9" orient="horz" pos="2742">
          <p15:clr>
            <a:srgbClr val="A4A3A4"/>
          </p15:clr>
        </p15:guide>
        <p15:guide id="10" orient="horz" pos="2818">
          <p15:clr>
            <a:srgbClr val="A4A3A4"/>
          </p15:clr>
        </p15:guide>
        <p15:guide id="11" orient="horz" pos="3361">
          <p15:clr>
            <a:srgbClr val="A4A3A4"/>
          </p15:clr>
        </p15:guide>
        <p15:guide id="12" orient="horz" pos="3444">
          <p15:clr>
            <a:srgbClr val="A4A3A4"/>
          </p15:clr>
        </p15:guide>
        <p15:guide id="13" pos="3877">
          <p15:clr>
            <a:srgbClr val="A4A3A4"/>
          </p15:clr>
        </p15:guide>
        <p15:guide id="14" pos="3839">
          <p15:clr>
            <a:srgbClr val="A4A3A4"/>
          </p15:clr>
        </p15:guide>
        <p15:guide id="15" pos="2639">
          <p15:clr>
            <a:srgbClr val="A4A3A4"/>
          </p15:clr>
        </p15:guide>
        <p15:guide id="16" pos="2556">
          <p15:clr>
            <a:srgbClr val="A4A3A4"/>
          </p15:clr>
        </p15:guide>
        <p15:guide id="17" pos="1402">
          <p15:clr>
            <a:srgbClr val="A4A3A4"/>
          </p15:clr>
        </p15:guide>
        <p15:guide id="18" pos="1319">
          <p15:clr>
            <a:srgbClr val="A4A3A4"/>
          </p15:clr>
        </p15:guide>
        <p15:guide id="19" pos="164">
          <p15:clr>
            <a:srgbClr val="A4A3A4"/>
          </p15:clr>
        </p15:guide>
        <p15:guide id="20" pos="7500">
          <p15:clr>
            <a:srgbClr val="A4A3A4"/>
          </p15:clr>
        </p15:guide>
        <p15:guide id="21" pos="3794">
          <p15:clr>
            <a:srgbClr val="A4A3A4"/>
          </p15:clr>
        </p15:guide>
        <p15:guide id="22" pos="5032">
          <p15:clr>
            <a:srgbClr val="A4A3A4"/>
          </p15:clr>
        </p15:guide>
        <p15:guide id="23" pos="5108">
          <p15:clr>
            <a:srgbClr val="A4A3A4"/>
          </p15:clr>
        </p15:guide>
        <p15:guide id="24" pos="6270">
          <p15:clr>
            <a:srgbClr val="A4A3A4"/>
          </p15:clr>
        </p15:guide>
        <p15:guide id="25" pos="6345">
          <p15:clr>
            <a:srgbClr val="A4A3A4"/>
          </p15:clr>
        </p15:guide>
        <p15:guide id="26" orient="horz" pos="4634">
          <p15:clr>
            <a:srgbClr val="A4A3A4"/>
          </p15:clr>
        </p15:guide>
        <p15:guide id="27" orient="horz" pos="4109">
          <p15:clr>
            <a:srgbClr val="A4A3A4"/>
          </p15:clr>
        </p15:guide>
        <p15:guide id="28" orient="horz" pos="1852">
          <p15:clr>
            <a:srgbClr val="A4A3A4"/>
          </p15:clr>
        </p15:guide>
        <p15:guide id="29" orient="horz" pos="1745">
          <p15:clr>
            <a:srgbClr val="A4A3A4"/>
          </p15:clr>
        </p15:guide>
        <p15:guide id="30" orient="horz" pos="1120">
          <p15:clr>
            <a:srgbClr val="A4A3A4"/>
          </p15:clr>
        </p15:guide>
        <p15:guide id="31" orient="horz" pos="1015">
          <p15:clr>
            <a:srgbClr val="A4A3A4"/>
          </p15:clr>
        </p15:guide>
        <p15:guide id="32" orient="horz" pos="399">
          <p15:clr>
            <a:srgbClr val="A4A3A4"/>
          </p15:clr>
        </p15:guide>
        <p15:guide id="33" orient="horz" pos="3199">
          <p15:clr>
            <a:srgbClr val="A4A3A4"/>
          </p15:clr>
        </p15:guide>
        <p15:guide id="34" orient="horz" pos="3288">
          <p15:clr>
            <a:srgbClr val="A4A3A4"/>
          </p15:clr>
        </p15:guide>
        <p15:guide id="35" orient="horz" pos="3921">
          <p15:clr>
            <a:srgbClr val="A4A3A4"/>
          </p15:clr>
        </p15:guide>
        <p15:guide id="36" orient="horz" pos="4018">
          <p15:clr>
            <a:srgbClr val="A4A3A4"/>
          </p15:clr>
        </p15:guide>
        <p15:guide id="37" orient="horz" pos="2520">
          <p15:clr>
            <a:srgbClr val="A4A3A4"/>
          </p15:clr>
        </p15:guide>
        <p15:guide id="38" orient="horz" pos="2477">
          <p15:clr>
            <a:srgbClr val="A4A3A4"/>
          </p15:clr>
        </p15:guide>
        <p15:guide id="39" pos="3273">
          <p15:clr>
            <a:srgbClr val="A4A3A4"/>
          </p15:clr>
        </p15:guide>
        <p15:guide id="40" pos="3240">
          <p15:clr>
            <a:srgbClr val="A4A3A4"/>
          </p15:clr>
        </p15:guide>
        <p15:guide id="41" pos="2228">
          <p15:clr>
            <a:srgbClr val="A4A3A4"/>
          </p15:clr>
        </p15:guide>
        <p15:guide id="42" pos="2157">
          <p15:clr>
            <a:srgbClr val="A4A3A4"/>
          </p15:clr>
        </p15:guide>
        <p15:guide id="43" pos="1184">
          <p15:clr>
            <a:srgbClr val="A4A3A4"/>
          </p15:clr>
        </p15:guide>
        <p15:guide id="44" pos="1114">
          <p15:clr>
            <a:srgbClr val="A4A3A4"/>
          </p15:clr>
        </p15:guide>
        <p15:guide id="45" pos="138">
          <p15:clr>
            <a:srgbClr val="A4A3A4"/>
          </p15:clr>
        </p15:guide>
        <p15:guide id="46" pos="6329">
          <p15:clr>
            <a:srgbClr val="A4A3A4"/>
          </p15:clr>
        </p15:guide>
        <p15:guide id="47" pos="4247">
          <p15:clr>
            <a:srgbClr val="A4A3A4"/>
          </p15:clr>
        </p15:guide>
        <p15:guide id="48" pos="4311">
          <p15:clr>
            <a:srgbClr val="A4A3A4"/>
          </p15:clr>
        </p15:guide>
        <p15:guide id="49" pos="5292">
          <p15:clr>
            <a:srgbClr val="A4A3A4"/>
          </p15:clr>
        </p15:guide>
        <p15:guide id="50" pos="5355">
          <p15:clr>
            <a:srgbClr val="A4A3A4"/>
          </p15:clr>
        </p15:guide>
        <p15:guide id="51" pos="32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5" autoAdjust="0"/>
    <p:restoredTop sz="94599" autoAdjust="0"/>
  </p:normalViewPr>
  <p:slideViewPr>
    <p:cSldViewPr snapToGrid="0">
      <p:cViewPr varScale="1">
        <p:scale>
          <a:sx n="73" d="100"/>
          <a:sy n="73" d="100"/>
        </p:scale>
        <p:origin x="1350" y="66"/>
      </p:cViewPr>
      <p:guideLst>
        <p:guide orient="horz" pos="3972"/>
        <p:guide orient="horz" pos="2160"/>
        <p:guide orient="horz" pos="2123"/>
        <p:guide orient="horz" pos="1587"/>
        <p:guide orient="horz" pos="1496"/>
        <p:guide orient="horz" pos="960"/>
        <p:guide orient="horz" pos="870"/>
        <p:guide orient="horz" pos="342"/>
        <p:guide orient="horz" pos="2742"/>
        <p:guide orient="horz" pos="2818"/>
        <p:guide orient="horz" pos="3361"/>
        <p:guide orient="horz" pos="3444"/>
        <p:guide pos="3877"/>
        <p:guide pos="3839"/>
        <p:guide pos="2639"/>
        <p:guide pos="2556"/>
        <p:guide pos="1402"/>
        <p:guide pos="1319"/>
        <p:guide pos="164"/>
        <p:guide pos="7500"/>
        <p:guide pos="3794"/>
        <p:guide pos="5032"/>
        <p:guide pos="5108"/>
        <p:guide pos="6270"/>
        <p:guide pos="6345"/>
        <p:guide orient="horz" pos="4634"/>
        <p:guide orient="horz" pos="4109"/>
        <p:guide orient="horz" pos="1852"/>
        <p:guide orient="horz" pos="1745"/>
        <p:guide orient="horz" pos="1120"/>
        <p:guide orient="horz" pos="1015"/>
        <p:guide orient="horz" pos="399"/>
        <p:guide orient="horz" pos="3199"/>
        <p:guide orient="horz" pos="3288"/>
        <p:guide orient="horz" pos="3921"/>
        <p:guide orient="horz" pos="4018"/>
        <p:guide orient="horz" pos="2520"/>
        <p:guide orient="horz" pos="2477"/>
        <p:guide pos="3273"/>
        <p:guide pos="3240"/>
        <p:guide pos="2228"/>
        <p:guide pos="2157"/>
        <p:guide pos="1184"/>
        <p:guide pos="1114"/>
        <p:guide pos="138"/>
        <p:guide pos="6329"/>
        <p:guide pos="4247"/>
        <p:guide pos="4311"/>
        <p:guide pos="5292"/>
        <p:guide pos="5355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8C82D-8692-9E4C-8824-837C45DF187D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E813E0-05AE-3340-8E11-C27539C4E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50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EAB68B-2DB4-374E-A26A-C89A5BF22E8F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3650" y="696913"/>
            <a:ext cx="44831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9840DBB-81F0-F44A-B145-6E4A35B8F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52248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6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3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660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058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0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01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55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2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1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2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F1A74-125A-458C-B29E-D7BADB83EA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75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0"/>
            <a:ext cx="10287000" cy="800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493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24187" y="3486150"/>
            <a:ext cx="42386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Image 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iStock_000061423022_Lar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741"/>
            <a:ext cx="10287000" cy="34940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"/>
            <a:ext cx="10289680" cy="1647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sz="2100"/>
          </a:p>
        </p:txBody>
      </p:sp>
      <p:sp>
        <p:nvSpPr>
          <p:cNvPr id="10" name="Rectangle 9"/>
          <p:cNvSpPr/>
          <p:nvPr userDrawn="1"/>
        </p:nvSpPr>
        <p:spPr>
          <a:xfrm>
            <a:off x="2968" y="1535289"/>
            <a:ext cx="10286712" cy="1520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968638" y="7060464"/>
            <a:ext cx="2321042" cy="940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sz="2100"/>
          </a:p>
        </p:txBody>
      </p:sp>
      <p:sp>
        <p:nvSpPr>
          <p:cNvPr id="14" name="Rectangle 13"/>
          <p:cNvSpPr/>
          <p:nvPr userDrawn="1"/>
        </p:nvSpPr>
        <p:spPr>
          <a:xfrm>
            <a:off x="2" y="1616950"/>
            <a:ext cx="10286999" cy="345937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01936" y="3630220"/>
            <a:ext cx="6085810" cy="0"/>
          </a:xfrm>
          <a:prstGeom prst="line">
            <a:avLst/>
          </a:prstGeom>
          <a:ln w="19050" cap="rnd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78402" y="1778003"/>
            <a:ext cx="6522156" cy="1743853"/>
          </a:xfrm>
        </p:spPr>
        <p:txBody>
          <a:bodyPr anchor="b"/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78402" y="3787294"/>
            <a:ext cx="6522156" cy="1198839"/>
          </a:xfrm>
        </p:spPr>
        <p:txBody>
          <a:bodyPr/>
          <a:lstStyle>
            <a:lvl1pPr marL="0" indent="0" algn="ctr">
              <a:buNone/>
              <a:defRPr cap="all" spc="343">
                <a:solidFill>
                  <a:schemeClr val="bg1"/>
                </a:solidFill>
              </a:defRPr>
            </a:lvl1pPr>
            <a:lvl2pPr marL="52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 flipH="1" flipV="1">
            <a:off x="1415430" y="7248769"/>
            <a:ext cx="346266" cy="7522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493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27780" y="5731587"/>
            <a:ext cx="423708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968638" y="7060464"/>
            <a:ext cx="2321042" cy="940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sz="2100"/>
          </a:p>
        </p:txBody>
      </p:sp>
      <p:sp>
        <p:nvSpPr>
          <p:cNvPr id="10" name="Rectangle 9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43500" y="1680210"/>
            <a:ext cx="0" cy="464058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42" y="1641872"/>
            <a:ext cx="3744674" cy="2413441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67342" y="4124649"/>
            <a:ext cx="3744674" cy="2133268"/>
          </a:xfrm>
        </p:spPr>
        <p:txBody>
          <a:bodyPr/>
          <a:lstStyle>
            <a:lvl1pPr marL="0" indent="0">
              <a:buNone/>
              <a:defRPr sz="1800" cap="all" spc="34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0" y="3723684"/>
            <a:ext cx="3506965" cy="55363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7056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Green 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43500" y="1680210"/>
            <a:ext cx="0" cy="464058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42" y="1641872"/>
            <a:ext cx="3744674" cy="2413441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67342" y="4124649"/>
            <a:ext cx="3744674" cy="2133268"/>
          </a:xfrm>
        </p:spPr>
        <p:txBody>
          <a:bodyPr/>
          <a:lstStyle>
            <a:lvl1pPr marL="0" indent="0">
              <a:buNone/>
              <a:defRPr sz="1800" cap="all" spc="34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330" y="3723684"/>
            <a:ext cx="3506965" cy="553634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790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chemeClr val="accent2"/>
                </a:solidFill>
              </a:defRPr>
            </a:lvl1pPr>
            <a:lvl2pPr>
              <a:defRPr sz="2400" b="1">
                <a:solidFill>
                  <a:schemeClr val="accent2"/>
                </a:solidFill>
              </a:defRPr>
            </a:lvl2pPr>
            <a:lvl3pPr>
              <a:defRPr sz="20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2"/>
                </a:solidFill>
              </a:defRPr>
            </a:lvl4pPr>
            <a:lvl5pPr>
              <a:defRPr sz="18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3492-33AF-4BBB-AD30-5291A497C79B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company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4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0287000" cy="8001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38" y="1786891"/>
            <a:ext cx="6510727" cy="3280410"/>
          </a:xfrm>
        </p:spPr>
        <p:txBody>
          <a:bodyPr anchor="b"/>
          <a:lstStyle>
            <a:lvl1pPr algn="dist">
              <a:lnSpc>
                <a:spcPct val="90000"/>
              </a:lnSpc>
              <a:defRPr sz="6900" b="1" cap="all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139" y="5227320"/>
            <a:ext cx="6510727" cy="986790"/>
          </a:xfrm>
        </p:spPr>
        <p:txBody>
          <a:bodyPr anchor="t"/>
          <a:lstStyle>
            <a:lvl1pPr marL="0" indent="0" algn="ctr">
              <a:buNone/>
              <a:defRPr sz="2300" b="0" cap="all">
                <a:solidFill>
                  <a:schemeClr val="tx1">
                    <a:tint val="75000"/>
                  </a:schemeClr>
                </a:solidFill>
              </a:defRPr>
            </a:lvl1pPr>
            <a:lvl2pPr marL="5224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B6914-7ABE-4A01-B7CB-787E6EA1990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5729" y="7286277"/>
            <a:ext cx="1513706" cy="3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39" y="1786890"/>
            <a:ext cx="6510727" cy="3280410"/>
          </a:xfrm>
        </p:spPr>
        <p:txBody>
          <a:bodyPr anchor="b"/>
          <a:lstStyle>
            <a:lvl1pPr algn="dist">
              <a:lnSpc>
                <a:spcPct val="90000"/>
              </a:lnSpc>
              <a:defRPr sz="69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139" y="5227320"/>
            <a:ext cx="6510727" cy="986790"/>
          </a:xfrm>
        </p:spPr>
        <p:txBody>
          <a:bodyPr anchor="t"/>
          <a:lstStyle>
            <a:lvl1pPr marL="0" indent="0" algn="ctr">
              <a:buNone/>
              <a:defRPr sz="2300" b="0" cap="all">
                <a:solidFill>
                  <a:schemeClr val="bg1"/>
                </a:solidFill>
              </a:defRPr>
            </a:lvl1pPr>
            <a:lvl2pPr marL="5224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RVS_logo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6C248D59-E223-42A1-ABD8-060A88F1E7D3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83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39" y="1786890"/>
            <a:ext cx="6510727" cy="3280410"/>
          </a:xfrm>
        </p:spPr>
        <p:txBody>
          <a:bodyPr anchor="b"/>
          <a:lstStyle>
            <a:lvl1pPr algn="dist">
              <a:lnSpc>
                <a:spcPct val="90000"/>
              </a:lnSpc>
              <a:defRPr sz="69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8139" y="5227320"/>
            <a:ext cx="6510727" cy="986790"/>
          </a:xfrm>
        </p:spPr>
        <p:txBody>
          <a:bodyPr anchor="t"/>
          <a:lstStyle>
            <a:lvl1pPr marL="0" indent="0" algn="ctr">
              <a:buNone/>
              <a:defRPr sz="2300" b="0" cap="all">
                <a:solidFill>
                  <a:schemeClr val="bg1"/>
                </a:solidFill>
              </a:defRPr>
            </a:lvl1pPr>
            <a:lvl2pPr marL="52246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49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7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98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23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34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9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00D21052-923A-4039-886F-1FB85A603C2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RVS_logo_K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4" y="2288351"/>
            <a:ext cx="4635537" cy="464058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414" y="2288360"/>
            <a:ext cx="4638561" cy="463897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1A7EF-1E9F-42E1-B438-0C72E63DE4F7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7676" y="740894"/>
            <a:ext cx="9383456" cy="10459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67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118" y="2288351"/>
            <a:ext cx="3467225" cy="746389"/>
          </a:xfrm>
        </p:spPr>
        <p:txBody>
          <a:bodyPr anchor="t"/>
          <a:lstStyle>
            <a:lvl1pPr marL="0" indent="0">
              <a:buNone/>
              <a:defRPr sz="3200" b="0"/>
            </a:lvl1pPr>
            <a:lvl2pPr marL="522462" indent="0">
              <a:buNone/>
              <a:defRPr sz="2300" b="1"/>
            </a:lvl2pPr>
            <a:lvl3pPr marL="1044924" indent="0">
              <a:buNone/>
              <a:defRPr sz="2100" b="1"/>
            </a:lvl3pPr>
            <a:lvl4pPr marL="1567386" indent="0">
              <a:buNone/>
              <a:defRPr sz="1800" b="1"/>
            </a:lvl4pPr>
            <a:lvl5pPr marL="2089849" indent="0">
              <a:buNone/>
              <a:defRPr sz="1800" b="1"/>
            </a:lvl5pPr>
            <a:lvl6pPr marL="2612311" indent="0">
              <a:buNone/>
              <a:defRPr sz="1800" b="1"/>
            </a:lvl6pPr>
            <a:lvl7pPr marL="3134772" indent="0">
              <a:buNone/>
              <a:defRPr sz="1800" b="1"/>
            </a:lvl7pPr>
            <a:lvl8pPr marL="3657234" indent="0">
              <a:buNone/>
              <a:defRPr sz="1800" b="1"/>
            </a:lvl8pPr>
            <a:lvl9pPr marL="4179696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285" y="3141007"/>
            <a:ext cx="3467057" cy="3783836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1877" y="2288351"/>
            <a:ext cx="3470891" cy="746389"/>
          </a:xfrm>
        </p:spPr>
        <p:txBody>
          <a:bodyPr anchor="t"/>
          <a:lstStyle>
            <a:lvl1pPr marL="0" indent="0">
              <a:buNone/>
              <a:defRPr sz="3200" b="0"/>
            </a:lvl1pPr>
            <a:lvl2pPr marL="522462" indent="0">
              <a:buNone/>
              <a:defRPr sz="2300" b="1"/>
            </a:lvl2pPr>
            <a:lvl3pPr marL="1044924" indent="0">
              <a:buNone/>
              <a:defRPr sz="2100" b="1"/>
            </a:lvl3pPr>
            <a:lvl4pPr marL="1567386" indent="0">
              <a:buNone/>
              <a:defRPr sz="1800" b="1"/>
            </a:lvl4pPr>
            <a:lvl5pPr marL="2089849" indent="0">
              <a:buNone/>
              <a:defRPr sz="1800" b="1"/>
            </a:lvl5pPr>
            <a:lvl6pPr marL="2612311" indent="0">
              <a:buNone/>
              <a:defRPr sz="1800" b="1"/>
            </a:lvl6pPr>
            <a:lvl7pPr marL="3134772" indent="0">
              <a:buNone/>
              <a:defRPr sz="1800" b="1"/>
            </a:lvl7pPr>
            <a:lvl8pPr marL="3657234" indent="0">
              <a:buNone/>
              <a:defRPr sz="1800" b="1"/>
            </a:lvl8pPr>
            <a:lvl9pPr marL="4179696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2047" y="3141007"/>
            <a:ext cx="3470721" cy="3783836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08D8-C941-4E31-A7B9-E74931CA1326}" type="datetime1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7676" y="740894"/>
            <a:ext cx="9383456" cy="10459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108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F4218-CC59-4226-ABBF-2AC897BAFACE}" type="datetime1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7676" y="740894"/>
            <a:ext cx="9383456" cy="10459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977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2" y="0"/>
            <a:ext cx="10287001" cy="8001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lvl="0"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4956" y="3485343"/>
            <a:ext cx="423708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0287000" cy="800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706842D5-D5C9-49CE-B362-833239F900F5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736673"/>
            <a:ext cx="9823191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8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BE5CB76D-8AC6-4F5E-B780-17EEB1183D6A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0" y="736673"/>
            <a:ext cx="9823191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6" name="Picture 25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0287000" cy="8001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0D86-C6C8-4E37-BC82-60BD9A17637E}" type="datetime1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7676" y="740894"/>
            <a:ext cx="9383456" cy="10459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75729" y="7311106"/>
            <a:ext cx="1533584" cy="3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0CF55-CE94-4B36-B0CD-8B90B701573D}" type="datetime1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5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BC5E0678-D578-4FBD-8D73-1F8511FE183E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736673"/>
            <a:ext cx="9823191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5" name="Picture 24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287000" cy="8001000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57B0DD95-73FA-4A72-AE2E-5C8CF5E82D83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5727" y="37669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7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6509" y="1239287"/>
            <a:ext cx="3463477" cy="1618448"/>
          </a:xfrm>
        </p:spPr>
        <p:txBody>
          <a:bodyPr anchor="t"/>
          <a:lstStyle>
            <a:lvl1pPr algn="l">
              <a:defRPr sz="3200" b="0" cap="none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16509" y="3185902"/>
            <a:ext cx="3464498" cy="3738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3864054"/>
            <a:ext cx="1243061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77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-1" y="5088002"/>
            <a:ext cx="5900020" cy="914494"/>
          </a:xfrm>
          <a:solidFill>
            <a:schemeClr val="accent6">
              <a:alpha val="90000"/>
            </a:schemeClr>
          </a:solidFill>
        </p:spPr>
        <p:txBody>
          <a:bodyPr wrap="square" lIns="457200" tIns="208985" rIns="104493" bIns="20898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-1" y="6224588"/>
            <a:ext cx="5900020" cy="914494"/>
          </a:xfrm>
          <a:solidFill>
            <a:schemeClr val="accent6">
              <a:alpha val="90000"/>
            </a:schemeClr>
          </a:solidFill>
        </p:spPr>
        <p:txBody>
          <a:bodyPr wrap="square" lIns="457200" tIns="208985" rIns="104493" bIns="20898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0F2FD-F435-44C1-ADC7-778DFFA594F4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138277" y="376693"/>
            <a:ext cx="4686087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9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350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973009" y="1239287"/>
            <a:ext cx="3463477" cy="1618448"/>
          </a:xfrm>
        </p:spPr>
        <p:txBody>
          <a:bodyPr anchor="t"/>
          <a:lstStyle>
            <a:lvl1pPr algn="l">
              <a:defRPr sz="3200" b="0" cap="none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3009" y="3185902"/>
            <a:ext cx="3464498" cy="3738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9043939" y="3864054"/>
            <a:ext cx="1243061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77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312570" y="5088002"/>
            <a:ext cx="5974433" cy="914494"/>
          </a:xfrm>
          <a:solidFill>
            <a:schemeClr val="accent6">
              <a:alpha val="90000"/>
            </a:schemeClr>
          </a:solidFill>
        </p:spPr>
        <p:txBody>
          <a:bodyPr wrap="square" lIns="104493" tIns="208985" rIns="457200" bIns="20898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312570" y="6224588"/>
            <a:ext cx="5974433" cy="914494"/>
          </a:xfrm>
          <a:solidFill>
            <a:schemeClr val="accent6">
              <a:alpha val="90000"/>
            </a:schemeClr>
          </a:solidFill>
        </p:spPr>
        <p:txBody>
          <a:bodyPr wrap="square" lIns="104493" tIns="208985" rIns="457200" bIns="20898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929292"/>
                </a:solidFill>
              </a:defRPr>
            </a:lvl1pPr>
          </a:lstStyle>
          <a:p>
            <a:r>
              <a:rPr lang="en-US" dirty="0"/>
              <a:t>company overview</a:t>
            </a: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8993A649-C5EF-482F-AAD8-51336BB4730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3" name="Picture 32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  <p:sp>
        <p:nvSpPr>
          <p:cNvPr id="34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143499" y="376693"/>
            <a:ext cx="4680865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90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(Left,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083209" y="0"/>
            <a:ext cx="5203791" cy="800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6509" y="1239287"/>
            <a:ext cx="3463477" cy="1618448"/>
          </a:xfrm>
        </p:spPr>
        <p:txBody>
          <a:bodyPr anchor="t"/>
          <a:lstStyle>
            <a:lvl1pPr algn="l">
              <a:defRPr sz="3200" b="0" cap="none" spc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16509" y="3185902"/>
            <a:ext cx="3464498" cy="37545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0" y="3864054"/>
            <a:ext cx="1243061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77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-1" y="5088002"/>
            <a:ext cx="5900020" cy="914494"/>
          </a:xfrm>
          <a:solidFill>
            <a:schemeClr val="accent6">
              <a:alpha val="90000"/>
            </a:schemeClr>
          </a:solidFill>
        </p:spPr>
        <p:txBody>
          <a:bodyPr wrap="square" lIns="457200" tIns="208985" rIns="104493" bIns="20898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-1" y="6224588"/>
            <a:ext cx="5900020" cy="914494"/>
          </a:xfrm>
          <a:solidFill>
            <a:schemeClr val="accent6">
              <a:alpha val="90000"/>
            </a:schemeClr>
          </a:solidFill>
        </p:spPr>
        <p:txBody>
          <a:bodyPr wrap="square" lIns="457200" tIns="208985" rIns="104493" bIns="20898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C2C7A3BC-BED3-4B22-B101-41F8383A11A7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  <p:sp>
        <p:nvSpPr>
          <p:cNvPr id="3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143499" y="376693"/>
            <a:ext cx="4680865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Image (Right,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203791" cy="800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350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973009" y="1239287"/>
            <a:ext cx="3463477" cy="1618448"/>
          </a:xfrm>
        </p:spPr>
        <p:txBody>
          <a:bodyPr anchor="t"/>
          <a:lstStyle>
            <a:lvl1pPr algn="l">
              <a:defRPr sz="3200" b="0" cap="none" spc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3009" y="3185902"/>
            <a:ext cx="3464498" cy="373894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037AC113-F2CC-49BC-9955-5766882F192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 userDrawn="1"/>
        </p:nvSpPr>
        <p:spPr>
          <a:xfrm>
            <a:off x="9043939" y="3864054"/>
            <a:ext cx="1243061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77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312570" y="5088002"/>
            <a:ext cx="5974433" cy="914494"/>
          </a:xfrm>
          <a:solidFill>
            <a:schemeClr val="accent6">
              <a:alpha val="90000"/>
            </a:schemeClr>
          </a:solidFill>
        </p:spPr>
        <p:txBody>
          <a:bodyPr wrap="square" lIns="104493" tIns="208985" rIns="457200" bIns="20898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312570" y="6224588"/>
            <a:ext cx="5974433" cy="914494"/>
          </a:xfrm>
          <a:solidFill>
            <a:schemeClr val="accent6">
              <a:alpha val="90000"/>
            </a:schemeClr>
          </a:solidFill>
        </p:spPr>
        <p:txBody>
          <a:bodyPr wrap="square" lIns="104493" tIns="208985" rIns="457200" bIns="20898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pic>
        <p:nvPicPr>
          <p:cNvPr id="34" name="Picture 33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301" y="7371762"/>
            <a:ext cx="1399674" cy="220963"/>
          </a:xfrm>
          <a:prstGeom prst="rect">
            <a:avLst/>
          </a:prstGeom>
        </p:spPr>
      </p:pic>
      <p:sp>
        <p:nvSpPr>
          <p:cNvPr id="35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5143499" y="376693"/>
            <a:ext cx="4680865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62" indent="0" algn="r">
              <a:buNone/>
              <a:defRPr/>
            </a:lvl2pPr>
            <a:lvl3pPr marL="1044924" indent="0" algn="r">
              <a:buNone/>
              <a:defRPr/>
            </a:lvl3pPr>
            <a:lvl4pPr marL="1567386" indent="0" algn="r">
              <a:buNone/>
              <a:defRPr/>
            </a:lvl4pPr>
            <a:lvl5pPr marL="2089849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7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52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3" y="911225"/>
            <a:ext cx="3384352" cy="13557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904596"/>
            <a:ext cx="5750719" cy="6242595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3" y="2401861"/>
            <a:ext cx="3384352" cy="4745332"/>
          </a:xfrm>
        </p:spPr>
        <p:txBody>
          <a:bodyPr/>
          <a:lstStyle>
            <a:lvl1pPr marL="0" indent="0">
              <a:buNone/>
              <a:defRPr sz="1600"/>
            </a:lvl1pPr>
            <a:lvl2pPr marL="522462" indent="0">
              <a:buNone/>
              <a:defRPr sz="1400"/>
            </a:lvl2pPr>
            <a:lvl3pPr marL="1044924" indent="0">
              <a:buNone/>
              <a:defRPr sz="1100"/>
            </a:lvl3pPr>
            <a:lvl4pPr marL="1567386" indent="0">
              <a:buNone/>
              <a:defRPr sz="1000"/>
            </a:lvl4pPr>
            <a:lvl5pPr marL="2089849" indent="0">
              <a:buNone/>
              <a:defRPr sz="1000"/>
            </a:lvl5pPr>
            <a:lvl6pPr marL="2612311" indent="0">
              <a:buNone/>
              <a:defRPr sz="1000"/>
            </a:lvl6pPr>
            <a:lvl7pPr marL="3134772" indent="0">
              <a:buNone/>
              <a:defRPr sz="1000"/>
            </a:lvl7pPr>
            <a:lvl8pPr marL="3657234" indent="0">
              <a:buNone/>
              <a:defRPr sz="1000"/>
            </a:lvl8pPr>
            <a:lvl9pPr marL="4179696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0311-6B51-4AEC-B404-9DAD9EA8C7F3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1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5600700"/>
            <a:ext cx="6172200" cy="66119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714904"/>
            <a:ext cx="6172200" cy="4800600"/>
          </a:xfrm>
        </p:spPr>
        <p:txBody>
          <a:bodyPr/>
          <a:lstStyle>
            <a:lvl1pPr marL="0" indent="0">
              <a:buNone/>
              <a:defRPr sz="3700"/>
            </a:lvl1pPr>
            <a:lvl2pPr marL="522462" indent="0">
              <a:buNone/>
              <a:defRPr sz="3200"/>
            </a:lvl2pPr>
            <a:lvl3pPr marL="1044924" indent="0">
              <a:buNone/>
              <a:defRPr sz="2700"/>
            </a:lvl3pPr>
            <a:lvl4pPr marL="1567386" indent="0">
              <a:buNone/>
              <a:defRPr sz="2300"/>
            </a:lvl4pPr>
            <a:lvl5pPr marL="2089849" indent="0">
              <a:buNone/>
              <a:defRPr sz="2300"/>
            </a:lvl5pPr>
            <a:lvl6pPr marL="2612311" indent="0">
              <a:buNone/>
              <a:defRPr sz="2300"/>
            </a:lvl6pPr>
            <a:lvl7pPr marL="3134772" indent="0">
              <a:buNone/>
              <a:defRPr sz="2300"/>
            </a:lvl7pPr>
            <a:lvl8pPr marL="3657234" indent="0">
              <a:buNone/>
              <a:defRPr sz="2300"/>
            </a:lvl8pPr>
            <a:lvl9pPr marL="417969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6261894"/>
            <a:ext cx="6172200" cy="939006"/>
          </a:xfrm>
        </p:spPr>
        <p:txBody>
          <a:bodyPr/>
          <a:lstStyle>
            <a:lvl1pPr marL="0" indent="0">
              <a:buNone/>
              <a:defRPr sz="1600"/>
            </a:lvl1pPr>
            <a:lvl2pPr marL="522462" indent="0">
              <a:buNone/>
              <a:defRPr sz="1400"/>
            </a:lvl2pPr>
            <a:lvl3pPr marL="1044924" indent="0">
              <a:buNone/>
              <a:defRPr sz="1100"/>
            </a:lvl3pPr>
            <a:lvl4pPr marL="1567386" indent="0">
              <a:buNone/>
              <a:defRPr sz="1000"/>
            </a:lvl4pPr>
            <a:lvl5pPr marL="2089849" indent="0">
              <a:buNone/>
              <a:defRPr sz="1000"/>
            </a:lvl5pPr>
            <a:lvl6pPr marL="2612311" indent="0">
              <a:buNone/>
              <a:defRPr sz="1000"/>
            </a:lvl6pPr>
            <a:lvl7pPr marL="3134772" indent="0">
              <a:buNone/>
              <a:defRPr sz="1000"/>
            </a:lvl7pPr>
            <a:lvl8pPr marL="3657234" indent="0">
              <a:buNone/>
              <a:defRPr sz="1000"/>
            </a:lvl8pPr>
            <a:lvl9pPr marL="417969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7F81-854B-4C1A-97B9-77601EA6DC54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3D331-BC4D-4CA3-8A76-2D80401DF164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0481" y="1076159"/>
            <a:ext cx="976706" cy="60710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1076159"/>
            <a:ext cx="7528004" cy="607103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41E41-D26D-4B5E-AB33-B9642CA0C7F9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0287000" cy="8001000"/>
            <a:chOff x="0" y="0"/>
            <a:chExt cx="12188825" cy="6858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8882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0"/>
              <a:ext cx="12188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309360"/>
              <a:ext cx="12188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48640"/>
              <a:ext cx="12188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431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914507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100053" y="0"/>
              <a:ext cx="137156" cy="6858000"/>
              <a:chOff x="1800026" y="0"/>
              <a:chExt cx="137156" cy="68580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062944" y="0"/>
              <a:ext cx="137156" cy="6858000"/>
              <a:chOff x="1800026" y="0"/>
              <a:chExt cx="137156" cy="68580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025835" y="0"/>
              <a:ext cx="137156" cy="6858000"/>
              <a:chOff x="1800026" y="0"/>
              <a:chExt cx="137156" cy="6858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7988726" y="0"/>
              <a:ext cx="137156" cy="6858000"/>
              <a:chOff x="1800026" y="0"/>
              <a:chExt cx="137156" cy="68580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951617" y="0"/>
              <a:ext cx="137156" cy="6858000"/>
              <a:chOff x="1800026" y="0"/>
              <a:chExt cx="137156" cy="68580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0" y="1394460"/>
              <a:ext cx="12188825" cy="137160"/>
              <a:chOff x="0" y="3127074"/>
              <a:chExt cx="12188825" cy="13716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0" y="2377440"/>
              <a:ext cx="12188825" cy="137160"/>
              <a:chOff x="0" y="3127074"/>
              <a:chExt cx="12188825" cy="13716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0" y="3360420"/>
              <a:ext cx="12188825" cy="137160"/>
              <a:chOff x="0" y="3127074"/>
              <a:chExt cx="12188825" cy="13716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0" y="4343400"/>
              <a:ext cx="12188825" cy="137160"/>
              <a:chOff x="0" y="3127074"/>
              <a:chExt cx="12188825" cy="13716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0" y="5326380"/>
              <a:ext cx="12188825" cy="137160"/>
              <a:chOff x="0" y="3127074"/>
              <a:chExt cx="12188825" cy="13716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183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0" y="0"/>
            <a:ext cx="10287000" cy="8001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498" tIns="52249" rIns="104498" bIns="52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8" y="3739146"/>
            <a:ext cx="3506965" cy="5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(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1" y="0"/>
            <a:ext cx="10287001" cy="8001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lvl="0"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8" y="3739146"/>
            <a:ext cx="3506965" cy="52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8" y="3723683"/>
            <a:ext cx="3506965" cy="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6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(Green 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lvl="0"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8" y="3723683"/>
            <a:ext cx="3506965" cy="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8" y="3723683"/>
            <a:ext cx="3506965" cy="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9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Green 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lvl="0"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9" y="3723684"/>
            <a:ext cx="3506965" cy="55363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0745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(Purple 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lvl="0"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8" y="3723683"/>
            <a:ext cx="3506965" cy="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3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1" y="0"/>
            <a:ext cx="10287001" cy="8001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lvl="0"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152319" y="3866031"/>
            <a:ext cx="8001000" cy="268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41" y="1641872"/>
            <a:ext cx="3744674" cy="2413441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67341" y="4124648"/>
            <a:ext cx="3744674" cy="2133268"/>
          </a:xfrm>
        </p:spPr>
        <p:txBody>
          <a:bodyPr/>
          <a:lstStyle>
            <a:lvl1pPr marL="0" indent="0">
              <a:buNone/>
              <a:defRPr sz="1800" cap="all" spc="34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54" y="3723683"/>
            <a:ext cx="3714466" cy="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5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968638" y="7060464"/>
            <a:ext cx="2321042" cy="940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 sz="2100"/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43500" y="1680210"/>
            <a:ext cx="0" cy="464058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41" y="1641872"/>
            <a:ext cx="3744674" cy="2413441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67341" y="4124648"/>
            <a:ext cx="3744674" cy="2133268"/>
          </a:xfrm>
        </p:spPr>
        <p:txBody>
          <a:bodyPr/>
          <a:lstStyle>
            <a:lvl1pPr marL="0" indent="0">
              <a:buNone/>
              <a:defRPr sz="1800" cap="all" spc="34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6" y="3723683"/>
            <a:ext cx="3506965" cy="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Green 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143500" y="1680210"/>
            <a:ext cx="0" cy="464058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41" y="1641872"/>
            <a:ext cx="3744674" cy="2413441"/>
          </a:xfrm>
        </p:spPr>
        <p:txBody>
          <a:bodyPr anchor="b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67341" y="4124648"/>
            <a:ext cx="3744674" cy="2133268"/>
          </a:xfrm>
        </p:spPr>
        <p:txBody>
          <a:bodyPr/>
          <a:lstStyle>
            <a:lvl1pPr marL="0" indent="0">
              <a:buNone/>
              <a:defRPr sz="1800" cap="all" spc="343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66" y="3723683"/>
            <a:ext cx="3506965" cy="5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99182-3D6D-451E-95E3-2114917B29E1}" type="datetime1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6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729" y="2288351"/>
            <a:ext cx="4863482" cy="464058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4413" y="2288360"/>
            <a:ext cx="4854103" cy="4638970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7A5-1892-457B-BCF2-6347EAC9D63B}" type="datetime1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1518" y="640080"/>
            <a:ext cx="9823967" cy="11468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51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117" y="2288351"/>
            <a:ext cx="3467225" cy="746389"/>
          </a:xfrm>
        </p:spPr>
        <p:txBody>
          <a:bodyPr anchor="t"/>
          <a:lstStyle>
            <a:lvl1pPr marL="0" indent="0">
              <a:buNone/>
              <a:defRPr sz="3200" b="0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9285" y="3141007"/>
            <a:ext cx="3467057" cy="3783836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11876" y="2288351"/>
            <a:ext cx="3470891" cy="746389"/>
          </a:xfrm>
        </p:spPr>
        <p:txBody>
          <a:bodyPr anchor="t"/>
          <a:lstStyle>
            <a:lvl1pPr marL="0" indent="0">
              <a:buNone/>
              <a:defRPr sz="3200" b="0"/>
            </a:lvl1pPr>
            <a:lvl2pPr marL="522488" indent="0">
              <a:buNone/>
              <a:defRPr sz="2300" b="1"/>
            </a:lvl2pPr>
            <a:lvl3pPr marL="1044976" indent="0">
              <a:buNone/>
              <a:defRPr sz="2100" b="1"/>
            </a:lvl3pPr>
            <a:lvl4pPr marL="1567464" indent="0">
              <a:buNone/>
              <a:defRPr sz="1800" b="1"/>
            </a:lvl4pPr>
            <a:lvl5pPr marL="2089953" indent="0">
              <a:buNone/>
              <a:defRPr sz="1800" b="1"/>
            </a:lvl5pPr>
            <a:lvl6pPr marL="2612441" indent="0">
              <a:buNone/>
              <a:defRPr sz="1800" b="1"/>
            </a:lvl6pPr>
            <a:lvl7pPr marL="3134929" indent="0">
              <a:buNone/>
              <a:defRPr sz="1800" b="1"/>
            </a:lvl7pPr>
            <a:lvl8pPr marL="3657417" indent="0">
              <a:buNone/>
              <a:defRPr sz="1800" b="1"/>
            </a:lvl8pPr>
            <a:lvl9pPr marL="4179905" indent="0">
              <a:buNone/>
              <a:defRPr sz="18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12046" y="3141007"/>
            <a:ext cx="3470721" cy="3783836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4385F-2B80-4816-A98F-BC913CA8408D}" type="datetime1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1518" y="640080"/>
            <a:ext cx="9823967" cy="11468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0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CFC63-D160-4B8E-B723-03908ECF4300}" type="datetime1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414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0287000" cy="800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bg1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30833"/>
            <a:ext cx="10048084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6016" y="747567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93247CD-2785-4449-8CB9-1297A00263D1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8" y="7543751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bg1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30833"/>
            <a:ext cx="10048084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226016" y="747567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AFF14C2E-2AA9-461B-8AAD-737F1A846D7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8" y="7543751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7422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A8DC-013A-4E63-8BBB-2AA0852DFF8C}" type="datetime1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company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557C4-27A7-BD45-AA01-80EACC4A4C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323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30833"/>
            <a:ext cx="10048084" cy="0"/>
          </a:xfrm>
          <a:prstGeom prst="line">
            <a:avLst/>
          </a:prstGeom>
          <a:ln w="127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bg1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26016" y="747567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7AD8C6B-82E8-4F9E-87E2-36F22ED7CBDF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8" y="7543751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0287000" cy="8001000"/>
          </a:xfrm>
          <a:solidFill>
            <a:schemeClr val="tx1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40619" y="270853"/>
            <a:ext cx="9808638" cy="256032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bg1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226016" y="747567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FAAC45AC-B23F-4587-BE50-8E2A406C8E99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8" y="7543751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6509" y="1239287"/>
            <a:ext cx="3463477" cy="1618448"/>
          </a:xfrm>
        </p:spPr>
        <p:txBody>
          <a:bodyPr anchor="t"/>
          <a:lstStyle>
            <a:lvl1pPr algn="l">
              <a:defRPr sz="3200" b="0" cap="none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16509" y="3185901"/>
            <a:ext cx="3464498" cy="3738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194412" y="283450"/>
            <a:ext cx="4854843" cy="243436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tx1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4054050"/>
            <a:ext cx="1036686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93" tIns="52249" rIns="104498" bIns="52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-1" y="5277987"/>
            <a:ext cx="5714818" cy="914514"/>
          </a:xfrm>
          <a:solidFill>
            <a:schemeClr val="accent6">
              <a:alpha val="90000"/>
            </a:schemeClr>
          </a:solidFill>
        </p:spPr>
        <p:txBody>
          <a:bodyPr wrap="square" lIns="313493" tIns="208995" rIns="104498" bIns="20899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-1" y="6414574"/>
            <a:ext cx="5714818" cy="914514"/>
          </a:xfrm>
          <a:solidFill>
            <a:schemeClr val="accent6">
              <a:alpha val="90000"/>
            </a:schemeClr>
          </a:solidFill>
        </p:spPr>
        <p:txBody>
          <a:bodyPr wrap="square" lIns="313493" tIns="208995" rIns="104498" bIns="20899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26016" y="747567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929292"/>
                </a:solidFill>
              </a:defRPr>
            </a:lvl1pPr>
          </a:lstStyle>
          <a:p>
            <a:fld id="{0AB979BB-6C66-4B26-8A5F-3D403C1FB206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929292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350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973009" y="1239287"/>
            <a:ext cx="3463477" cy="1618448"/>
          </a:xfrm>
        </p:spPr>
        <p:txBody>
          <a:bodyPr anchor="t"/>
          <a:lstStyle>
            <a:lvl1pPr algn="l">
              <a:defRPr sz="3200" b="0" cap="none" spc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3009" y="3185901"/>
            <a:ext cx="3464498" cy="3738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194412" y="283450"/>
            <a:ext cx="4854843" cy="243436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chemeClr val="bg1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250316" y="4054050"/>
            <a:ext cx="1036686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93" tIns="52249" rIns="104498" bIns="52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77145" y="5277987"/>
            <a:ext cx="5709856" cy="914514"/>
          </a:xfrm>
          <a:solidFill>
            <a:schemeClr val="accent6">
              <a:alpha val="90000"/>
            </a:schemeClr>
          </a:solidFill>
        </p:spPr>
        <p:txBody>
          <a:bodyPr wrap="square" lIns="104498" tIns="208995" rIns="313493" bIns="20899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577145" y="6414574"/>
            <a:ext cx="5709856" cy="914514"/>
          </a:xfrm>
          <a:solidFill>
            <a:schemeClr val="accent6">
              <a:alpha val="90000"/>
            </a:schemeClr>
          </a:solidFill>
        </p:spPr>
        <p:txBody>
          <a:bodyPr wrap="square" lIns="104498" tIns="208995" rIns="313493" bIns="20899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FDE4784-9808-4F92-AC73-BC85E03B59A5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929292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8" y="7543751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 (Left,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083209" y="0"/>
            <a:ext cx="5203791" cy="800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6509" y="1239287"/>
            <a:ext cx="3463477" cy="1618448"/>
          </a:xfrm>
        </p:spPr>
        <p:txBody>
          <a:bodyPr anchor="t"/>
          <a:lstStyle>
            <a:lvl1pPr algn="l">
              <a:defRPr sz="3200" b="0" cap="none" spc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16509" y="3185901"/>
            <a:ext cx="3464498" cy="37545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194412" y="283450"/>
            <a:ext cx="4854843" cy="243436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4054050"/>
            <a:ext cx="1036686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93" tIns="52249" rIns="104498" bIns="52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-1" y="5268450"/>
            <a:ext cx="5714817" cy="933589"/>
          </a:xfrm>
          <a:solidFill>
            <a:schemeClr val="accent6">
              <a:alpha val="90000"/>
            </a:schemeClr>
          </a:solidFill>
        </p:spPr>
        <p:txBody>
          <a:bodyPr wrap="square" lIns="313493" tIns="208995" rIns="104498" bIns="20899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-1" y="6405037"/>
            <a:ext cx="5714817" cy="933589"/>
          </a:xfrm>
          <a:solidFill>
            <a:schemeClr val="accent6">
              <a:alpha val="90000"/>
            </a:schemeClr>
          </a:solidFill>
        </p:spPr>
        <p:txBody>
          <a:bodyPr wrap="square" lIns="313493" tIns="208995" rIns="104498" bIns="208995" anchor="ctr">
            <a:spAutoFit/>
          </a:bodyPr>
          <a:lstStyle>
            <a:lvl1pPr marL="0" indent="0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226016" y="747567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1649576-A924-48D2-9D5C-5DF543D378C4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8" y="7543751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Image (Right, 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5203791" cy="800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8" tIns="52249" rIns="104498" bIns="52249"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3500" y="0"/>
            <a:ext cx="5143500" cy="8001000"/>
          </a:xfrm>
          <a:solidFill>
            <a:srgbClr val="404040"/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973009" y="1239287"/>
            <a:ext cx="3463477" cy="1618448"/>
          </a:xfrm>
        </p:spPr>
        <p:txBody>
          <a:bodyPr anchor="t"/>
          <a:lstStyle>
            <a:lvl1pPr algn="l">
              <a:defRPr sz="3200" b="0" cap="none" spc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973009" y="3185901"/>
            <a:ext cx="3464498" cy="373894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194412" y="283450"/>
            <a:ext cx="4854843" cy="243436"/>
          </a:xfrm>
        </p:spPr>
        <p:txBody>
          <a:bodyPr anchor="ctr"/>
          <a:lstStyle>
            <a:lvl1pPr marL="0" indent="0" algn="r">
              <a:buNone/>
              <a:defRPr sz="1400" b="1" i="0" kern="0" cap="all" spc="343">
                <a:solidFill>
                  <a:srgbClr val="FFFFFF"/>
                </a:solidFill>
              </a:defRPr>
            </a:lvl1pPr>
            <a:lvl2pPr marL="522488" indent="0" algn="r">
              <a:buNone/>
              <a:defRPr/>
            </a:lvl2pPr>
            <a:lvl3pPr marL="1044976" indent="0" algn="r">
              <a:buNone/>
              <a:defRPr/>
            </a:lvl3pPr>
            <a:lvl4pPr marL="1567464" indent="0" algn="r">
              <a:buNone/>
              <a:defRPr/>
            </a:lvl4pPr>
            <a:lvl5pPr marL="2089953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9250316" y="4054050"/>
            <a:ext cx="1036686" cy="986790"/>
          </a:xfrm>
          <a:prstGeom prst="rect">
            <a:avLst/>
          </a:prstGeom>
          <a:solidFill>
            <a:srgbClr val="84BD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13493" tIns="52249" rIns="104498" bIns="522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4600" b="1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77146" y="5277987"/>
            <a:ext cx="5709856" cy="914514"/>
          </a:xfrm>
          <a:solidFill>
            <a:schemeClr val="accent6">
              <a:alpha val="90000"/>
            </a:schemeClr>
          </a:solidFill>
        </p:spPr>
        <p:txBody>
          <a:bodyPr wrap="square" lIns="104498" tIns="208995" rIns="313493" bIns="20899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8"/>
          </p:nvPr>
        </p:nvSpPr>
        <p:spPr>
          <a:xfrm>
            <a:off x="4577146" y="6414574"/>
            <a:ext cx="5709856" cy="914514"/>
          </a:xfrm>
          <a:solidFill>
            <a:schemeClr val="accent6">
              <a:alpha val="90000"/>
            </a:schemeClr>
          </a:solidFill>
        </p:spPr>
        <p:txBody>
          <a:bodyPr wrap="square" lIns="104498" tIns="208995" rIns="313493" bIns="208995" anchor="ctr">
            <a:spAutoFit/>
          </a:bodyPr>
          <a:lstStyle>
            <a:lvl1pPr marL="0" indent="0" algn="r">
              <a:buNone/>
              <a:defRPr sz="32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231517" y="754876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226016" y="7475676"/>
            <a:ext cx="0" cy="334684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981847" y="7430031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78A329F-BFD7-4DD5-9287-76C5B431AE14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200" y="7430031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FFFFFF"/>
                </a:solidFill>
              </a:defRPr>
            </a:lvl1pPr>
          </a:lstStyle>
          <a:p>
            <a:r>
              <a:rPr lang="en-US"/>
              <a:t>company overview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33475" y="7430031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RVS_logo_K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978" y="7543751"/>
            <a:ext cx="1399674" cy="2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0287000" cy="8001000"/>
            <a:chOff x="0" y="0"/>
            <a:chExt cx="12188825" cy="68580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188825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0"/>
              <a:ext cx="12188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6309360"/>
              <a:ext cx="12188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48640"/>
              <a:ext cx="121888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7431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914507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100053" y="0"/>
              <a:ext cx="137156" cy="6858000"/>
              <a:chOff x="1800026" y="0"/>
              <a:chExt cx="137156" cy="68580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062944" y="0"/>
              <a:ext cx="137156" cy="6858000"/>
              <a:chOff x="1800026" y="0"/>
              <a:chExt cx="137156" cy="68580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6025835" y="0"/>
              <a:ext cx="137156" cy="6858000"/>
              <a:chOff x="1800026" y="0"/>
              <a:chExt cx="137156" cy="6858000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7988726" y="0"/>
              <a:ext cx="137156" cy="6858000"/>
              <a:chOff x="1800026" y="0"/>
              <a:chExt cx="137156" cy="685800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9951617" y="0"/>
              <a:ext cx="137156" cy="6858000"/>
              <a:chOff x="1800026" y="0"/>
              <a:chExt cx="137156" cy="68580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1800026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937182" y="0"/>
                <a:ext cx="0" cy="6858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0" y="1394460"/>
              <a:ext cx="12188825" cy="137160"/>
              <a:chOff x="0" y="3127074"/>
              <a:chExt cx="12188825" cy="137160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0" y="2377440"/>
              <a:ext cx="12188825" cy="137160"/>
              <a:chOff x="0" y="3127074"/>
              <a:chExt cx="12188825" cy="13716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0" y="3360420"/>
              <a:ext cx="12188825" cy="137160"/>
              <a:chOff x="0" y="3127074"/>
              <a:chExt cx="12188825" cy="13716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0" y="4343400"/>
              <a:ext cx="12188825" cy="137160"/>
              <a:chOff x="0" y="3127074"/>
              <a:chExt cx="12188825" cy="13716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0" y="5326380"/>
              <a:ext cx="12188825" cy="137160"/>
              <a:chOff x="0" y="3127074"/>
              <a:chExt cx="12188825" cy="13716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0" y="312707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0" y="3264234"/>
                <a:ext cx="12188825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43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 userDrawn="1"/>
        </p:nvSpPr>
        <p:spPr bwMode="auto">
          <a:xfrm>
            <a:off x="0" y="0"/>
            <a:ext cx="10287000" cy="2844800"/>
          </a:xfrm>
          <a:prstGeom prst="rect">
            <a:avLst/>
          </a:prstGeom>
          <a:solidFill>
            <a:srgbClr val="66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699C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270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7823200"/>
            <a:ext cx="10287000" cy="177800"/>
          </a:xfrm>
          <a:prstGeom prst="rect">
            <a:avLst/>
          </a:prstGeom>
          <a:solidFill>
            <a:srgbClr val="66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699C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2700"/>
          </a:p>
        </p:txBody>
      </p:sp>
      <p:pic>
        <p:nvPicPr>
          <p:cNvPr id="6" name="Picture 21" descr="UNC_Lineberger_we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6667500"/>
            <a:ext cx="2684265" cy="111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43050" y="3378200"/>
            <a:ext cx="7200900" cy="11557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3366"/>
                </a:solidFill>
                <a:latin typeface="Times New Roman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28700" y="622300"/>
            <a:ext cx="8229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1543050" y="4622800"/>
            <a:ext cx="7200900" cy="533400"/>
          </a:xfrm>
        </p:spPr>
        <p:txBody>
          <a:bodyPr/>
          <a:lstStyle>
            <a:lvl1pPr algn="ctr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543050" y="5422900"/>
            <a:ext cx="7200900" cy="355600"/>
          </a:xfrm>
        </p:spPr>
        <p:txBody>
          <a:bodyPr/>
          <a:lstStyle>
            <a:lvl1pPr algn="ctr">
              <a:defRPr sz="1125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44025" y="7378700"/>
            <a:ext cx="942975" cy="444500"/>
          </a:xfrm>
        </p:spPr>
        <p:txBody>
          <a:bodyPr/>
          <a:lstStyle>
            <a:lvl1pPr algn="ctr"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30FB44-71E0-9D41-8AC9-FA3EC0874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624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CE044-14C0-1E4B-AF04-C45F48AF1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9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(Purple Molecu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 userDrawn="1"/>
        </p:nvSpPr>
        <p:spPr>
          <a:xfrm>
            <a:off x="2" y="0"/>
            <a:ext cx="10286999" cy="8001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6">
                  <a:alpha val="9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lvl="0"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019" y="3723684"/>
            <a:ext cx="3506965" cy="55363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485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994695"/>
            <a:ext cx="8872538" cy="3328193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5354374"/>
            <a:ext cx="8872538" cy="1750218"/>
          </a:xfrm>
        </p:spPr>
        <p:txBody>
          <a:bodyPr/>
          <a:lstStyle>
            <a:lvl1pPr marL="0" indent="0">
              <a:buNone/>
              <a:defRPr sz="2700"/>
            </a:lvl1pPr>
            <a:lvl2pPr marL="514350" indent="0">
              <a:buNone/>
              <a:defRPr sz="2250"/>
            </a:lvl2pPr>
            <a:lvl3pPr marL="1028700" indent="0">
              <a:buNone/>
              <a:defRPr sz="2025"/>
            </a:lvl3pPr>
            <a:lvl4pPr marL="1543050" indent="0">
              <a:buNone/>
              <a:defRPr sz="1800"/>
            </a:lvl4pPr>
            <a:lvl5pPr marL="2057400" indent="0">
              <a:buNone/>
              <a:defRPr sz="1800"/>
            </a:lvl5pPr>
            <a:lvl6pPr marL="2571750" indent="0">
              <a:buNone/>
              <a:defRPr sz="1800"/>
            </a:lvl6pPr>
            <a:lvl7pPr marL="3086100" indent="0">
              <a:buNone/>
              <a:defRPr sz="1800"/>
            </a:lvl7pPr>
            <a:lvl8pPr marL="3600450" indent="0">
              <a:buNone/>
              <a:defRPr sz="1800"/>
            </a:lvl8pPr>
            <a:lvl9pPr marL="41148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71529-71C9-664B-8415-422609DFF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89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2311400"/>
            <a:ext cx="428625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2311400"/>
            <a:ext cx="428625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F79EE-5CBC-FA4B-850C-69D8C452BB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403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18" y="425980"/>
            <a:ext cx="8872538" cy="15464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018" y="1961357"/>
            <a:ext cx="4352329" cy="96123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018" y="2922588"/>
            <a:ext cx="4352329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961357"/>
            <a:ext cx="4373762" cy="96123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922588"/>
            <a:ext cx="4373762" cy="4298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7BBF3-D970-A34F-8514-F48EE9D07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92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25D1-A343-8846-AA62-1BB6F2659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4711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D342-CA63-E648-A10A-4B48DC7C14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920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18" y="533400"/>
            <a:ext cx="3318272" cy="18669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761" y="1151996"/>
            <a:ext cx="5207794" cy="5685896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018" y="2400300"/>
            <a:ext cx="3318272" cy="4446853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3EDD-360C-C04F-A739-93A9C2AA5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4700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18" y="533400"/>
            <a:ext cx="3318272" cy="18669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73761" y="1151996"/>
            <a:ext cx="5207794" cy="5685896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018" y="2400300"/>
            <a:ext cx="3318272" cy="4446853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DAA7-3DF3-B842-AAF8-C45C7DD27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876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5D3AC-C8FD-5E4A-B765-1AD90EE59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25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711200"/>
            <a:ext cx="2185988" cy="6134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1200"/>
            <a:ext cx="6386513" cy="6134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213FB-76ED-D04B-9855-13F61EAAE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933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598"/>
            <a:ext cx="10287001" cy="79974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2" y="0"/>
            <a:ext cx="10287001" cy="80010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lvl="0" algn="ctr"/>
            <a:endParaRPr lang="en-US"/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>
            <a:off x="1152319" y="3866031"/>
            <a:ext cx="8001000" cy="268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342" y="1641872"/>
            <a:ext cx="3744674" cy="2413441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67342" y="4124649"/>
            <a:ext cx="3744674" cy="2133268"/>
          </a:xfrm>
        </p:spPr>
        <p:txBody>
          <a:bodyPr/>
          <a:lstStyle>
            <a:lvl1pPr marL="0" indent="0">
              <a:buNone/>
              <a:defRPr sz="1800" cap="all" spc="343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15912" y="3198791"/>
            <a:ext cx="3522384" cy="85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2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Image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00863"/>
            <a:ext cx="10287001" cy="34927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 userDrawn="1"/>
        </p:nvSpPr>
        <p:spPr>
          <a:xfrm>
            <a:off x="2" y="1615523"/>
            <a:ext cx="10286999" cy="360364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alpha val="8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lvl="0"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"/>
            <a:ext cx="10289680" cy="1647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sz="2100"/>
          </a:p>
        </p:txBody>
      </p:sp>
      <p:sp>
        <p:nvSpPr>
          <p:cNvPr id="10" name="Rectangle 9"/>
          <p:cNvSpPr/>
          <p:nvPr userDrawn="1"/>
        </p:nvSpPr>
        <p:spPr>
          <a:xfrm>
            <a:off x="2968" y="1535289"/>
            <a:ext cx="10286712" cy="1520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01936" y="3630220"/>
            <a:ext cx="6085810" cy="0"/>
          </a:xfrm>
          <a:prstGeom prst="line">
            <a:avLst/>
          </a:prstGeom>
          <a:ln w="19050" cap="rnd" cmpd="sng">
            <a:solidFill>
              <a:srgbClr val="8C8C8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78402" y="1778003"/>
            <a:ext cx="6522156" cy="1743853"/>
          </a:xfrm>
        </p:spPr>
        <p:txBody>
          <a:bodyPr anchor="b"/>
          <a:lstStyle>
            <a:lvl1pPr algn="ctr"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78402" y="3787294"/>
            <a:ext cx="6522156" cy="1198839"/>
          </a:xfrm>
        </p:spPr>
        <p:txBody>
          <a:bodyPr/>
          <a:lstStyle>
            <a:lvl1pPr marL="0" indent="0" algn="ctr">
              <a:buNone/>
              <a:defRPr cap="all" spc="34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52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7968638" y="7060464"/>
            <a:ext cx="2321042" cy="940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sz="2100"/>
          </a:p>
        </p:txBody>
      </p:sp>
      <p:sp>
        <p:nvSpPr>
          <p:cNvPr id="15" name="Rectangle 14"/>
          <p:cNvSpPr/>
          <p:nvPr userDrawn="1"/>
        </p:nvSpPr>
        <p:spPr>
          <a:xfrm flipH="1" flipV="1">
            <a:off x="1415430" y="7248769"/>
            <a:ext cx="346266" cy="7522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493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20936" y="5593293"/>
            <a:ext cx="4237087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Image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Stock_000022831028_Full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6950"/>
            <a:ext cx="10287000" cy="346347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" y="1616950"/>
            <a:ext cx="10286999" cy="345937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0000"/>
                </a:schemeClr>
              </a:gs>
              <a:gs pos="50000">
                <a:srgbClr val="0000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3"/>
            <a:ext cx="10289680" cy="1647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sz="2100"/>
          </a:p>
        </p:txBody>
      </p:sp>
      <p:sp>
        <p:nvSpPr>
          <p:cNvPr id="20" name="Rectangle 19"/>
          <p:cNvSpPr/>
          <p:nvPr userDrawn="1"/>
        </p:nvSpPr>
        <p:spPr>
          <a:xfrm>
            <a:off x="7968638" y="7060464"/>
            <a:ext cx="2321042" cy="940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 sz="21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101936" y="3630220"/>
            <a:ext cx="6085810" cy="0"/>
          </a:xfrm>
          <a:prstGeom prst="line">
            <a:avLst/>
          </a:prstGeom>
          <a:ln w="19050" cap="rnd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78402" y="1778003"/>
            <a:ext cx="6522156" cy="1743853"/>
          </a:xfrm>
        </p:spPr>
        <p:txBody>
          <a:bodyPr anchor="b"/>
          <a:lstStyle>
            <a:lvl1pPr algn="ctr"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78402" y="3787294"/>
            <a:ext cx="6522156" cy="1198839"/>
          </a:xfrm>
        </p:spPr>
        <p:txBody>
          <a:bodyPr/>
          <a:lstStyle>
            <a:lvl1pPr marL="0" indent="0" algn="ctr">
              <a:buNone/>
              <a:defRPr cap="all" spc="343">
                <a:solidFill>
                  <a:schemeClr val="bg1"/>
                </a:solidFill>
              </a:defRPr>
            </a:lvl1pPr>
            <a:lvl2pPr marL="522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9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4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2968" y="1535289"/>
            <a:ext cx="10286712" cy="152051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493" tIns="52247" rIns="104493" bIns="52247"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267" y="6089222"/>
            <a:ext cx="3714467" cy="55363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flipH="1" flipV="1">
            <a:off x="1415430" y="7248769"/>
            <a:ext cx="346266" cy="7522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4493" tIns="52247" rIns="104493" bIns="522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6" y="740894"/>
            <a:ext cx="9383456" cy="104599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676" y="2288354"/>
            <a:ext cx="9391654" cy="4636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97932" y="7258042"/>
            <a:ext cx="2724166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965B-2CC7-404C-97B1-7020CE6653A8}" type="datetime1">
              <a:rPr lang="en-US" smtClean="0"/>
              <a:t>5/15/2017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9358" y="7258042"/>
            <a:ext cx="3171490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100" kern="0" cap="all" spc="171">
                <a:solidFill>
                  <a:srgbClr val="929292"/>
                </a:solidFill>
              </a:defRPr>
            </a:lvl1pPr>
          </a:lstStyle>
          <a:p>
            <a:r>
              <a:rPr lang="en-US" dirty="0"/>
              <a:t>company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9560" y="7258042"/>
            <a:ext cx="598707" cy="425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557C4-27A7-BD45-AA01-80EACC4A4C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TextBox 48"/>
          <p:cNvSpPr txBox="1"/>
          <p:nvPr userDrawn="1"/>
        </p:nvSpPr>
        <p:spPr>
          <a:xfrm>
            <a:off x="447675" y="7376773"/>
            <a:ext cx="9170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>
                <a:solidFill>
                  <a:srgbClr val="8C8C8C"/>
                </a:solidFill>
              </a:rPr>
              <a:t>Confidential</a:t>
            </a:r>
          </a:p>
        </p:txBody>
      </p:sp>
      <p:cxnSp>
        <p:nvCxnSpPr>
          <p:cNvPr id="131" name="Straight Connector 130"/>
          <p:cNvCxnSpPr/>
          <p:nvPr userDrawn="1"/>
        </p:nvCxnSpPr>
        <p:spPr>
          <a:xfrm>
            <a:off x="0" y="736673"/>
            <a:ext cx="9823191" cy="0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 userDrawn="1"/>
        </p:nvCxnSpPr>
        <p:spPr>
          <a:xfrm>
            <a:off x="1442174" y="7303686"/>
            <a:ext cx="0" cy="334684"/>
          </a:xfrm>
          <a:prstGeom prst="line">
            <a:avLst/>
          </a:prstGeom>
          <a:ln w="12700" cmpd="sng">
            <a:solidFill>
              <a:schemeClr val="tx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9"/>
          <a:stretch>
            <a:fillRect/>
          </a:stretch>
        </p:blipFill>
        <p:spPr>
          <a:xfrm>
            <a:off x="8339917" y="7328682"/>
            <a:ext cx="1491215" cy="36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18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674" r:id="rId35"/>
    <p:sldLayoutId id="2147483675" r:id="rId36"/>
    <p:sldLayoutId id="2147483664" r:id="rId37"/>
    <p:sldLayoutId id="2147483682" r:id="rId38"/>
    <p:sldLayoutId id="2147483667" r:id="rId39"/>
    <p:sldLayoutId id="2147483683" r:id="rId40"/>
    <p:sldLayoutId id="2147483663" r:id="rId41"/>
    <p:sldLayoutId id="2147483678" r:id="rId42"/>
    <p:sldLayoutId id="2147483679" r:id="rId43"/>
    <p:sldLayoutId id="2147483650" r:id="rId44"/>
    <p:sldLayoutId id="2147483652" r:id="rId45"/>
    <p:sldLayoutId id="2147483653" r:id="rId46"/>
    <p:sldLayoutId id="2147483654" r:id="rId47"/>
    <p:sldLayoutId id="2147483670" r:id="rId48"/>
    <p:sldLayoutId id="2147483665" r:id="rId49"/>
    <p:sldLayoutId id="2147483655" r:id="rId50"/>
    <p:sldLayoutId id="2147483666" r:id="rId51"/>
    <p:sldLayoutId id="2147483660" r:id="rId52"/>
    <p:sldLayoutId id="2147483661" r:id="rId53"/>
    <p:sldLayoutId id="2147483662" r:id="rId54"/>
    <p:sldLayoutId id="2147483680" r:id="rId55"/>
    <p:sldLayoutId id="2147483681" r:id="rId56"/>
    <p:sldLayoutId id="2147483671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dt="0"/>
  <p:txStyles>
    <p:titleStyle>
      <a:lvl1pPr algn="ctr" defTabSz="522462" rtl="0" eaLnBrk="1" latinLnBrk="0" hangingPunct="1">
        <a:lnSpc>
          <a:spcPct val="90000"/>
        </a:lnSpc>
        <a:spcBef>
          <a:spcPct val="0"/>
        </a:spcBef>
        <a:buNone/>
        <a:defRPr sz="3000" b="1" kern="1200" cap="all" spc="34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3046" indent="-263046" algn="l" defTabSz="522462" rtl="0" eaLnBrk="1" latinLnBrk="0" hangingPunct="1">
        <a:spcBef>
          <a:spcPts val="1371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849001" indent="-326539" algn="l" defTabSz="52246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306155" indent="-261232" algn="l" defTabSz="52246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828617" indent="-261232" algn="l" defTabSz="522462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351079" indent="-261232" algn="l" defTabSz="522462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873541" indent="-261232" algn="l" defTabSz="52246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6003" indent="-261232" algn="l" defTabSz="52246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8465" indent="-261232" algn="l" defTabSz="52246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40927" indent="-261232" algn="l" defTabSz="52246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62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24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386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849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311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772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234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696" algn="l" defTabSz="5224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711200"/>
            <a:ext cx="87439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2311400"/>
            <a:ext cx="874395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7556500"/>
            <a:ext cx="1714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6025" y="7556500"/>
            <a:ext cx="4714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7556500"/>
            <a:ext cx="5143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522D14A4-1C42-8844-B35D-725C132AB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16"/>
          <p:cNvSpPr>
            <a:spLocks noChangeArrowheads="1"/>
          </p:cNvSpPr>
          <p:nvPr userDrawn="1"/>
        </p:nvSpPr>
        <p:spPr bwMode="auto">
          <a:xfrm>
            <a:off x="0" y="7912100"/>
            <a:ext cx="10287000" cy="88900"/>
          </a:xfrm>
          <a:prstGeom prst="rect">
            <a:avLst/>
          </a:prstGeom>
          <a:solidFill>
            <a:srgbClr val="66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6699C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x-none" altLang="x-none" sz="2700"/>
          </a:p>
        </p:txBody>
      </p:sp>
      <p:pic>
        <p:nvPicPr>
          <p:cNvPr id="1032" name="Picture 19" descr="UNC_Lineberger_we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7380553"/>
            <a:ext cx="1285875" cy="53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28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50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5pPr>
      <a:lvl6pPr marL="514350" algn="ctr" rtl="0" fontAlgn="base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6pPr>
      <a:lvl7pPr marL="1028700" algn="ctr" rtl="0" fontAlgn="base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7pPr>
      <a:lvl8pPr marL="1543050" algn="ctr" rtl="0" fontAlgn="base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8pPr>
      <a:lvl9pPr marL="2057400" algn="ctr" rtl="0" fontAlgn="base">
        <a:spcBef>
          <a:spcPct val="0"/>
        </a:spcBef>
        <a:spcAft>
          <a:spcPct val="0"/>
        </a:spcAft>
        <a:defRPr sz="4950">
          <a:solidFill>
            <a:srgbClr val="003366"/>
          </a:solidFill>
          <a:latin typeface="Times New Roman" charset="0"/>
          <a:ea typeface="ＭＳ Ｐゴシック" charset="-128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har char="•"/>
        <a:defRPr sz="3600" kern="1200">
          <a:solidFill>
            <a:srgbClr val="333333"/>
          </a:solidFill>
          <a:latin typeface="+mn-lt"/>
          <a:ea typeface="+mn-ea"/>
          <a:cs typeface="+mn-cs"/>
        </a:defRPr>
      </a:lvl1pPr>
      <a:lvl2pPr marL="835819" indent="-321469" algn="l" rtl="0" eaLnBrk="0" fontAlgn="base" hangingPunct="0">
        <a:spcBef>
          <a:spcPct val="20000"/>
        </a:spcBef>
        <a:spcAft>
          <a:spcPct val="0"/>
        </a:spcAft>
        <a:buChar char="–"/>
        <a:defRPr sz="3150" kern="1200">
          <a:solidFill>
            <a:srgbClr val="333333"/>
          </a:solidFill>
          <a:latin typeface="+mn-lt"/>
          <a:ea typeface="+mn-ea"/>
          <a:cs typeface="+mn-cs"/>
        </a:defRPr>
      </a:lvl2pPr>
      <a:lvl3pPr marL="12858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333333"/>
          </a:solidFill>
          <a:latin typeface="+mn-lt"/>
          <a:ea typeface="+mn-ea"/>
          <a:cs typeface="+mn-cs"/>
        </a:defRPr>
      </a:lvl3pPr>
      <a:lvl4pPr marL="1800225" indent="-257175" algn="l" rtl="0" eaLnBrk="0" fontAlgn="base" hangingPunct="0">
        <a:spcBef>
          <a:spcPct val="20000"/>
        </a:spcBef>
        <a:spcAft>
          <a:spcPct val="0"/>
        </a:spcAft>
        <a:buChar char="–"/>
        <a:defRPr sz="2250" kern="1200">
          <a:solidFill>
            <a:srgbClr val="333333"/>
          </a:solidFill>
          <a:latin typeface="+mn-lt"/>
          <a:ea typeface="+mn-ea"/>
          <a:cs typeface="+mn-cs"/>
        </a:defRPr>
      </a:lvl4pPr>
      <a:lvl5pPr marL="2314575" indent="-257175" algn="l" rtl="0" eaLnBrk="0" fontAlgn="base" hangingPunct="0">
        <a:spcBef>
          <a:spcPct val="20000"/>
        </a:spcBef>
        <a:spcAft>
          <a:spcPct val="0"/>
        </a:spcAft>
        <a:buChar char="»"/>
        <a:defRPr sz="2250" kern="1200">
          <a:solidFill>
            <a:srgbClr val="333333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ranii@newsobserver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Careers in Pharmaceutical Regulatory Affairs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780288" y="3787294"/>
            <a:ext cx="9290304" cy="119883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Kevin D. Healy, </a:t>
            </a:r>
            <a:r>
              <a:rPr lang="en-US" dirty="0" err="1"/>
              <a:t>PHd</a:t>
            </a:r>
            <a:r>
              <a:rPr lang="en-US" dirty="0"/>
              <a:t>, </a:t>
            </a:r>
            <a:r>
              <a:rPr lang="en-US" dirty="0" err="1"/>
              <a:t>rac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Senior Director, global regulatory affairs</a:t>
            </a:r>
          </a:p>
          <a:p>
            <a:pPr>
              <a:spcBef>
                <a:spcPts val="600"/>
              </a:spcBef>
            </a:pPr>
            <a:r>
              <a:rPr lang="en-US" dirty="0"/>
              <a:t>Roivant Sciences, Inc.</a:t>
            </a:r>
          </a:p>
          <a:p>
            <a:pPr>
              <a:spcBef>
                <a:spcPts val="600"/>
              </a:spcBef>
            </a:pPr>
            <a:r>
              <a:rPr lang="en-US" dirty="0"/>
              <a:t>May 15,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Roivant Sciences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5326107" cy="3785652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Senior Director, Global Regulatory Affairs</a:t>
            </a:r>
          </a:p>
          <a:p>
            <a:pPr>
              <a:spcBef>
                <a:spcPts val="2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  <a:p>
            <a:pPr>
              <a:spcBef>
                <a:spcPts val="2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  <a:p>
            <a:pPr>
              <a:spcBef>
                <a:spcPts val="2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“Roivant Sciences is a global healthcare company focused on realizing the full value of promising biomedical research to improve the lives of patients and their families”</a:t>
            </a:r>
          </a:p>
          <a:p>
            <a:pPr>
              <a:spcBef>
                <a:spcPts val="2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Successful Executive Team</a:t>
            </a:r>
          </a:p>
          <a:p>
            <a:pPr marL="34290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Novel Approach</a:t>
            </a:r>
          </a:p>
          <a:p>
            <a:pPr marL="34290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Growing Company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19" y="2848848"/>
            <a:ext cx="3099285" cy="41005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affairs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869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>
          <a:xfrm>
            <a:off x="115682" y="947290"/>
            <a:ext cx="10213482" cy="5672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Developing Regulatory strategy</a:t>
            </a:r>
            <a:endParaRPr lang="en-US" sz="2869" dirty="0"/>
          </a:p>
        </p:txBody>
      </p:sp>
      <p:sp>
        <p:nvSpPr>
          <p:cNvPr id="4" name="TextBox 3"/>
          <p:cNvSpPr txBox="1"/>
          <p:nvPr/>
        </p:nvSpPr>
        <p:spPr>
          <a:xfrm>
            <a:off x="1036320" y="6230112"/>
            <a:ext cx="7754112" cy="461665"/>
          </a:xfrm>
          <a:prstGeom prst="rect">
            <a:avLst/>
          </a:prstGeom>
          <a:solidFill>
            <a:schemeClr val="accent5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20"/>
              </a:spcBef>
            </a:pPr>
            <a:r>
              <a:rPr lang="en-US" sz="2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Leverage Regulations and Current Environment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676" y="3345115"/>
            <a:ext cx="6538340" cy="255454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2000" b="1" u="sng" dirty="0">
                <a:latin typeface="Century Gothic" panose="020B0502020202020204" pitchFamily="34" charset="0"/>
              </a:rPr>
              <a:t>Developing Global Regulatory Strategy: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Knowledge of Regulations and Guidances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Requirements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Opportunities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Therapeutic area &amp; Patient needs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Drug: Mechanism of action; Risks &amp; benefits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Corporate objectives</a:t>
            </a:r>
          </a:p>
          <a:p>
            <a:pPr>
              <a:spcBef>
                <a:spcPts val="2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6" y="1846502"/>
            <a:ext cx="9482708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2000" b="1" u="sng" dirty="0">
                <a:latin typeface="Century Gothic" panose="020B0502020202020204" pitchFamily="34" charset="0"/>
              </a:rPr>
              <a:t>Overall Objective:</a:t>
            </a:r>
          </a:p>
          <a:p>
            <a:pPr marL="34290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Development: Rapid approval enabling access to broad patient </a:t>
            </a:r>
            <a:r>
              <a:rPr lang="en-US" sz="2000" b="1" dirty="0" err="1">
                <a:latin typeface="Century Gothic" panose="020B0502020202020204" pitchFamily="34" charset="0"/>
              </a:rPr>
              <a:t>popn</a:t>
            </a:r>
            <a:endParaRPr lang="en-US" sz="2000" b="1" dirty="0">
              <a:latin typeface="Century Gothic" panose="020B0502020202020204" pitchFamily="34" charset="0"/>
            </a:endParaRPr>
          </a:p>
          <a:p>
            <a:pPr marL="34290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Post-Approval (Life-cycle </a:t>
            </a:r>
            <a:r>
              <a:rPr lang="en-US" sz="2000" b="1" dirty="0" err="1">
                <a:latin typeface="Century Gothic" panose="020B0502020202020204" pitchFamily="34" charset="0"/>
              </a:rPr>
              <a:t>mgmt</a:t>
            </a:r>
            <a:r>
              <a:rPr lang="en-US" sz="2000" b="1" dirty="0">
                <a:latin typeface="Century Gothic" panose="020B0502020202020204" pitchFamily="34" charset="0"/>
              </a:rPr>
              <a:t>): Compliance; Expand indication(s)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4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Executing Regulatory strategy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8722450" cy="440120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Build and maintain connections with global health authorities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FDA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EMA and European National Health Authorities 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Health Canada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PMDA (Japan)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Other markets – Asia, Central / South America, Middle East…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Execution: Submissions to health authorities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Original INDs &amp; CTAs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IND /CTA Amendments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Health Authority Meetings (eg, FDA, EMA, PMDA)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Registration applications: NDA, BLA, MAA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Annual Reports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Post-marketing: Life-cycle management and compliance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7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Typical Activities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8722450" cy="501675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Researching project, therapeutic area, and relevant precedent</a:t>
            </a:r>
          </a:p>
          <a:p>
            <a:pPr marL="865388" lvl="1" indent="-342900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Write summaries and create presentations</a:t>
            </a:r>
          </a:p>
          <a:p>
            <a:pPr>
              <a:spcBef>
                <a:spcPts val="2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Planning health authority interactions (eg, meetings &amp; submissions)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What / Why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Where / When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Who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Internal meetings: Lead, attend, plan &amp; schedule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Communicating with co-workers and stakeholders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Team &amp; Management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Health Authorities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Consultants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Submission work: Authoring, review, and operational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1" y="719763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2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Skillset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8062340" cy="409342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Scientific Background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Interpretation and judgement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Communication skills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Listening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Talking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Presenting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Writing</a:t>
            </a:r>
          </a:p>
          <a:p>
            <a:pPr marL="385785" lvl="1">
              <a:spcBef>
                <a:spcPts val="2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Organizational skills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Enthusiasm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</a:t>
            </a:r>
            <a:br>
              <a:rPr lang="en-US" dirty="0"/>
            </a:br>
            <a:r>
              <a:rPr lang="en-US" dirty="0"/>
              <a:t>Highlights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5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Gilead Sciences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5" y="1902276"/>
            <a:ext cx="5979251" cy="409342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Leading revolution in HCV Treatment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Direct-acting antivirals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48 to 12 week treatment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Dramatically improved efficacy and tolerability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Regulatory lead for GS-5885 (Ledipasvir)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Original IND (2010)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entury Gothic" panose="020B0502020202020204" pitchFamily="34" charset="0"/>
              </a:rPr>
              <a:t>Harvoni</a:t>
            </a:r>
            <a:r>
              <a:rPr lang="en-US" sz="2000" b="1" dirty="0">
                <a:latin typeface="Century Gothic" panose="020B0502020202020204" pitchFamily="34" charset="0"/>
              </a:rPr>
              <a:t> (Ledipasvir/sofosbuvir) </a:t>
            </a:r>
            <a:br>
              <a:rPr lang="en-US" sz="2000" b="1" dirty="0">
                <a:latin typeface="Century Gothic" panose="020B0502020202020204" pitchFamily="34" charset="0"/>
              </a:rPr>
            </a:br>
            <a:r>
              <a:rPr lang="en-US" sz="2000" b="1" dirty="0">
                <a:latin typeface="Century Gothic" panose="020B0502020202020204" pitchFamily="34" charset="0"/>
              </a:rPr>
              <a:t>approved 2014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Gilead HCV franchise: $19B 2015; $14B 2016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366" y="2088908"/>
            <a:ext cx="4024512" cy="4024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Mallinckrodt Pharmaceuticals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5" y="1902276"/>
            <a:ext cx="6358074" cy="409342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Transitioning from generic / API company to Branded Pharmaceuticals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Regulatory lead: Pain Therapeutic Area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Top products in development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Submission and approval of 1</a:t>
            </a:r>
            <a:r>
              <a:rPr lang="en-US" sz="2000" b="1" baseline="30000" dirty="0">
                <a:latin typeface="Century Gothic" panose="020B0502020202020204" pitchFamily="34" charset="0"/>
              </a:rPr>
              <a:t>st</a:t>
            </a:r>
            <a:r>
              <a:rPr lang="en-US" sz="2000" b="1" dirty="0">
                <a:latin typeface="Century Gothic" panose="020B0502020202020204" pitchFamily="34" charset="0"/>
              </a:rPr>
              <a:t> NDA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Meetings w/ European HAs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Due diligence and acquisitions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Regulatory Lead: Autoimmune &amp; Rare Diseases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289" y="2683038"/>
            <a:ext cx="3911841" cy="17685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1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Overview</a:t>
            </a:r>
            <a:endParaRPr lang="en-US" sz="2869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72958" y="2784840"/>
            <a:ext cx="9141085" cy="2565829"/>
          </a:xfrm>
          <a:noFill/>
          <a:effectLst>
            <a:softEdge rad="63500"/>
          </a:effectLst>
        </p:spPr>
        <p:txBody>
          <a:bodyPr/>
          <a:lstStyle/>
          <a:p>
            <a:pPr lvl="1">
              <a:lnSpc>
                <a:spcPct val="150000"/>
              </a:lnSpc>
              <a:spcBef>
                <a:spcPts val="506"/>
              </a:spcBef>
              <a:buFont typeface="Arial" panose="020B0604020202020204" pitchFamily="34" charset="0"/>
              <a:buChar char="•"/>
            </a:pPr>
            <a:r>
              <a:rPr lang="en-US" sz="2531" dirty="0">
                <a:solidFill>
                  <a:schemeClr val="tx1"/>
                </a:solidFill>
              </a:rPr>
              <a:t>Career Path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31" dirty="0">
                <a:solidFill>
                  <a:schemeClr val="tx1"/>
                </a:solidFill>
              </a:rPr>
              <a:t>Regulatory Affairs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31" dirty="0">
                <a:solidFill>
                  <a:schemeClr val="tx1"/>
                </a:solidFill>
              </a:rPr>
              <a:t>Career Highlights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9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Roivant Sciences</a:t>
            </a:r>
            <a:endParaRPr lang="en-US" sz="2869" dirty="0"/>
          </a:p>
        </p:txBody>
      </p:sp>
      <p:sp>
        <p:nvSpPr>
          <p:cNvPr id="5" name="Rectangle 4"/>
          <p:cNvSpPr/>
          <p:nvPr/>
        </p:nvSpPr>
        <p:spPr>
          <a:xfrm>
            <a:off x="444152" y="1627986"/>
            <a:ext cx="9386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Building world-class company &amp; GRA Team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8299" b="26271"/>
          <a:stretch/>
        </p:blipFill>
        <p:spPr>
          <a:xfrm>
            <a:off x="4173713" y="2368871"/>
            <a:ext cx="2215243" cy="1227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06" y="2571623"/>
            <a:ext cx="2987851" cy="798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t="33386" b="35638"/>
          <a:stretch/>
        </p:blipFill>
        <p:spPr>
          <a:xfrm>
            <a:off x="6844663" y="2634625"/>
            <a:ext cx="2416901" cy="7486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8506" y="3908931"/>
            <a:ext cx="93869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Regulatory lead: RVT-801 (Enzyvant)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Recombinant human acid ceramidase for Farber Disease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Rare Disease Day; Upcoming IND submission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4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Regulatory lead: RVT-802 (Enzyvant)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Cultured thymic tissue for transplantation into patients with Complete DiGeorge Anomaly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latin typeface="Century Gothic" panose="020B0502020202020204" pitchFamily="34" charset="0"/>
              </a:rPr>
              <a:t>Collaboration with Duke; Upcoming BLA submission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00300" y="742950"/>
            <a:ext cx="7886700" cy="1543050"/>
          </a:xfrm>
        </p:spPr>
        <p:txBody>
          <a:bodyPr/>
          <a:lstStyle/>
          <a:p>
            <a:pPr algn="l" eaLnBrk="1" hangingPunct="1"/>
            <a:r>
              <a:rPr lang="en-US" sz="4050" b="1" dirty="0">
                <a:latin typeface="Century Gothic" charset="0"/>
                <a:ea typeface="Century Gothic" charset="0"/>
                <a:cs typeface="Century Gothic" charset="0"/>
              </a:rPr>
              <a:t>Director’s Career Symposium </a:t>
            </a:r>
            <a:br>
              <a:rPr lang="en-US" sz="4050" b="1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sz="4050" b="1" dirty="0">
                <a:latin typeface="Century Gothic" charset="0"/>
                <a:ea typeface="Century Gothic" charset="0"/>
                <a:cs typeface="Century Gothic" charset="0"/>
              </a:rPr>
              <a:t>Breakout Sessions</a:t>
            </a:r>
            <a:endParaRPr lang="en-US" altLang="en-US" sz="4050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228975"/>
            <a:ext cx="9601200" cy="3171825"/>
          </a:xfrm>
        </p:spPr>
        <p:txBody>
          <a:bodyPr/>
          <a:lstStyle/>
          <a:p>
            <a:pPr eaLnBrk="1" hangingPunct="1"/>
            <a:r>
              <a:rPr lang="en-US" altLang="x-none" sz="2250" b="1" dirty="0">
                <a:latin typeface="Century Gothic" charset="0"/>
                <a:ea typeface="Century Gothic" charset="0"/>
                <a:cs typeface="Century Gothic" charset="0"/>
              </a:rPr>
              <a:t>Sessions begin at 3:30 pm</a:t>
            </a:r>
          </a:p>
          <a:p>
            <a:pPr eaLnBrk="1" hangingPunct="1"/>
            <a:endParaRPr lang="en-US" altLang="x-none" sz="1125" b="1" dirty="0">
              <a:latin typeface="Century Gothic" charset="0"/>
              <a:ea typeface="Century Gothic" charset="0"/>
              <a:cs typeface="Century Gothic" charset="0"/>
            </a:endParaRPr>
          </a:p>
          <a:p>
            <a:pPr eaLnBrk="1" hangingPunct="1"/>
            <a:r>
              <a:rPr lang="en-US" altLang="x-none" sz="4275" dirty="0">
                <a:latin typeface="Century Gothic" charset="0"/>
                <a:ea typeface="Century Gothic" charset="0"/>
                <a:cs typeface="Century Gothic" charset="0"/>
              </a:rPr>
              <a:t>Ana Batista: LCCC 32-001</a:t>
            </a:r>
          </a:p>
          <a:p>
            <a:pPr eaLnBrk="1" hangingPunct="1"/>
            <a:r>
              <a:rPr lang="en-US" altLang="x-none" sz="4275" dirty="0">
                <a:latin typeface="Century Gothic" charset="0"/>
                <a:ea typeface="Century Gothic" charset="0"/>
                <a:cs typeface="Century Gothic" charset="0"/>
              </a:rPr>
              <a:t>Kevin Healy: LCCC 22-001</a:t>
            </a:r>
          </a:p>
          <a:p>
            <a:pPr eaLnBrk="1" hangingPunct="1"/>
            <a:r>
              <a:rPr lang="en-US" altLang="x-none" sz="4275" dirty="0">
                <a:latin typeface="Century Gothic" charset="0"/>
                <a:ea typeface="Century Gothic" charset="0"/>
                <a:cs typeface="Century Gothic" charset="0"/>
              </a:rPr>
              <a:t>Lesley </a:t>
            </a:r>
            <a:r>
              <a:rPr lang="en-US" altLang="x-none" sz="4275" dirty="0" err="1">
                <a:latin typeface="Century Gothic" charset="0"/>
                <a:ea typeface="Century Gothic" charset="0"/>
                <a:cs typeface="Century Gothic" charset="0"/>
              </a:rPr>
              <a:t>Griner</a:t>
            </a:r>
            <a:r>
              <a:rPr lang="en-US" altLang="x-none" sz="4275" dirty="0">
                <a:latin typeface="Century Gothic" charset="0"/>
                <a:ea typeface="Century Gothic" charset="0"/>
                <a:cs typeface="Century Gothic" charset="0"/>
              </a:rPr>
              <a:t>: Pagano Conf. 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314325"/>
            <a:ext cx="1714500" cy="24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Careeer</a:t>
            </a:r>
            <a:r>
              <a:rPr lang="en-US" dirty="0"/>
              <a:t> path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Strong scientific background laid foundation for success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327568" y="2711796"/>
            <a:ext cx="4805264" cy="452431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Chenango Forks High School 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Cornell University </a:t>
            </a:r>
          </a:p>
          <a:p>
            <a:pPr marL="811827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B.S. Biological Sciences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University of Wisconsin-Madison</a:t>
            </a:r>
          </a:p>
          <a:p>
            <a:pPr marL="811827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PhD Biochemistry</a:t>
            </a: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UNC - Chapel Hill</a:t>
            </a:r>
          </a:p>
          <a:p>
            <a:pPr marL="811827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Postdoctoral Fellowship, LCCC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41" y="3645331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993" y="2202848"/>
            <a:ext cx="3857625" cy="1181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797" y="3692967"/>
            <a:ext cx="1905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336" y="5788456"/>
            <a:ext cx="1851660" cy="18516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5131" y="7262951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Transitioning to Industry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5309516" cy="101566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Academia to Industry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Bench to Desk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084" y="1621860"/>
            <a:ext cx="4045904" cy="2275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5142" r="17430"/>
          <a:stretch/>
        </p:blipFill>
        <p:spPr>
          <a:xfrm>
            <a:off x="5637084" y="4669535"/>
            <a:ext cx="4194048" cy="2533905"/>
          </a:xfrm>
          <a:prstGeom prst="rect">
            <a:avLst/>
          </a:prstGeom>
        </p:spPr>
      </p:pic>
      <p:sp>
        <p:nvSpPr>
          <p:cNvPr id="6" name="Arrow: Down 5"/>
          <p:cNvSpPr/>
          <p:nvPr/>
        </p:nvSpPr>
        <p:spPr>
          <a:xfrm>
            <a:off x="7266432" y="3986784"/>
            <a:ext cx="576484" cy="646176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1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First Job in Industry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5309516" cy="3429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Clinical Scientist / Medical Writer</a:t>
            </a:r>
          </a:p>
          <a:p>
            <a:pPr marL="385785" lvl="1">
              <a:spcBef>
                <a:spcPts val="20"/>
              </a:spcBef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Regulatory Affairs and Strategic Drug Development Services (RA/SDDS)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~18 Months: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entury Gothic" panose="020B0502020202020204" pitchFamily="34" charset="0"/>
              </a:rPr>
              <a:t>Lineberry</a:t>
            </a:r>
            <a:r>
              <a:rPr lang="en-US" sz="2000" b="1" dirty="0">
                <a:latin typeface="Century Gothic" panose="020B0502020202020204" pitchFamily="34" charset="0"/>
              </a:rPr>
              <a:t> Research Associates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entury Gothic" panose="020B0502020202020204" pitchFamily="34" charset="0"/>
              </a:rPr>
              <a:t>Constella</a:t>
            </a:r>
            <a:r>
              <a:rPr lang="en-US" sz="2000" b="1" dirty="0">
                <a:latin typeface="Century Gothic" panose="020B0502020202020204" pitchFamily="34" charset="0"/>
              </a:rPr>
              <a:t> Group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SRA International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1688" b="1" u="sng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272" y="5332125"/>
            <a:ext cx="2383986" cy="1653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1" y="1777828"/>
            <a:ext cx="4052316" cy="1266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0948" y="3097729"/>
            <a:ext cx="2180844" cy="21808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Contract Research Organizations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5309516" cy="4401205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Support Pharmaceutical Companies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Discovery or Assay Development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Nonclinical studies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Clinical studies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Manufacturing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Regulatory &amp; Medical Writing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289339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Strategic consulting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Smaller clients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Outsourced labor force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Big pharma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Excellent entry to pharma &amp; exposure to drug development</a:t>
            </a:r>
            <a:endParaRPr lang="en-US" sz="1688" b="1" u="sng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1744" y="3221689"/>
            <a:ext cx="4369784" cy="2031325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chemeClr val="accent5"/>
              </a:gs>
              <a:gs pos="100000">
                <a:schemeClr val="bg1">
                  <a:alpha val="93000"/>
                </a:schemeClr>
              </a:gs>
            </a:gsLst>
            <a:lin ang="0" scaled="1"/>
          </a:gradFill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ADADAD"/>
                </a:solidFill>
                <a:latin typeface="McClatchy Sans Cond"/>
              </a:rPr>
              <a:t>MAY 10, 2017 12:25 PM</a:t>
            </a:r>
            <a:br>
              <a:rPr lang="en-US" cap="all" dirty="0">
                <a:solidFill>
                  <a:srgbClr val="ADADAD"/>
                </a:solidFill>
                <a:latin typeface="McClatchy Sans Cond"/>
              </a:rPr>
            </a:br>
            <a:r>
              <a:rPr lang="en-US" dirty="0">
                <a:solidFill>
                  <a:srgbClr val="000000"/>
                </a:solidFill>
                <a:latin typeface="McClatchy Slab"/>
              </a:rPr>
              <a:t>INC Research buys larger rival, boosts Triangle’s status</a:t>
            </a:r>
          </a:p>
          <a:p>
            <a:endParaRPr lang="en-US" dirty="0">
              <a:solidFill>
                <a:srgbClr val="000000"/>
              </a:solidFill>
              <a:latin typeface="McClatchy Slab"/>
            </a:endParaRPr>
          </a:p>
          <a:p>
            <a:r>
              <a:rPr lang="en-US" cap="all" dirty="0">
                <a:solidFill>
                  <a:srgbClr val="000000"/>
                </a:solidFill>
                <a:latin typeface="McClatchy Sans Cond"/>
              </a:rPr>
              <a:t>BY DAVID RANII</a:t>
            </a:r>
          </a:p>
          <a:p>
            <a:r>
              <a:rPr lang="en-US" i="1" cap="all" dirty="0">
                <a:solidFill>
                  <a:srgbClr val="428BCA"/>
                </a:solidFill>
                <a:latin typeface="McClatchy Sans Cond"/>
                <a:hlinkClick r:id="rId3"/>
              </a:rPr>
              <a:t>dranii@newsobserver.com</a:t>
            </a:r>
            <a:endParaRPr lang="en-US" sz="1100" b="0" i="0" u="none" strike="noStrike" cap="all" dirty="0">
              <a:solidFill>
                <a:srgbClr val="000000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Next Opportunity: Gilead Sciences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02276"/>
            <a:ext cx="5309516" cy="224676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Senior Associate, Regulatory Affairs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HCV Development Programs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HBV Development &amp; Marketed Product Support</a:t>
            </a:r>
          </a:p>
          <a:p>
            <a:pPr marL="675124" lvl="1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684" y="2043493"/>
            <a:ext cx="3505200" cy="1304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4116133"/>
            <a:ext cx="3798782" cy="20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780" y="3605022"/>
            <a:ext cx="3640836" cy="36408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69" dirty="0"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accent1"/>
                    </a:gs>
                  </a:gsLst>
                  <a:lin ang="0" scaled="1"/>
                  <a:tileRect/>
                </a:gradFill>
                <a:cs typeface="Calibri"/>
              </a:rPr>
              <a:t>Mallinckrodt Pharmaceuticals</a:t>
            </a:r>
            <a:endParaRPr lang="en-US" sz="2869" dirty="0"/>
          </a:p>
        </p:txBody>
      </p:sp>
      <p:sp>
        <p:nvSpPr>
          <p:cNvPr id="3" name="TextBox 2"/>
          <p:cNvSpPr txBox="1"/>
          <p:nvPr/>
        </p:nvSpPr>
        <p:spPr>
          <a:xfrm>
            <a:off x="447676" y="1984769"/>
            <a:ext cx="5309516" cy="1323439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Senior Manager, RA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Associate Director, RA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Director, RA</a:t>
            </a:r>
          </a:p>
          <a:p>
            <a:pPr marL="152636" indent="-289339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Century Gothic" panose="020B0502020202020204" pitchFamily="34" charset="0"/>
              </a:rPr>
              <a:t>Senior Director, RA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04" y="1873129"/>
            <a:ext cx="3900093" cy="128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80" y="4474505"/>
            <a:ext cx="4333424" cy="19654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250" y="4396127"/>
            <a:ext cx="1447800" cy="2171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8232" y="6567827"/>
            <a:ext cx="2429836" cy="5410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4920" y="3830402"/>
            <a:ext cx="4219740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Autoimmune and Rare Diseases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5980" y="3915787"/>
            <a:ext cx="4206083" cy="40011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spcBef>
                <a:spcPts val="20"/>
              </a:spcBef>
            </a:pPr>
            <a:r>
              <a:rPr lang="en-US" sz="2000" b="1" dirty="0">
                <a:latin typeface="Century Gothic" panose="020B0502020202020204" pitchFamily="34" charset="0"/>
              </a:rPr>
              <a:t>Pain Therapeutic Area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131" y="7067006"/>
            <a:ext cx="1985555" cy="653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Custom 313">
      <a:dk1>
        <a:srgbClr val="404040"/>
      </a:dk1>
      <a:lt1>
        <a:sysClr val="window" lastClr="FFFFFF"/>
      </a:lt1>
      <a:dk2>
        <a:srgbClr val="000000"/>
      </a:dk2>
      <a:lt2>
        <a:srgbClr val="FFFFFF"/>
      </a:lt2>
      <a:accent1>
        <a:srgbClr val="046A38"/>
      </a:accent1>
      <a:accent2>
        <a:srgbClr val="514689"/>
      </a:accent2>
      <a:accent3>
        <a:srgbClr val="84BD00"/>
      </a:accent3>
      <a:accent4>
        <a:srgbClr val="009444"/>
      </a:accent4>
      <a:accent5>
        <a:srgbClr val="928CC0"/>
      </a:accent5>
      <a:accent6>
        <a:srgbClr val="26226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12235</TotalTime>
  <Words>629</Words>
  <Application>Microsoft Office PowerPoint</Application>
  <PresentationFormat>Custom</PresentationFormat>
  <Paragraphs>193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Century Gothic</vt:lpstr>
      <vt:lpstr>McClatchy Sans Cond</vt:lpstr>
      <vt:lpstr>McClatchy Slab</vt:lpstr>
      <vt:lpstr>Times New Roman</vt:lpstr>
      <vt:lpstr>1_Office Theme</vt:lpstr>
      <vt:lpstr>Blank Presentation</vt:lpstr>
      <vt:lpstr>Careers in Pharmaceutical Regulatory Affairs</vt:lpstr>
      <vt:lpstr>Overview</vt:lpstr>
      <vt:lpstr>Careeer path</vt:lpstr>
      <vt:lpstr>Strong scientific background laid foundation for success</vt:lpstr>
      <vt:lpstr>Transitioning to Industry</vt:lpstr>
      <vt:lpstr>First Job in Industry</vt:lpstr>
      <vt:lpstr>Contract Research Organizations</vt:lpstr>
      <vt:lpstr>Next Opportunity: Gilead Sciences</vt:lpstr>
      <vt:lpstr>Mallinckrodt Pharmaceuticals</vt:lpstr>
      <vt:lpstr>Roivant Sciences</vt:lpstr>
      <vt:lpstr>Regulatory affairs</vt:lpstr>
      <vt:lpstr>PowerPoint Presentation</vt:lpstr>
      <vt:lpstr>Developing Regulatory strategy</vt:lpstr>
      <vt:lpstr>Executing Regulatory strategy</vt:lpstr>
      <vt:lpstr>Typical Activities</vt:lpstr>
      <vt:lpstr>Skillset</vt:lpstr>
      <vt:lpstr>Career Highlights</vt:lpstr>
      <vt:lpstr>Gilead Sciences</vt:lpstr>
      <vt:lpstr>Mallinckrodt Pharmaceuticals</vt:lpstr>
      <vt:lpstr>Roivant Sciences</vt:lpstr>
      <vt:lpstr>Questions?</vt:lpstr>
      <vt:lpstr>Director’s Career Symposium  Breakout Sessions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Sheffield</dc:creator>
  <cp:lastModifiedBy>Kevin Healy</cp:lastModifiedBy>
  <cp:revision>741</cp:revision>
  <cp:lastPrinted>2017-05-15T15:04:06Z</cp:lastPrinted>
  <dcterms:created xsi:type="dcterms:W3CDTF">2016-05-10T16:21:50Z</dcterms:created>
  <dcterms:modified xsi:type="dcterms:W3CDTF">2017-05-15T15:28:12Z</dcterms:modified>
</cp:coreProperties>
</file>