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/>
    <p:restoredTop sz="94674"/>
  </p:normalViewPr>
  <p:slideViewPr>
    <p:cSldViewPr snapToGrid="0" snapToObjects="1">
      <p:cViewPr varScale="1">
        <p:scale>
          <a:sx n="103" d="100"/>
          <a:sy n="103" d="100"/>
        </p:scale>
        <p:origin x="184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1814-2A33-8742-8647-94EF594900AA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A1A-0199-B640-80F0-02630EF2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5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1814-2A33-8742-8647-94EF594900AA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A1A-0199-B640-80F0-02630EF2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4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1814-2A33-8742-8647-94EF594900AA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A1A-0199-B640-80F0-02630EF2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3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1814-2A33-8742-8647-94EF594900AA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A1A-0199-B640-80F0-02630EF2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0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1814-2A33-8742-8647-94EF594900AA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A1A-0199-B640-80F0-02630EF2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7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1814-2A33-8742-8647-94EF594900AA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A1A-0199-B640-80F0-02630EF2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3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1814-2A33-8742-8647-94EF594900AA}" type="datetimeFigureOut">
              <a:rPr lang="en-US" smtClean="0"/>
              <a:t>5/16/16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A1A-0199-B640-80F0-02630EF2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0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1814-2A33-8742-8647-94EF594900AA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A1A-0199-B640-80F0-02630EF2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2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1814-2A33-8742-8647-94EF594900AA}" type="datetimeFigureOut">
              <a:rPr lang="en-US" smtClean="0"/>
              <a:t>5/16/16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A1A-0199-B640-80F0-02630EF2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9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1814-2A33-8742-8647-94EF594900AA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A1A-0199-B640-80F0-02630EF2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1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1814-2A33-8742-8647-94EF594900AA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9A1A-0199-B640-80F0-02630EF2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5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71814-2A33-8742-8647-94EF594900AA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F9A1A-0199-B640-80F0-02630EF2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mag.org/careers/2013/11/career-college-science-teacher" TargetMode="External"/><Relationship Id="rId4" Type="http://schemas.openxmlformats.org/officeDocument/2006/relationships/hyperlink" Target="http://www.ascb.org/wp-content/uploads/2015/12/How-to-get-a-teaching-job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hanle@live.unc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www.higheredjobs.com/documents/HEJ_Employment_Report_2015_Q4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3886"/>
            <a:ext cx="7772400" cy="1470025"/>
          </a:xfrm>
        </p:spPr>
        <p:txBody>
          <a:bodyPr/>
          <a:lstStyle/>
          <a:p>
            <a:r>
              <a:rPr lang="en-US" dirty="0" smtClean="0"/>
              <a:t>From postdoc to first academic 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57267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Dr. Jill Dowen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Dr. Erin </a:t>
            </a:r>
            <a:r>
              <a:rPr lang="en-US" dirty="0" err="1" smtClean="0">
                <a:solidFill>
                  <a:schemeClr val="tx1"/>
                </a:solidFill>
              </a:rPr>
              <a:t>Shanle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May 16,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22360" y="4209867"/>
            <a:ext cx="360868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Steps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Finding positions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Application materials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The interview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Making a decision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08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Phone interviews (sometimes questions are provided)</a:t>
            </a:r>
          </a:p>
          <a:p>
            <a:pPr lvl="1"/>
            <a:r>
              <a:rPr lang="en-US" dirty="0" smtClean="0"/>
              <a:t>Why did you apply to this institution?</a:t>
            </a:r>
          </a:p>
          <a:p>
            <a:pPr lvl="1"/>
            <a:r>
              <a:rPr lang="en-US" dirty="0" smtClean="0"/>
              <a:t>What unique approaches have you used in the classroom?</a:t>
            </a:r>
          </a:p>
          <a:p>
            <a:pPr lvl="1"/>
            <a:r>
              <a:rPr lang="en-US" dirty="0" smtClean="0"/>
              <a:t>What classes would you like to teach and/or develop at our institution?</a:t>
            </a:r>
          </a:p>
          <a:p>
            <a:pPr lvl="1"/>
            <a:r>
              <a:rPr lang="en-US" dirty="0" smtClean="0"/>
              <a:t>How would you teach a difficult concept to a large classroom?</a:t>
            </a:r>
          </a:p>
          <a:p>
            <a:pPr lvl="1"/>
            <a:r>
              <a:rPr lang="en-US" dirty="0" smtClean="0"/>
              <a:t>How will you contribute to the missions of the department, college and university?</a:t>
            </a:r>
          </a:p>
          <a:p>
            <a:pPr lvl="1"/>
            <a:r>
              <a:rPr lang="en-US" dirty="0" smtClean="0"/>
              <a:t>How will you integrate undergraduates in your research?</a:t>
            </a:r>
          </a:p>
          <a:p>
            <a:pPr lvl="1"/>
            <a:r>
              <a:rPr lang="en-US" dirty="0" smtClean="0"/>
              <a:t>What challenges do you expect to face in this position?</a:t>
            </a:r>
          </a:p>
          <a:p>
            <a:pPr lvl="1"/>
            <a:r>
              <a:rPr lang="en-US" dirty="0" smtClean="0"/>
              <a:t>What equipment will you need to start your research?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campus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67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Research talk</a:t>
            </a:r>
          </a:p>
          <a:p>
            <a:pPr lvl="1"/>
            <a:r>
              <a:rPr lang="en-US" dirty="0" smtClean="0"/>
              <a:t>Use this as an opportunity to show how you can communicate complicated ideas clearly to a broad audience</a:t>
            </a:r>
          </a:p>
          <a:p>
            <a:pPr lvl="1"/>
            <a:r>
              <a:rPr lang="en-US" dirty="0" smtClean="0"/>
              <a:t>Discuss what you will do and how you will do it </a:t>
            </a:r>
          </a:p>
          <a:p>
            <a:r>
              <a:rPr lang="en-US" dirty="0" smtClean="0"/>
              <a:t>Teaching demonstration</a:t>
            </a:r>
          </a:p>
          <a:p>
            <a:pPr lvl="1"/>
            <a:r>
              <a:rPr lang="en-US" dirty="0" smtClean="0"/>
              <a:t>May be part of current course or not</a:t>
            </a:r>
          </a:p>
          <a:p>
            <a:pPr lvl="1"/>
            <a:r>
              <a:rPr lang="en-US" dirty="0" smtClean="0"/>
              <a:t>Topic is decided ahead of time (25 min, “Control of gene expression”, for sophomore/junior level with understanding of central dogma)</a:t>
            </a:r>
          </a:p>
          <a:p>
            <a:r>
              <a:rPr lang="en-US" dirty="0" smtClean="0"/>
              <a:t>Meetings with faculty, chair, provost, dean</a:t>
            </a:r>
          </a:p>
          <a:p>
            <a:pPr lvl="1"/>
            <a:r>
              <a:rPr lang="en-US" dirty="0" smtClean="0"/>
              <a:t>You interview them and they interview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4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657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Example: Dissecting the components of a prokaryotic operon</a:t>
            </a:r>
            <a:endParaRPr lang="en-US" sz="3600" dirty="0"/>
          </a:p>
        </p:txBody>
      </p:sp>
      <p:pic>
        <p:nvPicPr>
          <p:cNvPr id="6" name="Picture 5" descr="lac operon pogil mod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700" y="1352018"/>
            <a:ext cx="6448425" cy="524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2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shanle@live.unc.edu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Resources:</a:t>
            </a:r>
          </a:p>
          <a:p>
            <a:r>
              <a:rPr lang="en-US" dirty="0" smtClean="0">
                <a:hlinkClick r:id="rId3"/>
              </a:rPr>
              <a:t>http://www.sciencemag.org/careers/2013/11/career-college-science-teacher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err="1" smtClean="0">
                <a:hlinkClick r:id="rId4"/>
              </a:rPr>
              <a:t>www.ascb.org</a:t>
            </a:r>
            <a:r>
              <a:rPr lang="en-US" dirty="0" smtClean="0">
                <a:hlinkClick r:id="rId4"/>
              </a:rPr>
              <a:t>/</a:t>
            </a:r>
            <a:r>
              <a:rPr lang="en-US" dirty="0" err="1" smtClean="0">
                <a:hlinkClick r:id="rId4"/>
              </a:rPr>
              <a:t>wp</a:t>
            </a:r>
            <a:r>
              <a:rPr lang="en-US" dirty="0" smtClean="0">
                <a:hlinkClick r:id="rId4"/>
              </a:rPr>
              <a:t>-content/uploads/2015/12/How-to-get-a-teaching-</a:t>
            </a:r>
            <a:r>
              <a:rPr lang="en-US" dirty="0" err="1" smtClean="0">
                <a:hlinkClick r:id="rId4"/>
              </a:rPr>
              <a:t>job.pdf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Finding academic research positions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Career page of Cell, Science and Nature websites</a:t>
            </a:r>
          </a:p>
          <a:p>
            <a:r>
              <a:rPr lang="en-US" sz="2800" dirty="0" smtClean="0"/>
              <a:t>Letter solicitations</a:t>
            </a:r>
          </a:p>
          <a:p>
            <a:r>
              <a:rPr lang="en-US" sz="2800" dirty="0" smtClean="0"/>
              <a:t>Reasonable fit with job description</a:t>
            </a:r>
          </a:p>
          <a:p>
            <a:pPr lvl="1"/>
            <a:r>
              <a:rPr lang="en-US" dirty="0" smtClean="0"/>
              <a:t>Medical School, Undergraduate</a:t>
            </a:r>
          </a:p>
          <a:p>
            <a:endParaRPr lang="en-US" sz="2800" dirty="0"/>
          </a:p>
          <a:p>
            <a:r>
              <a:rPr lang="en-US" sz="2800" dirty="0" smtClean="0"/>
              <a:t>Be organized</a:t>
            </a:r>
          </a:p>
          <a:p>
            <a:pPr lvl="1"/>
            <a:r>
              <a:rPr lang="en-US" dirty="0" smtClean="0"/>
              <a:t>Spreadsheet of schools, deadlines, materials, letters 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1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Application materials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Cover Letter (specific)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Curriculum vitae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Research Statement (2 page or 4 page)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Teaching Statement (1 page)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References (3 or 4)</a:t>
            </a:r>
          </a:p>
          <a:p>
            <a:endParaRPr lang="en-US" sz="2800" dirty="0"/>
          </a:p>
          <a:p>
            <a:r>
              <a:rPr lang="en-US" sz="2800" dirty="0" smtClean="0"/>
              <a:t>Start early (leave enough time to completely redo)</a:t>
            </a:r>
          </a:p>
          <a:p>
            <a:r>
              <a:rPr lang="en-US" sz="2800" dirty="0" smtClean="0"/>
              <a:t>I applied to 28 positions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82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interview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33078"/>
          </a:xfrm>
        </p:spPr>
        <p:txBody>
          <a:bodyPr>
            <a:noAutofit/>
          </a:bodyPr>
          <a:lstStyle/>
          <a:p>
            <a:r>
              <a:rPr lang="en-US" sz="2800" dirty="0" smtClean="0"/>
              <a:t>One-on-one meetings</a:t>
            </a:r>
          </a:p>
          <a:p>
            <a:pPr lvl="1"/>
            <a:r>
              <a:rPr lang="en-US" dirty="0" smtClean="0"/>
              <a:t>Notes about each person so that you can ask questions.</a:t>
            </a:r>
          </a:p>
          <a:p>
            <a:pPr lvl="1"/>
            <a:r>
              <a:rPr lang="en-US" dirty="0" smtClean="0"/>
              <a:t>Be enthusiastic (every 30 minutes of the day)</a:t>
            </a:r>
          </a:p>
          <a:p>
            <a:pPr lvl="1"/>
            <a:r>
              <a:rPr lang="en-US" dirty="0" smtClean="0"/>
              <a:t>Science, trainees, events, requirements for tenure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50 min seminar</a:t>
            </a:r>
          </a:p>
          <a:p>
            <a:pPr lvl="1"/>
            <a:r>
              <a:rPr lang="en-US" dirty="0" smtClean="0"/>
              <a:t>Several practice talks (leave enough time to completely redo)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ig picture, impact</a:t>
            </a:r>
          </a:p>
        </p:txBody>
      </p:sp>
    </p:spTree>
    <p:extLst>
      <p:ext uri="{BB962C8B-B14F-4D97-AF65-F5344CB8AC3E}">
        <p14:creationId xmlns:p14="http://schemas.microsoft.com/office/powerpoint/2010/main" val="324852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interview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Lunches, Dinners</a:t>
            </a:r>
          </a:p>
          <a:p>
            <a:pPr lvl="1"/>
            <a:r>
              <a:rPr lang="en-US" dirty="0" smtClean="0"/>
              <a:t>Enjoy yourself, be personable</a:t>
            </a:r>
          </a:p>
          <a:p>
            <a:pPr lvl="1"/>
            <a:r>
              <a:rPr lang="en-US" dirty="0" smtClean="0"/>
              <a:t>Discuss living in the town</a:t>
            </a:r>
          </a:p>
          <a:p>
            <a:pPr lvl="1"/>
            <a:r>
              <a:rPr lang="en-US" dirty="0" smtClean="0"/>
              <a:t>Speak up about special needs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Have a 30 second and 5 minute version answer to “what do you do?”</a:t>
            </a:r>
          </a:p>
          <a:p>
            <a:r>
              <a:rPr lang="en-US" sz="2800" dirty="0" smtClean="0"/>
              <a:t>Handshake, appropriate attire</a:t>
            </a:r>
          </a:p>
          <a:p>
            <a:endParaRPr lang="en-US" sz="2800" dirty="0"/>
          </a:p>
          <a:p>
            <a:r>
              <a:rPr lang="en-US" sz="2800" dirty="0" smtClean="0"/>
              <a:t>I had 8 interviews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448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to make a decision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Do a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visit (lab space, meetings, housing, partner/family).  I had two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visits.</a:t>
            </a:r>
          </a:p>
          <a:p>
            <a:endParaRPr lang="en-US" sz="2800" dirty="0"/>
          </a:p>
          <a:p>
            <a:r>
              <a:rPr lang="en-US" sz="2800" dirty="0" smtClean="0"/>
              <a:t>Negotiation</a:t>
            </a:r>
          </a:p>
          <a:p>
            <a:pPr lvl="1"/>
            <a:r>
              <a:rPr lang="en-US" dirty="0" smtClean="0"/>
              <a:t>Calculate your start up needs</a:t>
            </a:r>
          </a:p>
          <a:p>
            <a:pPr lvl="1"/>
            <a:r>
              <a:rPr lang="en-US" dirty="0" smtClean="0"/>
              <a:t>Is there big equipment you need (over $50K)?</a:t>
            </a:r>
          </a:p>
          <a:p>
            <a:pPr lvl="1"/>
            <a:r>
              <a:rPr lang="en-US" dirty="0" smtClean="0"/>
              <a:t>Understand expectations, tenure requirements</a:t>
            </a:r>
          </a:p>
          <a:p>
            <a:pPr lvl="1"/>
            <a:endParaRPr lang="en-US" dirty="0"/>
          </a:p>
          <a:p>
            <a:r>
              <a:rPr lang="en-US" sz="2800" dirty="0" smtClean="0"/>
              <a:t>Environment, support, fit, colleagues, success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736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the job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682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do you want to do? </a:t>
            </a:r>
            <a:r>
              <a:rPr lang="en-US" dirty="0" smtClean="0"/>
              <a:t>(Teaching/Research/Service)</a:t>
            </a:r>
          </a:p>
          <a:p>
            <a:r>
              <a:rPr lang="en-US" dirty="0" smtClean="0"/>
              <a:t>Timing</a:t>
            </a:r>
          </a:p>
          <a:p>
            <a:r>
              <a:rPr lang="en-US" dirty="0" smtClean="0"/>
              <a:t>Cover letter</a:t>
            </a:r>
          </a:p>
          <a:p>
            <a:r>
              <a:rPr lang="en-US" dirty="0" smtClean="0"/>
              <a:t>CV</a:t>
            </a:r>
          </a:p>
          <a:p>
            <a:r>
              <a:rPr lang="en-US" dirty="0" smtClean="0"/>
              <a:t>Research statement</a:t>
            </a:r>
          </a:p>
          <a:p>
            <a:r>
              <a:rPr lang="en-US" dirty="0" smtClean="0"/>
              <a:t>Teaching statement/philosophy</a:t>
            </a:r>
          </a:p>
          <a:p>
            <a:r>
              <a:rPr lang="en-US" dirty="0" smtClean="0"/>
              <a:t>Diversity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671" y="274638"/>
            <a:ext cx="8229600" cy="72105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Timing for applying for faculty positions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919" y="1139994"/>
            <a:ext cx="3991393" cy="57180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Postings peak in September for the following academic year</a:t>
            </a:r>
          </a:p>
          <a:p>
            <a:r>
              <a:rPr lang="en-US" sz="2400" dirty="0" smtClean="0"/>
              <a:t>Have materials ready by the end of July</a:t>
            </a:r>
          </a:p>
          <a:p>
            <a:r>
              <a:rPr lang="en-US" sz="2400" dirty="0" smtClean="0"/>
              <a:t>Top schools post early and for shorter periods of time (sometimes just 30 days)</a:t>
            </a:r>
          </a:p>
          <a:p>
            <a:r>
              <a:rPr lang="en-US" sz="2400" dirty="0" smtClean="0"/>
              <a:t>Job postings:	</a:t>
            </a:r>
          </a:p>
          <a:p>
            <a:pPr lvl="1"/>
            <a:r>
              <a:rPr lang="en-US" sz="2000" dirty="0" smtClean="0"/>
              <a:t>Word of mouth</a:t>
            </a:r>
          </a:p>
          <a:p>
            <a:pPr lvl="1"/>
            <a:r>
              <a:rPr lang="en-US" sz="2000" dirty="0" err="1" smtClean="0"/>
              <a:t>Higheredjobs.com</a:t>
            </a:r>
            <a:endParaRPr lang="en-US" sz="2000" dirty="0" smtClean="0"/>
          </a:p>
          <a:p>
            <a:pPr lvl="1"/>
            <a:r>
              <a:rPr lang="en-US" sz="2000" dirty="0" err="1" smtClean="0"/>
              <a:t>Indeed.com</a:t>
            </a:r>
            <a:endParaRPr lang="en-US" sz="2000" dirty="0" smtClean="0"/>
          </a:p>
          <a:p>
            <a:pPr lvl="1"/>
            <a:r>
              <a:rPr lang="en-US" sz="2000" dirty="0" smtClean="0"/>
              <a:t>Chronicle of higher education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3312" y="1302343"/>
            <a:ext cx="4616646" cy="2694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6471" y="3997193"/>
            <a:ext cx="4363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smtClean="0">
                <a:hlinkClick r:id="rId3"/>
              </a:rPr>
              <a:t>Higher Ed Jobs 2015 Q15 higher education employment report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949918" y="5065036"/>
            <a:ext cx="373688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Hint: Sign up for email alerts or take a look at job postings now to see what is required to get the jobs you 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6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applying to PUIs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Emphasize experience working with students in the lab/classroom</a:t>
            </a:r>
          </a:p>
          <a:p>
            <a:r>
              <a:rPr lang="en-US" dirty="0" smtClean="0"/>
              <a:t>Do your research on the institution</a:t>
            </a:r>
          </a:p>
          <a:p>
            <a:r>
              <a:rPr lang="en-US" dirty="0" smtClean="0"/>
              <a:t>Make sure research statement clearly outlines feasibility, fundability, and impact</a:t>
            </a:r>
          </a:p>
          <a:p>
            <a:r>
              <a:rPr lang="en-US" dirty="0" smtClean="0"/>
              <a:t>Teaching statements are almost always required </a:t>
            </a:r>
          </a:p>
          <a:p>
            <a:r>
              <a:rPr lang="en-US" dirty="0" smtClean="0"/>
              <a:t>Diversity statements are becoming common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613</Words>
  <Application>Microsoft Macintosh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From postdoc to first academic position</vt:lpstr>
      <vt:lpstr>Finding academic research positions</vt:lpstr>
      <vt:lpstr>Application materials</vt:lpstr>
      <vt:lpstr>The interview</vt:lpstr>
      <vt:lpstr>The interview</vt:lpstr>
      <vt:lpstr>How to make a decision</vt:lpstr>
      <vt:lpstr>Considerations for the job search</vt:lpstr>
      <vt:lpstr>Timing for applying for faculty positions</vt:lpstr>
      <vt:lpstr>Considerations for applying to PUIs</vt:lpstr>
      <vt:lpstr>The interview process</vt:lpstr>
      <vt:lpstr>The campus interview</vt:lpstr>
      <vt:lpstr>Example: Dissecting the components of a prokaryotic operon</vt:lpstr>
      <vt:lpstr>Questions?</vt:lpstr>
    </vt:vector>
  </TitlesOfParts>
  <Company>Whitehead Institute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postdoc to first academic position</dc:title>
  <dc:creator>Jill Dowen</dc:creator>
  <cp:lastModifiedBy>Cindy Pumphrey</cp:lastModifiedBy>
  <cp:revision>23</cp:revision>
  <dcterms:created xsi:type="dcterms:W3CDTF">2016-05-05T16:31:56Z</dcterms:created>
  <dcterms:modified xsi:type="dcterms:W3CDTF">2016-05-16T18:10:33Z</dcterms:modified>
</cp:coreProperties>
</file>