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0" r:id="rId2"/>
  </p:sldMasterIdLst>
  <p:notesMasterIdLst>
    <p:notesMasterId r:id="rId37"/>
  </p:notesMasterIdLst>
  <p:handoutMasterIdLst>
    <p:handoutMasterId r:id="rId38"/>
  </p:handoutMasterIdLst>
  <p:sldIdLst>
    <p:sldId id="256" r:id="rId3"/>
    <p:sldId id="291" r:id="rId4"/>
    <p:sldId id="258" r:id="rId5"/>
    <p:sldId id="261" r:id="rId6"/>
    <p:sldId id="262" r:id="rId7"/>
    <p:sldId id="285" r:id="rId8"/>
    <p:sldId id="266" r:id="rId9"/>
    <p:sldId id="267" r:id="rId10"/>
    <p:sldId id="282" r:id="rId11"/>
    <p:sldId id="284" r:id="rId12"/>
    <p:sldId id="283" r:id="rId13"/>
    <p:sldId id="286" r:id="rId14"/>
    <p:sldId id="287" r:id="rId15"/>
    <p:sldId id="288" r:id="rId16"/>
    <p:sldId id="289" r:id="rId17"/>
    <p:sldId id="292" r:id="rId18"/>
    <p:sldId id="293" r:id="rId19"/>
    <p:sldId id="295" r:id="rId20"/>
    <p:sldId id="296" r:id="rId21"/>
    <p:sldId id="297" r:id="rId22"/>
    <p:sldId id="308" r:id="rId23"/>
    <p:sldId id="298" r:id="rId24"/>
    <p:sldId id="307" r:id="rId25"/>
    <p:sldId id="302" r:id="rId26"/>
    <p:sldId id="301" r:id="rId27"/>
    <p:sldId id="300" r:id="rId28"/>
    <p:sldId id="303" r:id="rId29"/>
    <p:sldId id="304" r:id="rId30"/>
    <p:sldId id="305" r:id="rId31"/>
    <p:sldId id="306" r:id="rId32"/>
    <p:sldId id="272" r:id="rId33"/>
    <p:sldId id="276" r:id="rId34"/>
    <p:sldId id="277" r:id="rId35"/>
    <p:sldId id="280" r:id="rId36"/>
  </p:sldIdLst>
  <p:sldSz cx="9144000" cy="6858000" type="screen4x3"/>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
          <p15:clr>
            <a:srgbClr val="A4A3A4"/>
          </p15:clr>
        </p15:guide>
        <p15:guide id="2" orient="horz" pos="3801">
          <p15:clr>
            <a:srgbClr val="A4A3A4"/>
          </p15:clr>
        </p15:guide>
        <p15:guide id="3" orient="horz" pos="950">
          <p15:clr>
            <a:srgbClr val="A4A3A4"/>
          </p15:clr>
        </p15:guide>
        <p15:guide id="4" pos="5328">
          <p15:clr>
            <a:srgbClr val="A4A3A4"/>
          </p15:clr>
        </p15:guide>
        <p15:guide id="5" pos="2937">
          <p15:clr>
            <a:srgbClr val="A4A3A4"/>
          </p15:clr>
        </p15:guide>
        <p15:guide id="6" pos="432">
          <p15:clr>
            <a:srgbClr val="A4A3A4"/>
          </p15:clr>
        </p15:guide>
        <p15:guide id="7" pos="282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1C5780E6-A8F4-46B0-B82D-9E7F56C639EF}">
  <a:tblStyle styleId="{1C5780E6-A8F4-46B0-B82D-9E7F56C639EF}" styleName="Novartis Table">
    <a:wholeTbl>
      <a:tcTxStyle>
        <a:fontRef idx="minor"/>
        <a:srgbClr val="000000"/>
      </a:tcTxStyle>
      <a:tcStyle>
        <a:tcBdr>
          <a:left>
            <a:ln>
              <a:noFill/>
            </a:ln>
          </a:left>
          <a:right>
            <a:ln>
              <a:noFill/>
            </a:ln>
          </a:right>
          <a:top>
            <a:ln w="6350">
              <a:solidFill>
                <a:srgbClr val="646464"/>
              </a:solidFill>
            </a:ln>
          </a:top>
          <a:bottom>
            <a:ln w="6350">
              <a:solidFill>
                <a:srgbClr val="646464"/>
              </a:solidFill>
            </a:ln>
          </a:bottom>
          <a:insideH>
            <a:ln w="6350">
              <a:solidFill>
                <a:srgbClr val="646464"/>
              </a:solidFill>
            </a:ln>
          </a:insideH>
          <a:insideV>
            <a:ln>
              <a:noFill/>
            </a:ln>
          </a:insideV>
        </a:tcBdr>
        <a:fill>
          <a:noFill/>
        </a:fill>
      </a:tcStyle>
    </a:wholeTbl>
    <a:band1H>
      <a:tcStyle>
        <a:tcBdr/>
        <a:fill>
          <a:noFill/>
        </a:fill>
      </a:tcStyle>
    </a:band1H>
    <a:band2H>
      <a:tcStyle>
        <a:tcBdr/>
        <a:fill>
          <a:noFill/>
        </a:fill>
      </a:tcStyle>
    </a:band2H>
    <a:band1V>
      <a:tcStyle>
        <a:tcBdr/>
        <a:fill>
          <a:noFill/>
        </a:fill>
      </a:tcStyle>
    </a:band1V>
    <a:band2V>
      <a:tcStyle>
        <a:tcBdr/>
        <a:fill>
          <a:noFill/>
        </a:fill>
      </a:tcStyle>
    </a:band2V>
    <a:lastCol>
      <a:tcTxStyle b="on">
        <a:fontRef idx="minor"/>
        <a:srgbClr val="000000"/>
      </a:tcTxStyle>
      <a:tcStyle>
        <a:tcBdr/>
      </a:tcStyle>
    </a:lastCol>
    <a:firstCol>
      <a:tcTxStyle b="on">
        <a:fontRef idx="minor"/>
        <a:srgbClr val="000000"/>
      </a:tcTxStyle>
      <a:tcStyle>
        <a:tcBdr/>
      </a:tcStyle>
    </a:firstCol>
    <a:lastRow>
      <a:tcTxStyle b="on">
        <a:fontRef idx="minor"/>
        <a:srgbClr val="000000"/>
      </a:tcTxStyle>
      <a:tcStyle>
        <a:tcBdr>
          <a:top>
            <a:ln w="19050">
              <a:solidFill>
                <a:srgbClr val="000000"/>
              </a:solidFill>
            </a:ln>
          </a:top>
          <a:bottom>
            <a:ln>
              <a:noFill/>
            </a:ln>
          </a:bottom>
        </a:tcBdr>
        <a:fill>
          <a:noFill/>
        </a:fill>
      </a:tcStyle>
    </a:lastRow>
    <a:firstRow>
      <a:tcTxStyle b="on">
        <a:fontRef idx="minor"/>
        <a:srgbClr val="E74A21"/>
      </a:tcTxStyle>
      <a:tcStyle>
        <a:tcBdr>
          <a:top>
            <a:ln>
              <a:noFill/>
            </a:ln>
          </a:top>
          <a:bottom>
            <a:ln w="19050">
              <a:solidFill>
                <a:srgbClr val="E74A2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0734" autoAdjust="0"/>
  </p:normalViewPr>
  <p:slideViewPr>
    <p:cSldViewPr snapToGrid="0" showGuides="1">
      <p:cViewPr varScale="1">
        <p:scale>
          <a:sx n="80" d="100"/>
          <a:sy n="80" d="100"/>
        </p:scale>
        <p:origin x="-1522" y="-82"/>
      </p:cViewPr>
      <p:guideLst>
        <p:guide orient="horz" pos="288"/>
        <p:guide orient="horz" pos="3801"/>
        <p:guide orient="horz" pos="950"/>
        <p:guide pos="5328"/>
        <p:guide pos="2937"/>
        <p:guide pos="432"/>
        <p:guide pos="2821"/>
      </p:guideLst>
    </p:cSldViewPr>
  </p:slideViewPr>
  <p:notesTextViewPr>
    <p:cViewPr>
      <p:scale>
        <a:sx n="1" d="1"/>
        <a:sy n="1" d="1"/>
      </p:scale>
      <p:origin x="0" y="0"/>
    </p:cViewPr>
  </p:notesTextViewPr>
  <p:sorterViewPr>
    <p:cViewPr>
      <p:scale>
        <a:sx n="50" d="100"/>
        <a:sy n="50" d="100"/>
      </p:scale>
      <p:origin x="0" y="0"/>
    </p:cViewPr>
  </p:sorterViewPr>
  <p:notesViewPr>
    <p:cSldViewPr snapToGrid="0" snapToObjects="1" showGuides="1">
      <p:cViewPr varScale="1">
        <p:scale>
          <a:sx n="107" d="100"/>
          <a:sy n="107" d="100"/>
        </p:scale>
        <p:origin x="-5200" y="-104"/>
      </p:cViewPr>
      <p:guideLst>
        <p:guide orient="horz" pos="3120"/>
        <p:guide pos="214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48645" y="0"/>
            <a:ext cx="2944283" cy="495300"/>
          </a:xfrm>
          <a:prstGeom prst="rect">
            <a:avLst/>
          </a:prstGeom>
        </p:spPr>
        <p:txBody>
          <a:bodyPr vert="horz" lIns="91440" tIns="45720" rIns="91440" bIns="45720" rtlCol="0"/>
          <a:lstStyle>
            <a:lvl1pPr algn="r">
              <a:defRPr sz="1200"/>
            </a:lvl1pPr>
          </a:lstStyle>
          <a:p>
            <a:fld id="{61BB60FF-ACF0-5A4A-9C79-4881E6B16567}" type="datetimeFigureOut">
              <a:rPr lang="en-US" smtClean="0">
                <a:latin typeface="Arial"/>
              </a:rPr>
              <a:pPr/>
              <a:t>5/15/2017</a:t>
            </a:fld>
            <a:endParaRPr lang="en-US" dirty="0">
              <a:latin typeface="Arial"/>
            </a:endParaRPr>
          </a:p>
        </p:txBody>
      </p:sp>
      <p:sp>
        <p:nvSpPr>
          <p:cNvPr id="4" name="Footer Placeholder 3"/>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r">
              <a:defRPr sz="1200"/>
            </a:lvl1pPr>
          </a:lstStyle>
          <a:p>
            <a:fld id="{56ABA786-EB35-BA4C-A7F7-24740D3067F1}"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23799472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atin typeface="Arial"/>
              </a:defRPr>
            </a:lvl1pPr>
          </a:lstStyle>
          <a:p>
            <a:fld id="{0C4595FF-6E7F-4C41-B8DF-4AE76FC1F075}" type="datetimeFigureOut">
              <a:rPr lang="en-US" smtClean="0"/>
              <a:pPr/>
              <a:t>5/15/2017</a:t>
            </a:fld>
            <a:endParaRPr lang="en-US" dirty="0"/>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atin typeface="Arial"/>
              </a:defRPr>
            </a:lvl1pPr>
          </a:lstStyle>
          <a:p>
            <a:fld id="{5A6330BE-D91A-D240-B266-E5D5F99B4CCE}" type="slidenum">
              <a:rPr lang="en-US" smtClean="0"/>
              <a:pPr/>
              <a:t>‹#›</a:t>
            </a:fld>
            <a:endParaRPr lang="en-US" dirty="0"/>
          </a:p>
        </p:txBody>
      </p:sp>
    </p:spTree>
    <p:extLst>
      <p:ext uri="{BB962C8B-B14F-4D97-AF65-F5344CB8AC3E}">
        <p14:creationId xmlns:p14="http://schemas.microsoft.com/office/powerpoint/2010/main" val="31263167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a:t>
            </a:r>
            <a:r>
              <a:rPr lang="en-US" baseline="0" dirty="0" smtClean="0"/>
              <a:t> and thank you for the invitation to speak today. I would like to thank AAAS for organizing this awesome event and your school and teachers for hosting it. I am going to share a bit of my story with you as to how I became a scientist and then how we hunt for new medicine to treat the disease of cancer at my company called Novartis. </a:t>
            </a:r>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1</a:t>
            </a:fld>
            <a:endParaRPr lang="en-US" dirty="0"/>
          </a:p>
        </p:txBody>
      </p:sp>
    </p:spTree>
    <p:extLst>
      <p:ext uri="{BB962C8B-B14F-4D97-AF65-F5344CB8AC3E}">
        <p14:creationId xmlns:p14="http://schemas.microsoft.com/office/powerpoint/2010/main" val="1445194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C51614-323F-44BC-9C00-7DCFA01BAC5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328857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1131515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404596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23</a:t>
            </a:fld>
            <a:endParaRPr lang="en-US" dirty="0"/>
          </a:p>
        </p:txBody>
      </p:sp>
    </p:spTree>
    <p:extLst>
      <p:ext uri="{BB962C8B-B14F-4D97-AF65-F5344CB8AC3E}">
        <p14:creationId xmlns:p14="http://schemas.microsoft.com/office/powerpoint/2010/main" val="2037527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24D47A-5D0A-4AC1-8E24-7F8F81B70B3B}" type="slidenum">
              <a:rPr lang="en-US" smtClean="0">
                <a:solidFill>
                  <a:prstClr val="black"/>
                </a:solidFill>
                <a:latin typeface="Calibri"/>
              </a:rPr>
              <a:pPr/>
              <a:t>24</a:t>
            </a:fld>
            <a:endParaRPr lang="en-US" smtClean="0">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these</a:t>
            </a:r>
            <a:r>
              <a:rPr lang="en-US" baseline="0" dirty="0" smtClean="0"/>
              <a:t> experiments were conducted with one line in Calu6. For the ONC7CRK program we wanted to know is 3D really needed for sensitivity and correlation with PD? Would be able to conduct our work just fine in 2D? We began to investigate this by testing a number of different RAS mutant lines in 3D whether it be K-N or even HRAS as well as BRAF mutant cells. We tested their morphology and growth characteristics in normal media and in defined media and in different types of 3D plates/vendors. What we found was surprising...</a:t>
            </a:r>
            <a:endParaRPr lang="en-US" dirty="0"/>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3821878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537538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F508D280-A3B7-4939-9973-D46403FA32C4}" type="slidenum">
              <a:rPr lang="en-US" altLang="en-US"/>
              <a:pPr eaLnBrk="1" hangingPunct="1"/>
              <a:t>31</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24CFB2B7-E9AC-4E48-9874-39BC3ED46A2D}" type="slidenum">
              <a:rPr lang="en-US" altLang="en-US"/>
              <a:pPr eaLnBrk="1" hangingPunct="1"/>
              <a:t>32</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C1347353-42A9-4B97-9F98-694D2F8CEB14}" type="slidenum">
              <a:rPr lang="en-US" altLang="en-US"/>
              <a:pPr eaLnBrk="1" hangingPunct="1"/>
              <a:t>33</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I was little I was always</a:t>
            </a:r>
            <a:r>
              <a:rPr lang="en-US" baseline="0" dirty="0" smtClean="0"/>
              <a:t> reading books about leaves and asking questions like why are leaves green in the summer and then orange and brown in the fall? My mom would say because that is how it is, but that was never good enough for me! So throughout middle and high school I took an interest in science classes, from taking apart my hair dryer for a how it works class to understanding genetics in a plant  AP biology lab. I naturally entered college at Clark as premed then but found that after doing internships at hospitals and labs research was more suited for me. You can see by my first research poster here at a Clark science day. I then went on to pursue my PhD in Molecular Biology at </a:t>
            </a:r>
            <a:r>
              <a:rPr lang="en-US" baseline="0" dirty="0" err="1" smtClean="0"/>
              <a:t>Umass</a:t>
            </a:r>
            <a:r>
              <a:rPr lang="en-US" baseline="0" dirty="0" smtClean="0"/>
              <a:t> Amherst studying breast cancer and continued that in my postdoctoral research into my career studying how to target cancer genes by designing small molecules to disrupt them.  </a:t>
            </a:r>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3</a:t>
            </a:fld>
            <a:endParaRPr lang="en-US" dirty="0"/>
          </a:p>
        </p:txBody>
      </p:sp>
    </p:spTree>
    <p:extLst>
      <p:ext uri="{BB962C8B-B14F-4D97-AF65-F5344CB8AC3E}">
        <p14:creationId xmlns:p14="http://schemas.microsoft.com/office/powerpoint/2010/main" val="280416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589EA5A3-8ED7-4A17-B9C3-A988F770F768}" type="slidenum">
              <a:rPr lang="en-US" smtClean="0">
                <a:solidFill>
                  <a:prstClr val="black"/>
                </a:solidFill>
                <a:latin typeface="Calibri"/>
              </a:rPr>
              <a:pPr/>
              <a:t>4</a:t>
            </a:fld>
            <a:endParaRPr lang="en-US" smtClean="0">
              <a:solidFill>
                <a:prstClr val="black"/>
              </a:solidFill>
              <a:latin typeface="Calibri"/>
            </a:endParaRPr>
          </a:p>
        </p:txBody>
      </p:sp>
      <p:sp>
        <p:nvSpPr>
          <p:cNvPr id="108547" name="Rectangle 2"/>
          <p:cNvSpPr>
            <a:spLocks noGrp="1" noRot="1" noChangeAspect="1" noChangeArrowheads="1" noTextEdit="1"/>
          </p:cNvSpPr>
          <p:nvPr>
            <p:ph type="sldImg"/>
          </p:nvPr>
        </p:nvSpPr>
        <p:spPr>
          <a:xfrm>
            <a:off x="990600" y="777875"/>
            <a:ext cx="4868863" cy="3652838"/>
          </a:xfrm>
          <a:ln/>
        </p:spPr>
      </p:sp>
      <p:sp>
        <p:nvSpPr>
          <p:cNvPr id="108548" name="Rectangle 3"/>
          <p:cNvSpPr>
            <a:spLocks noGrp="1" noChangeArrowheads="1"/>
          </p:cNvSpPr>
          <p:nvPr>
            <p:ph type="body" idx="1"/>
          </p:nvPr>
        </p:nvSpPr>
        <p:spPr>
          <a:xfrm>
            <a:off x="579481" y="4741713"/>
            <a:ext cx="5703369" cy="4427235"/>
          </a:xfrm>
          <a:noFill/>
          <a:ln/>
        </p:spPr>
        <p:txBody>
          <a:bodyPr/>
          <a:lstStyle/>
          <a:p>
            <a:pPr eaLnBrk="1" hangingPunct="1">
              <a:spcBef>
                <a:spcPct val="0"/>
              </a:spcBef>
              <a:spcAft>
                <a:spcPct val="40000"/>
              </a:spcAft>
            </a:pPr>
            <a:r>
              <a:rPr lang="en-US" sz="1000" dirty="0">
                <a:latin typeface="Arial" charset="0"/>
              </a:rPr>
              <a:t>WHY WE DO WHAT WE DO:</a:t>
            </a:r>
          </a:p>
          <a:p>
            <a:pPr eaLnBrk="1" hangingPunct="1">
              <a:spcBef>
                <a:spcPct val="0"/>
              </a:spcBef>
              <a:spcAft>
                <a:spcPct val="40000"/>
              </a:spcAft>
              <a:buFont typeface="Wingdings" pitchFamily="2" charset="2"/>
              <a:buChar char="§"/>
            </a:pPr>
            <a:r>
              <a:rPr lang="en-US" sz="1000" dirty="0">
                <a:latin typeface="Arial" charset="0"/>
              </a:rPr>
              <a:t>Novartis success is founded on a vision of caring and curing for patients through breakthrough innovation, sound financial performance and a strong commitment to ethics.</a:t>
            </a:r>
          </a:p>
          <a:p>
            <a:pPr eaLnBrk="1" hangingPunct="1">
              <a:spcBef>
                <a:spcPct val="0"/>
              </a:spcBef>
              <a:spcAft>
                <a:spcPct val="40000"/>
              </a:spcAft>
              <a:buFont typeface="Wingdings" pitchFamily="2" charset="2"/>
              <a:buChar char="§"/>
            </a:pPr>
            <a:r>
              <a:rPr lang="en-US" sz="1000" dirty="0">
                <a:latin typeface="Arial" charset="0"/>
              </a:rPr>
              <a:t>Through our vision and commitment to patients, Novartis is well positioned to lead the industry over the next 10 years and more by answering unmet health needs of patients around the globe.</a:t>
            </a:r>
          </a:p>
          <a:p>
            <a:pPr eaLnBrk="1" hangingPunct="1">
              <a:spcBef>
                <a:spcPct val="0"/>
              </a:spcBef>
              <a:spcAft>
                <a:spcPct val="40000"/>
              </a:spcAft>
              <a:buFont typeface="Wingdings" pitchFamily="2" charset="2"/>
              <a:buChar char="§"/>
            </a:pPr>
            <a:endParaRPr lang="en-US" sz="1000" dirty="0">
              <a:latin typeface="Arial" charset="0"/>
            </a:endParaRPr>
          </a:p>
          <a:p>
            <a:pPr eaLnBrk="1" hangingPunct="1">
              <a:spcBef>
                <a:spcPct val="0"/>
              </a:spcBef>
              <a:spcAft>
                <a:spcPct val="40000"/>
              </a:spcAft>
              <a:buFont typeface="Wingdings" pitchFamily="2" charset="2"/>
              <a:buNone/>
            </a:pPr>
            <a:r>
              <a:rPr lang="en-US" sz="1000" b="1" dirty="0">
                <a:latin typeface="Arial" charset="0"/>
              </a:rPr>
              <a:t>Slide Transition:</a:t>
            </a:r>
          </a:p>
          <a:p>
            <a:pPr marL="168244" indent="-168244">
              <a:spcBef>
                <a:spcPct val="0"/>
              </a:spcBef>
              <a:spcAft>
                <a:spcPct val="40000"/>
              </a:spcAft>
              <a:buFont typeface="Arial" panose="020B0604020202020204" pitchFamily="34" charset="0"/>
              <a:buChar char="•"/>
            </a:pPr>
            <a:r>
              <a:rPr lang="en-US" sz="1000" dirty="0">
                <a:latin typeface="Arial" charset="0"/>
              </a:rPr>
              <a:t>Focus on first part of mission – about helping patients</a:t>
            </a:r>
          </a:p>
          <a:p>
            <a:pPr marL="168244" indent="-168244">
              <a:spcBef>
                <a:spcPct val="0"/>
              </a:spcBef>
              <a:spcAft>
                <a:spcPct val="40000"/>
              </a:spcAft>
              <a:buFont typeface="Arial" panose="020B0604020202020204" pitchFamily="34" charset="0"/>
              <a:buChar char="•"/>
            </a:pPr>
            <a:r>
              <a:rPr lang="en-US" sz="1000" dirty="0">
                <a:latin typeface="Arial" charset="0"/>
              </a:rPr>
              <a:t>Ask before revealing the second part what they think it might be.  Emphasize that profit is necessary in order to meet the first part of our mission – about patients.  Also, that we are a performance based company.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solidFill>
                  <a:srgbClr val="C00000"/>
                </a:solidFill>
                <a:latin typeface="Candara" pitchFamily="34" charset="0"/>
              </a:rPr>
              <a:t>Autoimmunity, Transplantation, &amp; Inflammatory Disease (ATI)</a:t>
            </a:r>
          </a:p>
          <a:p>
            <a:pPr>
              <a:buNone/>
            </a:pPr>
            <a:r>
              <a:rPr lang="en-US" dirty="0">
                <a:latin typeface="Candara" pitchFamily="34" charset="0"/>
              </a:rPr>
              <a:t>Rheumatoid arthritis, Multiple sclerosis, transplantation, psoriasis, lupus</a:t>
            </a:r>
          </a:p>
          <a:p>
            <a:endParaRPr lang="en-US" dirty="0" smtClean="0"/>
          </a:p>
          <a:p>
            <a:pPr>
              <a:buNone/>
            </a:pPr>
            <a:r>
              <a:rPr lang="en-US" b="1" dirty="0">
                <a:solidFill>
                  <a:srgbClr val="C00000"/>
                </a:solidFill>
                <a:latin typeface="Candara" pitchFamily="34" charset="0"/>
              </a:rPr>
              <a:t>Neuroscience (NS)</a:t>
            </a:r>
          </a:p>
          <a:p>
            <a:pPr>
              <a:buNone/>
            </a:pPr>
            <a:r>
              <a:rPr lang="en-US" dirty="0">
                <a:latin typeface="Candara" pitchFamily="34" charset="0"/>
              </a:rPr>
              <a:t>Alzheimer’s disease, Parkinson’s disease</a:t>
            </a:r>
          </a:p>
          <a:p>
            <a:endParaRPr lang="en-US" dirty="0" smtClean="0"/>
          </a:p>
          <a:p>
            <a:pPr>
              <a:buNone/>
            </a:pPr>
            <a:r>
              <a:rPr lang="en-US" b="1" dirty="0">
                <a:solidFill>
                  <a:srgbClr val="C00000"/>
                </a:solidFill>
                <a:latin typeface="Candara" pitchFamily="34" charset="0"/>
              </a:rPr>
              <a:t>Cardiovascular &amp; Metabolic Diseases (CVM)</a:t>
            </a:r>
          </a:p>
          <a:p>
            <a:pPr>
              <a:buNone/>
            </a:pPr>
            <a:r>
              <a:rPr lang="en-US" dirty="0">
                <a:latin typeface="Candara" pitchFamily="34" charset="0"/>
              </a:rPr>
              <a:t>Heart disease, heart failure, hypertension, Type 2 diabetes</a:t>
            </a:r>
          </a:p>
          <a:p>
            <a:endParaRPr lang="en-US" dirty="0" smtClean="0"/>
          </a:p>
          <a:p>
            <a:pPr>
              <a:buNone/>
            </a:pPr>
            <a:r>
              <a:rPr lang="en-US" b="1" dirty="0">
                <a:solidFill>
                  <a:srgbClr val="C00000"/>
                </a:solidFill>
                <a:latin typeface="Candara" pitchFamily="34" charset="0"/>
              </a:rPr>
              <a:t>Oncology (ONC)</a:t>
            </a:r>
          </a:p>
          <a:p>
            <a:pPr>
              <a:buNone/>
            </a:pPr>
            <a:r>
              <a:rPr lang="en-US" dirty="0">
                <a:latin typeface="Candara" pitchFamily="34" charset="0"/>
              </a:rPr>
              <a:t>Many types of cancer</a:t>
            </a:r>
          </a:p>
          <a:p>
            <a:endParaRPr lang="en-US" dirty="0" smtClean="0"/>
          </a:p>
          <a:p>
            <a:pPr>
              <a:buNone/>
            </a:pPr>
            <a:r>
              <a:rPr lang="en-US" b="1" dirty="0">
                <a:solidFill>
                  <a:srgbClr val="C00000"/>
                </a:solidFill>
                <a:latin typeface="Candara" pitchFamily="34" charset="0"/>
              </a:rPr>
              <a:t>Infectious Diseases (ID)</a:t>
            </a:r>
          </a:p>
          <a:p>
            <a:pPr>
              <a:buNone/>
            </a:pPr>
            <a:r>
              <a:rPr lang="en-US" dirty="0">
                <a:latin typeface="Candara" pitchFamily="34" charset="0"/>
              </a:rPr>
              <a:t>Many types of viruses including HCV and those causing respiratory infections</a:t>
            </a:r>
          </a:p>
          <a:p>
            <a:endParaRPr lang="en-US" dirty="0" smtClean="0"/>
          </a:p>
          <a:p>
            <a:pPr>
              <a:buNone/>
            </a:pPr>
            <a:r>
              <a:rPr lang="en-US" b="1" dirty="0">
                <a:solidFill>
                  <a:srgbClr val="C00000"/>
                </a:solidFill>
                <a:latin typeface="Candara" pitchFamily="34" charset="0"/>
              </a:rPr>
              <a:t>Gastrointestinal Disease (GI)</a:t>
            </a:r>
          </a:p>
          <a:p>
            <a:pPr>
              <a:buNone/>
            </a:pPr>
            <a:r>
              <a:rPr lang="en-US" dirty="0">
                <a:latin typeface="Candara" pitchFamily="34" charset="0"/>
              </a:rPr>
              <a:t>Inflammatory Bowel Disease (IBD), Gastroparesis, and Irritable Bowel Syndrome</a:t>
            </a:r>
          </a:p>
          <a:p>
            <a:pPr>
              <a:buNone/>
            </a:pPr>
            <a:endParaRPr lang="en-US" dirty="0">
              <a:latin typeface="Candara" pitchFamily="34" charset="0"/>
            </a:endParaRPr>
          </a:p>
          <a:p>
            <a:pPr>
              <a:buNone/>
            </a:pPr>
            <a:r>
              <a:rPr lang="en-US" b="1" dirty="0">
                <a:solidFill>
                  <a:srgbClr val="C00000"/>
                </a:solidFill>
                <a:latin typeface="Candara" pitchFamily="34" charset="0"/>
              </a:rPr>
              <a:t>Musculoskeletal Diseases (MSD)</a:t>
            </a:r>
          </a:p>
          <a:p>
            <a:pPr>
              <a:buNone/>
            </a:pPr>
            <a:r>
              <a:rPr lang="en-US" dirty="0">
                <a:latin typeface="Candara" pitchFamily="34" charset="0"/>
              </a:rPr>
              <a:t>Osteoporosis, muscle atrophy, sacropenia</a:t>
            </a:r>
          </a:p>
          <a:p>
            <a:pPr>
              <a:buNone/>
            </a:pPr>
            <a:endParaRPr lang="en-US" dirty="0">
              <a:latin typeface="Candara" pitchFamily="34" charset="0"/>
            </a:endParaRPr>
          </a:p>
          <a:p>
            <a:pPr>
              <a:buNone/>
            </a:pPr>
            <a:r>
              <a:rPr lang="en-US" b="1" dirty="0">
                <a:solidFill>
                  <a:srgbClr val="C00000"/>
                </a:solidFill>
                <a:latin typeface="Candara" pitchFamily="34" charset="0"/>
              </a:rPr>
              <a:t>Ophthalmology (OPH)</a:t>
            </a:r>
          </a:p>
          <a:p>
            <a:pPr>
              <a:buNone/>
            </a:pPr>
            <a:r>
              <a:rPr lang="en-US" dirty="0">
                <a:latin typeface="Candara" pitchFamily="34" charset="0"/>
              </a:rPr>
              <a:t>Glaucoma, Macular degeneration</a:t>
            </a:r>
          </a:p>
          <a:p>
            <a:pPr>
              <a:buNone/>
            </a:pPr>
            <a:endParaRPr lang="en-US" dirty="0">
              <a:latin typeface="Candara" pitchFamily="34" charset="0"/>
            </a:endParaRPr>
          </a:p>
          <a:p>
            <a:pPr>
              <a:buNone/>
            </a:pPr>
            <a:r>
              <a:rPr lang="en-US" b="1" dirty="0">
                <a:solidFill>
                  <a:srgbClr val="C00000"/>
                </a:solidFill>
                <a:latin typeface="Candara" pitchFamily="34" charset="0"/>
              </a:rPr>
              <a:t>Respiratory Diseases (RD)</a:t>
            </a:r>
          </a:p>
          <a:p>
            <a:pPr>
              <a:buNone/>
            </a:pPr>
            <a:r>
              <a:rPr lang="en-US" dirty="0">
                <a:latin typeface="Candara" pitchFamily="34" charset="0"/>
              </a:rPr>
              <a:t>Idiopathic pulmonary fibrosis, chronic obstructive pulmonary disease, cystic fibrosis</a:t>
            </a:r>
          </a:p>
          <a:p>
            <a:pPr>
              <a:buNone/>
            </a:pPr>
            <a:endParaRPr lang="en-US" dirty="0">
              <a:latin typeface="Candara"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2EFFEB56-4AD0-4F36-B05D-3FABDD4A8D7D}" type="slidenum">
              <a:rPr lang="en-US" smtClean="0">
                <a:solidFill>
                  <a:prstClr val="black"/>
                </a:solidFill>
                <a:latin typeface="Calibri"/>
              </a:rPr>
              <a:pPr>
                <a:defRPr/>
              </a:pPr>
              <a:t>5</a:t>
            </a:fld>
            <a:endParaRPr lang="en-US" dirty="0">
              <a:solidFill>
                <a:prstClr val="black"/>
              </a:solidFill>
              <a:latin typeface="Calibri"/>
            </a:endParaRPr>
          </a:p>
        </p:txBody>
      </p:sp>
    </p:spTree>
    <p:extLst>
      <p:ext uri="{BB962C8B-B14F-4D97-AF65-F5344CB8AC3E}">
        <p14:creationId xmlns:p14="http://schemas.microsoft.com/office/powerpoint/2010/main" val="218700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FFEB56-4AD0-4F36-B05D-3FABDD4A8D7D}" type="slidenum">
              <a:rPr lang="en-US" smtClean="0">
                <a:solidFill>
                  <a:prstClr val="black"/>
                </a:solidFill>
                <a:latin typeface="Calibri"/>
              </a:rPr>
              <a:pPr>
                <a:defRPr/>
              </a:pPr>
              <a:t>6</a:t>
            </a:fld>
            <a:endParaRPr lang="en-US" dirty="0">
              <a:solidFill>
                <a:prstClr val="black"/>
              </a:solidFill>
              <a:latin typeface="Calibri"/>
            </a:endParaRPr>
          </a:p>
        </p:txBody>
      </p:sp>
    </p:spTree>
    <p:extLst>
      <p:ext uri="{BB962C8B-B14F-4D97-AF65-F5344CB8AC3E}">
        <p14:creationId xmlns:p14="http://schemas.microsoft.com/office/powerpoint/2010/main" val="3921415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CA29AEFC-CE81-42CE-B286-AE05A66809C9}" type="slidenum">
              <a:rPr lang="en-US" altLang="en-US"/>
              <a:pPr eaLnBrk="1" hangingPunct="1"/>
              <a:t>7</a:t>
            </a:fld>
            <a:endParaRPr lang="en-US" altLang="en-US"/>
          </a:p>
        </p:txBody>
      </p:sp>
      <p:sp>
        <p:nvSpPr>
          <p:cNvPr id="30723" name="Rectangle 2"/>
          <p:cNvSpPr>
            <a:spLocks noGrp="1" noRot="1" noChangeAspect="1" noChangeArrowheads="1" noTextEdit="1"/>
          </p:cNvSpPr>
          <p:nvPr>
            <p:ph type="sldImg"/>
          </p:nvPr>
        </p:nvSpPr>
        <p:spPr>
          <a:xfrm>
            <a:off x="873125" y="731838"/>
            <a:ext cx="4994275" cy="3746500"/>
          </a:xfrm>
          <a:ln/>
        </p:spPr>
      </p:sp>
      <p:sp>
        <p:nvSpPr>
          <p:cNvPr id="30724" name="Rectangle 3"/>
          <p:cNvSpPr>
            <a:spLocks noGrp="1" noChangeArrowheads="1"/>
          </p:cNvSpPr>
          <p:nvPr>
            <p:ph type="body" idx="1"/>
          </p:nvPr>
        </p:nvSpPr>
        <p:spPr>
          <a:xfrm>
            <a:off x="890205" y="4722547"/>
            <a:ext cx="4965333" cy="4478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At Novartis</a:t>
            </a:r>
            <a:r>
              <a:rPr lang="en-US" altLang="en-US" baseline="0" dirty="0" smtClean="0"/>
              <a:t> and in many other companies we do this large volume and with assays we called screens where we can do almost 100,000 experiments in one day. </a:t>
            </a:r>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DC761A29-D71A-4F6F-B00F-B284D680271C}" type="slidenum">
              <a:rPr lang="en-US" altLang="en-US"/>
              <a:pPr eaLnBrk="1" hangingPunct="1"/>
              <a:t>8</a:t>
            </a:fld>
            <a:endParaRPr lang="en-US" altLang="en-US"/>
          </a:p>
        </p:txBody>
      </p:sp>
      <p:sp>
        <p:nvSpPr>
          <p:cNvPr id="31747" name="Rectangle 2"/>
          <p:cNvSpPr>
            <a:spLocks noGrp="1" noRot="1" noChangeAspect="1" noChangeArrowheads="1" noTextEdit="1"/>
          </p:cNvSpPr>
          <p:nvPr>
            <p:ph type="sldImg"/>
          </p:nvPr>
        </p:nvSpPr>
        <p:spPr>
          <a:xfrm>
            <a:off x="873125" y="731838"/>
            <a:ext cx="4994275" cy="3746500"/>
          </a:xfrm>
          <a:ln/>
        </p:spPr>
      </p:sp>
      <p:sp>
        <p:nvSpPr>
          <p:cNvPr id="31748" name="Rectangle 3"/>
          <p:cNvSpPr>
            <a:spLocks noGrp="1" noChangeArrowheads="1"/>
          </p:cNvSpPr>
          <p:nvPr>
            <p:ph type="body" idx="1"/>
          </p:nvPr>
        </p:nvSpPr>
        <p:spPr>
          <a:xfrm>
            <a:off x="890205" y="4722547"/>
            <a:ext cx="4965333" cy="4478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This allows us to test things in very small volumes in small </a:t>
            </a:r>
            <a:r>
              <a:rPr lang="en-US" altLang="en-US" dirty="0" err="1" smtClean="0"/>
              <a:t>micowell</a:t>
            </a:r>
            <a:r>
              <a:rPr lang="en-US" altLang="en-US" baseline="0" dirty="0" smtClean="0"/>
              <a:t> plates. We can test things in multi-well dishing ranging from 6-wells all the way to up to 384 or 1536 samples at a time. </a:t>
            </a:r>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21126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991508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2"/>
            <a:ext cx="1508758" cy="6857995"/>
          </a:xfrm>
          <a:prstGeom prst="rect">
            <a:avLst/>
          </a:prstGeom>
        </p:spPr>
      </p:pic>
      <p:sp>
        <p:nvSpPr>
          <p:cNvPr id="18" name="Picture Placeholder 4"/>
          <p:cNvSpPr>
            <a:spLocks noGrp="1"/>
          </p:cNvSpPr>
          <p:nvPr>
            <p:ph type="pic" sz="quarter" idx="13" hasCustomPrompt="1"/>
          </p:nvPr>
        </p:nvSpPr>
        <p:spPr bwMode="auto">
          <a:xfrm>
            <a:off x="685800" y="457200"/>
            <a:ext cx="7770813" cy="3794760"/>
          </a:xfrm>
          <a:solidFill>
            <a:srgbClr val="CCCCCC"/>
          </a:solidFill>
        </p:spPr>
        <p:txBody>
          <a:bodyPr anchor="ctr" anchorCtr="0">
            <a:normAutofit/>
          </a:bodyPr>
          <a:lstStyle>
            <a:lvl1pPr marL="0" marR="0" indent="0" algn="ctr" defTabSz="914400" rtl="0" eaLnBrk="1" fontAlgn="auto" latinLnBrk="0" hangingPunct="1">
              <a:lnSpc>
                <a:spcPct val="100000"/>
              </a:lnSpc>
              <a:spcBef>
                <a:spcPts val="1200"/>
              </a:spcBef>
              <a:spcAft>
                <a:spcPts val="0"/>
              </a:spcAft>
              <a:buClrTx/>
              <a:buSzPct val="125000"/>
              <a:buFont typeface="Arial" pitchFamily="34" charset="0"/>
              <a:buNone/>
              <a:tabLst>
                <a:tab pos="3998913" algn="r"/>
                <a:tab pos="8229600" algn="r"/>
              </a:tabLst>
              <a:defRPr sz="1200"/>
            </a:lvl1pPr>
          </a:lstStyle>
          <a:p>
            <a:r>
              <a:rPr lang="en-US" dirty="0" smtClean="0"/>
              <a:t>Insert picture. Get approved pictures at http://</a:t>
            </a:r>
            <a:r>
              <a:rPr lang="en-US" dirty="0" err="1" smtClean="0"/>
              <a:t>www.novartisbrandlab.com</a:t>
            </a:r>
            <a:r>
              <a:rPr lang="en-US" dirty="0" smtClean="0"/>
              <a:t>/resources/library</a:t>
            </a:r>
          </a:p>
        </p:txBody>
      </p:sp>
      <p:sp>
        <p:nvSpPr>
          <p:cNvPr id="2" name="Title 1"/>
          <p:cNvSpPr>
            <a:spLocks noGrp="1"/>
          </p:cNvSpPr>
          <p:nvPr>
            <p:ph type="ctrTitle"/>
          </p:nvPr>
        </p:nvSpPr>
        <p:spPr bwMode="auto">
          <a:xfrm>
            <a:off x="1965960" y="4389120"/>
            <a:ext cx="6490654" cy="960120"/>
          </a:xfrm>
        </p:spPr>
        <p:txBody>
          <a:bodyPr anchor="b" anchorCtr="0">
            <a:noAutofit/>
          </a:bodyPr>
          <a:lstStyle/>
          <a:p>
            <a:r>
              <a:rPr lang="en-US" dirty="0" smtClean="0"/>
              <a:t>Click to edit Master title style</a:t>
            </a:r>
            <a:endParaRPr lang="en-US" dirty="0"/>
          </a:p>
        </p:txBody>
      </p:sp>
      <p:sp>
        <p:nvSpPr>
          <p:cNvPr id="3" name="Subtitle 2"/>
          <p:cNvSpPr>
            <a:spLocks noGrp="1"/>
          </p:cNvSpPr>
          <p:nvPr>
            <p:ph type="subTitle" idx="1"/>
          </p:nvPr>
        </p:nvSpPr>
        <p:spPr bwMode="auto">
          <a:xfrm>
            <a:off x="1965958" y="5440680"/>
            <a:ext cx="4343400" cy="1097280"/>
          </a:xfrm>
        </p:spPr>
        <p:txBody>
          <a:bodyPr>
            <a:noAutofit/>
          </a:bodyPr>
          <a:lstStyle>
            <a:lvl1pPr marL="0" indent="0" algn="l">
              <a:lnSpc>
                <a:spcPct val="100000"/>
              </a:lnSpc>
              <a:spcBef>
                <a:spcPts val="0"/>
              </a:spcBef>
              <a:buNone/>
              <a:defRPr sz="16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7"/>
          <p:cNvSpPr>
            <a:spLocks noGrp="1"/>
          </p:cNvSpPr>
          <p:nvPr>
            <p:ph type="body" sz="quarter" idx="12" hasCustomPrompt="1"/>
          </p:nvPr>
        </p:nvSpPr>
        <p:spPr bwMode="gray">
          <a:xfrm>
            <a:off x="0" y="914400"/>
            <a:ext cx="1965960" cy="777240"/>
          </a:xfrm>
          <a:solidFill>
            <a:schemeClr val="accent2"/>
          </a:solidFill>
        </p:spPr>
        <p:txBody>
          <a:bodyPr lIns="274320" tIns="91440" rIns="91440" bIns="91440" anchor="ctr" anchorCtr="0">
            <a:normAutofit/>
          </a:bodyPr>
          <a:lstStyle>
            <a:lvl1pPr marL="0" indent="0">
              <a:spcBef>
                <a:spcPts val="0"/>
              </a:spcBef>
              <a:buFont typeface="Arial"/>
              <a:buNone/>
              <a:defRPr sz="1000" b="1" baseline="0">
                <a:solidFill>
                  <a:schemeClr val="bg1"/>
                </a:solidFill>
              </a:defRPr>
            </a:lvl1pPr>
            <a:lvl2pPr marL="0" indent="0">
              <a:spcBef>
                <a:spcPts val="0"/>
              </a:spcBef>
              <a:buFont typeface="Arial"/>
              <a:buNone/>
              <a:defRPr sz="1000" b="1">
                <a:solidFill>
                  <a:schemeClr val="bg1"/>
                </a:solidFill>
              </a:defRPr>
            </a:lvl2pPr>
            <a:lvl3pPr marL="0" indent="0">
              <a:spcBef>
                <a:spcPts val="0"/>
              </a:spcBef>
              <a:buFont typeface="Arial"/>
              <a:buNone/>
              <a:defRPr sz="1000" b="1">
                <a:solidFill>
                  <a:schemeClr val="bg1"/>
                </a:solidFill>
              </a:defRPr>
            </a:lvl3pPr>
            <a:lvl4pPr marL="0" indent="0">
              <a:spcBef>
                <a:spcPts val="0"/>
              </a:spcBef>
              <a:buFont typeface="Arial"/>
              <a:buNone/>
              <a:defRPr sz="1000" b="1">
                <a:solidFill>
                  <a:schemeClr val="bg1"/>
                </a:solidFill>
              </a:defRPr>
            </a:lvl4pPr>
            <a:lvl5pPr marL="0" indent="0">
              <a:spcBef>
                <a:spcPts val="0"/>
              </a:spcBef>
              <a:buFont typeface="Arial"/>
              <a:buNone/>
              <a:defRPr sz="1000" b="1">
                <a:solidFill>
                  <a:schemeClr val="bg1"/>
                </a:solidFill>
              </a:defRPr>
            </a:lvl5pPr>
          </a:lstStyle>
          <a:p>
            <a:pPr lvl="0"/>
            <a:r>
              <a:rPr lang="en-US" dirty="0" smtClean="0"/>
              <a:t>Business or Operating Unit/Franchise or Department</a:t>
            </a:r>
          </a:p>
        </p:txBody>
      </p:sp>
      <p:grpSp>
        <p:nvGrpSpPr>
          <p:cNvPr id="4" name="Group 3"/>
          <p:cNvGrpSpPr/>
          <p:nvPr userDrawn="1"/>
        </p:nvGrpSpPr>
        <p:grpSpPr>
          <a:xfrm>
            <a:off x="-137160" y="-137160"/>
            <a:ext cx="9418320" cy="7132320"/>
            <a:chOff x="-137160" y="-137160"/>
            <a:chExt cx="9418320" cy="7132320"/>
          </a:xfrm>
        </p:grpSpPr>
        <p:cxnSp>
          <p:nvCxnSpPr>
            <p:cNvPr id="8" name="Straight Connector 7"/>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6916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6916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9144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9144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18087114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Big Statem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663440" y="1508761"/>
            <a:ext cx="3794760" cy="4525328"/>
          </a:xfrm>
        </p:spPr>
        <p:txBody>
          <a:bodyPr>
            <a:normAutofit/>
          </a:bodyPr>
          <a:lstStyle>
            <a:lvl1pPr marL="0" indent="0">
              <a:lnSpc>
                <a:spcPct val="90000"/>
              </a:lnSpc>
              <a:spcBef>
                <a:spcPts val="0"/>
              </a:spcBef>
              <a:buFont typeface="Arial"/>
              <a:buNone/>
              <a:defRPr sz="4400">
                <a:solidFill>
                  <a:schemeClr val="accent2"/>
                </a:solidFill>
              </a:defRPr>
            </a:lvl1pPr>
            <a:lvl2pPr marL="0" indent="0">
              <a:lnSpc>
                <a:spcPct val="90000"/>
              </a:lnSpc>
              <a:spcBef>
                <a:spcPts val="0"/>
              </a:spcBef>
              <a:buFont typeface="Arial"/>
              <a:buNone/>
              <a:defRPr sz="4400">
                <a:solidFill>
                  <a:schemeClr val="accent2"/>
                </a:solidFill>
              </a:defRPr>
            </a:lvl2pPr>
            <a:lvl3pPr marL="0" indent="0">
              <a:lnSpc>
                <a:spcPct val="90000"/>
              </a:lnSpc>
              <a:spcBef>
                <a:spcPts val="0"/>
              </a:spcBef>
              <a:buFont typeface="Arial"/>
              <a:buNone/>
              <a:defRPr sz="4400">
                <a:solidFill>
                  <a:schemeClr val="accent2"/>
                </a:solidFill>
              </a:defRPr>
            </a:lvl3pPr>
            <a:lvl4pPr marL="0" indent="0">
              <a:lnSpc>
                <a:spcPct val="90000"/>
              </a:lnSpc>
              <a:spcBef>
                <a:spcPts val="0"/>
              </a:spcBef>
              <a:buFont typeface="Arial"/>
              <a:buNone/>
              <a:defRPr sz="4400">
                <a:solidFill>
                  <a:schemeClr val="accent2"/>
                </a:solidFill>
              </a:defRPr>
            </a:lvl4pPr>
            <a:lvl5pPr marL="0" indent="0">
              <a:lnSpc>
                <a:spcPct val="90000"/>
              </a:lnSpc>
              <a:spcBef>
                <a:spcPts val="0"/>
              </a:spcBef>
              <a:buFont typeface="Arial"/>
              <a:buNone/>
              <a:defRPr sz="4400">
                <a:solidFill>
                  <a:schemeClr val="accent2"/>
                </a:solidFill>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5" name="Text Placeholder 7"/>
          <p:cNvSpPr>
            <a:spLocks noGrp="1"/>
          </p:cNvSpPr>
          <p:nvPr>
            <p:ph type="body" sz="quarter" idx="18" hasCustomPrompt="1"/>
          </p:nvPr>
        </p:nvSpPr>
        <p:spPr>
          <a:xfrm>
            <a:off x="685800" y="5623561"/>
            <a:ext cx="379476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smtClean="0"/>
              <a:t>Optional picture caption</a:t>
            </a:r>
          </a:p>
        </p:txBody>
      </p:sp>
      <p:sp>
        <p:nvSpPr>
          <p:cNvPr id="2" name="Title 1"/>
          <p:cNvSpPr>
            <a:spLocks noGrp="1"/>
          </p:cNvSpPr>
          <p:nvPr>
            <p:ph type="title"/>
          </p:nvPr>
        </p:nvSpPr>
        <p:spPr>
          <a:xfrm>
            <a:off x="685800" y="457200"/>
            <a:ext cx="7772400" cy="960120"/>
          </a:xfrm>
        </p:spPr>
        <p:txBody>
          <a:bodyPr/>
          <a:lstStyle/>
          <a:p>
            <a:r>
              <a:rPr lang="en-US" dirty="0" smtClean="0"/>
              <a:t>Click to edit Master title style</a:t>
            </a:r>
            <a:endParaRPr lang="en-US" dirty="0"/>
          </a:p>
        </p:txBody>
      </p:sp>
      <p:sp>
        <p:nvSpPr>
          <p:cNvPr id="3" name="Footer Placeholder 2"/>
          <p:cNvSpPr>
            <a:spLocks noGrp="1"/>
          </p:cNvSpPr>
          <p:nvPr>
            <p:ph type="ftr" sz="quarter" idx="19"/>
          </p:nvPr>
        </p:nvSpPr>
        <p:spPr/>
        <p:txBody>
          <a:bodyPr/>
          <a:lstStyle/>
          <a:p>
            <a:r>
              <a:rPr lang="en-US" smtClean="0"/>
              <a:t>ONC7CRK Mini CLiP | Lesley Griner| 2016.07.22 | CBDD Lab Head Meeting | Business Use Only</a:t>
            </a:r>
            <a:endParaRPr lang="en-US" dirty="0"/>
          </a:p>
        </p:txBody>
      </p:sp>
      <p:sp>
        <p:nvSpPr>
          <p:cNvPr id="4" name="Slide Number Placeholder 3"/>
          <p:cNvSpPr>
            <a:spLocks noGrp="1"/>
          </p:cNvSpPr>
          <p:nvPr>
            <p:ph type="sldNum" sz="quarter" idx="20"/>
          </p:nvPr>
        </p:nvSpPr>
        <p:spPr/>
        <p:txBody>
          <a:bodyPr/>
          <a:lstStyle/>
          <a:p>
            <a:fld id="{47547CF9-5B10-D24F-A8D7-45A9778164F7}" type="slidenum">
              <a:rPr lang="uk-UA" smtClean="0"/>
              <a:pPr/>
              <a:t>‹#›</a:t>
            </a:fld>
            <a:endParaRPr lang="uk-UA" dirty="0"/>
          </a:p>
        </p:txBody>
      </p:sp>
      <p:sp>
        <p:nvSpPr>
          <p:cNvPr id="9" name="Content Placeholder 2"/>
          <p:cNvSpPr>
            <a:spLocks noGrp="1"/>
          </p:cNvSpPr>
          <p:nvPr>
            <p:ph sz="half" idx="17" hasCustomPrompt="1"/>
          </p:nvPr>
        </p:nvSpPr>
        <p:spPr>
          <a:xfrm>
            <a:off x="685800" y="1508761"/>
            <a:ext cx="3794760" cy="4023359"/>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smtClean="0"/>
              <a:t>Insert picture. Get approved pictures at http://</a:t>
            </a:r>
            <a:r>
              <a:rPr lang="en-US" dirty="0" err="1" smtClean="0"/>
              <a:t>www.novartisbrandlab.com</a:t>
            </a:r>
            <a:r>
              <a:rPr lang="en-US" dirty="0" smtClean="0"/>
              <a:t>/resources/library</a:t>
            </a:r>
            <a:endParaRPr lang="en-US" dirty="0"/>
          </a:p>
        </p:txBody>
      </p:sp>
    </p:spTree>
    <p:extLst>
      <p:ext uri="{BB962C8B-B14F-4D97-AF65-F5344CB8AC3E}">
        <p14:creationId xmlns:p14="http://schemas.microsoft.com/office/powerpoint/2010/main" val="8186260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2"/>
            <a:ext cx="1508758" cy="6857995"/>
          </a:xfrm>
          <a:prstGeom prst="rect">
            <a:avLst/>
          </a:prstGeom>
        </p:spPr>
      </p:pic>
      <p:sp>
        <p:nvSpPr>
          <p:cNvPr id="12" name="Title 1"/>
          <p:cNvSpPr>
            <a:spLocks noGrp="1"/>
          </p:cNvSpPr>
          <p:nvPr>
            <p:ph type="ctrTitle"/>
          </p:nvPr>
        </p:nvSpPr>
        <p:spPr>
          <a:xfrm>
            <a:off x="1965960" y="4389120"/>
            <a:ext cx="6490654" cy="960120"/>
          </a:xfrm>
        </p:spPr>
        <p:txBody>
          <a:bodyPr anchor="b" anchorCtr="0">
            <a:noAutofit/>
          </a:bodyPr>
          <a:lstStyle/>
          <a:p>
            <a:r>
              <a:rPr lang="en-US" dirty="0" smtClean="0"/>
              <a:t>Click to edit Master title style</a:t>
            </a:r>
            <a:endParaRPr lang="en-US" dirty="0"/>
          </a:p>
        </p:txBody>
      </p:sp>
      <p:sp>
        <p:nvSpPr>
          <p:cNvPr id="13" name="Subtitle 2"/>
          <p:cNvSpPr>
            <a:spLocks noGrp="1"/>
          </p:cNvSpPr>
          <p:nvPr>
            <p:ph type="subTitle" idx="1"/>
          </p:nvPr>
        </p:nvSpPr>
        <p:spPr>
          <a:xfrm>
            <a:off x="1965960" y="5440680"/>
            <a:ext cx="4343400" cy="1097280"/>
          </a:xfrm>
        </p:spPr>
        <p:txBody>
          <a:bodyPr>
            <a:noAutofit/>
          </a:bodyPr>
          <a:lstStyle>
            <a:lvl1pPr marL="0" indent="0" algn="l">
              <a:lnSpc>
                <a:spcPct val="100000"/>
              </a:lnSpc>
              <a:spcBef>
                <a:spcPts val="0"/>
              </a:spcBef>
              <a:buNone/>
              <a:defRPr sz="16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3" name="Group 2"/>
          <p:cNvGrpSpPr/>
          <p:nvPr userDrawn="1"/>
        </p:nvGrpSpPr>
        <p:grpSpPr>
          <a:xfrm>
            <a:off x="1508857" y="-137160"/>
            <a:ext cx="6949343" cy="7132320"/>
            <a:chOff x="1508857" y="-137160"/>
            <a:chExt cx="6949343" cy="7132320"/>
          </a:xfrm>
        </p:grpSpPr>
        <p:cxnSp>
          <p:nvCxnSpPr>
            <p:cNvPr id="25" name="Straight Connector 24"/>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15" name="Picture Placeholder 4"/>
          <p:cNvSpPr>
            <a:spLocks noGrp="1"/>
          </p:cNvSpPr>
          <p:nvPr>
            <p:ph type="pic" sz="quarter" idx="13" hasCustomPrompt="1"/>
          </p:nvPr>
        </p:nvSpPr>
        <p:spPr bwMode="hidden">
          <a:xfrm>
            <a:off x="685800" y="455613"/>
            <a:ext cx="7770813" cy="3794760"/>
          </a:xfrm>
          <a:solidFill>
            <a:srgbClr val="CCCCCC"/>
          </a:solidFill>
        </p:spPr>
        <p:txBody>
          <a:bodyPr anchor="ctr" anchorCtr="0">
            <a:normAutofit/>
          </a:bodyPr>
          <a:lstStyle>
            <a:lvl1pPr marL="0" indent="0" algn="ctr">
              <a:buNone/>
              <a:defRPr sz="1200" baseline="0"/>
            </a:lvl1pPr>
          </a:lstStyle>
          <a:p>
            <a:r>
              <a:rPr lang="en-US" dirty="0" smtClean="0"/>
              <a:t>Insert picture. Get approved pictures at http://</a:t>
            </a:r>
            <a:r>
              <a:rPr lang="en-US" dirty="0" err="1" smtClean="0"/>
              <a:t>www.novartisbrandlab.com</a:t>
            </a:r>
            <a:r>
              <a:rPr lang="en-US" dirty="0" smtClean="0"/>
              <a:t>/resources/library</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24802151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Pictur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2"/>
            <a:ext cx="1508758" cy="6857995"/>
          </a:xfrm>
          <a:prstGeom prst="rect">
            <a:avLst/>
          </a:prstGeom>
        </p:spPr>
      </p:pic>
      <p:sp>
        <p:nvSpPr>
          <p:cNvPr id="12" name="Title 1"/>
          <p:cNvSpPr>
            <a:spLocks noGrp="1"/>
          </p:cNvSpPr>
          <p:nvPr>
            <p:ph type="ctrTitle"/>
          </p:nvPr>
        </p:nvSpPr>
        <p:spPr>
          <a:xfrm>
            <a:off x="1965960" y="2331720"/>
            <a:ext cx="6490654" cy="2286000"/>
          </a:xfrm>
        </p:spPr>
        <p:txBody>
          <a:bodyPr anchor="b" anchorCtr="0">
            <a:noAutofit/>
          </a:bodyPr>
          <a:lstStyle/>
          <a:p>
            <a:r>
              <a:rPr lang="en-US" dirty="0" smtClean="0"/>
              <a:t>Click to edit Master title style</a:t>
            </a:r>
            <a:endParaRPr lang="en-US" dirty="0"/>
          </a:p>
        </p:txBody>
      </p:sp>
      <p:sp>
        <p:nvSpPr>
          <p:cNvPr id="13" name="Subtitle 2"/>
          <p:cNvSpPr>
            <a:spLocks noGrp="1"/>
          </p:cNvSpPr>
          <p:nvPr>
            <p:ph type="subTitle" idx="1"/>
          </p:nvPr>
        </p:nvSpPr>
        <p:spPr>
          <a:xfrm>
            <a:off x="1965960" y="4709161"/>
            <a:ext cx="6490654" cy="1324927"/>
          </a:xfrm>
        </p:spPr>
        <p:txBody>
          <a:bodyPr>
            <a:noAutofit/>
          </a:bodyPr>
          <a:lstStyle>
            <a:lvl1pPr marL="0" indent="0" algn="l">
              <a:lnSpc>
                <a:spcPct val="100000"/>
              </a:lnSpc>
              <a:spcBef>
                <a:spcPts val="0"/>
              </a:spcBef>
              <a:buNone/>
              <a:defRPr sz="16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3" name="Group 2"/>
          <p:cNvGrpSpPr/>
          <p:nvPr userDrawn="1"/>
        </p:nvGrpSpPr>
        <p:grpSpPr>
          <a:xfrm>
            <a:off x="1508857" y="-137160"/>
            <a:ext cx="6949343" cy="7132320"/>
            <a:chOff x="1508857" y="-137160"/>
            <a:chExt cx="6949343" cy="7132320"/>
          </a:xfrm>
        </p:grpSpPr>
        <p:cxnSp>
          <p:nvCxnSpPr>
            <p:cNvPr id="25" name="Straight Connector 24"/>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61157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t>ONC7CRK Mini CLiP | Lesley Griner| 2016.07.22 | CBDD Lab Head Meeting | Business Use Only</a:t>
            </a:r>
            <a:endParaRPr lang="en-US" dirty="0"/>
          </a:p>
        </p:txBody>
      </p:sp>
      <p:sp>
        <p:nvSpPr>
          <p:cNvPr id="4" name="Slide Number Placeholder 3"/>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2124254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ONC7CRK Mini CLiP | Lesley Griner| 2016.07.22 | CBDD Lab Head Meeting | Business Use Only</a:t>
            </a:r>
            <a:endParaRPr lang="en-US" dirty="0"/>
          </a:p>
        </p:txBody>
      </p:sp>
      <p:sp>
        <p:nvSpPr>
          <p:cNvPr id="3" name="Slide Number Placeholder 2"/>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852009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2"/>
            <a:ext cx="1508758" cy="6857995"/>
          </a:xfrm>
          <a:prstGeom prst="rect">
            <a:avLst/>
          </a:prstGeom>
        </p:spPr>
      </p:pic>
      <p:sp>
        <p:nvSpPr>
          <p:cNvPr id="7" name="Title 1"/>
          <p:cNvSpPr txBox="1">
            <a:spLocks/>
          </p:cNvSpPr>
          <p:nvPr userDrawn="1"/>
        </p:nvSpPr>
        <p:spPr>
          <a:xfrm>
            <a:off x="1965959" y="4389120"/>
            <a:ext cx="6492241" cy="96012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5000"/>
              </a:lnSpc>
            </a:pPr>
            <a:r>
              <a:rPr lang="en-US" dirty="0" smtClean="0"/>
              <a:t>Thank</a:t>
            </a:r>
            <a:r>
              <a:rPr lang="en-US" baseline="0" dirty="0" smtClean="0"/>
              <a:t> you</a:t>
            </a:r>
            <a:endParaRPr lang="en-US" dirty="0"/>
          </a:p>
        </p:txBody>
      </p:sp>
      <p:sp>
        <p:nvSpPr>
          <p:cNvPr id="10" name="Picture Placeholder 4"/>
          <p:cNvSpPr>
            <a:spLocks noGrp="1"/>
          </p:cNvSpPr>
          <p:nvPr>
            <p:ph type="pic" sz="quarter" idx="13" hasCustomPrompt="1"/>
          </p:nvPr>
        </p:nvSpPr>
        <p:spPr bwMode="hidden">
          <a:xfrm>
            <a:off x="685800" y="455613"/>
            <a:ext cx="7770813" cy="3794760"/>
          </a:xfrm>
          <a:solidFill>
            <a:srgbClr val="CCCCCC"/>
          </a:solidFill>
        </p:spPr>
        <p:txBody>
          <a:bodyPr anchor="ctr" anchorCtr="0">
            <a:normAutofit/>
          </a:bodyPr>
          <a:lstStyle>
            <a:lvl1pPr marL="0" indent="0" algn="ctr">
              <a:buNone/>
              <a:defRPr sz="1200" baseline="0"/>
            </a:lvl1pPr>
          </a:lstStyle>
          <a:p>
            <a:r>
              <a:rPr lang="en-US" dirty="0" smtClean="0"/>
              <a:t>Insert picture. Get approved pictures at http://</a:t>
            </a:r>
            <a:r>
              <a:rPr lang="en-US" dirty="0" err="1" smtClean="0"/>
              <a:t>www.novartisbrandlab.com</a:t>
            </a:r>
            <a:r>
              <a:rPr lang="en-US" dirty="0" smtClean="0"/>
              <a:t>/resources/library</a:t>
            </a:r>
          </a:p>
        </p:txBody>
      </p:sp>
      <p:grpSp>
        <p:nvGrpSpPr>
          <p:cNvPr id="13" name="Group 12"/>
          <p:cNvGrpSpPr/>
          <p:nvPr userDrawn="1"/>
        </p:nvGrpSpPr>
        <p:grpSpPr>
          <a:xfrm>
            <a:off x="1508857" y="-137160"/>
            <a:ext cx="6949343" cy="7132320"/>
            <a:chOff x="1508857" y="-137160"/>
            <a:chExt cx="6949343" cy="7132320"/>
          </a:xfrm>
        </p:grpSpPr>
        <p:cxnSp>
          <p:nvCxnSpPr>
            <p:cNvPr id="14" name="Straight Connector 13"/>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312821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2"/>
            <a:ext cx="1508758" cy="6857995"/>
          </a:xfrm>
          <a:prstGeom prst="rect">
            <a:avLst/>
          </a:prstGeom>
        </p:spPr>
      </p:pic>
      <p:sp>
        <p:nvSpPr>
          <p:cNvPr id="6" name="Title 1"/>
          <p:cNvSpPr txBox="1">
            <a:spLocks/>
          </p:cNvSpPr>
          <p:nvPr userDrawn="1"/>
        </p:nvSpPr>
        <p:spPr>
          <a:xfrm>
            <a:off x="1965959" y="2331720"/>
            <a:ext cx="6492241" cy="22860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5000"/>
              </a:lnSpc>
            </a:pPr>
            <a:r>
              <a:rPr lang="en-US" dirty="0" smtClean="0"/>
              <a:t>Thank</a:t>
            </a:r>
            <a:r>
              <a:rPr lang="en-US" baseline="0" dirty="0" smtClean="0"/>
              <a:t> you</a:t>
            </a:r>
            <a:endParaRPr lang="en-US" dirty="0"/>
          </a:p>
        </p:txBody>
      </p:sp>
      <p:grpSp>
        <p:nvGrpSpPr>
          <p:cNvPr id="18" name="Group 17"/>
          <p:cNvGrpSpPr/>
          <p:nvPr userDrawn="1"/>
        </p:nvGrpSpPr>
        <p:grpSpPr>
          <a:xfrm>
            <a:off x="1508857" y="-137160"/>
            <a:ext cx="6949343" cy="7132320"/>
            <a:chOff x="1508857" y="-137160"/>
            <a:chExt cx="6949343" cy="7132320"/>
          </a:xfrm>
        </p:grpSpPr>
        <p:cxnSp>
          <p:nvCxnSpPr>
            <p:cNvPr id="19" name="Straight Connector 18"/>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3981663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Textplatzhalter 9" descr="Subtitle" title="Subtitle"/>
          <p:cNvSpPr>
            <a:spLocks noGrp="1"/>
          </p:cNvSpPr>
          <p:nvPr>
            <p:ph type="body" sz="quarter" idx="10" hasCustomPrompt="1"/>
          </p:nvPr>
        </p:nvSpPr>
        <p:spPr>
          <a:xfrm>
            <a:off x="540000" y="738554"/>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
        <p:nvSpPr>
          <p:cNvPr id="11" name="Title 1"/>
          <p:cNvSpPr>
            <a:spLocks noGrp="1"/>
          </p:cNvSpPr>
          <p:nvPr>
            <p:ph type="title" hasCustomPrompt="1"/>
          </p:nvPr>
        </p:nvSpPr>
        <p:spPr>
          <a:xfrm>
            <a:off x="539750" y="305999"/>
            <a:ext cx="8318530" cy="802800"/>
          </a:xfrm>
          <a:prstGeom prst="rect">
            <a:avLst/>
          </a:prstGeom>
        </p:spPr>
        <p:txBody>
          <a:bodyPr tIns="126000" anchor="t" anchorCtr="0"/>
          <a:lstStyle>
            <a:lvl1pPr>
              <a:lnSpc>
                <a:spcPct val="75000"/>
              </a:lnSpc>
              <a:defRPr>
                <a:solidFill>
                  <a:schemeClr val="accent4"/>
                </a:solidFill>
              </a:defRPr>
            </a:lvl1pPr>
          </a:lstStyle>
          <a:p>
            <a:r>
              <a:rPr lang="en-US" noProof="0" dirty="0" smtClean="0"/>
              <a:t>Title</a:t>
            </a:r>
            <a:endParaRPr lang="en-US" noProof="0" dirty="0"/>
          </a:p>
        </p:txBody>
      </p:sp>
    </p:spTree>
    <p:extLst>
      <p:ext uri="{BB962C8B-B14F-4D97-AF65-F5344CB8AC3E}">
        <p14:creationId xmlns:p14="http://schemas.microsoft.com/office/powerpoint/2010/main" val="1447083306"/>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687248" y="6403150"/>
            <a:ext cx="6477000" cy="250825"/>
          </a:xfrm>
          <a:prstGeom prst="rect">
            <a:avLst/>
          </a:prstGeom>
        </p:spPr>
        <p:txBody>
          <a:bodyPr/>
          <a:lstStyle>
            <a:lvl1pPr>
              <a:defRPr sz="900"/>
            </a:lvl1pPr>
          </a:lstStyle>
          <a:p>
            <a:r>
              <a:rPr lang="en-US" noProof="0" smtClean="0"/>
              <a:t>ONC7CRK Mini CLiP | Lesley Griner| 2016.07.22 | CBDD Lab Head Meeting | Business Use Only</a:t>
            </a:r>
            <a:endParaRPr lang="en-US" noProof="0" dirty="0"/>
          </a:p>
        </p:txBody>
      </p:sp>
      <p:sp>
        <p:nvSpPr>
          <p:cNvPr id="8" name="Slide Number Placeholder 5"/>
          <p:cNvSpPr>
            <a:spLocks noGrp="1"/>
          </p:cNvSpPr>
          <p:nvPr>
            <p:ph type="sldNum" sz="quarter" idx="4"/>
          </p:nvPr>
        </p:nvSpPr>
        <p:spPr>
          <a:xfrm>
            <a:off x="538116" y="6403150"/>
            <a:ext cx="400035" cy="247031"/>
          </a:xfrm>
          <a:prstGeom prst="rect">
            <a:avLst/>
          </a:prstGeom>
        </p:spPr>
        <p:txBody>
          <a:bodyPr/>
          <a:lstStyle>
            <a:lvl1pPr>
              <a:defRPr sz="900"/>
            </a:lvl1pPr>
          </a:lstStyle>
          <a:p>
            <a:fld id="{E66AA3EA-0569-43EF-BBA3-83FDB109D582}" type="slidenum">
              <a:rPr lang="en-US" noProof="0" smtClean="0"/>
              <a:pPr/>
              <a:t>‹#›</a:t>
            </a:fld>
            <a:endParaRPr lang="en-US" noProof="0" dirty="0" smtClean="0"/>
          </a:p>
        </p:txBody>
      </p:sp>
      <p:sp>
        <p:nvSpPr>
          <p:cNvPr id="10" name="Textplatzhalter 9" descr="Subtitle" title="Subtitle"/>
          <p:cNvSpPr>
            <a:spLocks noGrp="1"/>
          </p:cNvSpPr>
          <p:nvPr>
            <p:ph type="body" sz="quarter" idx="10" hasCustomPrompt="1"/>
          </p:nvPr>
        </p:nvSpPr>
        <p:spPr>
          <a:xfrm>
            <a:off x="540000" y="738554"/>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
        <p:nvSpPr>
          <p:cNvPr id="11" name="Title 1"/>
          <p:cNvSpPr>
            <a:spLocks noGrp="1"/>
          </p:cNvSpPr>
          <p:nvPr>
            <p:ph type="title" hasCustomPrompt="1"/>
          </p:nvPr>
        </p:nvSpPr>
        <p:spPr>
          <a:xfrm>
            <a:off x="539750" y="305999"/>
            <a:ext cx="8318530" cy="802800"/>
          </a:xfrm>
          <a:prstGeom prst="rect">
            <a:avLst/>
          </a:prstGeom>
        </p:spPr>
        <p:txBody>
          <a:bodyPr tIns="126000" anchor="t" anchorCtr="0"/>
          <a:lstStyle>
            <a:lvl1pPr>
              <a:lnSpc>
                <a:spcPct val="75000"/>
              </a:lnSpc>
              <a:defRPr>
                <a:solidFill>
                  <a:schemeClr val="accent4"/>
                </a:solidFill>
              </a:defRPr>
            </a:lvl1pPr>
          </a:lstStyle>
          <a:p>
            <a:r>
              <a:rPr lang="en-US" noProof="0" dirty="0" smtClean="0"/>
              <a:t>Title</a:t>
            </a:r>
            <a:endParaRPr lang="en-US" noProof="0" dirty="0"/>
          </a:p>
        </p:txBody>
      </p:sp>
    </p:spTree>
    <p:extLst>
      <p:ext uri="{BB962C8B-B14F-4D97-AF65-F5344CB8AC3E}">
        <p14:creationId xmlns:p14="http://schemas.microsoft.com/office/powerpoint/2010/main" val="144708330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smtClean="0"/>
              <a:t>ONC7CRK Mini CLiP | Lesley Griner| 2016.07.22 | CBDD Lab Head Meeting | Business Use Only</a:t>
            </a:r>
            <a:endParaRPr lang="en-US" altLang="en-US"/>
          </a:p>
        </p:txBody>
      </p:sp>
      <p:sp>
        <p:nvSpPr>
          <p:cNvPr id="6" name="Slide Number Placeholder 5"/>
          <p:cNvSpPr>
            <a:spLocks noGrp="1"/>
          </p:cNvSpPr>
          <p:nvPr>
            <p:ph type="sldNum" sz="quarter" idx="12"/>
          </p:nvPr>
        </p:nvSpPr>
        <p:spPr/>
        <p:txBody>
          <a:bodyPr/>
          <a:lstStyle>
            <a:lvl1pPr>
              <a:defRPr/>
            </a:lvl1pPr>
          </a:lstStyle>
          <a:p>
            <a:fld id="{A0C1180F-2530-43CB-9997-B84B51177DD9}" type="slidenum">
              <a:rPr lang="en-US" altLang="en-US"/>
              <a:pPr/>
              <a:t>‹#›</a:t>
            </a:fld>
            <a:endParaRPr lang="en-US" altLang="en-US"/>
          </a:p>
        </p:txBody>
      </p:sp>
    </p:spTree>
    <p:extLst>
      <p:ext uri="{BB962C8B-B14F-4D97-AF65-F5344CB8AC3E}">
        <p14:creationId xmlns:p14="http://schemas.microsoft.com/office/powerpoint/2010/main" val="4211788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No Pictur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2"/>
            <a:ext cx="1508758" cy="6857995"/>
          </a:xfrm>
          <a:prstGeom prst="rect">
            <a:avLst/>
          </a:prstGeom>
        </p:spPr>
      </p:pic>
      <p:sp>
        <p:nvSpPr>
          <p:cNvPr id="2" name="Title 1"/>
          <p:cNvSpPr>
            <a:spLocks noGrp="1"/>
          </p:cNvSpPr>
          <p:nvPr>
            <p:ph type="ctrTitle"/>
          </p:nvPr>
        </p:nvSpPr>
        <p:spPr bwMode="auto">
          <a:xfrm>
            <a:off x="1965960" y="2331720"/>
            <a:ext cx="6490654" cy="2286000"/>
          </a:xfrm>
        </p:spPr>
        <p:txBody>
          <a:bodyPr anchor="b" anchorCtr="0">
            <a:noAutofit/>
          </a:bodyPr>
          <a:lstStyle/>
          <a:p>
            <a:r>
              <a:rPr lang="en-US" dirty="0" smtClean="0"/>
              <a:t>Click to edit Master title style</a:t>
            </a:r>
            <a:endParaRPr lang="en-US" dirty="0"/>
          </a:p>
        </p:txBody>
      </p:sp>
      <p:sp>
        <p:nvSpPr>
          <p:cNvPr id="3" name="Subtitle 2"/>
          <p:cNvSpPr>
            <a:spLocks noGrp="1"/>
          </p:cNvSpPr>
          <p:nvPr>
            <p:ph type="subTitle" idx="1"/>
          </p:nvPr>
        </p:nvSpPr>
        <p:spPr bwMode="auto">
          <a:xfrm>
            <a:off x="1965960" y="4709161"/>
            <a:ext cx="6490654" cy="1324927"/>
          </a:xfrm>
        </p:spPr>
        <p:txBody>
          <a:bodyPr>
            <a:noAutofit/>
          </a:bodyPr>
          <a:lstStyle>
            <a:lvl1pPr marL="0" indent="0" algn="l">
              <a:lnSpc>
                <a:spcPct val="100000"/>
              </a:lnSpc>
              <a:spcBef>
                <a:spcPts val="0"/>
              </a:spcBef>
              <a:buNone/>
              <a:defRPr sz="16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7"/>
          <p:cNvSpPr>
            <a:spLocks noGrp="1"/>
          </p:cNvSpPr>
          <p:nvPr>
            <p:ph type="body" sz="quarter" idx="12" hasCustomPrompt="1"/>
          </p:nvPr>
        </p:nvSpPr>
        <p:spPr bwMode="gray">
          <a:xfrm>
            <a:off x="0" y="914400"/>
            <a:ext cx="1965960" cy="777240"/>
          </a:xfrm>
          <a:solidFill>
            <a:srgbClr val="E74A21"/>
          </a:solidFill>
        </p:spPr>
        <p:txBody>
          <a:bodyPr lIns="274320" tIns="91440" rIns="91440" bIns="91440" anchor="ctr" anchorCtr="0">
            <a:normAutofit/>
          </a:bodyPr>
          <a:lstStyle>
            <a:lvl1pPr marL="0" indent="0">
              <a:spcBef>
                <a:spcPts val="0"/>
              </a:spcBef>
              <a:buFont typeface="Arial"/>
              <a:buNone/>
              <a:defRPr sz="1000" b="1" baseline="0">
                <a:solidFill>
                  <a:schemeClr val="bg1"/>
                </a:solidFill>
              </a:defRPr>
            </a:lvl1pPr>
            <a:lvl2pPr marL="0" indent="0">
              <a:spcBef>
                <a:spcPts val="0"/>
              </a:spcBef>
              <a:buFont typeface="Arial"/>
              <a:buNone/>
              <a:defRPr sz="1000" b="1">
                <a:solidFill>
                  <a:schemeClr val="bg1"/>
                </a:solidFill>
              </a:defRPr>
            </a:lvl2pPr>
            <a:lvl3pPr marL="0" indent="0">
              <a:spcBef>
                <a:spcPts val="0"/>
              </a:spcBef>
              <a:buFont typeface="Arial"/>
              <a:buNone/>
              <a:defRPr sz="1000" b="1">
                <a:solidFill>
                  <a:schemeClr val="bg1"/>
                </a:solidFill>
              </a:defRPr>
            </a:lvl3pPr>
            <a:lvl4pPr marL="0" indent="0">
              <a:spcBef>
                <a:spcPts val="0"/>
              </a:spcBef>
              <a:buFont typeface="Arial"/>
              <a:buNone/>
              <a:defRPr sz="1000" b="1">
                <a:solidFill>
                  <a:schemeClr val="bg1"/>
                </a:solidFill>
              </a:defRPr>
            </a:lvl4pPr>
            <a:lvl5pPr marL="0" indent="0">
              <a:spcBef>
                <a:spcPts val="0"/>
              </a:spcBef>
              <a:buFont typeface="Arial"/>
              <a:buNone/>
              <a:defRPr sz="1000" b="1">
                <a:solidFill>
                  <a:schemeClr val="bg1"/>
                </a:solidFill>
              </a:defRPr>
            </a:lvl5pPr>
          </a:lstStyle>
          <a:p>
            <a:pPr lvl="0"/>
            <a:r>
              <a:rPr lang="en-US" dirty="0" smtClean="0"/>
              <a:t>AAAS Science Days</a:t>
            </a:r>
          </a:p>
        </p:txBody>
      </p:sp>
      <p:grpSp>
        <p:nvGrpSpPr>
          <p:cNvPr id="20" name="Group 19"/>
          <p:cNvGrpSpPr/>
          <p:nvPr userDrawn="1"/>
        </p:nvGrpSpPr>
        <p:grpSpPr>
          <a:xfrm>
            <a:off x="-137160" y="-137160"/>
            <a:ext cx="9418320" cy="7132320"/>
            <a:chOff x="-137160" y="-137160"/>
            <a:chExt cx="9418320" cy="7132320"/>
          </a:xfrm>
        </p:grpSpPr>
        <p:cxnSp>
          <p:nvCxnSpPr>
            <p:cNvPr id="22" name="Straight Connector 21"/>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9189720" y="16916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37160" y="16916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9189720" y="9144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137160" y="9144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21272113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DividerColorBox"/>
          <p:cNvSpPr>
            <a:spLocks noChangeArrowheads="1"/>
          </p:cNvSpPr>
          <p:nvPr/>
        </p:nvSpPr>
        <p:spPr bwMode="auto">
          <a:xfrm>
            <a:off x="0" y="1128713"/>
            <a:ext cx="1497013" cy="2286000"/>
          </a:xfrm>
          <a:prstGeom prst="rect">
            <a:avLst/>
          </a:prstGeom>
          <a:solidFill>
            <a:srgbClr val="923222"/>
          </a:solidFill>
          <a:ln w="12700" algn="ctr">
            <a:noFill/>
            <a:miter lim="800000"/>
            <a:headEnd/>
            <a:tailEnd/>
          </a:ln>
          <a:effectLst/>
        </p:spPr>
        <p:txBody>
          <a:bodyPr wrap="none" anchor="ctr"/>
          <a:lstStyle/>
          <a:p>
            <a:pPr fontAlgn="base">
              <a:spcBef>
                <a:spcPct val="0"/>
              </a:spcBef>
              <a:spcAft>
                <a:spcPct val="0"/>
              </a:spcAft>
              <a:defRPr/>
            </a:pPr>
            <a:endParaRPr lang="en-US" sz="2400" dirty="0">
              <a:solidFill>
                <a:prstClr val="black"/>
              </a:solidFill>
            </a:endParaRPr>
          </a:p>
        </p:txBody>
      </p:sp>
      <p:pic>
        <p:nvPicPr>
          <p:cNvPr id="6" name="Picture 8" descr="NVS"/>
          <p:cNvPicPr>
            <a:picLocks noChangeAspect="1"/>
          </p:cNvPicPr>
          <p:nvPr/>
        </p:nvPicPr>
        <p:blipFill>
          <a:blip r:embed="rId2"/>
          <a:srcRect/>
          <a:stretch>
            <a:fillRect/>
          </a:stretch>
        </p:blipFill>
        <p:spPr bwMode="auto">
          <a:xfrm>
            <a:off x="1033463" y="5702300"/>
            <a:ext cx="2209800" cy="774700"/>
          </a:xfrm>
          <a:prstGeom prst="rect">
            <a:avLst/>
          </a:prstGeom>
          <a:noFill/>
          <a:ln w="9525">
            <a:noFill/>
            <a:miter lim="800000"/>
            <a:headEnd/>
            <a:tailEnd/>
          </a:ln>
        </p:spPr>
      </p:pic>
      <p:sp>
        <p:nvSpPr>
          <p:cNvPr id="823299" name="Rectangle 3"/>
          <p:cNvSpPr>
            <a:spLocks noGrp="1" noChangeArrowheads="1"/>
          </p:cNvSpPr>
          <p:nvPr>
            <p:ph type="subTitle" sz="quarter" idx="1"/>
          </p:nvPr>
        </p:nvSpPr>
        <p:spPr bwMode="auto">
          <a:xfrm>
            <a:off x="1419225" y="4221163"/>
            <a:ext cx="7410450" cy="1429829"/>
          </a:xfrm>
        </p:spPr>
        <p:txBody>
          <a:bodyPr>
            <a:noAutofit/>
          </a:bodyPr>
          <a:lstStyle>
            <a:lvl1pPr marL="0" indent="0" eaLnBrk="0" hangingPunct="0">
              <a:lnSpc>
                <a:spcPct val="90000"/>
              </a:lnSpc>
              <a:spcBef>
                <a:spcPct val="40000"/>
              </a:spcBef>
              <a:buFont typeface="Wingdings" pitchFamily="2" charset="2"/>
              <a:buNone/>
              <a:defRPr sz="2000">
                <a:solidFill>
                  <a:schemeClr val="accent5"/>
                </a:solidFill>
              </a:defRPr>
            </a:lvl1pPr>
          </a:lstStyle>
          <a:p>
            <a:r>
              <a:rPr lang="en-US" noProof="0" smtClean="0"/>
              <a:t>Click to edit Master subtitle style</a:t>
            </a:r>
            <a:endParaRPr lang="en-US" noProof="0"/>
          </a:p>
        </p:txBody>
      </p:sp>
      <p:sp>
        <p:nvSpPr>
          <p:cNvPr id="823300" name="Rectangle 4"/>
          <p:cNvSpPr>
            <a:spLocks noGrp="1" noChangeArrowheads="1"/>
          </p:cNvSpPr>
          <p:nvPr>
            <p:ph type="ctrTitle" sz="quarter"/>
          </p:nvPr>
        </p:nvSpPr>
        <p:spPr bwMode="auto">
          <a:xfrm>
            <a:off x="1412875" y="3573463"/>
            <a:ext cx="7413625" cy="535531"/>
          </a:xfrm>
          <a:prstGeom prst="rect">
            <a:avLst/>
          </a:prstGeom>
        </p:spPr>
        <p:txBody>
          <a:bodyPr wrap="none" anchor="t">
            <a:noAutofit/>
          </a:bodyPr>
          <a:lstStyle>
            <a:lvl1pPr>
              <a:lnSpc>
                <a:spcPct val="90000"/>
              </a:lnSpc>
              <a:spcBef>
                <a:spcPct val="40000"/>
              </a:spcBef>
              <a:defRPr sz="3200">
                <a:solidFill>
                  <a:schemeClr val="accent4"/>
                </a:solidFill>
              </a:defRPr>
            </a:lvl1pPr>
          </a:lstStyle>
          <a:p>
            <a:r>
              <a:rPr lang="en-US" noProof="0" smtClean="0"/>
              <a:t>Click to edit Master title style</a:t>
            </a:r>
            <a:endParaRPr lang="en-US" noProof="0"/>
          </a:p>
        </p:txBody>
      </p:sp>
      <p:pic>
        <p:nvPicPr>
          <p:cNvPr id="7" name="Logo" descr="NVS"/>
          <p:cNvPicPr>
            <a:picLocks noChangeAspect="1" noChangeArrowheads="1"/>
          </p:cNvPicPr>
          <p:nvPr/>
        </p:nvPicPr>
        <p:blipFill>
          <a:blip r:embed="rId3" cstate="print"/>
          <a:srcRect/>
          <a:stretch>
            <a:fillRect/>
          </a:stretch>
        </p:blipFill>
        <p:spPr bwMode="auto">
          <a:xfrm>
            <a:off x="1031875" y="5703888"/>
            <a:ext cx="2209800" cy="774700"/>
          </a:xfrm>
          <a:prstGeom prst="rect">
            <a:avLst/>
          </a:prstGeom>
          <a:noFill/>
        </p:spPr>
      </p:pic>
      <p:pic>
        <p:nvPicPr>
          <p:cNvPr id="8" name="Logo" descr="NVS"/>
          <p:cNvPicPr>
            <a:picLocks noChangeAspect="1" noChangeArrowheads="1"/>
          </p:cNvPicPr>
          <p:nvPr userDrawn="1"/>
        </p:nvPicPr>
        <p:blipFill>
          <a:blip r:embed="rId3" cstate="print"/>
          <a:srcRect/>
          <a:stretch>
            <a:fillRect/>
          </a:stretch>
        </p:blipFill>
        <p:spPr bwMode="auto">
          <a:xfrm>
            <a:off x="1031875" y="5703888"/>
            <a:ext cx="2209800" cy="774700"/>
          </a:xfrm>
          <a:prstGeom prst="rect">
            <a:avLst/>
          </a:prstGeom>
          <a:noFill/>
        </p:spPr>
      </p:pic>
    </p:spTree>
    <p:extLst>
      <p:ext uri="{BB962C8B-B14F-4D97-AF65-F5344CB8AC3E}">
        <p14:creationId xmlns:p14="http://schemas.microsoft.com/office/powerpoint/2010/main" val="13066453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305999"/>
            <a:ext cx="8318530" cy="802800"/>
          </a:xfrm>
          <a:prstGeom prst="rect">
            <a:avLst/>
          </a:prstGeom>
        </p:spPr>
        <p:txBody>
          <a:bodyPr tIns="126000" anchor="t" anchorCtr="0"/>
          <a:lstStyle>
            <a:lvl1pPr>
              <a:lnSpc>
                <a:spcPct val="75000"/>
              </a:lnSpc>
              <a:defRPr>
                <a:solidFill>
                  <a:schemeClr val="accent4"/>
                </a:solidFill>
              </a:defRPr>
            </a:lvl1pPr>
          </a:lstStyle>
          <a:p>
            <a:r>
              <a:rPr lang="en-US" noProof="0" dirty="0" smtClean="0"/>
              <a:t>Title</a:t>
            </a:r>
            <a:endParaRPr lang="en-US" noProof="0" dirty="0"/>
          </a:p>
        </p:txBody>
      </p:sp>
      <p:sp>
        <p:nvSpPr>
          <p:cNvPr id="7" name="Footer Placeholder 4"/>
          <p:cNvSpPr>
            <a:spLocks noGrp="1"/>
          </p:cNvSpPr>
          <p:nvPr>
            <p:ph type="ftr" sz="quarter" idx="3"/>
          </p:nvPr>
        </p:nvSpPr>
        <p:spPr>
          <a:xfrm>
            <a:off x="687248" y="6403150"/>
            <a:ext cx="6477000" cy="250825"/>
          </a:xfrm>
          <a:prstGeom prst="rect">
            <a:avLst/>
          </a:prstGeom>
        </p:spPr>
        <p:txBody>
          <a:bodyPr/>
          <a:lstStyle>
            <a:lvl1pPr>
              <a:defRPr sz="900" baseline="0">
                <a:solidFill>
                  <a:srgbClr val="7F7F7F"/>
                </a:solidFill>
              </a:defRPr>
            </a:lvl1pPr>
          </a:lstStyle>
          <a:p>
            <a:r>
              <a:rPr lang="en-US" smtClean="0"/>
              <a:t>ONC7CRK Mini CLiP | Lesley Griner| 2016.07.22 | CBDD Lab Head Meeting | Business Use Only</a:t>
            </a:r>
            <a:endParaRPr lang="en-US" dirty="0"/>
          </a:p>
        </p:txBody>
      </p:sp>
      <p:sp>
        <p:nvSpPr>
          <p:cNvPr id="8" name="Slide Number Placeholder 5"/>
          <p:cNvSpPr>
            <a:spLocks noGrp="1"/>
          </p:cNvSpPr>
          <p:nvPr>
            <p:ph type="sldNum" sz="quarter" idx="4"/>
          </p:nvPr>
        </p:nvSpPr>
        <p:spPr>
          <a:xfrm>
            <a:off x="538116" y="6403150"/>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a:t>
            </a:fld>
            <a:endParaRPr lang="en-US" dirty="0" smtClean="0"/>
          </a:p>
        </p:txBody>
      </p:sp>
      <p:sp>
        <p:nvSpPr>
          <p:cNvPr id="10" name="Textplatzhalter 9" descr="Subtitle" title="Subtitle"/>
          <p:cNvSpPr>
            <a:spLocks noGrp="1"/>
          </p:cNvSpPr>
          <p:nvPr>
            <p:ph type="body" sz="quarter" idx="10" hasCustomPrompt="1"/>
          </p:nvPr>
        </p:nvSpPr>
        <p:spPr>
          <a:xfrm>
            <a:off x="540000" y="738554"/>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
        <p:nvSpPr>
          <p:cNvPr id="9" name="Content Placeholder 2"/>
          <p:cNvSpPr>
            <a:spLocks noGrp="1"/>
          </p:cNvSpPr>
          <p:nvPr>
            <p:ph idx="1" hasCustomPrompt="1"/>
          </p:nvPr>
        </p:nvSpPr>
        <p:spPr>
          <a:xfrm>
            <a:off x="523875"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insert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300881527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27050" y="1346200"/>
            <a:ext cx="4160838" cy="4945063"/>
          </a:xfrm>
        </p:spPr>
        <p:txBody>
          <a:bodyPr/>
          <a:lstStyle>
            <a:lvl1pPr marL="233363" marR="0" indent="-233363" algn="l" defTabSz="914400" rtl="0" eaLnBrk="1" fontAlgn="base" latinLnBrk="0" hangingPunct="1">
              <a:lnSpc>
                <a:spcPct val="95000"/>
              </a:lnSpc>
              <a:spcBef>
                <a:spcPct val="75000"/>
              </a:spcBef>
              <a:spcAft>
                <a:spcPct val="0"/>
              </a:spcAft>
              <a:buClr>
                <a:srgbClr val="FCAF17"/>
              </a:buClr>
              <a:buSzPct val="110000"/>
              <a:buFont typeface="Wingdings" pitchFamily="2" charset="2"/>
              <a:buChar char="§"/>
              <a:tabLst/>
              <a:defRPr sz="2800"/>
            </a:lvl1pPr>
            <a:lvl2pPr marL="398463" marR="0" indent="-163513" algn="l" defTabSz="914400" rtl="0" eaLnBrk="1" fontAlgn="base" latinLnBrk="0" hangingPunct="1">
              <a:lnSpc>
                <a:spcPct val="95000"/>
              </a:lnSpc>
              <a:spcBef>
                <a:spcPct val="40000"/>
              </a:spcBef>
              <a:spcAft>
                <a:spcPct val="0"/>
              </a:spcAft>
              <a:buClr>
                <a:srgbClr val="917B69"/>
              </a:buClr>
              <a:buSzTx/>
              <a:buFont typeface="Arial" charset="0"/>
              <a:buChar char="•"/>
              <a:tabLst/>
              <a:defRPr sz="2400"/>
            </a:lvl2pPr>
            <a:lvl3pPr marL="577850" marR="0" indent="-177800" algn="l" defTabSz="914400" rtl="0" eaLnBrk="1" fontAlgn="base" latinLnBrk="0" hangingPunct="1">
              <a:lnSpc>
                <a:spcPct val="95000"/>
              </a:lnSpc>
              <a:spcBef>
                <a:spcPct val="30000"/>
              </a:spcBef>
              <a:spcAft>
                <a:spcPct val="0"/>
              </a:spcAft>
              <a:buClrTx/>
              <a:buSzTx/>
              <a:buFont typeface="Arial" charset="0"/>
              <a:buChar char="-"/>
              <a:tabLst/>
              <a:defRPr sz="2000"/>
            </a:lvl3pPr>
            <a:lvl4pPr marL="752475" marR="0" indent="-173038" algn="l" defTabSz="914400" rtl="0" eaLnBrk="1" fontAlgn="base" latinLnBrk="0" hangingPunct="1">
              <a:lnSpc>
                <a:spcPct val="95000"/>
              </a:lnSpc>
              <a:spcBef>
                <a:spcPct val="20000"/>
              </a:spcBef>
              <a:spcAft>
                <a:spcPct val="0"/>
              </a:spcAft>
              <a:buClrTx/>
              <a:buSzTx/>
              <a:buFont typeface="Arial" charset="0"/>
              <a:buChar char="•"/>
              <a:tabLst/>
              <a:defRPr sz="1800"/>
            </a:lvl4pPr>
            <a:lvl5pPr marL="917575" marR="0" indent="-163513" algn="l" defTabSz="914400" rtl="0" eaLnBrk="1" fontAlgn="base" latinLnBrk="0" hangingPunct="1">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marL="233363" marR="0" lvl="0" indent="-233363" algn="l" defTabSz="914400" rtl="0" eaLnBrk="1" fontAlgn="base" latinLnBrk="0" hangingPunct="1">
              <a:lnSpc>
                <a:spcPct val="95000"/>
              </a:lnSpc>
              <a:spcBef>
                <a:spcPct val="75000"/>
              </a:spcBef>
              <a:spcAft>
                <a:spcPct val="0"/>
              </a:spcAft>
              <a:buClr>
                <a:srgbClr val="FCAF17"/>
              </a:buClr>
              <a:buSzPct val="110000"/>
              <a:buFont typeface="Wingdings" pitchFamily="2" charset="2"/>
              <a:buChar char="§"/>
              <a:tabLst/>
              <a:defRPr/>
            </a:pPr>
            <a:r>
              <a:rPr kumimoji="0" lang="en-US" sz="2400" b="0" i="0" u="none" strike="noStrike" kern="0" cap="none" spc="0" normalizeH="0" baseline="0" noProof="0" dirty="0" smtClean="0">
                <a:ln>
                  <a:noFill/>
                </a:ln>
                <a:solidFill>
                  <a:srgbClr val="000000"/>
                </a:solidFill>
                <a:effectLst/>
                <a:uLnTx/>
                <a:uFillTx/>
                <a:latin typeface="+mn-lt"/>
                <a:ea typeface="+mn-ea"/>
                <a:cs typeface="+mn-cs"/>
              </a:rPr>
              <a:t>Click to edit Master text styles</a:t>
            </a:r>
          </a:p>
          <a:p>
            <a:pPr marL="398463" marR="0" lvl="1" indent="-163513" algn="l" defTabSz="914400" rtl="0" eaLnBrk="1" fontAlgn="base" latinLnBrk="0" hangingPunct="1">
              <a:lnSpc>
                <a:spcPct val="95000"/>
              </a:lnSpc>
              <a:spcBef>
                <a:spcPct val="40000"/>
              </a:spcBef>
              <a:spcAft>
                <a:spcPct val="0"/>
              </a:spcAft>
              <a:buClr>
                <a:srgbClr val="917B69"/>
              </a:buClr>
              <a:buSzTx/>
              <a:buFont typeface="Arial"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Second level</a:t>
            </a:r>
          </a:p>
          <a:p>
            <a:pPr marL="577850" marR="0" lvl="2" indent="-177800" algn="l" defTabSz="914400" rtl="0" eaLnBrk="1" fontAlgn="base" latinLnBrk="0" hangingPunct="1">
              <a:lnSpc>
                <a:spcPct val="95000"/>
              </a:lnSpc>
              <a:spcBef>
                <a:spcPct val="30000"/>
              </a:spcBef>
              <a:spcAft>
                <a:spcPct val="0"/>
              </a:spcAft>
              <a:buClrTx/>
              <a:buSzTx/>
              <a:buFont typeface="Arial" charset="0"/>
              <a:buChar char="-"/>
              <a:tabLst/>
              <a:defRPr/>
            </a:pPr>
            <a:r>
              <a:rPr kumimoji="0" lang="en-US" sz="1800" b="0" i="0" u="none" strike="noStrike" kern="0" cap="none" spc="0" normalizeH="0" baseline="0" noProof="0" dirty="0" smtClean="0">
                <a:ln>
                  <a:noFill/>
                </a:ln>
                <a:solidFill>
                  <a:srgbClr val="000000"/>
                </a:solidFill>
                <a:effectLst/>
                <a:uLnTx/>
                <a:uFillTx/>
                <a:latin typeface="+mn-lt"/>
              </a:rPr>
              <a:t>Third level</a:t>
            </a:r>
          </a:p>
          <a:p>
            <a:pPr marL="752475" marR="0" lvl="3" indent="-173038" algn="l" defTabSz="914400" rtl="0" eaLnBrk="1" fontAlgn="base" latinLnBrk="0" hangingPunct="1">
              <a:lnSpc>
                <a:spcPct val="95000"/>
              </a:lnSpc>
              <a:spcBef>
                <a:spcPct val="20000"/>
              </a:spcBef>
              <a:spcAft>
                <a:spcPct val="0"/>
              </a:spcAft>
              <a:buClrTx/>
              <a:buSzTx/>
              <a:buFont typeface="Arial" charset="0"/>
              <a:buChar char="•"/>
              <a:tabLst/>
              <a:defRPr/>
            </a:pPr>
            <a:r>
              <a:rPr kumimoji="0" lang="en-US" sz="1600" b="0" i="0" u="none" strike="noStrike" kern="0" cap="none" spc="0" normalizeH="0" baseline="0" noProof="0" dirty="0" smtClean="0">
                <a:ln>
                  <a:noFill/>
                </a:ln>
                <a:solidFill>
                  <a:srgbClr val="000000"/>
                </a:solidFill>
                <a:effectLst/>
                <a:uLnTx/>
                <a:uFillTx/>
                <a:latin typeface="+mn-lt"/>
              </a:rPr>
              <a:t>Fourth level</a:t>
            </a:r>
          </a:p>
          <a:p>
            <a:pPr marL="917575" marR="0" lvl="4" indent="-163513"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00"/>
                </a:solidFill>
                <a:effectLst/>
                <a:uLnTx/>
                <a:uFillTx/>
                <a:latin typeface="+mn-lt"/>
              </a:rPr>
              <a:t>Fifth level</a:t>
            </a:r>
          </a:p>
        </p:txBody>
      </p:sp>
      <p:sp>
        <p:nvSpPr>
          <p:cNvPr id="4" name="Content Placeholder 3"/>
          <p:cNvSpPr>
            <a:spLocks noGrp="1"/>
          </p:cNvSpPr>
          <p:nvPr>
            <p:ph sz="half" idx="2" hasCustomPrompt="1"/>
          </p:nvPr>
        </p:nvSpPr>
        <p:spPr>
          <a:xfrm>
            <a:off x="4840289" y="1346200"/>
            <a:ext cx="3998912" cy="4945063"/>
          </a:xfrm>
        </p:spPr>
        <p:txBody>
          <a:bodyPr/>
          <a:lstStyle>
            <a:lvl1pPr marL="233363" marR="0" indent="-233363" algn="l" defTabSz="914400" rtl="0" eaLnBrk="1" fontAlgn="base" latinLnBrk="0" hangingPunct="1">
              <a:lnSpc>
                <a:spcPct val="95000"/>
              </a:lnSpc>
              <a:spcBef>
                <a:spcPct val="75000"/>
              </a:spcBef>
              <a:spcAft>
                <a:spcPct val="0"/>
              </a:spcAft>
              <a:buClr>
                <a:srgbClr val="FCAF17"/>
              </a:buClr>
              <a:buSzPct val="110000"/>
              <a:buFont typeface="Wingdings" pitchFamily="2" charset="2"/>
              <a:buChar char="§"/>
              <a:tabLst/>
              <a:defRPr sz="2800"/>
            </a:lvl1pPr>
            <a:lvl2pPr marL="398463" marR="0" indent="-163513" algn="l" defTabSz="914400" rtl="0" eaLnBrk="1" fontAlgn="base" latinLnBrk="0" hangingPunct="1">
              <a:lnSpc>
                <a:spcPct val="95000"/>
              </a:lnSpc>
              <a:spcBef>
                <a:spcPct val="40000"/>
              </a:spcBef>
              <a:spcAft>
                <a:spcPct val="0"/>
              </a:spcAft>
              <a:buClr>
                <a:srgbClr val="917B69"/>
              </a:buClr>
              <a:buSzTx/>
              <a:buFont typeface="Arial" charset="0"/>
              <a:buChar char="•"/>
              <a:tabLst/>
              <a:defRPr sz="2400"/>
            </a:lvl2pPr>
            <a:lvl3pPr marL="577850" marR="0" indent="-177800" algn="l" defTabSz="914400" rtl="0" eaLnBrk="1" fontAlgn="base" latinLnBrk="0" hangingPunct="1">
              <a:lnSpc>
                <a:spcPct val="95000"/>
              </a:lnSpc>
              <a:spcBef>
                <a:spcPct val="30000"/>
              </a:spcBef>
              <a:spcAft>
                <a:spcPct val="0"/>
              </a:spcAft>
              <a:buClrTx/>
              <a:buSzTx/>
              <a:buFont typeface="Arial" charset="0"/>
              <a:buChar char="-"/>
              <a:tabLst/>
              <a:defRPr sz="2000"/>
            </a:lvl3pPr>
            <a:lvl4pPr marL="752475" marR="0" indent="-173038" algn="l" defTabSz="914400" rtl="0" eaLnBrk="1" fontAlgn="base" latinLnBrk="0" hangingPunct="1">
              <a:lnSpc>
                <a:spcPct val="95000"/>
              </a:lnSpc>
              <a:spcBef>
                <a:spcPct val="20000"/>
              </a:spcBef>
              <a:spcAft>
                <a:spcPct val="0"/>
              </a:spcAft>
              <a:buClrTx/>
              <a:buSzTx/>
              <a:buFont typeface="Arial" charset="0"/>
              <a:buChar char="•"/>
              <a:tabLst/>
              <a:defRPr sz="1800"/>
            </a:lvl4pPr>
            <a:lvl5pPr marL="917575" marR="0" indent="-163513" algn="l" defTabSz="914400" rtl="0" eaLnBrk="1" fontAlgn="base" latinLnBrk="0" hangingPunct="1">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marL="233363" marR="0" lvl="0" indent="-233363" algn="l" defTabSz="914400" rtl="0" eaLnBrk="1" fontAlgn="base" latinLnBrk="0" hangingPunct="1">
              <a:lnSpc>
                <a:spcPct val="95000"/>
              </a:lnSpc>
              <a:spcBef>
                <a:spcPct val="75000"/>
              </a:spcBef>
              <a:spcAft>
                <a:spcPct val="0"/>
              </a:spcAft>
              <a:buClr>
                <a:srgbClr val="FCAF17"/>
              </a:buClr>
              <a:buSzPct val="110000"/>
              <a:buFont typeface="Wingdings" pitchFamily="2" charset="2"/>
              <a:buChar char="§"/>
              <a:tabLst/>
              <a:defRPr/>
            </a:pPr>
            <a:r>
              <a:rPr kumimoji="0" lang="en-US" sz="2400" b="0" i="0" u="none" strike="noStrike" kern="0" cap="none" spc="0" normalizeH="0" baseline="0" noProof="0" dirty="0" smtClean="0">
                <a:ln>
                  <a:noFill/>
                </a:ln>
                <a:solidFill>
                  <a:srgbClr val="000000"/>
                </a:solidFill>
                <a:effectLst/>
                <a:uLnTx/>
                <a:uFillTx/>
                <a:latin typeface="+mn-lt"/>
                <a:ea typeface="+mn-ea"/>
                <a:cs typeface="+mn-cs"/>
              </a:rPr>
              <a:t>Click to edit Master text styles</a:t>
            </a:r>
          </a:p>
          <a:p>
            <a:pPr marL="398463" marR="0" lvl="1" indent="-163513" algn="l" defTabSz="914400" rtl="0" eaLnBrk="1" fontAlgn="base" latinLnBrk="0" hangingPunct="1">
              <a:lnSpc>
                <a:spcPct val="95000"/>
              </a:lnSpc>
              <a:spcBef>
                <a:spcPct val="40000"/>
              </a:spcBef>
              <a:spcAft>
                <a:spcPct val="0"/>
              </a:spcAft>
              <a:buClr>
                <a:srgbClr val="917B69"/>
              </a:buClr>
              <a:buSzTx/>
              <a:buFont typeface="Arial"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Second level</a:t>
            </a:r>
          </a:p>
          <a:p>
            <a:pPr marL="577850" marR="0" lvl="2" indent="-177800" algn="l" defTabSz="914400" rtl="0" eaLnBrk="1" fontAlgn="base" latinLnBrk="0" hangingPunct="1">
              <a:lnSpc>
                <a:spcPct val="95000"/>
              </a:lnSpc>
              <a:spcBef>
                <a:spcPct val="30000"/>
              </a:spcBef>
              <a:spcAft>
                <a:spcPct val="0"/>
              </a:spcAft>
              <a:buClrTx/>
              <a:buSzTx/>
              <a:buFont typeface="Arial" charset="0"/>
              <a:buChar char="-"/>
              <a:tabLst/>
              <a:defRPr/>
            </a:pPr>
            <a:r>
              <a:rPr kumimoji="0" lang="en-US" sz="1800" b="0" i="0" u="none" strike="noStrike" kern="0" cap="none" spc="0" normalizeH="0" baseline="0" noProof="0" dirty="0" smtClean="0">
                <a:ln>
                  <a:noFill/>
                </a:ln>
                <a:solidFill>
                  <a:srgbClr val="000000"/>
                </a:solidFill>
                <a:effectLst/>
                <a:uLnTx/>
                <a:uFillTx/>
                <a:latin typeface="+mn-lt"/>
              </a:rPr>
              <a:t>Third level</a:t>
            </a:r>
          </a:p>
          <a:p>
            <a:pPr marL="752475" marR="0" lvl="3" indent="-173038" algn="l" defTabSz="914400" rtl="0" eaLnBrk="1" fontAlgn="base" latinLnBrk="0" hangingPunct="1">
              <a:lnSpc>
                <a:spcPct val="95000"/>
              </a:lnSpc>
              <a:spcBef>
                <a:spcPct val="20000"/>
              </a:spcBef>
              <a:spcAft>
                <a:spcPct val="0"/>
              </a:spcAft>
              <a:buClrTx/>
              <a:buSzTx/>
              <a:buFont typeface="Arial" charset="0"/>
              <a:buChar char="•"/>
              <a:tabLst/>
              <a:defRPr/>
            </a:pPr>
            <a:r>
              <a:rPr kumimoji="0" lang="en-US" sz="1600" b="0" i="0" u="none" strike="noStrike" kern="0" cap="none" spc="0" normalizeH="0" baseline="0" noProof="0" dirty="0" smtClean="0">
                <a:ln>
                  <a:noFill/>
                </a:ln>
                <a:solidFill>
                  <a:srgbClr val="000000"/>
                </a:solidFill>
                <a:effectLst/>
                <a:uLnTx/>
                <a:uFillTx/>
                <a:latin typeface="+mn-lt"/>
              </a:rPr>
              <a:t>Fourth level</a:t>
            </a:r>
          </a:p>
          <a:p>
            <a:pPr marL="917575" marR="0" lvl="4" indent="-163513"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rgbClr val="000000"/>
                </a:solidFill>
                <a:effectLst/>
                <a:uLnTx/>
                <a:uFillTx/>
                <a:latin typeface="+mn-lt"/>
              </a:rPr>
              <a:t>Fifth level</a:t>
            </a:r>
          </a:p>
        </p:txBody>
      </p:sp>
      <p:sp>
        <p:nvSpPr>
          <p:cNvPr id="9" name="Footer Placeholder 4"/>
          <p:cNvSpPr>
            <a:spLocks noGrp="1"/>
          </p:cNvSpPr>
          <p:nvPr>
            <p:ph type="ftr" sz="quarter" idx="3"/>
          </p:nvPr>
        </p:nvSpPr>
        <p:spPr>
          <a:xfrm>
            <a:off x="687248" y="6403150"/>
            <a:ext cx="6477000" cy="250825"/>
          </a:xfrm>
          <a:prstGeom prst="rect">
            <a:avLst/>
          </a:prstGeom>
        </p:spPr>
        <p:txBody>
          <a:bodyPr/>
          <a:lstStyle>
            <a:lvl1pPr>
              <a:defRPr sz="900"/>
            </a:lvl1pPr>
          </a:lstStyle>
          <a:p>
            <a:r>
              <a:rPr lang="en-US" smtClean="0"/>
              <a:t>ONC7CRK Mini CLiP | Lesley Griner| 2016.07.22 | CBDD Lab Head Meeting | Business Use Only</a:t>
            </a:r>
            <a:endParaRPr lang="en-US" dirty="0"/>
          </a:p>
        </p:txBody>
      </p:sp>
      <p:sp>
        <p:nvSpPr>
          <p:cNvPr id="12" name="Slide Number Placeholder 5"/>
          <p:cNvSpPr>
            <a:spLocks noGrp="1"/>
          </p:cNvSpPr>
          <p:nvPr>
            <p:ph type="sldNum" sz="quarter" idx="4"/>
          </p:nvPr>
        </p:nvSpPr>
        <p:spPr>
          <a:xfrm>
            <a:off x="538116" y="6403150"/>
            <a:ext cx="400035" cy="247031"/>
          </a:xfrm>
          <a:prstGeom prst="rect">
            <a:avLst/>
          </a:prstGeom>
        </p:spPr>
        <p:txBody>
          <a:bodyPr/>
          <a:lstStyle>
            <a:lvl1pPr>
              <a:defRPr sz="900"/>
            </a:lvl1pPr>
          </a:lstStyle>
          <a:p>
            <a:fld id="{E66AA3EA-0569-43EF-BBA3-83FDB109D582}" type="slidenum">
              <a:rPr lang="en-US" smtClean="0"/>
              <a:pPr/>
              <a:t>‹#›</a:t>
            </a:fld>
            <a:endParaRPr lang="en-US" dirty="0" smtClean="0"/>
          </a:p>
        </p:txBody>
      </p:sp>
      <p:sp>
        <p:nvSpPr>
          <p:cNvPr id="11" name="Textplatzhalter 9" descr="Subtitle" title="Subtitle"/>
          <p:cNvSpPr>
            <a:spLocks noGrp="1"/>
          </p:cNvSpPr>
          <p:nvPr>
            <p:ph type="body" sz="quarter" idx="10" hasCustomPrompt="1"/>
          </p:nvPr>
        </p:nvSpPr>
        <p:spPr>
          <a:xfrm>
            <a:off x="540000" y="738554"/>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
        <p:nvSpPr>
          <p:cNvPr id="13" name="Title 1"/>
          <p:cNvSpPr>
            <a:spLocks noGrp="1"/>
          </p:cNvSpPr>
          <p:nvPr>
            <p:ph type="title" hasCustomPrompt="1"/>
          </p:nvPr>
        </p:nvSpPr>
        <p:spPr>
          <a:xfrm>
            <a:off x="539750" y="305999"/>
            <a:ext cx="8318530" cy="802800"/>
          </a:xfrm>
          <a:prstGeom prst="rect">
            <a:avLst/>
          </a:prstGeom>
        </p:spPr>
        <p:txBody>
          <a:bodyPr tIns="126000" anchor="t" anchorCtr="0"/>
          <a:lstStyle>
            <a:lvl1pPr>
              <a:lnSpc>
                <a:spcPct val="75000"/>
              </a:lnSpc>
              <a:defRPr>
                <a:solidFill>
                  <a:schemeClr val="accent4"/>
                </a:solidFill>
              </a:defRPr>
            </a:lvl1pPr>
          </a:lstStyle>
          <a:p>
            <a:r>
              <a:rPr lang="en-US" noProof="0" dirty="0" smtClean="0"/>
              <a:t>Title</a:t>
            </a:r>
            <a:endParaRPr lang="en-US" noProof="0" dirty="0"/>
          </a:p>
        </p:txBody>
      </p:sp>
    </p:spTree>
    <p:extLst>
      <p:ext uri="{BB962C8B-B14F-4D97-AF65-F5344CB8AC3E}">
        <p14:creationId xmlns:p14="http://schemas.microsoft.com/office/powerpoint/2010/main" val="285270105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687248" y="6403150"/>
            <a:ext cx="6477000" cy="250825"/>
          </a:xfrm>
          <a:prstGeom prst="rect">
            <a:avLst/>
          </a:prstGeom>
        </p:spPr>
        <p:txBody>
          <a:bodyPr/>
          <a:lstStyle>
            <a:lvl1pPr>
              <a:defRPr sz="900"/>
            </a:lvl1pPr>
          </a:lstStyle>
          <a:p>
            <a:r>
              <a:rPr lang="en-US" smtClean="0"/>
              <a:t>ONC7CRK Mini CLiP | Lesley Griner| 2016.07.22 | CBDD Lab Head Meeting | Business Use Only</a:t>
            </a:r>
            <a:endParaRPr lang="en-US" dirty="0"/>
          </a:p>
        </p:txBody>
      </p:sp>
      <p:sp>
        <p:nvSpPr>
          <p:cNvPr id="8" name="Slide Number Placeholder 5"/>
          <p:cNvSpPr>
            <a:spLocks noGrp="1"/>
          </p:cNvSpPr>
          <p:nvPr>
            <p:ph type="sldNum" sz="quarter" idx="4"/>
          </p:nvPr>
        </p:nvSpPr>
        <p:spPr>
          <a:xfrm>
            <a:off x="538116" y="6403150"/>
            <a:ext cx="400035" cy="247031"/>
          </a:xfrm>
          <a:prstGeom prst="rect">
            <a:avLst/>
          </a:prstGeom>
        </p:spPr>
        <p:txBody>
          <a:bodyPr/>
          <a:lstStyle>
            <a:lvl1pPr>
              <a:defRPr sz="900"/>
            </a:lvl1pPr>
          </a:lstStyle>
          <a:p>
            <a:fld id="{E66AA3EA-0569-43EF-BBA3-83FDB109D582}" type="slidenum">
              <a:rPr lang="en-US" smtClean="0"/>
              <a:pPr/>
              <a:t>‹#›</a:t>
            </a:fld>
            <a:endParaRPr lang="en-US" dirty="0" smtClean="0"/>
          </a:p>
        </p:txBody>
      </p:sp>
      <p:sp>
        <p:nvSpPr>
          <p:cNvPr id="10" name="Textplatzhalter 9" descr="Subtitle" title="Subtitle"/>
          <p:cNvSpPr>
            <a:spLocks noGrp="1"/>
          </p:cNvSpPr>
          <p:nvPr>
            <p:ph type="body" sz="quarter" idx="10" hasCustomPrompt="1"/>
          </p:nvPr>
        </p:nvSpPr>
        <p:spPr>
          <a:xfrm>
            <a:off x="540000" y="738554"/>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
        <p:nvSpPr>
          <p:cNvPr id="11" name="Title 1"/>
          <p:cNvSpPr>
            <a:spLocks noGrp="1"/>
          </p:cNvSpPr>
          <p:nvPr>
            <p:ph type="title" hasCustomPrompt="1"/>
          </p:nvPr>
        </p:nvSpPr>
        <p:spPr>
          <a:xfrm>
            <a:off x="539750" y="305999"/>
            <a:ext cx="8318530" cy="802800"/>
          </a:xfrm>
          <a:prstGeom prst="rect">
            <a:avLst/>
          </a:prstGeom>
        </p:spPr>
        <p:txBody>
          <a:bodyPr tIns="126000" anchor="t" anchorCtr="0"/>
          <a:lstStyle>
            <a:lvl1pPr>
              <a:lnSpc>
                <a:spcPct val="75000"/>
              </a:lnSpc>
              <a:defRPr>
                <a:solidFill>
                  <a:schemeClr val="accent4"/>
                </a:solidFill>
              </a:defRPr>
            </a:lvl1pPr>
          </a:lstStyle>
          <a:p>
            <a:r>
              <a:rPr lang="en-US" noProof="0" dirty="0" smtClean="0"/>
              <a:t>Title</a:t>
            </a:r>
            <a:endParaRPr lang="en-US" noProof="0" dirty="0"/>
          </a:p>
        </p:txBody>
      </p:sp>
    </p:spTree>
    <p:extLst>
      <p:ext uri="{BB962C8B-B14F-4D97-AF65-F5344CB8AC3E}">
        <p14:creationId xmlns:p14="http://schemas.microsoft.com/office/powerpoint/2010/main" val="159926978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687248" y="6403150"/>
            <a:ext cx="6477000" cy="250825"/>
          </a:xfrm>
          <a:prstGeom prst="rect">
            <a:avLst/>
          </a:prstGeom>
        </p:spPr>
        <p:txBody>
          <a:bodyPr/>
          <a:lstStyle>
            <a:lvl1pPr>
              <a:defRPr sz="900"/>
            </a:lvl1pPr>
          </a:lstStyle>
          <a:p>
            <a:r>
              <a:rPr lang="en-US" smtClean="0"/>
              <a:t>ONC7CRK Mini CLiP | Lesley Griner| 2016.07.22 | CBDD Lab Head Meeting | Business Use Only</a:t>
            </a:r>
            <a:endParaRPr lang="en-US" dirty="0"/>
          </a:p>
        </p:txBody>
      </p:sp>
      <p:sp>
        <p:nvSpPr>
          <p:cNvPr id="7" name="Slide Number Placeholder 5"/>
          <p:cNvSpPr>
            <a:spLocks noGrp="1"/>
          </p:cNvSpPr>
          <p:nvPr>
            <p:ph type="sldNum" sz="quarter" idx="4"/>
          </p:nvPr>
        </p:nvSpPr>
        <p:spPr>
          <a:xfrm>
            <a:off x="538116" y="6403150"/>
            <a:ext cx="400035" cy="247031"/>
          </a:xfrm>
          <a:prstGeom prst="rect">
            <a:avLst/>
          </a:prstGeom>
        </p:spPr>
        <p:txBody>
          <a:bodyPr/>
          <a:lstStyle>
            <a:lvl1pPr>
              <a:defRPr sz="900"/>
            </a:lvl1pPr>
          </a:lstStyle>
          <a:p>
            <a:fld id="{E66AA3EA-0569-43EF-BBA3-83FDB109D582}" type="slidenum">
              <a:rPr lang="en-US" smtClean="0"/>
              <a:pPr/>
              <a:t>‹#›</a:t>
            </a:fld>
            <a:endParaRPr lang="en-US" dirty="0" smtClean="0"/>
          </a:p>
        </p:txBody>
      </p:sp>
    </p:spTree>
    <p:extLst>
      <p:ext uri="{BB962C8B-B14F-4D97-AF65-F5344CB8AC3E}">
        <p14:creationId xmlns:p14="http://schemas.microsoft.com/office/powerpoint/2010/main" val="408448998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275" y="134938"/>
            <a:ext cx="8289925" cy="504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3"/>
          </p:nvPr>
        </p:nvSpPr>
        <p:spPr>
          <a:xfrm>
            <a:off x="687248" y="6403150"/>
            <a:ext cx="6477000" cy="250825"/>
          </a:xfrm>
          <a:prstGeom prst="rect">
            <a:avLst/>
          </a:prstGeom>
        </p:spPr>
        <p:txBody>
          <a:bodyPr/>
          <a:lstStyle>
            <a:lvl1pPr>
              <a:defRPr sz="900" baseline="0">
                <a:solidFill>
                  <a:srgbClr val="7F7F7F"/>
                </a:solidFill>
              </a:defRPr>
            </a:lvl1pPr>
          </a:lstStyle>
          <a:p>
            <a:r>
              <a:rPr lang="en-US" smtClean="0"/>
              <a:t>ONC7CRK Mini CLiP | Lesley Griner| 2016.07.22 | CBDD Lab Head Meeting | Business Use Only</a:t>
            </a:r>
            <a:endParaRPr lang="en-US"/>
          </a:p>
        </p:txBody>
      </p:sp>
      <p:sp>
        <p:nvSpPr>
          <p:cNvPr id="9" name="Slide Number Placeholder 5"/>
          <p:cNvSpPr>
            <a:spLocks noGrp="1"/>
          </p:cNvSpPr>
          <p:nvPr>
            <p:ph type="sldNum" sz="quarter" idx="4"/>
          </p:nvPr>
        </p:nvSpPr>
        <p:spPr>
          <a:xfrm>
            <a:off x="538116" y="6403150"/>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a:t>
            </a:fld>
            <a:endParaRPr lang="en-US" smtClean="0"/>
          </a:p>
        </p:txBody>
      </p:sp>
    </p:spTree>
    <p:extLst>
      <p:ext uri="{BB962C8B-B14F-4D97-AF65-F5344CB8AC3E}">
        <p14:creationId xmlns:p14="http://schemas.microsoft.com/office/powerpoint/2010/main" val="24909002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0" name="Textplatzhalter 9" descr="Subtitle" title="Subtitle"/>
          <p:cNvSpPr>
            <a:spLocks noGrp="1"/>
          </p:cNvSpPr>
          <p:nvPr>
            <p:ph type="body" sz="quarter" idx="10" hasCustomPrompt="1"/>
          </p:nvPr>
        </p:nvSpPr>
        <p:spPr>
          <a:xfrm>
            <a:off x="540000" y="738555"/>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
        <p:nvSpPr>
          <p:cNvPr id="11" name="Title 1"/>
          <p:cNvSpPr>
            <a:spLocks noGrp="1"/>
          </p:cNvSpPr>
          <p:nvPr>
            <p:ph type="title" hasCustomPrompt="1"/>
          </p:nvPr>
        </p:nvSpPr>
        <p:spPr>
          <a:xfrm>
            <a:off x="539749" y="305999"/>
            <a:ext cx="8318531" cy="802800"/>
          </a:xfrm>
          <a:prstGeom prst="rect">
            <a:avLst/>
          </a:prstGeom>
        </p:spPr>
        <p:txBody>
          <a:bodyPr tIns="126000" anchor="t" anchorCtr="0"/>
          <a:lstStyle>
            <a:lvl1pPr>
              <a:lnSpc>
                <a:spcPct val="75000"/>
              </a:lnSpc>
              <a:defRPr>
                <a:solidFill>
                  <a:schemeClr val="accent4"/>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687248" y="6403150"/>
            <a:ext cx="6477000" cy="250825"/>
          </a:xfrm>
          <a:prstGeom prst="rect">
            <a:avLst/>
          </a:prstGeom>
        </p:spPr>
        <p:txBody>
          <a:bodyPr/>
          <a:lstStyle>
            <a:lvl1pPr>
              <a:defRPr sz="900" baseline="0">
                <a:solidFill>
                  <a:srgbClr val="7F7F7F"/>
                </a:solidFill>
              </a:defRPr>
            </a:lvl1pPr>
          </a:lstStyle>
          <a:p>
            <a:r>
              <a:rPr lang="en-US" smtClean="0"/>
              <a:t>ONC7CRK Mini CLiP | Lesley Griner| 2016.07.22 | CBDD Lab Head Meeting | Business Use Only</a:t>
            </a:r>
            <a:endParaRPr lang="en-US" dirty="0"/>
          </a:p>
        </p:txBody>
      </p:sp>
      <p:sp>
        <p:nvSpPr>
          <p:cNvPr id="9" name="Slide Number Placeholder 5"/>
          <p:cNvSpPr>
            <a:spLocks noGrp="1"/>
          </p:cNvSpPr>
          <p:nvPr>
            <p:ph type="sldNum" sz="quarter" idx="4"/>
          </p:nvPr>
        </p:nvSpPr>
        <p:spPr>
          <a:xfrm>
            <a:off x="538116" y="6403150"/>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a:t>
            </a:fld>
            <a:endParaRPr lang="en-US" dirty="0" smtClean="0"/>
          </a:p>
        </p:txBody>
      </p:sp>
    </p:spTree>
    <p:extLst>
      <p:ext uri="{BB962C8B-B14F-4D97-AF65-F5344CB8AC3E}">
        <p14:creationId xmlns:p14="http://schemas.microsoft.com/office/powerpoint/2010/main" val="207902737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3875"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insert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7" name="Footer Placeholder 4"/>
          <p:cNvSpPr>
            <a:spLocks noGrp="1"/>
          </p:cNvSpPr>
          <p:nvPr>
            <p:ph type="ftr" sz="quarter" idx="3"/>
          </p:nvPr>
        </p:nvSpPr>
        <p:spPr>
          <a:xfrm>
            <a:off x="687248" y="6403150"/>
            <a:ext cx="6477000" cy="250825"/>
          </a:xfrm>
          <a:prstGeom prst="rect">
            <a:avLst/>
          </a:prstGeom>
        </p:spPr>
        <p:txBody>
          <a:bodyPr/>
          <a:lstStyle>
            <a:lvl1pPr>
              <a:defRPr sz="900" baseline="0">
                <a:solidFill>
                  <a:srgbClr val="7F7F7F"/>
                </a:solidFill>
              </a:defRPr>
            </a:lvl1pPr>
          </a:lstStyle>
          <a:p>
            <a:r>
              <a:rPr lang="en-US" smtClean="0"/>
              <a:t>ONC7CRK Mini CLiP | Lesley Griner| 2016.07.22 | CBDD Lab Head Meeting | Business Use Only</a:t>
            </a:r>
            <a:endParaRPr lang="en-US" dirty="0"/>
          </a:p>
        </p:txBody>
      </p:sp>
      <p:sp>
        <p:nvSpPr>
          <p:cNvPr id="8" name="Slide Number Placeholder 5"/>
          <p:cNvSpPr>
            <a:spLocks noGrp="1"/>
          </p:cNvSpPr>
          <p:nvPr>
            <p:ph type="sldNum" sz="quarter" idx="4"/>
          </p:nvPr>
        </p:nvSpPr>
        <p:spPr>
          <a:xfrm>
            <a:off x="538116" y="6403150"/>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a:t>
            </a:fld>
            <a:endParaRPr lang="en-US" dirty="0" smtClean="0"/>
          </a:p>
        </p:txBody>
      </p:sp>
      <p:sp>
        <p:nvSpPr>
          <p:cNvPr id="9" name="Title 1"/>
          <p:cNvSpPr>
            <a:spLocks noGrp="1"/>
          </p:cNvSpPr>
          <p:nvPr>
            <p:ph type="title" hasCustomPrompt="1"/>
          </p:nvPr>
        </p:nvSpPr>
        <p:spPr>
          <a:xfrm>
            <a:off x="539750" y="305999"/>
            <a:ext cx="8318530" cy="802800"/>
          </a:xfrm>
          <a:prstGeom prst="rect">
            <a:avLst/>
          </a:prstGeom>
        </p:spPr>
        <p:txBody>
          <a:bodyPr tIns="126000" anchor="t" anchorCtr="0"/>
          <a:lstStyle>
            <a:lvl1pPr>
              <a:lnSpc>
                <a:spcPct val="75000"/>
              </a:lnSpc>
              <a:defRPr>
                <a:solidFill>
                  <a:schemeClr val="accent4"/>
                </a:solidFill>
              </a:defRPr>
            </a:lvl1pPr>
          </a:lstStyle>
          <a:p>
            <a:r>
              <a:rPr lang="en-US" noProof="0" dirty="0" smtClean="0"/>
              <a:t>Title</a:t>
            </a:r>
            <a:endParaRPr lang="en-US" noProof="0" dirty="0"/>
          </a:p>
        </p:txBody>
      </p:sp>
      <p:sp>
        <p:nvSpPr>
          <p:cNvPr id="11" name="Textplatzhalter 9" descr="Subtitle" title="Subtitle"/>
          <p:cNvSpPr>
            <a:spLocks noGrp="1"/>
          </p:cNvSpPr>
          <p:nvPr>
            <p:ph type="body" sz="quarter" idx="10" hasCustomPrompt="1"/>
          </p:nvPr>
        </p:nvSpPr>
        <p:spPr>
          <a:xfrm>
            <a:off x="540000" y="738554"/>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Tree>
    <p:extLst>
      <p:ext uri="{BB962C8B-B14F-4D97-AF65-F5344CB8AC3E}">
        <p14:creationId xmlns:p14="http://schemas.microsoft.com/office/powerpoint/2010/main" val="293403002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3876"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insert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7" name="Footer Placeholder 4"/>
          <p:cNvSpPr>
            <a:spLocks noGrp="1"/>
          </p:cNvSpPr>
          <p:nvPr>
            <p:ph type="ftr" sz="quarter" idx="3"/>
          </p:nvPr>
        </p:nvSpPr>
        <p:spPr>
          <a:xfrm>
            <a:off x="687248" y="6403151"/>
            <a:ext cx="6477000" cy="250825"/>
          </a:xfrm>
          <a:prstGeom prst="rect">
            <a:avLst/>
          </a:prstGeom>
        </p:spPr>
        <p:txBody>
          <a:bodyPr/>
          <a:lstStyle>
            <a:lvl1pPr>
              <a:defRPr sz="900" baseline="0">
                <a:solidFill>
                  <a:srgbClr val="7F7F7F"/>
                </a:solidFill>
              </a:defRPr>
            </a:lvl1pPr>
          </a:lstStyle>
          <a:p>
            <a:r>
              <a:rPr lang="en-US" smtClean="0"/>
              <a:t>ONC7CRK Mini CLiP | Lesley Griner| 2016.07.22 | CBDD Lab Head Meeting | Business Use Only</a:t>
            </a:r>
            <a:endParaRPr lang="en-US" dirty="0"/>
          </a:p>
        </p:txBody>
      </p:sp>
      <p:sp>
        <p:nvSpPr>
          <p:cNvPr id="8" name="Slide Number Placeholder 5"/>
          <p:cNvSpPr>
            <a:spLocks noGrp="1"/>
          </p:cNvSpPr>
          <p:nvPr>
            <p:ph type="sldNum" sz="quarter" idx="4"/>
          </p:nvPr>
        </p:nvSpPr>
        <p:spPr>
          <a:xfrm>
            <a:off x="538117" y="6403151"/>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a:t>
            </a:fld>
            <a:endParaRPr lang="en-US" dirty="0" smtClean="0"/>
          </a:p>
        </p:txBody>
      </p:sp>
      <p:sp>
        <p:nvSpPr>
          <p:cNvPr id="9" name="Title 1"/>
          <p:cNvSpPr>
            <a:spLocks noGrp="1"/>
          </p:cNvSpPr>
          <p:nvPr>
            <p:ph type="title" hasCustomPrompt="1"/>
          </p:nvPr>
        </p:nvSpPr>
        <p:spPr>
          <a:xfrm>
            <a:off x="539749" y="305999"/>
            <a:ext cx="8318531" cy="802800"/>
          </a:xfrm>
          <a:prstGeom prst="rect">
            <a:avLst/>
          </a:prstGeom>
        </p:spPr>
        <p:txBody>
          <a:bodyPr tIns="126000" anchor="t" anchorCtr="0"/>
          <a:lstStyle>
            <a:lvl1pPr>
              <a:lnSpc>
                <a:spcPct val="75000"/>
              </a:lnSpc>
              <a:defRPr>
                <a:solidFill>
                  <a:schemeClr val="accent4"/>
                </a:solidFill>
              </a:defRPr>
            </a:lvl1pPr>
          </a:lstStyle>
          <a:p>
            <a:r>
              <a:rPr lang="en-US" noProof="0" dirty="0" smtClean="0"/>
              <a:t>Title</a:t>
            </a:r>
            <a:endParaRPr lang="en-US" noProof="0" dirty="0"/>
          </a:p>
        </p:txBody>
      </p:sp>
      <p:sp>
        <p:nvSpPr>
          <p:cNvPr id="11" name="Textplatzhalter 9" descr="Subtitle" title="Subtitle"/>
          <p:cNvSpPr>
            <a:spLocks noGrp="1"/>
          </p:cNvSpPr>
          <p:nvPr>
            <p:ph type="body" sz="quarter" idx="10" hasCustomPrompt="1"/>
          </p:nvPr>
        </p:nvSpPr>
        <p:spPr>
          <a:xfrm>
            <a:off x="540000" y="738555"/>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Tree>
    <p:extLst>
      <p:ext uri="{BB962C8B-B14F-4D97-AF65-F5344CB8AC3E}">
        <p14:creationId xmlns:p14="http://schemas.microsoft.com/office/powerpoint/2010/main" val="8467794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2438" indent="-452438">
              <a:buSzPct val="100000"/>
              <a:buFont typeface="+mj-lt"/>
              <a:buAutoNum type="arabicPeriod"/>
              <a:defRPr/>
            </a:lvl1pPr>
            <a:lvl2pPr marL="684213" indent="-231775">
              <a:defRPr/>
            </a:lvl2pPr>
            <a:lvl3pPr marL="914400" indent="-230188">
              <a:defRPr/>
            </a:lvl3pPr>
            <a:lvl4pPr marL="1146175" indent="-231775">
              <a:defRPr/>
            </a:lvl4pPr>
            <a:lvl5pPr marL="1368425" indent="-22225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p>
            <a:r>
              <a:rPr lang="en-US" smtClean="0"/>
              <a:t>ONC7CRK Mini CLiP | Lesley Griner| 2016.07.22 | CBDD Lab Head Meeting | Business Use Only</a:t>
            </a:r>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40630759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p>
            <a:r>
              <a:rPr lang="en-US" smtClean="0"/>
              <a:t>ONC7CRK Mini CLiP | Lesley Griner| 2016.07.22 | CBDD Lab Head Meeting | Business Use Only</a:t>
            </a:r>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42783672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508761"/>
            <a:ext cx="3794760" cy="4525328"/>
          </a:xfrm>
        </p:spPr>
        <p:txBody>
          <a:bodyPr>
            <a:normAutofit/>
          </a:bodyPr>
          <a:lstStyle>
            <a:lvl1pPr>
              <a:defRPr sz="24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3440" y="1508761"/>
            <a:ext cx="3794760" cy="4525328"/>
          </a:xfrm>
        </p:spPr>
        <p:txBody>
          <a:bodyPr>
            <a:normAutofit/>
          </a:bodyPr>
          <a:lstStyle>
            <a:lvl1pPr>
              <a:defRPr sz="24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85800" y="457200"/>
            <a:ext cx="7772400" cy="960120"/>
          </a:xfrm>
        </p:spPr>
        <p:txBody>
          <a:bodyPr/>
          <a:lstStyle/>
          <a:p>
            <a:r>
              <a:rPr lang="en-US" dirty="0" smtClean="0"/>
              <a:t>Click to edit Master title style</a:t>
            </a:r>
            <a:endParaRPr lang="en-US" dirty="0"/>
          </a:p>
        </p:txBody>
      </p:sp>
      <p:sp>
        <p:nvSpPr>
          <p:cNvPr id="5" name="Footer Placeholder 4"/>
          <p:cNvSpPr>
            <a:spLocks noGrp="1"/>
          </p:cNvSpPr>
          <p:nvPr>
            <p:ph type="ftr" sz="quarter" idx="10"/>
          </p:nvPr>
        </p:nvSpPr>
        <p:spPr/>
        <p:txBody>
          <a:bodyPr/>
          <a:lstStyle/>
          <a:p>
            <a:r>
              <a:rPr lang="en-US" smtClean="0"/>
              <a:t>ONC7CRK Mini CLiP | Lesley Griner| 2016.07.22 | CBDD Lab Head Meeting | Business Use Only</a:t>
            </a:r>
            <a:endParaRPr lang="en-US" dirty="0"/>
          </a:p>
        </p:txBody>
      </p:sp>
      <p:sp>
        <p:nvSpPr>
          <p:cNvPr id="6" name="Slide Number Placeholder 5"/>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11469757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4663440" y="5623561"/>
            <a:ext cx="379476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smtClean="0"/>
              <a:t>Optional picture caption</a:t>
            </a:r>
          </a:p>
        </p:txBody>
      </p:sp>
      <p:sp>
        <p:nvSpPr>
          <p:cNvPr id="8" name="Content Placeholder 2"/>
          <p:cNvSpPr>
            <a:spLocks noGrp="1"/>
          </p:cNvSpPr>
          <p:nvPr>
            <p:ph sz="half" idx="1"/>
          </p:nvPr>
        </p:nvSpPr>
        <p:spPr>
          <a:xfrm>
            <a:off x="685800" y="1508761"/>
            <a:ext cx="3794760" cy="4525328"/>
          </a:xfrm>
        </p:spPr>
        <p:txBody>
          <a:bodyPr>
            <a:normAutofit/>
          </a:bodyPr>
          <a:lstStyle>
            <a:lvl1pPr>
              <a:defRPr sz="24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85800" y="457200"/>
            <a:ext cx="7772400" cy="960120"/>
          </a:xfrm>
        </p:spPr>
        <p:txBody>
          <a:bodyPr/>
          <a:lstStyle/>
          <a:p>
            <a:r>
              <a:rPr lang="en-US" dirty="0" smtClean="0"/>
              <a:t>Click to edit Master title style</a:t>
            </a:r>
            <a:endParaRPr lang="en-US" dirty="0"/>
          </a:p>
        </p:txBody>
      </p:sp>
      <p:sp>
        <p:nvSpPr>
          <p:cNvPr id="3" name="Footer Placeholder 2"/>
          <p:cNvSpPr>
            <a:spLocks noGrp="1"/>
          </p:cNvSpPr>
          <p:nvPr>
            <p:ph type="ftr" sz="quarter" idx="15"/>
          </p:nvPr>
        </p:nvSpPr>
        <p:spPr/>
        <p:txBody>
          <a:bodyPr/>
          <a:lstStyle/>
          <a:p>
            <a:r>
              <a:rPr lang="en-US" smtClean="0"/>
              <a:t>ONC7CRK Mini CLiP | Lesley Griner| 2016.07.22 | CBDD Lab Head Meeting | Business Use Only</a:t>
            </a:r>
            <a:endParaRPr lang="en-US" dirty="0"/>
          </a:p>
        </p:txBody>
      </p:sp>
      <p:sp>
        <p:nvSpPr>
          <p:cNvPr id="4" name="Slide Number Placeholder 3"/>
          <p:cNvSpPr>
            <a:spLocks noGrp="1"/>
          </p:cNvSpPr>
          <p:nvPr>
            <p:ph type="sldNum" sz="quarter" idx="16"/>
          </p:nvPr>
        </p:nvSpPr>
        <p:spPr/>
        <p:txBody>
          <a:bodyPr/>
          <a:lstStyle/>
          <a:p>
            <a:fld id="{47547CF9-5B10-D24F-A8D7-45A9778164F7}" type="slidenum">
              <a:rPr lang="uk-UA" smtClean="0"/>
              <a:pPr/>
              <a:t>‹#›</a:t>
            </a:fld>
            <a:endParaRPr lang="uk-UA" dirty="0"/>
          </a:p>
        </p:txBody>
      </p:sp>
      <p:sp>
        <p:nvSpPr>
          <p:cNvPr id="11" name="Content Placeholder 2"/>
          <p:cNvSpPr>
            <a:spLocks noGrp="1"/>
          </p:cNvSpPr>
          <p:nvPr>
            <p:ph sz="half" idx="17" hasCustomPrompt="1"/>
          </p:nvPr>
        </p:nvSpPr>
        <p:spPr>
          <a:xfrm>
            <a:off x="4663440" y="1508761"/>
            <a:ext cx="3794760" cy="4023359"/>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smtClean="0"/>
              <a:t>Insert picture. Get approved pictures at http://</a:t>
            </a:r>
            <a:r>
              <a:rPr lang="en-US" dirty="0" err="1" smtClean="0"/>
              <a:t>www.novartisbrandlab.com</a:t>
            </a:r>
            <a:r>
              <a:rPr lang="en-US" dirty="0" smtClean="0"/>
              <a:t>/resources/library</a:t>
            </a:r>
            <a:endParaRPr lang="en-US" dirty="0"/>
          </a:p>
        </p:txBody>
      </p:sp>
    </p:spTree>
    <p:extLst>
      <p:ext uri="{BB962C8B-B14F-4D97-AF65-F5344CB8AC3E}">
        <p14:creationId xmlns:p14="http://schemas.microsoft.com/office/powerpoint/2010/main" val="7383428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7"/>
          <p:cNvSpPr>
            <a:spLocks noGrp="1"/>
          </p:cNvSpPr>
          <p:nvPr>
            <p:ph type="body" sz="quarter" idx="12" hasCustomPrompt="1"/>
          </p:nvPr>
        </p:nvSpPr>
        <p:spPr>
          <a:xfrm>
            <a:off x="685800" y="1508761"/>
            <a:ext cx="7772400" cy="453839"/>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dirty="0" smtClean="0"/>
              <a:t>Optional picture title</a:t>
            </a:r>
          </a:p>
        </p:txBody>
      </p:sp>
      <p:sp>
        <p:nvSpPr>
          <p:cNvPr id="8" name="Text Placeholder 7"/>
          <p:cNvSpPr>
            <a:spLocks noGrp="1"/>
          </p:cNvSpPr>
          <p:nvPr>
            <p:ph type="body" sz="quarter" idx="13" hasCustomPrompt="1"/>
          </p:nvPr>
        </p:nvSpPr>
        <p:spPr>
          <a:xfrm>
            <a:off x="685800" y="5623561"/>
            <a:ext cx="777240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smtClean="0"/>
              <a:t>Optional picture caption</a:t>
            </a:r>
          </a:p>
        </p:txBody>
      </p:sp>
      <p:sp>
        <p:nvSpPr>
          <p:cNvPr id="3" name="Footer Placeholder 2"/>
          <p:cNvSpPr>
            <a:spLocks noGrp="1"/>
          </p:cNvSpPr>
          <p:nvPr>
            <p:ph type="ftr" sz="quarter" idx="14"/>
          </p:nvPr>
        </p:nvSpPr>
        <p:spPr/>
        <p:txBody>
          <a:bodyPr/>
          <a:lstStyle/>
          <a:p>
            <a:r>
              <a:rPr lang="en-US" smtClean="0"/>
              <a:t>ONC7CRK Mini CLiP | Lesley Griner| 2016.07.22 | CBDD Lab Head Meeting | Business Use Only</a:t>
            </a:r>
            <a:endParaRPr lang="en-US" dirty="0"/>
          </a:p>
        </p:txBody>
      </p:sp>
      <p:sp>
        <p:nvSpPr>
          <p:cNvPr id="4" name="Slide Number Placeholder 3"/>
          <p:cNvSpPr>
            <a:spLocks noGrp="1"/>
          </p:cNvSpPr>
          <p:nvPr>
            <p:ph type="sldNum" sz="quarter" idx="15"/>
          </p:nvPr>
        </p:nvSpPr>
        <p:spPr/>
        <p:txBody>
          <a:bodyPr/>
          <a:lstStyle/>
          <a:p>
            <a:fld id="{47547CF9-5B10-D24F-A8D7-45A9778164F7}" type="slidenum">
              <a:rPr lang="uk-UA" smtClean="0"/>
              <a:pPr/>
              <a:t>‹#›</a:t>
            </a:fld>
            <a:endParaRPr lang="uk-UA" dirty="0"/>
          </a:p>
        </p:txBody>
      </p:sp>
      <p:sp>
        <p:nvSpPr>
          <p:cNvPr id="9" name="Content Placeholder 2"/>
          <p:cNvSpPr>
            <a:spLocks noGrp="1"/>
          </p:cNvSpPr>
          <p:nvPr>
            <p:ph sz="half" idx="17" hasCustomPrompt="1"/>
          </p:nvPr>
        </p:nvSpPr>
        <p:spPr>
          <a:xfrm>
            <a:off x="685800" y="2057400"/>
            <a:ext cx="777240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smtClean="0"/>
              <a:t>Insert picture. Get approved pictures at http://</a:t>
            </a:r>
            <a:r>
              <a:rPr lang="en-US" dirty="0" err="1" smtClean="0"/>
              <a:t>www.novartisbrandlab.com</a:t>
            </a:r>
            <a:r>
              <a:rPr lang="en-US" dirty="0" smtClean="0"/>
              <a:t>/resources/library</a:t>
            </a:r>
            <a:endParaRPr lang="en-US" dirty="0"/>
          </a:p>
        </p:txBody>
      </p:sp>
    </p:spTree>
    <p:extLst>
      <p:ext uri="{BB962C8B-B14F-4D97-AF65-F5344CB8AC3E}">
        <p14:creationId xmlns:p14="http://schemas.microsoft.com/office/powerpoint/2010/main" val="26620877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12" name="Text Placeholder 7"/>
          <p:cNvSpPr>
            <a:spLocks noGrp="1"/>
          </p:cNvSpPr>
          <p:nvPr>
            <p:ph type="body" sz="quarter" idx="13" hasCustomPrompt="1"/>
          </p:nvPr>
        </p:nvSpPr>
        <p:spPr>
          <a:xfrm>
            <a:off x="685800" y="5623561"/>
            <a:ext cx="379476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smtClean="0"/>
              <a:t>Optional picture caption</a:t>
            </a:r>
          </a:p>
        </p:txBody>
      </p:sp>
      <p:sp>
        <p:nvSpPr>
          <p:cNvPr id="13" name="Text Placeholder 7"/>
          <p:cNvSpPr>
            <a:spLocks noGrp="1"/>
          </p:cNvSpPr>
          <p:nvPr>
            <p:ph type="body" sz="quarter" idx="15" hasCustomPrompt="1"/>
          </p:nvPr>
        </p:nvSpPr>
        <p:spPr>
          <a:xfrm>
            <a:off x="4663440" y="5623561"/>
            <a:ext cx="379476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smtClean="0"/>
              <a:t>Optional picture caption</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9" name="Text Placeholder 7"/>
          <p:cNvSpPr>
            <a:spLocks noGrp="1"/>
          </p:cNvSpPr>
          <p:nvPr>
            <p:ph type="body" sz="quarter" idx="12" hasCustomPrompt="1"/>
          </p:nvPr>
        </p:nvSpPr>
        <p:spPr>
          <a:xfrm>
            <a:off x="685800" y="1508761"/>
            <a:ext cx="7772400" cy="453839"/>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dirty="0" smtClean="0"/>
              <a:t>Optional picture title</a:t>
            </a:r>
          </a:p>
        </p:txBody>
      </p:sp>
      <p:sp>
        <p:nvSpPr>
          <p:cNvPr id="3" name="Footer Placeholder 2"/>
          <p:cNvSpPr>
            <a:spLocks noGrp="1"/>
          </p:cNvSpPr>
          <p:nvPr>
            <p:ph type="ftr" sz="quarter" idx="16"/>
          </p:nvPr>
        </p:nvSpPr>
        <p:spPr/>
        <p:txBody>
          <a:bodyPr/>
          <a:lstStyle/>
          <a:p>
            <a:r>
              <a:rPr lang="en-US" smtClean="0"/>
              <a:t>ONC7CRK Mini CLiP | Lesley Griner| 2016.07.22 | CBDD Lab Head Meeting | Business Use Only</a:t>
            </a:r>
            <a:endParaRPr lang="en-US" dirty="0"/>
          </a:p>
        </p:txBody>
      </p:sp>
      <p:sp>
        <p:nvSpPr>
          <p:cNvPr id="4" name="Slide Number Placeholder 3"/>
          <p:cNvSpPr>
            <a:spLocks noGrp="1"/>
          </p:cNvSpPr>
          <p:nvPr>
            <p:ph type="sldNum" sz="quarter" idx="17"/>
          </p:nvPr>
        </p:nvSpPr>
        <p:spPr/>
        <p:txBody>
          <a:bodyPr/>
          <a:lstStyle/>
          <a:p>
            <a:fld id="{47547CF9-5B10-D24F-A8D7-45A9778164F7}" type="slidenum">
              <a:rPr lang="uk-UA" smtClean="0"/>
              <a:pPr/>
              <a:t>‹#›</a:t>
            </a:fld>
            <a:endParaRPr lang="uk-UA" dirty="0"/>
          </a:p>
        </p:txBody>
      </p:sp>
      <p:sp>
        <p:nvSpPr>
          <p:cNvPr id="14" name="Content Placeholder 2"/>
          <p:cNvSpPr>
            <a:spLocks noGrp="1"/>
          </p:cNvSpPr>
          <p:nvPr>
            <p:ph sz="half" idx="18" hasCustomPrompt="1"/>
          </p:nvPr>
        </p:nvSpPr>
        <p:spPr>
          <a:xfrm>
            <a:off x="685800" y="2057400"/>
            <a:ext cx="379476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smtClean="0"/>
              <a:t>Insert picture. Get approved pictures at http://</a:t>
            </a:r>
            <a:r>
              <a:rPr lang="en-US" dirty="0" err="1" smtClean="0"/>
              <a:t>www.novartisbrandlab.com</a:t>
            </a:r>
            <a:r>
              <a:rPr lang="en-US" dirty="0" smtClean="0"/>
              <a:t>/resources/library</a:t>
            </a:r>
            <a:endParaRPr lang="en-US" dirty="0"/>
          </a:p>
        </p:txBody>
      </p:sp>
      <p:sp>
        <p:nvSpPr>
          <p:cNvPr id="15" name="Content Placeholder 2"/>
          <p:cNvSpPr>
            <a:spLocks noGrp="1"/>
          </p:cNvSpPr>
          <p:nvPr>
            <p:ph sz="half" idx="19" hasCustomPrompt="1"/>
          </p:nvPr>
        </p:nvSpPr>
        <p:spPr>
          <a:xfrm>
            <a:off x="4663440" y="2057400"/>
            <a:ext cx="379476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smtClean="0"/>
              <a:t>Insert picture. Get approved pictures at http://</a:t>
            </a:r>
            <a:r>
              <a:rPr lang="en-US" dirty="0" err="1" smtClean="0"/>
              <a:t>www.novartisbrandlab.com</a:t>
            </a:r>
            <a:r>
              <a:rPr lang="en-US" dirty="0" smtClean="0"/>
              <a:t>/resources/library</a:t>
            </a:r>
            <a:endParaRPr lang="en-US" dirty="0"/>
          </a:p>
        </p:txBody>
      </p:sp>
    </p:spTree>
    <p:extLst>
      <p:ext uri="{BB962C8B-B14F-4D97-AF65-F5344CB8AC3E}">
        <p14:creationId xmlns:p14="http://schemas.microsoft.com/office/powerpoint/2010/main" val="36236452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16" name="Text Placeholder 7"/>
          <p:cNvSpPr>
            <a:spLocks noGrp="1"/>
          </p:cNvSpPr>
          <p:nvPr>
            <p:ph type="body" sz="quarter" idx="13" hasCustomPrompt="1"/>
          </p:nvPr>
        </p:nvSpPr>
        <p:spPr>
          <a:xfrm>
            <a:off x="685800" y="5623561"/>
            <a:ext cx="246888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smtClean="0"/>
              <a:t>Optional picture caption</a:t>
            </a:r>
          </a:p>
        </p:txBody>
      </p:sp>
      <p:sp>
        <p:nvSpPr>
          <p:cNvPr id="17" name="Text Placeholder 7"/>
          <p:cNvSpPr>
            <a:spLocks noGrp="1"/>
          </p:cNvSpPr>
          <p:nvPr>
            <p:ph type="body" sz="quarter" idx="18" hasCustomPrompt="1"/>
          </p:nvPr>
        </p:nvSpPr>
        <p:spPr>
          <a:xfrm>
            <a:off x="3337560" y="5623561"/>
            <a:ext cx="246888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smtClean="0"/>
              <a:t>Optional picture caption</a:t>
            </a:r>
          </a:p>
        </p:txBody>
      </p:sp>
      <p:sp>
        <p:nvSpPr>
          <p:cNvPr id="18" name="Text Placeholder 7"/>
          <p:cNvSpPr>
            <a:spLocks noGrp="1"/>
          </p:cNvSpPr>
          <p:nvPr>
            <p:ph type="body" sz="quarter" idx="19" hasCustomPrompt="1"/>
          </p:nvPr>
        </p:nvSpPr>
        <p:spPr>
          <a:xfrm>
            <a:off x="5989320" y="5623561"/>
            <a:ext cx="246888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smtClean="0"/>
              <a:t>Optional picture caption</a:t>
            </a:r>
          </a:p>
        </p:txBody>
      </p:sp>
      <p:sp>
        <p:nvSpPr>
          <p:cNvPr id="4" name="Title 3"/>
          <p:cNvSpPr>
            <a:spLocks noGrp="1"/>
          </p:cNvSpPr>
          <p:nvPr>
            <p:ph type="title"/>
          </p:nvPr>
        </p:nvSpPr>
        <p:spPr/>
        <p:txBody>
          <a:bodyPr/>
          <a:lstStyle/>
          <a:p>
            <a:r>
              <a:rPr lang="en-US" dirty="0" smtClean="0"/>
              <a:t>Click to edit Master title style</a:t>
            </a:r>
            <a:endParaRPr lang="en-US" dirty="0"/>
          </a:p>
        </p:txBody>
      </p:sp>
      <p:sp>
        <p:nvSpPr>
          <p:cNvPr id="12" name="Text Placeholder 7"/>
          <p:cNvSpPr>
            <a:spLocks noGrp="1"/>
          </p:cNvSpPr>
          <p:nvPr>
            <p:ph type="body" sz="quarter" idx="12" hasCustomPrompt="1"/>
          </p:nvPr>
        </p:nvSpPr>
        <p:spPr>
          <a:xfrm>
            <a:off x="685800" y="1508761"/>
            <a:ext cx="7772400" cy="453839"/>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dirty="0" smtClean="0"/>
              <a:t>Optional picture title</a:t>
            </a:r>
          </a:p>
        </p:txBody>
      </p:sp>
      <p:sp>
        <p:nvSpPr>
          <p:cNvPr id="2" name="Footer Placeholder 1"/>
          <p:cNvSpPr>
            <a:spLocks noGrp="1"/>
          </p:cNvSpPr>
          <p:nvPr>
            <p:ph type="ftr" sz="quarter" idx="20"/>
          </p:nvPr>
        </p:nvSpPr>
        <p:spPr/>
        <p:txBody>
          <a:bodyPr/>
          <a:lstStyle/>
          <a:p>
            <a:r>
              <a:rPr lang="en-US" smtClean="0"/>
              <a:t>ONC7CRK Mini CLiP | Lesley Griner| 2016.07.22 | CBDD Lab Head Meeting | Business Use Only</a:t>
            </a:r>
            <a:endParaRPr lang="en-US" dirty="0"/>
          </a:p>
        </p:txBody>
      </p:sp>
      <p:sp>
        <p:nvSpPr>
          <p:cNvPr id="3" name="Slide Number Placeholder 2"/>
          <p:cNvSpPr>
            <a:spLocks noGrp="1"/>
          </p:cNvSpPr>
          <p:nvPr>
            <p:ph type="sldNum" sz="quarter" idx="21"/>
          </p:nvPr>
        </p:nvSpPr>
        <p:spPr/>
        <p:txBody>
          <a:bodyPr/>
          <a:lstStyle/>
          <a:p>
            <a:fld id="{47547CF9-5B10-D24F-A8D7-45A9778164F7}" type="slidenum">
              <a:rPr lang="uk-UA" smtClean="0"/>
              <a:pPr/>
              <a:t>‹#›</a:t>
            </a:fld>
            <a:endParaRPr lang="uk-UA" dirty="0"/>
          </a:p>
        </p:txBody>
      </p:sp>
      <p:sp>
        <p:nvSpPr>
          <p:cNvPr id="19" name="Content Placeholder 2"/>
          <p:cNvSpPr>
            <a:spLocks noGrp="1"/>
          </p:cNvSpPr>
          <p:nvPr>
            <p:ph sz="half" idx="22" hasCustomPrompt="1"/>
          </p:nvPr>
        </p:nvSpPr>
        <p:spPr>
          <a:xfrm>
            <a:off x="685800" y="2057400"/>
            <a:ext cx="246888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smtClean="0"/>
              <a:t>Insert picture. Get approved pictures at http://</a:t>
            </a:r>
            <a:r>
              <a:rPr lang="en-US" dirty="0" err="1" smtClean="0"/>
              <a:t>www.novartisbrandlab.com</a:t>
            </a:r>
            <a:r>
              <a:rPr lang="en-US" dirty="0" smtClean="0"/>
              <a:t>/resources/library</a:t>
            </a:r>
            <a:endParaRPr lang="en-US" dirty="0"/>
          </a:p>
        </p:txBody>
      </p:sp>
      <p:sp>
        <p:nvSpPr>
          <p:cNvPr id="20" name="Content Placeholder 2"/>
          <p:cNvSpPr>
            <a:spLocks noGrp="1"/>
          </p:cNvSpPr>
          <p:nvPr>
            <p:ph sz="half" idx="23" hasCustomPrompt="1"/>
          </p:nvPr>
        </p:nvSpPr>
        <p:spPr>
          <a:xfrm>
            <a:off x="3337560" y="2057400"/>
            <a:ext cx="246888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smtClean="0"/>
              <a:t>Insert picture. Get approved pictures at http://</a:t>
            </a:r>
            <a:r>
              <a:rPr lang="en-US" dirty="0" err="1" smtClean="0"/>
              <a:t>www.novartisbrandlab.com</a:t>
            </a:r>
            <a:r>
              <a:rPr lang="en-US" dirty="0" smtClean="0"/>
              <a:t>/resources/library</a:t>
            </a:r>
            <a:endParaRPr lang="en-US" dirty="0"/>
          </a:p>
        </p:txBody>
      </p:sp>
      <p:sp>
        <p:nvSpPr>
          <p:cNvPr id="21" name="Content Placeholder 2"/>
          <p:cNvSpPr>
            <a:spLocks noGrp="1"/>
          </p:cNvSpPr>
          <p:nvPr>
            <p:ph sz="half" idx="24" hasCustomPrompt="1"/>
          </p:nvPr>
        </p:nvSpPr>
        <p:spPr>
          <a:xfrm>
            <a:off x="5989320" y="2057400"/>
            <a:ext cx="246888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smtClean="0"/>
              <a:t>Insert picture. Get approved pictures at http://</a:t>
            </a:r>
            <a:r>
              <a:rPr lang="en-US" dirty="0" err="1" smtClean="0"/>
              <a:t>www.novartisbrandlab.com</a:t>
            </a:r>
            <a:r>
              <a:rPr lang="en-US" dirty="0" smtClean="0"/>
              <a:t>/resources/library</a:t>
            </a:r>
            <a:endParaRPr lang="en-US" dirty="0"/>
          </a:p>
        </p:txBody>
      </p:sp>
    </p:spTree>
    <p:extLst>
      <p:ext uri="{BB962C8B-B14F-4D97-AF65-F5344CB8AC3E}">
        <p14:creationId xmlns:p14="http://schemas.microsoft.com/office/powerpoint/2010/main" val="11934072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3.jpeg"/><Relationship Id="rId5" Type="http://schemas.openxmlformats.org/officeDocument/2006/relationships/slideLayout" Target="../slideLayouts/slideLayout24.xml"/><Relationship Id="rId10"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772400" cy="960120"/>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508760"/>
            <a:ext cx="7772400" cy="4526280"/>
          </a:xfrm>
          <a:prstGeom prst="rect">
            <a:avLst/>
          </a:prstGeom>
        </p:spPr>
        <p:txBody>
          <a:bodyPr vert="horz" lIns="0" tIns="0" rIns="0" bIns="0" spcCol="18288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
        <p:nvSpPr>
          <p:cNvPr id="10" name="Footer Placeholder 4"/>
          <p:cNvSpPr txBox="1">
            <a:spLocks/>
          </p:cNvSpPr>
          <p:nvPr/>
        </p:nvSpPr>
        <p:spPr>
          <a:xfrm>
            <a:off x="685800" y="6350635"/>
            <a:ext cx="5943600" cy="228600"/>
          </a:xfrm>
          <a:prstGeom prst="rect">
            <a:avLst/>
          </a:prstGeom>
        </p:spPr>
        <p:txBody>
          <a:bodyPr vert="horz" lIns="0" tIns="0" rIns="0" bIns="0" rtlCol="0" anchor="b" anchorCtr="0"/>
          <a:lstStyle>
            <a:defPPr>
              <a:defRPr lang="en-US"/>
            </a:defPPr>
            <a:lvl1pPr marL="0" algn="l" defTabSz="914400" rtl="0" eaLnBrk="1" latinLnBrk="0" hangingPunct="1">
              <a:defRPr sz="1000" b="1" kern="1200">
                <a:solidFill>
                  <a:srgbClr val="0460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solidFill>
                <a:schemeClr val="accent2"/>
              </a:solidFill>
            </a:endParaRPr>
          </a:p>
        </p:txBody>
      </p:sp>
      <p:grpSp>
        <p:nvGrpSpPr>
          <p:cNvPr id="20" name="Group 19"/>
          <p:cNvGrpSpPr/>
          <p:nvPr/>
        </p:nvGrpSpPr>
        <p:grpSpPr>
          <a:xfrm>
            <a:off x="-137160" y="-137160"/>
            <a:ext cx="9418320" cy="7132320"/>
            <a:chOff x="-137160" y="-137160"/>
            <a:chExt cx="9418320" cy="7132320"/>
          </a:xfrm>
        </p:grpSpPr>
        <p:cxnSp>
          <p:nvCxnSpPr>
            <p:cNvPr id="12" name="Straight Connector 11"/>
            <p:cNvCxnSpPr/>
            <p:nvPr userDrawn="1"/>
          </p:nvCxnSpPr>
          <p:spPr>
            <a:xfrm flipV="1">
              <a:off x="685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6858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44805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44805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466344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466344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9189720" y="15087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9189720" y="60350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37160" y="15087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37160" y="60350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9189720" y="4572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37160" y="4572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4"/>
          </p:nvPr>
        </p:nvSpPr>
        <p:spPr>
          <a:xfrm>
            <a:off x="685800" y="6629400"/>
            <a:ext cx="228600" cy="228600"/>
          </a:xfrm>
          <a:prstGeom prst="rect">
            <a:avLst/>
          </a:prstGeom>
        </p:spPr>
        <p:txBody>
          <a:bodyPr vert="horz" lIns="0" tIns="0" rIns="0" bIns="0" rtlCol="0" anchor="t" anchorCtr="0"/>
          <a:lstStyle>
            <a:lvl1pPr>
              <a:defRPr lang="en-US" sz="700" smtClean="0">
                <a:solidFill>
                  <a:srgbClr val="7F7F7F"/>
                </a:solidFill>
              </a:defRPr>
            </a:lvl1pPr>
          </a:lstStyle>
          <a:p>
            <a:fld id="{47547CF9-5B10-D24F-A8D7-45A9778164F7}" type="slidenum">
              <a:rPr lang="uk-UA" smtClean="0"/>
              <a:pPr/>
              <a:t>‹#›</a:t>
            </a:fld>
            <a:endParaRPr lang="uk-UA" dirty="0"/>
          </a:p>
        </p:txBody>
      </p:sp>
      <p:sp>
        <p:nvSpPr>
          <p:cNvPr id="5" name="Footer Placeholder 4"/>
          <p:cNvSpPr>
            <a:spLocks noGrp="1"/>
          </p:cNvSpPr>
          <p:nvPr>
            <p:ph type="ftr" sz="quarter" idx="3"/>
          </p:nvPr>
        </p:nvSpPr>
        <p:spPr>
          <a:xfrm>
            <a:off x="914400" y="6629400"/>
            <a:ext cx="5715000" cy="228600"/>
          </a:xfrm>
          <a:prstGeom prst="rect">
            <a:avLst/>
          </a:prstGeom>
          <a:noFill/>
        </p:spPr>
        <p:txBody>
          <a:bodyPr wrap="square" lIns="0" tIns="0" rIns="0" bIns="0" rtlCol="0" anchor="t" anchorCtr="0">
            <a:noAutofit/>
          </a:bodyPr>
          <a:lstStyle>
            <a:lvl1pPr>
              <a:defRPr lang="en-US" sz="700" dirty="0">
                <a:solidFill>
                  <a:srgbClr val="7F7F7F"/>
                </a:solidFill>
              </a:defRPr>
            </a:lvl1pPr>
          </a:lstStyle>
          <a:p>
            <a:r>
              <a:rPr lang="en-US" smtClean="0"/>
              <a:t>ONC7CRK Mini CLiP | Lesley Griner| 2016.07.22 | CBDD Lab Head Meeting | Business Use Only</a:t>
            </a:r>
            <a:endParaRPr lang="en-US" dirty="0"/>
          </a:p>
        </p:txBody>
      </p:sp>
    </p:spTree>
    <p:extLst>
      <p:ext uri="{BB962C8B-B14F-4D97-AF65-F5344CB8AC3E}">
        <p14:creationId xmlns:p14="http://schemas.microsoft.com/office/powerpoint/2010/main" val="1686022313"/>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62" r:id="rId3"/>
    <p:sldLayoutId id="2147483650" r:id="rId4"/>
    <p:sldLayoutId id="2147483652" r:id="rId5"/>
    <p:sldLayoutId id="2147483667" r:id="rId6"/>
    <p:sldLayoutId id="2147483663" r:id="rId7"/>
    <p:sldLayoutId id="2147483664" r:id="rId8"/>
    <p:sldLayoutId id="2147483665" r:id="rId9"/>
    <p:sldLayoutId id="2147483666" r:id="rId10"/>
    <p:sldLayoutId id="2147483651" r:id="rId11"/>
    <p:sldLayoutId id="2147483673" r:id="rId12"/>
    <p:sldLayoutId id="2147483670" r:id="rId13"/>
    <p:sldLayoutId id="2147483671" r:id="rId14"/>
    <p:sldLayoutId id="2147483669" r:id="rId15"/>
    <p:sldLayoutId id="2147483668" r:id="rId16"/>
    <p:sldLayoutId id="2147483675" r:id="rId17"/>
    <p:sldLayoutId id="2147483678" r:id="rId18"/>
    <p:sldLayoutId id="2147483679" r:id="rId19"/>
  </p:sldLayoutIdLst>
  <p:timing>
    <p:tnLst>
      <p:par>
        <p:cTn id="1" dur="indefinite" restart="never" nodeType="tmRoot"/>
      </p:par>
    </p:tnLst>
  </p:timing>
  <p:hf sldNum="0" hdr="0" ftr="0" dt="0"/>
  <p:txStyles>
    <p:titleStyle>
      <a:lvl1pPr algn="l" defTabSz="914400" rtl="0" eaLnBrk="1" latinLnBrk="0" hangingPunct="1">
        <a:lnSpc>
          <a:spcPct val="95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2274" name="Rectangle 2"/>
          <p:cNvSpPr>
            <a:spLocks noChangeArrowheads="1"/>
          </p:cNvSpPr>
          <p:nvPr/>
        </p:nvSpPr>
        <p:spPr bwMode="gray">
          <a:xfrm>
            <a:off x="0" y="1125538"/>
            <a:ext cx="9140825" cy="63500"/>
          </a:xfrm>
          <a:prstGeom prst="rect">
            <a:avLst/>
          </a:prstGeom>
          <a:solidFill>
            <a:srgbClr val="6A5540"/>
          </a:solidFill>
          <a:ln w="12700">
            <a:noFill/>
            <a:miter lim="800000"/>
            <a:headEnd/>
            <a:tailEnd/>
          </a:ln>
          <a:effectLst/>
        </p:spPr>
        <p:txBody>
          <a:bodyPr wrap="none" anchor="ctr"/>
          <a:lstStyle/>
          <a:p>
            <a:pPr fontAlgn="base">
              <a:spcBef>
                <a:spcPct val="0"/>
              </a:spcBef>
              <a:spcAft>
                <a:spcPct val="0"/>
              </a:spcAft>
              <a:defRPr/>
            </a:pPr>
            <a:endParaRPr lang="en-US" sz="2400" dirty="0">
              <a:solidFill>
                <a:prstClr val="black"/>
              </a:solidFill>
            </a:endParaRPr>
          </a:p>
        </p:txBody>
      </p:sp>
      <p:sp>
        <p:nvSpPr>
          <p:cNvPr id="1028" name="Rectangle 4"/>
          <p:cNvSpPr>
            <a:spLocks noGrp="1" noChangeArrowheads="1"/>
          </p:cNvSpPr>
          <p:nvPr>
            <p:ph type="body" idx="1"/>
          </p:nvPr>
        </p:nvSpPr>
        <p:spPr bwMode="gray">
          <a:xfrm>
            <a:off x="527051" y="1346200"/>
            <a:ext cx="8312150" cy="4940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pic>
        <p:nvPicPr>
          <p:cNvPr id="1029" name="Logo" descr="NVS RGB"/>
          <p:cNvPicPr>
            <a:picLocks noChangeAspect="1" noChangeArrowheads="1"/>
          </p:cNvPicPr>
          <p:nvPr/>
        </p:nvPicPr>
        <p:blipFill>
          <a:blip r:embed="rId11" cstate="print"/>
          <a:srcRect/>
          <a:stretch>
            <a:fillRect/>
          </a:stretch>
        </p:blipFill>
        <p:spPr bwMode="auto">
          <a:xfrm>
            <a:off x="7272338" y="6343650"/>
            <a:ext cx="1292225" cy="311150"/>
          </a:xfrm>
          <a:prstGeom prst="rect">
            <a:avLst/>
          </a:prstGeom>
          <a:noFill/>
          <a:ln w="9525">
            <a:noFill/>
            <a:miter lim="800000"/>
            <a:headEnd/>
            <a:tailEnd/>
          </a:ln>
        </p:spPr>
      </p:pic>
      <p:sp>
        <p:nvSpPr>
          <p:cNvPr id="9" name="Footer Placeholder 4"/>
          <p:cNvSpPr>
            <a:spLocks noGrp="1"/>
          </p:cNvSpPr>
          <p:nvPr>
            <p:ph type="ftr" sz="quarter" idx="3"/>
          </p:nvPr>
        </p:nvSpPr>
        <p:spPr>
          <a:xfrm>
            <a:off x="687248" y="6403150"/>
            <a:ext cx="6477000" cy="250825"/>
          </a:xfrm>
          <a:prstGeom prst="rect">
            <a:avLst/>
          </a:prstGeom>
        </p:spPr>
        <p:txBody>
          <a:bodyPr/>
          <a:lstStyle>
            <a:lvl1pPr>
              <a:defRPr sz="900">
                <a:solidFill>
                  <a:srgbClr val="7F7F7F"/>
                </a:solidFill>
              </a:defRPr>
            </a:lvl1pPr>
          </a:lstStyle>
          <a:p>
            <a:pPr fontAlgn="base">
              <a:spcBef>
                <a:spcPct val="0"/>
              </a:spcBef>
              <a:spcAft>
                <a:spcPct val="0"/>
              </a:spcAft>
            </a:pPr>
            <a:r>
              <a:rPr lang="en-US" smtClean="0"/>
              <a:t>ONC7CRK Mini CLiP | Lesley Griner| 2016.07.22 | CBDD Lab Head Meeting | Business Use Only</a:t>
            </a:r>
            <a:endParaRPr lang="en-US" dirty="0"/>
          </a:p>
        </p:txBody>
      </p:sp>
      <p:sp>
        <p:nvSpPr>
          <p:cNvPr id="10" name="Slide Number Placeholder 5"/>
          <p:cNvSpPr>
            <a:spLocks noGrp="1"/>
          </p:cNvSpPr>
          <p:nvPr>
            <p:ph type="sldNum" sz="quarter" idx="4"/>
          </p:nvPr>
        </p:nvSpPr>
        <p:spPr>
          <a:xfrm>
            <a:off x="538116" y="6403150"/>
            <a:ext cx="400035" cy="247031"/>
          </a:xfrm>
          <a:prstGeom prst="rect">
            <a:avLst/>
          </a:prstGeom>
        </p:spPr>
        <p:txBody>
          <a:bodyPr/>
          <a:lstStyle>
            <a:lvl1pPr>
              <a:defRPr sz="900">
                <a:solidFill>
                  <a:srgbClr val="7F7F7F"/>
                </a:solidFill>
              </a:defRPr>
            </a:lvl1pPr>
          </a:lstStyle>
          <a:p>
            <a:pPr fontAlgn="base">
              <a:spcBef>
                <a:spcPct val="0"/>
              </a:spcBef>
              <a:spcAft>
                <a:spcPct val="0"/>
              </a:spcAft>
            </a:pPr>
            <a:fld id="{E66AA3EA-0569-43EF-BBA3-83FDB109D582}" type="slidenum">
              <a:rPr lang="en-US" smtClean="0"/>
              <a:pPr fontAlgn="base">
                <a:spcBef>
                  <a:spcPct val="0"/>
                </a:spcBef>
                <a:spcAft>
                  <a:spcPct val="0"/>
                </a:spcAft>
              </a:pPr>
              <a:t>‹#›</a:t>
            </a:fld>
            <a:endParaRPr lang="en-US" dirty="0" smtClean="0"/>
          </a:p>
        </p:txBody>
      </p:sp>
    </p:spTree>
    <p:extLst>
      <p:ext uri="{BB962C8B-B14F-4D97-AF65-F5344CB8AC3E}">
        <p14:creationId xmlns:p14="http://schemas.microsoft.com/office/powerpoint/2010/main" val="7608998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p:hf sldNum="0" hdr="0" ftr="0" dt="0"/>
  <p:txStyles>
    <p:titleStyle>
      <a:lvl1pPr algn="l" rtl="0" eaLnBrk="1" fontAlgn="base" hangingPunct="1">
        <a:lnSpc>
          <a:spcPct val="95000"/>
        </a:lnSpc>
        <a:spcBef>
          <a:spcPct val="0"/>
        </a:spcBef>
        <a:spcAft>
          <a:spcPct val="0"/>
        </a:spcAft>
        <a:defRPr sz="2800">
          <a:solidFill>
            <a:schemeClr val="accent4"/>
          </a:solidFill>
          <a:latin typeface="+mj-lt"/>
          <a:ea typeface="+mj-ea"/>
          <a:cs typeface="+mj-cs"/>
        </a:defRPr>
      </a:lvl1pPr>
      <a:lvl2pPr algn="l" rtl="0" eaLnBrk="1" fontAlgn="base" hangingPunct="1">
        <a:lnSpc>
          <a:spcPct val="95000"/>
        </a:lnSpc>
        <a:spcBef>
          <a:spcPct val="0"/>
        </a:spcBef>
        <a:spcAft>
          <a:spcPct val="0"/>
        </a:spcAft>
        <a:defRPr sz="2800">
          <a:solidFill>
            <a:schemeClr val="folHlink"/>
          </a:solidFill>
          <a:latin typeface="Arial" charset="0"/>
        </a:defRPr>
      </a:lvl2pPr>
      <a:lvl3pPr algn="l" rtl="0" eaLnBrk="1" fontAlgn="base" hangingPunct="1">
        <a:lnSpc>
          <a:spcPct val="95000"/>
        </a:lnSpc>
        <a:spcBef>
          <a:spcPct val="0"/>
        </a:spcBef>
        <a:spcAft>
          <a:spcPct val="0"/>
        </a:spcAft>
        <a:defRPr sz="2800">
          <a:solidFill>
            <a:schemeClr val="folHlink"/>
          </a:solidFill>
          <a:latin typeface="Arial" charset="0"/>
        </a:defRPr>
      </a:lvl3pPr>
      <a:lvl4pPr algn="l" rtl="0" eaLnBrk="1" fontAlgn="base" hangingPunct="1">
        <a:lnSpc>
          <a:spcPct val="95000"/>
        </a:lnSpc>
        <a:spcBef>
          <a:spcPct val="0"/>
        </a:spcBef>
        <a:spcAft>
          <a:spcPct val="0"/>
        </a:spcAft>
        <a:defRPr sz="2800">
          <a:solidFill>
            <a:schemeClr val="folHlink"/>
          </a:solidFill>
          <a:latin typeface="Arial" charset="0"/>
        </a:defRPr>
      </a:lvl4pPr>
      <a:lvl5pPr algn="l" rtl="0" eaLnBrk="1" fontAlgn="base" hangingPunct="1">
        <a:lnSpc>
          <a:spcPct val="95000"/>
        </a:lnSpc>
        <a:spcBef>
          <a:spcPct val="0"/>
        </a:spcBef>
        <a:spcAft>
          <a:spcPct val="0"/>
        </a:spcAft>
        <a:defRPr sz="2800">
          <a:solidFill>
            <a:schemeClr val="folHlink"/>
          </a:solidFill>
          <a:latin typeface="Arial" charset="0"/>
        </a:defRPr>
      </a:lvl5pPr>
      <a:lvl6pPr marL="457200" algn="l" rtl="0" eaLnBrk="1" fontAlgn="base" hangingPunct="1">
        <a:lnSpc>
          <a:spcPct val="95000"/>
        </a:lnSpc>
        <a:spcBef>
          <a:spcPct val="0"/>
        </a:spcBef>
        <a:spcAft>
          <a:spcPct val="0"/>
        </a:spcAft>
        <a:defRPr sz="2800">
          <a:solidFill>
            <a:schemeClr val="folHlink"/>
          </a:solidFill>
          <a:latin typeface="Arial" charset="0"/>
        </a:defRPr>
      </a:lvl6pPr>
      <a:lvl7pPr marL="914400" algn="l" rtl="0" eaLnBrk="1" fontAlgn="base" hangingPunct="1">
        <a:lnSpc>
          <a:spcPct val="95000"/>
        </a:lnSpc>
        <a:spcBef>
          <a:spcPct val="0"/>
        </a:spcBef>
        <a:spcAft>
          <a:spcPct val="0"/>
        </a:spcAft>
        <a:defRPr sz="2800">
          <a:solidFill>
            <a:schemeClr val="folHlink"/>
          </a:solidFill>
          <a:latin typeface="Arial" charset="0"/>
        </a:defRPr>
      </a:lvl7pPr>
      <a:lvl8pPr marL="1371600" algn="l" rtl="0" eaLnBrk="1" fontAlgn="base" hangingPunct="1">
        <a:lnSpc>
          <a:spcPct val="95000"/>
        </a:lnSpc>
        <a:spcBef>
          <a:spcPct val="0"/>
        </a:spcBef>
        <a:spcAft>
          <a:spcPct val="0"/>
        </a:spcAft>
        <a:defRPr sz="2800">
          <a:solidFill>
            <a:schemeClr val="folHlink"/>
          </a:solidFill>
          <a:latin typeface="Arial" charset="0"/>
        </a:defRPr>
      </a:lvl8pPr>
      <a:lvl9pPr marL="1828800" algn="l" rtl="0" eaLnBrk="1" fontAlgn="base" hangingPunct="1">
        <a:lnSpc>
          <a:spcPct val="95000"/>
        </a:lnSpc>
        <a:spcBef>
          <a:spcPct val="0"/>
        </a:spcBef>
        <a:spcAft>
          <a:spcPct val="0"/>
        </a:spcAft>
        <a:defRPr sz="2800">
          <a:solidFill>
            <a:schemeClr val="folHlink"/>
          </a:solidFill>
          <a:latin typeface="Arial" charset="0"/>
        </a:defRPr>
      </a:lvl9pPr>
    </p:titleStyle>
    <p:bodyStyle>
      <a:lvl1pPr marL="233363" indent="-233363" algn="l" rtl="0" eaLnBrk="1" fontAlgn="base" hangingPunct="1">
        <a:lnSpc>
          <a:spcPct val="95000"/>
        </a:lnSpc>
        <a:spcBef>
          <a:spcPct val="75000"/>
        </a:spcBef>
        <a:spcAft>
          <a:spcPct val="0"/>
        </a:spcAft>
        <a:buClr>
          <a:schemeClr val="accent1"/>
        </a:buClr>
        <a:buSzPct val="110000"/>
        <a:buFont typeface="Wingdings" pitchFamily="2" charset="2"/>
        <a:buChar char="§"/>
        <a:defRPr sz="2400">
          <a:solidFill>
            <a:schemeClr val="accent6"/>
          </a:solidFill>
          <a:latin typeface="+mn-lt"/>
          <a:ea typeface="+mn-ea"/>
          <a:cs typeface="+mn-cs"/>
        </a:defRPr>
      </a:lvl1pPr>
      <a:lvl2pPr marL="398463" indent="-163513" algn="l" rtl="0" eaLnBrk="1" fontAlgn="base" hangingPunct="1">
        <a:lnSpc>
          <a:spcPct val="95000"/>
        </a:lnSpc>
        <a:spcBef>
          <a:spcPct val="40000"/>
        </a:spcBef>
        <a:spcAft>
          <a:spcPct val="0"/>
        </a:spcAft>
        <a:buClr>
          <a:srgbClr val="917B69"/>
        </a:buClr>
        <a:buFont typeface="Arial" charset="0"/>
        <a:buChar char="•"/>
        <a:defRPr sz="2000">
          <a:solidFill>
            <a:schemeClr val="accent6"/>
          </a:solidFill>
          <a:latin typeface="+mn-lt"/>
        </a:defRPr>
      </a:lvl2pPr>
      <a:lvl3pPr marL="577850" indent="-177800" algn="l" rtl="0" eaLnBrk="1" fontAlgn="base" hangingPunct="1">
        <a:lnSpc>
          <a:spcPct val="95000"/>
        </a:lnSpc>
        <a:spcBef>
          <a:spcPct val="30000"/>
        </a:spcBef>
        <a:spcAft>
          <a:spcPct val="0"/>
        </a:spcAft>
        <a:buClrTx/>
        <a:buFont typeface="Arial" charset="0"/>
        <a:buChar char="-"/>
        <a:defRPr>
          <a:solidFill>
            <a:schemeClr val="accent6"/>
          </a:solidFill>
          <a:latin typeface="+mn-lt"/>
        </a:defRPr>
      </a:lvl3pPr>
      <a:lvl4pPr marL="752475" indent="-173038" algn="l" rtl="0" eaLnBrk="1" fontAlgn="base" hangingPunct="1">
        <a:lnSpc>
          <a:spcPct val="95000"/>
        </a:lnSpc>
        <a:spcBef>
          <a:spcPct val="20000"/>
        </a:spcBef>
        <a:spcAft>
          <a:spcPct val="0"/>
        </a:spcAft>
        <a:buClrTx/>
        <a:buFont typeface="Arial" charset="0"/>
        <a:buChar char="•"/>
        <a:defRPr sz="1600">
          <a:solidFill>
            <a:schemeClr val="accent6"/>
          </a:solidFill>
          <a:latin typeface="+mn-lt"/>
        </a:defRPr>
      </a:lvl4pPr>
      <a:lvl5pPr marL="917575" indent="-163513" algn="l" rtl="0" eaLnBrk="1" fontAlgn="base" hangingPunct="1">
        <a:spcBef>
          <a:spcPct val="20000"/>
        </a:spcBef>
        <a:spcAft>
          <a:spcPct val="0"/>
        </a:spcAft>
        <a:buChar char="»"/>
        <a:defRPr sz="1400">
          <a:solidFill>
            <a:schemeClr val="accent6"/>
          </a:solidFill>
          <a:latin typeface="+mn-lt"/>
        </a:defRPr>
      </a:lvl5pPr>
      <a:lvl6pPr marL="1374775" indent="-163513" algn="l" rtl="0" eaLnBrk="1" fontAlgn="base" hangingPunct="1">
        <a:spcBef>
          <a:spcPct val="20000"/>
        </a:spcBef>
        <a:spcAft>
          <a:spcPct val="0"/>
        </a:spcAft>
        <a:buChar char="»"/>
        <a:defRPr sz="1400">
          <a:solidFill>
            <a:schemeClr val="tx1"/>
          </a:solidFill>
          <a:latin typeface="+mn-lt"/>
        </a:defRPr>
      </a:lvl6pPr>
      <a:lvl7pPr marL="1831975" indent="-163513" algn="l" rtl="0" eaLnBrk="1" fontAlgn="base" hangingPunct="1">
        <a:spcBef>
          <a:spcPct val="20000"/>
        </a:spcBef>
        <a:spcAft>
          <a:spcPct val="0"/>
        </a:spcAft>
        <a:buChar char="»"/>
        <a:defRPr sz="1400">
          <a:solidFill>
            <a:schemeClr val="tx1"/>
          </a:solidFill>
          <a:latin typeface="+mn-lt"/>
        </a:defRPr>
      </a:lvl7pPr>
      <a:lvl8pPr marL="2289175" indent="-163513" algn="l" rtl="0" eaLnBrk="1" fontAlgn="base" hangingPunct="1">
        <a:spcBef>
          <a:spcPct val="20000"/>
        </a:spcBef>
        <a:spcAft>
          <a:spcPct val="0"/>
        </a:spcAft>
        <a:buChar char="»"/>
        <a:defRPr sz="1400">
          <a:solidFill>
            <a:schemeClr val="tx1"/>
          </a:solidFill>
          <a:latin typeface="+mn-lt"/>
        </a:defRPr>
      </a:lvl8pPr>
      <a:lvl9pPr marL="2746375" indent="-163513"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jpe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emf"/><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jpeg"/><Relationship Id="rId7"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76.jpeg"/><Relationship Id="rId5" Type="http://schemas.openxmlformats.org/officeDocument/2006/relationships/image" Target="../media/image75.wmf"/><Relationship Id="rId4" Type="http://schemas.microsoft.com/office/2007/relationships/hdphoto" Target="../media/hdphoto1.wdp"/><Relationship Id="rId9" Type="http://schemas.openxmlformats.org/officeDocument/2006/relationships/image" Target="../media/image7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xml"/><Relationship Id="rId4" Type="http://schemas.openxmlformats.org/officeDocument/2006/relationships/image" Target="../media/image79.jpeg"/></Relationships>
</file>

<file path=ppt/slides/_rels/slide2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gif"/><Relationship Id="rId7"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 Id="rId9"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8" Type="http://schemas.openxmlformats.org/officeDocument/2006/relationships/hyperlink" Target="http://www.ncbi.nlm.nih.gov/pubmed/?term=Shinn%20P%5bAuthor%5d&amp;cauthor=true&amp;cauthor_uid=22927676" TargetMode="External"/><Relationship Id="rId13" Type="http://schemas.openxmlformats.org/officeDocument/2006/relationships/hyperlink" Target="http://www.ncbi.nlm.nih.gov/pubmed/?term=Ferrer%20M%5bAuthor%5d&amp;cauthor=true&amp;cauthor_uid=22927676" TargetMode="External"/><Relationship Id="rId3" Type="http://schemas.openxmlformats.org/officeDocument/2006/relationships/hyperlink" Target="http://www.ncbi.nlm.nih.gov/pubmed/22927676" TargetMode="External"/><Relationship Id="rId7" Type="http://schemas.openxmlformats.org/officeDocument/2006/relationships/hyperlink" Target="http://www.ncbi.nlm.nih.gov/pubmed/?term=Guha%20R%5bAuthor%5d&amp;cauthor=true&amp;cauthor_uid=22927676" TargetMode="External"/><Relationship Id="rId12" Type="http://schemas.openxmlformats.org/officeDocument/2006/relationships/hyperlink" Target="http://www.ncbi.nlm.nih.gov/pubmed/?term=Sayers%20TJ%5bAuthor%5d&amp;cauthor=true&amp;cauthor_uid=22927676"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hyperlink" Target="http://www.ncbi.nlm.nih.gov/pubmed/?term=Goodwin%20BL%5bAuthor%5d&amp;cauthor=true&amp;cauthor_uid=22927676" TargetMode="External"/><Relationship Id="rId11" Type="http://schemas.openxmlformats.org/officeDocument/2006/relationships/hyperlink" Target="http://www.ncbi.nlm.nih.gov/pubmed/?term=de%20Kluyver%20RL%5bAuthor%5d&amp;cauthor=true&amp;cauthor_uid=22927676" TargetMode="External"/><Relationship Id="rId5" Type="http://schemas.openxmlformats.org/officeDocument/2006/relationships/hyperlink" Target="http://www.ncbi.nlm.nih.gov/pubmed/?term=Keller%20JM%5bAuthor%5d&amp;cauthor=true&amp;cauthor_uid=22927676" TargetMode="External"/><Relationship Id="rId10" Type="http://schemas.openxmlformats.org/officeDocument/2006/relationships/hyperlink" Target="http://www.ncbi.nlm.nih.gov/pubmed/?term=Thomas%20CJ%5bAuthor%5d&amp;cauthor=true&amp;cauthor_uid=22927676" TargetMode="External"/><Relationship Id="rId4" Type="http://schemas.openxmlformats.org/officeDocument/2006/relationships/hyperlink" Target="http://www.ncbi.nlm.nih.gov/pubmed/?term=Mathews%20LA%5bAuthor%5d&amp;cauthor=true&amp;cauthor_uid=22927676" TargetMode="External"/><Relationship Id="rId9" Type="http://schemas.openxmlformats.org/officeDocument/2006/relationships/hyperlink" Target="http://www.ncbi.nlm.nih.gov/pubmed/?term=Mull%20R%5bAuthor%5d&amp;cauthor=true&amp;cauthor_uid=22927676" TargetMode="External"/><Relationship Id="rId1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hyperlink" Target="http://www.ncbi.nlm.nih.gov/pubmed/22927676" TargetMode="External"/><Relationship Id="rId2" Type="http://schemas.openxmlformats.org/officeDocument/2006/relationships/image" Target="../media/image91.png"/><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hyperlink" Target="http://www.ncbi.nlm.nih.gov/pubmed/?term=Mathews%20LA%5bAuthor%5d&amp;cauthor=true&amp;cauthor_uid=22927676" TargetMode="Externa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93.jpeg"/><Relationship Id="rId10" Type="http://schemas.openxmlformats.org/officeDocument/2006/relationships/image" Target="../media/image79.jpeg"/><Relationship Id="rId4" Type="http://schemas.microsoft.com/office/2007/relationships/hdphoto" Target="../media/hdphoto2.wdp"/><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13" Type="http://schemas.openxmlformats.org/officeDocument/2006/relationships/image" Target="../media/image99.jpeg"/><Relationship Id="rId18" Type="http://schemas.microsoft.com/office/2007/relationships/hdphoto" Target="../media/hdphoto11.wdp"/><Relationship Id="rId26" Type="http://schemas.microsoft.com/office/2007/relationships/hdphoto" Target="../media/hdphoto3.wdp"/><Relationship Id="rId39" Type="http://schemas.microsoft.com/office/2007/relationships/hdphoto" Target="../media/hdphoto20.wdp"/><Relationship Id="rId21" Type="http://schemas.openxmlformats.org/officeDocument/2006/relationships/image" Target="../media/image103.jpeg"/><Relationship Id="rId34" Type="http://schemas.microsoft.com/office/2007/relationships/hdphoto" Target="../media/hdphoto18.wdp"/><Relationship Id="rId42" Type="http://schemas.openxmlformats.org/officeDocument/2006/relationships/image" Target="../media/image113.png"/><Relationship Id="rId47" Type="http://schemas.openxmlformats.org/officeDocument/2006/relationships/image" Target="../media/image116.png"/><Relationship Id="rId50" Type="http://schemas.microsoft.com/office/2007/relationships/hdphoto" Target="../media/hdphoto25.wdp"/><Relationship Id="rId55" Type="http://schemas.openxmlformats.org/officeDocument/2006/relationships/image" Target="../media/image120.png"/><Relationship Id="rId7" Type="http://schemas.openxmlformats.org/officeDocument/2006/relationships/image" Target="../media/image96.png"/><Relationship Id="rId2" Type="http://schemas.openxmlformats.org/officeDocument/2006/relationships/notesSlide" Target="../notesSlides/notesSlide16.xml"/><Relationship Id="rId16" Type="http://schemas.microsoft.com/office/2007/relationships/hdphoto" Target="../media/hdphoto10.wdp"/><Relationship Id="rId20" Type="http://schemas.microsoft.com/office/2007/relationships/hdphoto" Target="../media/hdphoto12.wdp"/><Relationship Id="rId29" Type="http://schemas.openxmlformats.org/officeDocument/2006/relationships/image" Target="../media/image106.png"/><Relationship Id="rId41" Type="http://schemas.microsoft.com/office/2007/relationships/hdphoto" Target="../media/hdphoto21.wdp"/><Relationship Id="rId54" Type="http://schemas.microsoft.com/office/2007/relationships/hdphoto" Target="../media/hdphoto27.wdp"/><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98.jpeg"/><Relationship Id="rId24" Type="http://schemas.microsoft.com/office/2007/relationships/hdphoto" Target="../media/hdphoto14.wdp"/><Relationship Id="rId32" Type="http://schemas.microsoft.com/office/2007/relationships/hdphoto" Target="../media/hdphoto17.wdp"/><Relationship Id="rId37" Type="http://schemas.openxmlformats.org/officeDocument/2006/relationships/image" Target="../media/image110.png"/><Relationship Id="rId40" Type="http://schemas.openxmlformats.org/officeDocument/2006/relationships/image" Target="../media/image112.png"/><Relationship Id="rId45" Type="http://schemas.microsoft.com/office/2007/relationships/hdphoto" Target="../media/hdphoto23.wdp"/><Relationship Id="rId53" Type="http://schemas.openxmlformats.org/officeDocument/2006/relationships/image" Target="../media/image119.png"/><Relationship Id="rId58" Type="http://schemas.microsoft.com/office/2007/relationships/hdphoto" Target="../media/hdphoto29.wdp"/><Relationship Id="rId5" Type="http://schemas.openxmlformats.org/officeDocument/2006/relationships/image" Target="../media/image92.png"/><Relationship Id="rId15" Type="http://schemas.openxmlformats.org/officeDocument/2006/relationships/image" Target="../media/image100.jpeg"/><Relationship Id="rId23" Type="http://schemas.openxmlformats.org/officeDocument/2006/relationships/image" Target="../media/image104.jpeg"/><Relationship Id="rId28" Type="http://schemas.microsoft.com/office/2007/relationships/hdphoto" Target="../media/hdphoto15.wdp"/><Relationship Id="rId36" Type="http://schemas.microsoft.com/office/2007/relationships/hdphoto" Target="../media/hdphoto19.wdp"/><Relationship Id="rId49" Type="http://schemas.openxmlformats.org/officeDocument/2006/relationships/image" Target="../media/image117.png"/><Relationship Id="rId57" Type="http://schemas.openxmlformats.org/officeDocument/2006/relationships/image" Target="../media/image121.png"/><Relationship Id="rId61" Type="http://schemas.openxmlformats.org/officeDocument/2006/relationships/image" Target="../media/image79.jpeg"/><Relationship Id="rId10" Type="http://schemas.microsoft.com/office/2007/relationships/hdphoto" Target="../media/hdphoto7.wdp"/><Relationship Id="rId19" Type="http://schemas.openxmlformats.org/officeDocument/2006/relationships/image" Target="../media/image102.png"/><Relationship Id="rId31" Type="http://schemas.openxmlformats.org/officeDocument/2006/relationships/image" Target="../media/image107.png"/><Relationship Id="rId44" Type="http://schemas.openxmlformats.org/officeDocument/2006/relationships/image" Target="../media/image114.png"/><Relationship Id="rId52" Type="http://schemas.microsoft.com/office/2007/relationships/hdphoto" Target="../media/hdphoto26.wdp"/><Relationship Id="rId60" Type="http://schemas.microsoft.com/office/2007/relationships/hdphoto" Target="../media/hdphoto4.wdp"/><Relationship Id="rId4" Type="http://schemas.microsoft.com/office/2007/relationships/hdphoto" Target="../media/hdphoto5.wdp"/><Relationship Id="rId9" Type="http://schemas.openxmlformats.org/officeDocument/2006/relationships/image" Target="../media/image97.jpeg"/><Relationship Id="rId14" Type="http://schemas.microsoft.com/office/2007/relationships/hdphoto" Target="../media/hdphoto9.wdp"/><Relationship Id="rId22" Type="http://schemas.microsoft.com/office/2007/relationships/hdphoto" Target="../media/hdphoto13.wdp"/><Relationship Id="rId27" Type="http://schemas.openxmlformats.org/officeDocument/2006/relationships/image" Target="../media/image105.jpeg"/><Relationship Id="rId30" Type="http://schemas.microsoft.com/office/2007/relationships/hdphoto" Target="../media/hdphoto16.wdp"/><Relationship Id="rId35" Type="http://schemas.openxmlformats.org/officeDocument/2006/relationships/image" Target="../media/image109.png"/><Relationship Id="rId43" Type="http://schemas.microsoft.com/office/2007/relationships/hdphoto" Target="../media/hdphoto22.wdp"/><Relationship Id="rId48" Type="http://schemas.microsoft.com/office/2007/relationships/hdphoto" Target="../media/hdphoto24.wdp"/><Relationship Id="rId56" Type="http://schemas.microsoft.com/office/2007/relationships/hdphoto" Target="../media/hdphoto28.wdp"/><Relationship Id="rId8" Type="http://schemas.microsoft.com/office/2007/relationships/hdphoto" Target="../media/hdphoto6.wdp"/><Relationship Id="rId51" Type="http://schemas.openxmlformats.org/officeDocument/2006/relationships/image" Target="../media/image118.png"/><Relationship Id="rId3" Type="http://schemas.openxmlformats.org/officeDocument/2006/relationships/image" Target="../media/image95.png"/><Relationship Id="rId12" Type="http://schemas.microsoft.com/office/2007/relationships/hdphoto" Target="../media/hdphoto8.wdp"/><Relationship Id="rId17" Type="http://schemas.openxmlformats.org/officeDocument/2006/relationships/image" Target="../media/image101.png"/><Relationship Id="rId25" Type="http://schemas.openxmlformats.org/officeDocument/2006/relationships/image" Target="../media/image93.jpeg"/><Relationship Id="rId33" Type="http://schemas.openxmlformats.org/officeDocument/2006/relationships/image" Target="../media/image108.png"/><Relationship Id="rId38" Type="http://schemas.openxmlformats.org/officeDocument/2006/relationships/image" Target="../media/image111.png"/><Relationship Id="rId46" Type="http://schemas.openxmlformats.org/officeDocument/2006/relationships/image" Target="../media/image115.png"/><Relationship Id="rId59"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2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24.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jp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33.png"/><Relationship Id="rId4" Type="http://schemas.openxmlformats.org/officeDocument/2006/relationships/image" Target="../media/image1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hyperlink" Target="http://images.google.com/imgres?imgurl=http://www.bcm.edu/cain_foundation/noframes/html/pages/staff/exp1%20neuron%20overlay3d%20laser.jpg&amp;imgrefurl=http://www.bcm.edu/cain_foundation/noframes/html/pages/staff/robert_mcneil.htm&amp;h=802&amp;w=607&amp;sz=562&amp;tbnid=bRHeRlp5vZoJ:&amp;tbnh=142&amp;tbnw=107&amp;hl=en&amp;start=8&amp;prev=/images?q%3Dneuron%2Bfluorescent%26svnum%3D10%26hl%3Den%26lr%3D%26rls%3DGGLD,GGLD:2005-09,GGLD:en" TargetMode="External"/><Relationship Id="rId13" Type="http://schemas.openxmlformats.org/officeDocument/2006/relationships/image" Target="../media/image24.jpeg"/><Relationship Id="rId3" Type="http://schemas.openxmlformats.org/officeDocument/2006/relationships/notesSlide" Target="../notesSlides/notesSlide6.xml"/><Relationship Id="rId7" Type="http://schemas.openxmlformats.org/officeDocument/2006/relationships/image" Target="../media/image20.png"/><Relationship Id="rId12" Type="http://schemas.openxmlformats.org/officeDocument/2006/relationships/hyperlink" Target="http://images.google.com/imgres?imgurl=http://www.uni-koeln.de/math-nat-fak/ebio/Deutsch/Campos/pics/Zebrafish.jpg&amp;imgrefurl=http://www.uni-koeln.de/math-nat-fak/ebio/Deutsch/Campos/&amp;h=199&amp;w=374&amp;sz=9&amp;tbnid=22L5of2Vfo8J:&amp;tbnh=62&amp;tbnw=118&amp;hl=en&amp;start=6&amp;prev=/images?q%3Dzebrafish%26svnum%3D10%26hl%3Den%26lr%3D%26rls%3DGGLD,GGLD:2005-09,GGLD:en" TargetMode="External"/><Relationship Id="rId17" Type="http://schemas.openxmlformats.org/officeDocument/2006/relationships/image" Target="../media/image27.jpeg"/><Relationship Id="rId2" Type="http://schemas.openxmlformats.org/officeDocument/2006/relationships/slideLayout" Target="../slideLayouts/slideLayout4.xml"/><Relationship Id="rId16" Type="http://schemas.openxmlformats.org/officeDocument/2006/relationships/image" Target="../media/image26.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3.jpeg"/><Relationship Id="rId5" Type="http://schemas.openxmlformats.org/officeDocument/2006/relationships/image" Target="../media/image21.jpeg"/><Relationship Id="rId15" Type="http://schemas.openxmlformats.org/officeDocument/2006/relationships/image" Target="../media/image25.jpeg"/><Relationship Id="rId10" Type="http://schemas.openxmlformats.org/officeDocument/2006/relationships/hyperlink" Target="http://images.google.com/imgres?imgurl=http://www.sih.m.u-tokyo.ac.jp/chem1.gif&amp;imgrefurl=http://www.sih.m.u-tokyo.ac.jp/chemi.html&amp;h=210&amp;w=313&amp;sz=72&amp;tbnid=jo_uhGeOKQQJ:&amp;tbnh=75&amp;tbnw=113&amp;hl=en&amp;start=1&amp;prev=/images?q%3Dc%2Belegans%26svnum%3D10%26hl%3Den%26lr%3D" TargetMode="External"/><Relationship Id="rId4" Type="http://schemas.openxmlformats.org/officeDocument/2006/relationships/hyperlink" Target="http://images.google.com/imgres?imgurl=http://www.chez.com/rodent/Muridae/sigmodon.gif&amp;imgrefurl=http://www.chez.com/rodent/Muridae/Muridae.html&amp;h=245&amp;w=320&amp;sz=38&amp;tbnid=8p6yiiO4FAYJ:&amp;tbnh=86&amp;tbnw=113&amp;hl=en&amp;start=3&amp;prev=/images?q%3Drat%26svnum%3D10%26hl%3Den%26lr%3D" TargetMode="External"/><Relationship Id="rId9" Type="http://schemas.openxmlformats.org/officeDocument/2006/relationships/image" Target="../media/image22.jpeg"/><Relationship Id="rId14" Type="http://schemas.openxmlformats.org/officeDocument/2006/relationships/hyperlink" Target="http://images.google.com/imgres?imgurl=http://www2.eve.ucdavis.edu/kopplab/male.jpg&amp;imgrefurl=http://www2.eve.ucdavis.edu/kopplab/&amp;h=624&amp;w=600&amp;sz=95&amp;tbnid=0ONAPWbiL_gJ:&amp;tbnh=134&amp;tbnw=128&amp;hl=en&amp;start=8&amp;prev=/images?q%3Ddrosophila%26svnum%3D10%26hl%3Den%26lr%3D%26rls%3DGGLD,GGLD:2005-09,GGLD: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chor="t"/>
          <a:lstStyle/>
          <a:p>
            <a:pPr algn="ctr">
              <a:lnSpc>
                <a:spcPct val="114000"/>
              </a:lnSpc>
            </a:pPr>
            <a:r>
              <a:rPr lang="en-US" dirty="0"/>
              <a:t>Medicine hunting for new cancer </a:t>
            </a:r>
            <a:r>
              <a:rPr lang="en-US" dirty="0" smtClean="0"/>
              <a:t>drugs</a:t>
            </a:r>
            <a:br>
              <a:rPr lang="en-US" dirty="0" smtClean="0"/>
            </a:br>
            <a:endParaRPr lang="en-US" sz="2400" i="1" dirty="0"/>
          </a:p>
        </p:txBody>
      </p:sp>
      <p:sp>
        <p:nvSpPr>
          <p:cNvPr id="5" name="Text Placeholder 4"/>
          <p:cNvSpPr>
            <a:spLocks noGrp="1"/>
          </p:cNvSpPr>
          <p:nvPr>
            <p:ph type="body" sz="quarter" idx="12"/>
          </p:nvPr>
        </p:nvSpPr>
        <p:spPr/>
        <p:txBody>
          <a:bodyPr>
            <a:normAutofit/>
          </a:bodyPr>
          <a:lstStyle/>
          <a:p>
            <a:pPr algn="ctr"/>
            <a:r>
              <a:rPr lang="en-US" sz="1400" dirty="0" smtClean="0"/>
              <a:t>UNC Visit </a:t>
            </a:r>
            <a:endParaRPr lang="en-US" sz="1400" dirty="0"/>
          </a:p>
        </p:txBody>
      </p:sp>
      <p:sp>
        <p:nvSpPr>
          <p:cNvPr id="6" name="Subtitle 2"/>
          <p:cNvSpPr>
            <a:spLocks noGrp="1"/>
          </p:cNvSpPr>
          <p:nvPr>
            <p:ph type="subTitle" idx="1"/>
          </p:nvPr>
        </p:nvSpPr>
        <p:spPr>
          <a:xfrm>
            <a:off x="1650159" y="5641451"/>
            <a:ext cx="6353197" cy="1097280"/>
          </a:xfrm>
        </p:spPr>
        <p:txBody>
          <a:bodyPr anchor="b"/>
          <a:lstStyle/>
          <a:p>
            <a:r>
              <a:rPr lang="en-US" dirty="0" smtClean="0"/>
              <a:t>UNC Integrated Cancer Program </a:t>
            </a:r>
          </a:p>
          <a:p>
            <a:r>
              <a:rPr lang="en-US" dirty="0" smtClean="0"/>
              <a:t>Postdoc Career Day</a:t>
            </a:r>
            <a:endParaRPr lang="en-US" dirty="0"/>
          </a:p>
          <a:p>
            <a:r>
              <a:rPr lang="en-US" dirty="0" smtClean="0"/>
              <a:t>Lesley Griner, Ph.D. 	                          </a:t>
            </a:r>
          </a:p>
          <a:p>
            <a:r>
              <a:rPr lang="en-US" dirty="0" smtClean="0"/>
              <a:t>May 15, 2017</a:t>
            </a:r>
            <a:endParaRPr lang="en-US" dirty="0"/>
          </a:p>
        </p:txBody>
      </p:sp>
      <p:pic>
        <p:nvPicPr>
          <p:cNvPr id="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388" r="3194"/>
          <a:stretch/>
        </p:blipFill>
        <p:spPr bwMode="auto">
          <a:xfrm>
            <a:off x="4032047" y="670081"/>
            <a:ext cx="2507529" cy="2782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r="14140"/>
          <a:stretch>
            <a:fillRect/>
          </a:stretch>
        </p:blipFill>
        <p:spPr bwMode="auto">
          <a:xfrm rot="16200000">
            <a:off x="1483413" y="998204"/>
            <a:ext cx="2772254" cy="211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1049" y="670081"/>
            <a:ext cx="2472951" cy="27820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16576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73038" y="112713"/>
            <a:ext cx="8774112" cy="1143000"/>
          </a:xfrm>
        </p:spPr>
        <p:txBody>
          <a:bodyPr>
            <a:normAutofit/>
          </a:bodyPr>
          <a:lstStyle/>
          <a:p>
            <a:pPr eaLnBrk="1" hangingPunct="1">
              <a:defRPr/>
            </a:pPr>
            <a:r>
              <a:rPr lang="en-US" sz="2900" dirty="0"/>
              <a:t>Implementation of </a:t>
            </a:r>
            <a:r>
              <a:rPr lang="en-US" sz="2900" dirty="0" smtClean="0"/>
              <a:t>High </a:t>
            </a:r>
            <a:r>
              <a:rPr lang="en-US" sz="2900" dirty="0" err="1" smtClean="0"/>
              <a:t>Throuhgput</a:t>
            </a:r>
            <a:r>
              <a:rPr lang="en-US" sz="2900" dirty="0" smtClean="0"/>
              <a:t> Dose Response Curves </a:t>
            </a:r>
            <a:r>
              <a:rPr lang="en-US" sz="2900" dirty="0"/>
              <a:t>for Cancer Research</a:t>
            </a:r>
          </a:p>
        </p:txBody>
      </p:sp>
      <p:sp>
        <p:nvSpPr>
          <p:cNvPr id="6" name="Rectangle 3"/>
          <p:cNvSpPr txBox="1">
            <a:spLocks noChangeArrowheads="1"/>
          </p:cNvSpPr>
          <p:nvPr/>
        </p:nvSpPr>
        <p:spPr bwMode="auto">
          <a:xfrm>
            <a:off x="577850" y="1287463"/>
            <a:ext cx="8288338" cy="2662237"/>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buFont typeface="Wingdings" pitchFamily="2" charset="2"/>
              <a:buChar char="n"/>
              <a:defRPr/>
            </a:pPr>
            <a:r>
              <a:rPr lang="en-US" sz="2000" dirty="0">
                <a:solidFill>
                  <a:srgbClr val="000000"/>
                </a:solidFill>
              </a:rPr>
              <a:t>Compounds are assayed at multiple concentrations to generate titration-response curves.</a:t>
            </a:r>
          </a:p>
          <a:p>
            <a:pPr marL="342900" indent="-342900">
              <a:lnSpc>
                <a:spcPct val="90000"/>
              </a:lnSpc>
              <a:spcBef>
                <a:spcPct val="20000"/>
              </a:spcBef>
              <a:buClr>
                <a:schemeClr val="hlink"/>
              </a:buClr>
              <a:buSzPct val="70000"/>
              <a:buFont typeface="Wingdings" pitchFamily="2" charset="2"/>
              <a:buChar char="n"/>
              <a:defRPr/>
            </a:pPr>
            <a:r>
              <a:rPr lang="en-US" sz="2000" dirty="0">
                <a:solidFill>
                  <a:srgbClr val="000000"/>
                </a:solidFill>
              </a:rPr>
              <a:t>Source library plated at </a:t>
            </a:r>
            <a:r>
              <a:rPr lang="en-US" sz="2000" dirty="0" smtClean="0">
                <a:solidFill>
                  <a:srgbClr val="000000"/>
                </a:solidFill>
              </a:rPr>
              <a:t>10 </a:t>
            </a:r>
            <a:r>
              <a:rPr lang="en-US" sz="2000" dirty="0">
                <a:solidFill>
                  <a:srgbClr val="000000"/>
                </a:solidFill>
              </a:rPr>
              <a:t>or more </a:t>
            </a:r>
            <a:r>
              <a:rPr lang="en-US" sz="2000" dirty="0" smtClean="0">
                <a:solidFill>
                  <a:srgbClr val="000000"/>
                </a:solidFill>
              </a:rPr>
              <a:t>concentrations.</a:t>
            </a:r>
            <a:endParaRPr lang="en-US" sz="2000" dirty="0">
              <a:solidFill>
                <a:srgbClr val="000000"/>
              </a:solidFill>
            </a:endParaRPr>
          </a:p>
          <a:p>
            <a:pPr marL="342900" indent="-342900">
              <a:lnSpc>
                <a:spcPct val="90000"/>
              </a:lnSpc>
              <a:spcBef>
                <a:spcPct val="20000"/>
              </a:spcBef>
              <a:buClr>
                <a:schemeClr val="hlink"/>
              </a:buClr>
              <a:buSzPct val="70000"/>
              <a:buFont typeface="Wingdings" pitchFamily="2" charset="2"/>
              <a:buChar char="n"/>
              <a:defRPr/>
            </a:pPr>
            <a:r>
              <a:rPr lang="en-US" sz="2000" dirty="0">
                <a:solidFill>
                  <a:srgbClr val="000000"/>
                </a:solidFill>
              </a:rPr>
              <a:t>Assay volumes 2-8 </a:t>
            </a:r>
            <a:r>
              <a:rPr lang="en-US" sz="2000" dirty="0" err="1">
                <a:solidFill>
                  <a:srgbClr val="000000"/>
                </a:solidFill>
              </a:rPr>
              <a:t>u</a:t>
            </a:r>
            <a:r>
              <a:rPr lang="en-US" sz="2000" dirty="0" err="1" smtClean="0">
                <a:solidFill>
                  <a:srgbClr val="000000"/>
                </a:solidFill>
              </a:rPr>
              <a:t>L</a:t>
            </a:r>
            <a:r>
              <a:rPr lang="en-US" sz="2000" dirty="0" smtClean="0">
                <a:solidFill>
                  <a:srgbClr val="000000"/>
                </a:solidFill>
              </a:rPr>
              <a:t> </a:t>
            </a:r>
            <a:r>
              <a:rPr lang="en-US" sz="2000" dirty="0">
                <a:solidFill>
                  <a:srgbClr val="000000"/>
                </a:solidFill>
              </a:rPr>
              <a:t>in 1536-well plate </a:t>
            </a:r>
            <a:r>
              <a:rPr lang="en-US" sz="2000" dirty="0" smtClean="0">
                <a:solidFill>
                  <a:srgbClr val="000000"/>
                </a:solidFill>
              </a:rPr>
              <a:t>format, 20-50 </a:t>
            </a:r>
            <a:r>
              <a:rPr lang="en-US" sz="2000" dirty="0" err="1" smtClean="0">
                <a:solidFill>
                  <a:srgbClr val="000000"/>
                </a:solidFill>
              </a:rPr>
              <a:t>uL</a:t>
            </a:r>
            <a:r>
              <a:rPr lang="en-US" sz="2000" dirty="0" smtClean="0">
                <a:solidFill>
                  <a:srgbClr val="000000"/>
                </a:solidFill>
              </a:rPr>
              <a:t> in 384.</a:t>
            </a:r>
            <a:endParaRPr lang="en-US" sz="2000" dirty="0">
              <a:solidFill>
                <a:srgbClr val="000000"/>
              </a:solidFill>
            </a:endParaRPr>
          </a:p>
          <a:p>
            <a:pPr marL="342900" indent="-342900">
              <a:lnSpc>
                <a:spcPct val="90000"/>
              </a:lnSpc>
              <a:spcBef>
                <a:spcPct val="20000"/>
              </a:spcBef>
              <a:buClr>
                <a:schemeClr val="hlink"/>
              </a:buClr>
              <a:buSzPct val="70000"/>
              <a:buFont typeface="Wingdings" pitchFamily="2" charset="2"/>
              <a:buChar char="n"/>
              <a:defRPr/>
            </a:pPr>
            <a:r>
              <a:rPr lang="en-US" sz="2000" dirty="0">
                <a:solidFill>
                  <a:srgbClr val="000000"/>
                </a:solidFill>
              </a:rPr>
              <a:t>Automated </a:t>
            </a:r>
            <a:r>
              <a:rPr lang="en-US" sz="2000" dirty="0" smtClean="0">
                <a:solidFill>
                  <a:srgbClr val="000000"/>
                </a:solidFill>
              </a:rPr>
              <a:t>dispensing.</a:t>
            </a:r>
          </a:p>
          <a:p>
            <a:pPr marL="342900" indent="-342900">
              <a:lnSpc>
                <a:spcPct val="90000"/>
              </a:lnSpc>
              <a:spcBef>
                <a:spcPct val="20000"/>
              </a:spcBef>
              <a:buClr>
                <a:schemeClr val="hlink"/>
              </a:buClr>
              <a:buSzPct val="70000"/>
              <a:buFont typeface="Wingdings" pitchFamily="2" charset="2"/>
              <a:buChar char="n"/>
              <a:defRPr/>
            </a:pPr>
            <a:r>
              <a:rPr lang="en-US" sz="2000" dirty="0" smtClean="0">
                <a:solidFill>
                  <a:srgbClr val="000000"/>
                </a:solidFill>
              </a:rPr>
              <a:t>Informatics </a:t>
            </a:r>
            <a:r>
              <a:rPr lang="en-US" sz="2000" dirty="0">
                <a:solidFill>
                  <a:srgbClr val="000000"/>
                </a:solidFill>
              </a:rPr>
              <a:t>pipeline for data processing, curve fitting &amp; classification, and extraction of SAR.</a:t>
            </a:r>
          </a:p>
        </p:txBody>
      </p:sp>
      <p:sp>
        <p:nvSpPr>
          <p:cNvPr id="30725" name="AutoShape 4"/>
          <p:cNvSpPr>
            <a:spLocks noChangeArrowheads="1"/>
          </p:cNvSpPr>
          <p:nvPr/>
        </p:nvSpPr>
        <p:spPr bwMode="auto">
          <a:xfrm rot="818915">
            <a:off x="377825" y="4446588"/>
            <a:ext cx="1012825" cy="609600"/>
          </a:xfrm>
          <a:prstGeom prst="cube">
            <a:avLst>
              <a:gd name="adj" fmla="val 82866"/>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26" name="Oval 5"/>
          <p:cNvSpPr>
            <a:spLocks noChangeArrowheads="1"/>
          </p:cNvSpPr>
          <p:nvPr/>
        </p:nvSpPr>
        <p:spPr bwMode="auto">
          <a:xfrm>
            <a:off x="473075" y="4800600"/>
            <a:ext cx="61913" cy="428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27" name="Oval 6"/>
          <p:cNvSpPr>
            <a:spLocks noChangeArrowheads="1"/>
          </p:cNvSpPr>
          <p:nvPr/>
        </p:nvSpPr>
        <p:spPr bwMode="auto">
          <a:xfrm>
            <a:off x="690563" y="4749800"/>
            <a:ext cx="61912"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28" name="Oval 7"/>
          <p:cNvSpPr>
            <a:spLocks noChangeArrowheads="1"/>
          </p:cNvSpPr>
          <p:nvPr/>
        </p:nvSpPr>
        <p:spPr bwMode="auto">
          <a:xfrm>
            <a:off x="889000" y="4819650"/>
            <a:ext cx="63500"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29" name="Oval 8"/>
          <p:cNvSpPr>
            <a:spLocks noChangeArrowheads="1"/>
          </p:cNvSpPr>
          <p:nvPr/>
        </p:nvSpPr>
        <p:spPr bwMode="auto">
          <a:xfrm>
            <a:off x="876300" y="4641850"/>
            <a:ext cx="63500" cy="428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30" name="Oval 9"/>
          <p:cNvSpPr>
            <a:spLocks noChangeArrowheads="1"/>
          </p:cNvSpPr>
          <p:nvPr/>
        </p:nvSpPr>
        <p:spPr bwMode="auto">
          <a:xfrm>
            <a:off x="985838" y="4760913"/>
            <a:ext cx="63500" cy="42862"/>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31" name="Oval 10"/>
          <p:cNvSpPr>
            <a:spLocks noChangeArrowheads="1"/>
          </p:cNvSpPr>
          <p:nvPr/>
        </p:nvSpPr>
        <p:spPr bwMode="auto">
          <a:xfrm>
            <a:off x="925513" y="4473575"/>
            <a:ext cx="63500" cy="428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32" name="Oval 11"/>
          <p:cNvSpPr>
            <a:spLocks noChangeArrowheads="1"/>
          </p:cNvSpPr>
          <p:nvPr/>
        </p:nvSpPr>
        <p:spPr bwMode="auto">
          <a:xfrm>
            <a:off x="1171575" y="4538663"/>
            <a:ext cx="61913" cy="428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33" name="Oval 12"/>
          <p:cNvSpPr>
            <a:spLocks noChangeArrowheads="1"/>
          </p:cNvSpPr>
          <p:nvPr/>
        </p:nvSpPr>
        <p:spPr bwMode="auto">
          <a:xfrm>
            <a:off x="784225" y="4602163"/>
            <a:ext cx="61913" cy="4286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34" name="Oval 13"/>
          <p:cNvSpPr>
            <a:spLocks noChangeArrowheads="1"/>
          </p:cNvSpPr>
          <p:nvPr/>
        </p:nvSpPr>
        <p:spPr bwMode="auto">
          <a:xfrm>
            <a:off x="806450" y="4883150"/>
            <a:ext cx="61913"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35" name="Oval 14"/>
          <p:cNvSpPr>
            <a:spLocks noChangeArrowheads="1"/>
          </p:cNvSpPr>
          <p:nvPr/>
        </p:nvSpPr>
        <p:spPr bwMode="auto">
          <a:xfrm>
            <a:off x="849313" y="4740275"/>
            <a:ext cx="61912" cy="41275"/>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36" name="Oval 15"/>
          <p:cNvSpPr>
            <a:spLocks noChangeArrowheads="1"/>
          </p:cNvSpPr>
          <p:nvPr/>
        </p:nvSpPr>
        <p:spPr bwMode="auto">
          <a:xfrm>
            <a:off x="1028700" y="4616450"/>
            <a:ext cx="63500"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37" name="Oval 16"/>
          <p:cNvSpPr>
            <a:spLocks noChangeArrowheads="1"/>
          </p:cNvSpPr>
          <p:nvPr/>
        </p:nvSpPr>
        <p:spPr bwMode="auto">
          <a:xfrm>
            <a:off x="1077913" y="4702175"/>
            <a:ext cx="63500" cy="4286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38" name="Oval 17"/>
          <p:cNvSpPr>
            <a:spLocks noChangeArrowheads="1"/>
          </p:cNvSpPr>
          <p:nvPr/>
        </p:nvSpPr>
        <p:spPr bwMode="auto">
          <a:xfrm>
            <a:off x="630238" y="4789488"/>
            <a:ext cx="61912" cy="41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39" name="Oval 18"/>
          <p:cNvSpPr>
            <a:spLocks noChangeArrowheads="1"/>
          </p:cNvSpPr>
          <p:nvPr/>
        </p:nvSpPr>
        <p:spPr bwMode="auto">
          <a:xfrm>
            <a:off x="639763" y="4660900"/>
            <a:ext cx="63500" cy="4127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40" name="Oval 19"/>
          <p:cNvSpPr>
            <a:spLocks noChangeArrowheads="1"/>
          </p:cNvSpPr>
          <p:nvPr/>
        </p:nvSpPr>
        <p:spPr bwMode="auto">
          <a:xfrm>
            <a:off x="966788" y="4657725"/>
            <a:ext cx="61912" cy="42863"/>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41" name="Oval 20"/>
          <p:cNvSpPr>
            <a:spLocks noChangeArrowheads="1"/>
          </p:cNvSpPr>
          <p:nvPr/>
        </p:nvSpPr>
        <p:spPr bwMode="auto">
          <a:xfrm>
            <a:off x="966788" y="4541838"/>
            <a:ext cx="61912"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42" name="Oval 21"/>
          <p:cNvSpPr>
            <a:spLocks noChangeArrowheads="1"/>
          </p:cNvSpPr>
          <p:nvPr/>
        </p:nvSpPr>
        <p:spPr bwMode="auto">
          <a:xfrm>
            <a:off x="1311275" y="4575175"/>
            <a:ext cx="61913" cy="4127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grpSp>
        <p:nvGrpSpPr>
          <p:cNvPr id="30743" name="Group 22"/>
          <p:cNvGrpSpPr>
            <a:grpSpLocks/>
          </p:cNvGrpSpPr>
          <p:nvPr/>
        </p:nvGrpSpPr>
        <p:grpSpPr bwMode="auto">
          <a:xfrm>
            <a:off x="2284413" y="4479925"/>
            <a:ext cx="968375" cy="582613"/>
            <a:chOff x="3135" y="3212"/>
            <a:chExt cx="903" cy="522"/>
          </a:xfrm>
        </p:grpSpPr>
        <p:sp>
          <p:nvSpPr>
            <p:cNvPr id="30845" name="AutoShape 23"/>
            <p:cNvSpPr>
              <a:spLocks noChangeArrowheads="1"/>
            </p:cNvSpPr>
            <p:nvPr/>
          </p:nvSpPr>
          <p:spPr bwMode="auto">
            <a:xfrm rot="818915">
              <a:off x="3135" y="3212"/>
              <a:ext cx="903" cy="522"/>
            </a:xfrm>
            <a:prstGeom prst="cube">
              <a:avLst>
                <a:gd name="adj" fmla="val 82866"/>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46" name="Oval 24"/>
            <p:cNvSpPr>
              <a:spLocks noChangeArrowheads="1"/>
            </p:cNvSpPr>
            <p:nvPr/>
          </p:nvSpPr>
          <p:spPr bwMode="auto">
            <a:xfrm>
              <a:off x="3188" y="3510"/>
              <a:ext cx="58" cy="3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47" name="Oval 25"/>
            <p:cNvSpPr>
              <a:spLocks noChangeArrowheads="1"/>
            </p:cNvSpPr>
            <p:nvPr/>
          </p:nvSpPr>
          <p:spPr bwMode="auto">
            <a:xfrm>
              <a:off x="3390" y="3466"/>
              <a:ext cx="58" cy="36"/>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48" name="Oval 26"/>
            <p:cNvSpPr>
              <a:spLocks noChangeArrowheads="1"/>
            </p:cNvSpPr>
            <p:nvPr/>
          </p:nvSpPr>
          <p:spPr bwMode="auto">
            <a:xfrm>
              <a:off x="3576" y="3526"/>
              <a:ext cx="58" cy="36"/>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49" name="Oval 27"/>
            <p:cNvSpPr>
              <a:spLocks noChangeArrowheads="1"/>
            </p:cNvSpPr>
            <p:nvPr/>
          </p:nvSpPr>
          <p:spPr bwMode="auto">
            <a:xfrm>
              <a:off x="3564" y="3374"/>
              <a:ext cx="58" cy="3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50" name="Oval 28"/>
            <p:cNvSpPr>
              <a:spLocks noChangeArrowheads="1"/>
            </p:cNvSpPr>
            <p:nvPr/>
          </p:nvSpPr>
          <p:spPr bwMode="auto">
            <a:xfrm>
              <a:off x="3666" y="3476"/>
              <a:ext cx="58" cy="36"/>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51" name="Oval 29"/>
            <p:cNvSpPr>
              <a:spLocks noChangeArrowheads="1"/>
            </p:cNvSpPr>
            <p:nvPr/>
          </p:nvSpPr>
          <p:spPr bwMode="auto">
            <a:xfrm>
              <a:off x="3610" y="3230"/>
              <a:ext cx="58" cy="36"/>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52" name="Oval 30"/>
            <p:cNvSpPr>
              <a:spLocks noChangeArrowheads="1"/>
            </p:cNvSpPr>
            <p:nvPr/>
          </p:nvSpPr>
          <p:spPr bwMode="auto">
            <a:xfrm>
              <a:off x="3838" y="3286"/>
              <a:ext cx="58" cy="36"/>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53" name="Oval 31"/>
            <p:cNvSpPr>
              <a:spLocks noChangeArrowheads="1"/>
            </p:cNvSpPr>
            <p:nvPr/>
          </p:nvSpPr>
          <p:spPr bwMode="auto">
            <a:xfrm>
              <a:off x="3478" y="3340"/>
              <a:ext cx="58" cy="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54" name="Oval 32"/>
            <p:cNvSpPr>
              <a:spLocks noChangeArrowheads="1"/>
            </p:cNvSpPr>
            <p:nvPr/>
          </p:nvSpPr>
          <p:spPr bwMode="auto">
            <a:xfrm>
              <a:off x="3504" y="3580"/>
              <a:ext cx="58" cy="36"/>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55" name="Oval 33"/>
            <p:cNvSpPr>
              <a:spLocks noChangeArrowheads="1"/>
            </p:cNvSpPr>
            <p:nvPr/>
          </p:nvSpPr>
          <p:spPr bwMode="auto">
            <a:xfrm>
              <a:off x="3538" y="3458"/>
              <a:ext cx="58" cy="36"/>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56" name="Oval 34"/>
            <p:cNvSpPr>
              <a:spLocks noChangeArrowheads="1"/>
            </p:cNvSpPr>
            <p:nvPr/>
          </p:nvSpPr>
          <p:spPr bwMode="auto">
            <a:xfrm>
              <a:off x="3706" y="3352"/>
              <a:ext cx="58" cy="36"/>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57" name="Oval 35"/>
            <p:cNvSpPr>
              <a:spLocks noChangeArrowheads="1"/>
            </p:cNvSpPr>
            <p:nvPr/>
          </p:nvSpPr>
          <p:spPr bwMode="auto">
            <a:xfrm>
              <a:off x="3752" y="3426"/>
              <a:ext cx="58" cy="36"/>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58" name="Oval 36"/>
            <p:cNvSpPr>
              <a:spLocks noChangeArrowheads="1"/>
            </p:cNvSpPr>
            <p:nvPr/>
          </p:nvSpPr>
          <p:spPr bwMode="auto">
            <a:xfrm>
              <a:off x="3334" y="3500"/>
              <a:ext cx="58" cy="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59" name="Oval 37"/>
            <p:cNvSpPr>
              <a:spLocks noChangeArrowheads="1"/>
            </p:cNvSpPr>
            <p:nvPr/>
          </p:nvSpPr>
          <p:spPr bwMode="auto">
            <a:xfrm>
              <a:off x="3344" y="3390"/>
              <a:ext cx="58" cy="36"/>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60" name="Oval 38"/>
            <p:cNvSpPr>
              <a:spLocks noChangeArrowheads="1"/>
            </p:cNvSpPr>
            <p:nvPr/>
          </p:nvSpPr>
          <p:spPr bwMode="auto">
            <a:xfrm>
              <a:off x="3648" y="3388"/>
              <a:ext cx="58" cy="36"/>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61" name="Oval 39"/>
            <p:cNvSpPr>
              <a:spLocks noChangeArrowheads="1"/>
            </p:cNvSpPr>
            <p:nvPr/>
          </p:nvSpPr>
          <p:spPr bwMode="auto">
            <a:xfrm>
              <a:off x="3648" y="3288"/>
              <a:ext cx="58" cy="36"/>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62" name="Oval 40"/>
            <p:cNvSpPr>
              <a:spLocks noChangeArrowheads="1"/>
            </p:cNvSpPr>
            <p:nvPr/>
          </p:nvSpPr>
          <p:spPr bwMode="auto">
            <a:xfrm>
              <a:off x="3968" y="3316"/>
              <a:ext cx="58" cy="36"/>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grpSp>
      <p:sp>
        <p:nvSpPr>
          <p:cNvPr id="44" name="AutoShape 41"/>
          <p:cNvSpPr>
            <a:spLocks noChangeArrowheads="1"/>
          </p:cNvSpPr>
          <p:nvPr/>
        </p:nvSpPr>
        <p:spPr bwMode="auto">
          <a:xfrm rot="818915">
            <a:off x="2308225" y="4486275"/>
            <a:ext cx="930275" cy="469900"/>
          </a:xfrm>
          <a:prstGeom prst="cube">
            <a:avLst>
              <a:gd name="adj" fmla="val 100000"/>
            </a:avLst>
          </a:prstGeom>
          <a:solidFill>
            <a:schemeClr val="accent2">
              <a:lumMod val="20000"/>
              <a:lumOff val="80000"/>
              <a:alpha val="39999"/>
            </a:schemeClr>
          </a:solidFill>
          <a:ln w="9525">
            <a:noFill/>
            <a:miter lim="800000"/>
            <a:headEnd/>
            <a:tailEnd/>
          </a:ln>
          <a:effectLst/>
        </p:spPr>
        <p:txBody>
          <a:bodyPr wrap="none" anchor="ctr"/>
          <a:lstStyle>
            <a:lvl1pPr eaLnBrk="0" hangingPunct="0">
              <a:defRPr b="1">
                <a:solidFill>
                  <a:schemeClr val="tx1"/>
                </a:solidFill>
                <a:latin typeface="Garamond" pitchFamily="18" charset="0"/>
              </a:defRPr>
            </a:lvl1pPr>
            <a:lvl2pPr marL="742950" indent="-285750" eaLnBrk="0" hangingPunct="0">
              <a:defRPr b="1">
                <a:solidFill>
                  <a:schemeClr val="tx1"/>
                </a:solidFill>
                <a:latin typeface="Garamond" pitchFamily="18" charset="0"/>
              </a:defRPr>
            </a:lvl2pPr>
            <a:lvl3pPr marL="1143000" indent="-228600" eaLnBrk="0" hangingPunct="0">
              <a:defRPr b="1">
                <a:solidFill>
                  <a:schemeClr val="tx1"/>
                </a:solidFill>
                <a:latin typeface="Garamond" pitchFamily="18" charset="0"/>
              </a:defRPr>
            </a:lvl3pPr>
            <a:lvl4pPr marL="1600200" indent="-228600" eaLnBrk="0" hangingPunct="0">
              <a:defRPr b="1">
                <a:solidFill>
                  <a:schemeClr val="tx1"/>
                </a:solidFill>
                <a:latin typeface="Garamond" pitchFamily="18" charset="0"/>
              </a:defRPr>
            </a:lvl4pPr>
            <a:lvl5pPr marL="2057400" indent="-228600" eaLnBrk="0" hangingPunct="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endParaRPr lang="en-US" altLang="en-US"/>
          </a:p>
        </p:txBody>
      </p:sp>
      <p:sp>
        <p:nvSpPr>
          <p:cNvPr id="30745" name="AutoShape 42"/>
          <p:cNvSpPr>
            <a:spLocks noChangeArrowheads="1"/>
          </p:cNvSpPr>
          <p:nvPr/>
        </p:nvSpPr>
        <p:spPr bwMode="auto">
          <a:xfrm rot="818915">
            <a:off x="1319213" y="4448175"/>
            <a:ext cx="1000125" cy="609600"/>
          </a:xfrm>
          <a:prstGeom prst="cube">
            <a:avLst>
              <a:gd name="adj" fmla="val 82866"/>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46" name="Oval 43"/>
          <p:cNvSpPr>
            <a:spLocks noChangeArrowheads="1"/>
          </p:cNvSpPr>
          <p:nvPr/>
        </p:nvSpPr>
        <p:spPr bwMode="auto">
          <a:xfrm>
            <a:off x="1406525" y="4800600"/>
            <a:ext cx="61913" cy="428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47" name="Oval 44"/>
          <p:cNvSpPr>
            <a:spLocks noChangeArrowheads="1"/>
          </p:cNvSpPr>
          <p:nvPr/>
        </p:nvSpPr>
        <p:spPr bwMode="auto">
          <a:xfrm>
            <a:off x="1624013" y="4749800"/>
            <a:ext cx="61912"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48" name="Oval 45"/>
          <p:cNvSpPr>
            <a:spLocks noChangeArrowheads="1"/>
          </p:cNvSpPr>
          <p:nvPr/>
        </p:nvSpPr>
        <p:spPr bwMode="auto">
          <a:xfrm>
            <a:off x="1822450" y="4819650"/>
            <a:ext cx="63500"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49" name="Oval 46"/>
          <p:cNvSpPr>
            <a:spLocks noChangeArrowheads="1"/>
          </p:cNvSpPr>
          <p:nvPr/>
        </p:nvSpPr>
        <p:spPr bwMode="auto">
          <a:xfrm>
            <a:off x="1809750" y="4641850"/>
            <a:ext cx="63500" cy="428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50" name="Oval 47"/>
          <p:cNvSpPr>
            <a:spLocks noChangeArrowheads="1"/>
          </p:cNvSpPr>
          <p:nvPr/>
        </p:nvSpPr>
        <p:spPr bwMode="auto">
          <a:xfrm>
            <a:off x="1919288" y="4760913"/>
            <a:ext cx="63500" cy="42862"/>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51" name="Oval 48"/>
          <p:cNvSpPr>
            <a:spLocks noChangeArrowheads="1"/>
          </p:cNvSpPr>
          <p:nvPr/>
        </p:nvSpPr>
        <p:spPr bwMode="auto">
          <a:xfrm>
            <a:off x="1858963" y="4473575"/>
            <a:ext cx="63500" cy="428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52" name="Oval 49"/>
          <p:cNvSpPr>
            <a:spLocks noChangeArrowheads="1"/>
          </p:cNvSpPr>
          <p:nvPr/>
        </p:nvSpPr>
        <p:spPr bwMode="auto">
          <a:xfrm>
            <a:off x="2105025" y="4538663"/>
            <a:ext cx="61913" cy="428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53" name="Oval 50"/>
          <p:cNvSpPr>
            <a:spLocks noChangeArrowheads="1"/>
          </p:cNvSpPr>
          <p:nvPr/>
        </p:nvSpPr>
        <p:spPr bwMode="auto">
          <a:xfrm>
            <a:off x="1717675" y="4602163"/>
            <a:ext cx="61913" cy="4286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54" name="Oval 51"/>
          <p:cNvSpPr>
            <a:spLocks noChangeArrowheads="1"/>
          </p:cNvSpPr>
          <p:nvPr/>
        </p:nvSpPr>
        <p:spPr bwMode="auto">
          <a:xfrm>
            <a:off x="1746250" y="4883150"/>
            <a:ext cx="61913"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55" name="Oval 52"/>
          <p:cNvSpPr>
            <a:spLocks noChangeArrowheads="1"/>
          </p:cNvSpPr>
          <p:nvPr/>
        </p:nvSpPr>
        <p:spPr bwMode="auto">
          <a:xfrm>
            <a:off x="1782763" y="4740275"/>
            <a:ext cx="61912" cy="41275"/>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56" name="Oval 53"/>
          <p:cNvSpPr>
            <a:spLocks noChangeArrowheads="1"/>
          </p:cNvSpPr>
          <p:nvPr/>
        </p:nvSpPr>
        <p:spPr bwMode="auto">
          <a:xfrm>
            <a:off x="1962150" y="4616450"/>
            <a:ext cx="63500"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57" name="Oval 54"/>
          <p:cNvSpPr>
            <a:spLocks noChangeArrowheads="1"/>
          </p:cNvSpPr>
          <p:nvPr/>
        </p:nvSpPr>
        <p:spPr bwMode="auto">
          <a:xfrm>
            <a:off x="2011363" y="4702175"/>
            <a:ext cx="63500" cy="4286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58" name="Oval 55"/>
          <p:cNvSpPr>
            <a:spLocks noChangeArrowheads="1"/>
          </p:cNvSpPr>
          <p:nvPr/>
        </p:nvSpPr>
        <p:spPr bwMode="auto">
          <a:xfrm>
            <a:off x="1563688" y="4789488"/>
            <a:ext cx="61912" cy="41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59" name="Oval 56"/>
          <p:cNvSpPr>
            <a:spLocks noChangeArrowheads="1"/>
          </p:cNvSpPr>
          <p:nvPr/>
        </p:nvSpPr>
        <p:spPr bwMode="auto">
          <a:xfrm>
            <a:off x="1573213" y="4660900"/>
            <a:ext cx="63500" cy="4127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60" name="Oval 57"/>
          <p:cNvSpPr>
            <a:spLocks noChangeArrowheads="1"/>
          </p:cNvSpPr>
          <p:nvPr/>
        </p:nvSpPr>
        <p:spPr bwMode="auto">
          <a:xfrm>
            <a:off x="1900238" y="4657725"/>
            <a:ext cx="61912" cy="42863"/>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61" name="Oval 58"/>
          <p:cNvSpPr>
            <a:spLocks noChangeArrowheads="1"/>
          </p:cNvSpPr>
          <p:nvPr/>
        </p:nvSpPr>
        <p:spPr bwMode="auto">
          <a:xfrm>
            <a:off x="1900238" y="4541838"/>
            <a:ext cx="61912"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62" name="Oval 59"/>
          <p:cNvSpPr>
            <a:spLocks noChangeArrowheads="1"/>
          </p:cNvSpPr>
          <p:nvPr/>
        </p:nvSpPr>
        <p:spPr bwMode="auto">
          <a:xfrm>
            <a:off x="2244725" y="4575175"/>
            <a:ext cx="61913" cy="4127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63" name="AutoShape 60"/>
          <p:cNvSpPr>
            <a:spLocks noChangeArrowheads="1"/>
          </p:cNvSpPr>
          <p:nvPr/>
        </p:nvSpPr>
        <p:spPr bwMode="auto">
          <a:xfrm rot="818915">
            <a:off x="1347788" y="4454525"/>
            <a:ext cx="963612" cy="495300"/>
          </a:xfrm>
          <a:prstGeom prst="cube">
            <a:avLst>
              <a:gd name="adj" fmla="val 100000"/>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64" name="AutoShape 61"/>
          <p:cNvSpPr>
            <a:spLocks noChangeArrowheads="1"/>
          </p:cNvSpPr>
          <p:nvPr/>
        </p:nvSpPr>
        <p:spPr bwMode="auto">
          <a:xfrm rot="818915">
            <a:off x="4121150" y="4448175"/>
            <a:ext cx="998538" cy="609600"/>
          </a:xfrm>
          <a:prstGeom prst="cube">
            <a:avLst>
              <a:gd name="adj" fmla="val 82866"/>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65" name="Oval 62"/>
          <p:cNvSpPr>
            <a:spLocks noChangeArrowheads="1"/>
          </p:cNvSpPr>
          <p:nvPr/>
        </p:nvSpPr>
        <p:spPr bwMode="auto">
          <a:xfrm>
            <a:off x="4208463" y="4800600"/>
            <a:ext cx="61912" cy="428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66" name="Oval 63"/>
          <p:cNvSpPr>
            <a:spLocks noChangeArrowheads="1"/>
          </p:cNvSpPr>
          <p:nvPr/>
        </p:nvSpPr>
        <p:spPr bwMode="auto">
          <a:xfrm>
            <a:off x="4424363" y="4749800"/>
            <a:ext cx="61912"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67" name="Oval 64"/>
          <p:cNvSpPr>
            <a:spLocks noChangeArrowheads="1"/>
          </p:cNvSpPr>
          <p:nvPr/>
        </p:nvSpPr>
        <p:spPr bwMode="auto">
          <a:xfrm>
            <a:off x="4624388" y="4819650"/>
            <a:ext cx="61912"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68" name="Oval 65"/>
          <p:cNvSpPr>
            <a:spLocks noChangeArrowheads="1"/>
          </p:cNvSpPr>
          <p:nvPr/>
        </p:nvSpPr>
        <p:spPr bwMode="auto">
          <a:xfrm>
            <a:off x="4611688" y="4641850"/>
            <a:ext cx="61912" cy="428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69" name="Oval 66"/>
          <p:cNvSpPr>
            <a:spLocks noChangeArrowheads="1"/>
          </p:cNvSpPr>
          <p:nvPr/>
        </p:nvSpPr>
        <p:spPr bwMode="auto">
          <a:xfrm>
            <a:off x="4721225" y="4760913"/>
            <a:ext cx="61913" cy="42862"/>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70" name="Oval 67"/>
          <p:cNvSpPr>
            <a:spLocks noChangeArrowheads="1"/>
          </p:cNvSpPr>
          <p:nvPr/>
        </p:nvSpPr>
        <p:spPr bwMode="auto">
          <a:xfrm>
            <a:off x="4660900" y="4473575"/>
            <a:ext cx="61913" cy="428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71" name="Oval 68"/>
          <p:cNvSpPr>
            <a:spLocks noChangeArrowheads="1"/>
          </p:cNvSpPr>
          <p:nvPr/>
        </p:nvSpPr>
        <p:spPr bwMode="auto">
          <a:xfrm>
            <a:off x="4905375" y="4538663"/>
            <a:ext cx="61913" cy="428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72" name="Oval 69"/>
          <p:cNvSpPr>
            <a:spLocks noChangeArrowheads="1"/>
          </p:cNvSpPr>
          <p:nvPr/>
        </p:nvSpPr>
        <p:spPr bwMode="auto">
          <a:xfrm>
            <a:off x="4519613" y="4602163"/>
            <a:ext cx="61912" cy="4286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73" name="Oval 70"/>
          <p:cNvSpPr>
            <a:spLocks noChangeArrowheads="1"/>
          </p:cNvSpPr>
          <p:nvPr/>
        </p:nvSpPr>
        <p:spPr bwMode="auto">
          <a:xfrm>
            <a:off x="4546600" y="4883150"/>
            <a:ext cx="61913"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74" name="Oval 71"/>
          <p:cNvSpPr>
            <a:spLocks noChangeArrowheads="1"/>
          </p:cNvSpPr>
          <p:nvPr/>
        </p:nvSpPr>
        <p:spPr bwMode="auto">
          <a:xfrm>
            <a:off x="4583113" y="4740275"/>
            <a:ext cx="61912" cy="41275"/>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75" name="Oval 72"/>
          <p:cNvSpPr>
            <a:spLocks noChangeArrowheads="1"/>
          </p:cNvSpPr>
          <p:nvPr/>
        </p:nvSpPr>
        <p:spPr bwMode="auto">
          <a:xfrm>
            <a:off x="4764088" y="4616450"/>
            <a:ext cx="61912"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76" name="Oval 73"/>
          <p:cNvSpPr>
            <a:spLocks noChangeArrowheads="1"/>
          </p:cNvSpPr>
          <p:nvPr/>
        </p:nvSpPr>
        <p:spPr bwMode="auto">
          <a:xfrm>
            <a:off x="4813300" y="4702175"/>
            <a:ext cx="61913" cy="4286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77" name="Oval 74"/>
          <p:cNvSpPr>
            <a:spLocks noChangeArrowheads="1"/>
          </p:cNvSpPr>
          <p:nvPr/>
        </p:nvSpPr>
        <p:spPr bwMode="auto">
          <a:xfrm>
            <a:off x="4364038" y="4789488"/>
            <a:ext cx="63500" cy="41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78" name="Oval 75"/>
          <p:cNvSpPr>
            <a:spLocks noChangeArrowheads="1"/>
          </p:cNvSpPr>
          <p:nvPr/>
        </p:nvSpPr>
        <p:spPr bwMode="auto">
          <a:xfrm>
            <a:off x="4375150" y="4660900"/>
            <a:ext cx="61913" cy="4127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79" name="Oval 76"/>
          <p:cNvSpPr>
            <a:spLocks noChangeArrowheads="1"/>
          </p:cNvSpPr>
          <p:nvPr/>
        </p:nvSpPr>
        <p:spPr bwMode="auto">
          <a:xfrm>
            <a:off x="4702175" y="4657725"/>
            <a:ext cx="61913" cy="42863"/>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80" name="Oval 77"/>
          <p:cNvSpPr>
            <a:spLocks noChangeArrowheads="1"/>
          </p:cNvSpPr>
          <p:nvPr/>
        </p:nvSpPr>
        <p:spPr bwMode="auto">
          <a:xfrm>
            <a:off x="4702175" y="4541838"/>
            <a:ext cx="61913"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81" name="Oval 78"/>
          <p:cNvSpPr>
            <a:spLocks noChangeArrowheads="1"/>
          </p:cNvSpPr>
          <p:nvPr/>
        </p:nvSpPr>
        <p:spPr bwMode="auto">
          <a:xfrm>
            <a:off x="5045075" y="4575175"/>
            <a:ext cx="61913" cy="4127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82" name="AutoShape 79"/>
          <p:cNvSpPr>
            <a:spLocks noChangeArrowheads="1"/>
          </p:cNvSpPr>
          <p:nvPr/>
        </p:nvSpPr>
        <p:spPr bwMode="auto">
          <a:xfrm rot="818915">
            <a:off x="4144963" y="4457700"/>
            <a:ext cx="966787" cy="490538"/>
          </a:xfrm>
          <a:prstGeom prst="cube">
            <a:avLst>
              <a:gd name="adj" fmla="val 100000"/>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83" name="AutoShape 80"/>
          <p:cNvSpPr>
            <a:spLocks noChangeArrowheads="1"/>
          </p:cNvSpPr>
          <p:nvPr/>
        </p:nvSpPr>
        <p:spPr bwMode="auto">
          <a:xfrm rot="818915">
            <a:off x="3167063" y="4446588"/>
            <a:ext cx="1027112" cy="603250"/>
          </a:xfrm>
          <a:prstGeom prst="cube">
            <a:avLst>
              <a:gd name="adj" fmla="val 82866"/>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84" name="Oval 81"/>
          <p:cNvSpPr>
            <a:spLocks noChangeArrowheads="1"/>
          </p:cNvSpPr>
          <p:nvPr/>
        </p:nvSpPr>
        <p:spPr bwMode="auto">
          <a:xfrm>
            <a:off x="3273425" y="4800600"/>
            <a:ext cx="61913" cy="428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85" name="Oval 82"/>
          <p:cNvSpPr>
            <a:spLocks noChangeArrowheads="1"/>
          </p:cNvSpPr>
          <p:nvPr/>
        </p:nvSpPr>
        <p:spPr bwMode="auto">
          <a:xfrm>
            <a:off x="3490913" y="4749800"/>
            <a:ext cx="61912"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86" name="Oval 83"/>
          <p:cNvSpPr>
            <a:spLocks noChangeArrowheads="1"/>
          </p:cNvSpPr>
          <p:nvPr/>
        </p:nvSpPr>
        <p:spPr bwMode="auto">
          <a:xfrm>
            <a:off x="3689350" y="4819650"/>
            <a:ext cx="63500"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87" name="Oval 84"/>
          <p:cNvSpPr>
            <a:spLocks noChangeArrowheads="1"/>
          </p:cNvSpPr>
          <p:nvPr/>
        </p:nvSpPr>
        <p:spPr bwMode="auto">
          <a:xfrm>
            <a:off x="3676650" y="4641850"/>
            <a:ext cx="63500" cy="428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88" name="Oval 85"/>
          <p:cNvSpPr>
            <a:spLocks noChangeArrowheads="1"/>
          </p:cNvSpPr>
          <p:nvPr/>
        </p:nvSpPr>
        <p:spPr bwMode="auto">
          <a:xfrm>
            <a:off x="3786188" y="4760913"/>
            <a:ext cx="63500" cy="42862"/>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89" name="Oval 86"/>
          <p:cNvSpPr>
            <a:spLocks noChangeArrowheads="1"/>
          </p:cNvSpPr>
          <p:nvPr/>
        </p:nvSpPr>
        <p:spPr bwMode="auto">
          <a:xfrm>
            <a:off x="3725863" y="4473575"/>
            <a:ext cx="63500" cy="428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90" name="Oval 87"/>
          <p:cNvSpPr>
            <a:spLocks noChangeArrowheads="1"/>
          </p:cNvSpPr>
          <p:nvPr/>
        </p:nvSpPr>
        <p:spPr bwMode="auto">
          <a:xfrm>
            <a:off x="3971925" y="4538663"/>
            <a:ext cx="61913" cy="428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91" name="Oval 88"/>
          <p:cNvSpPr>
            <a:spLocks noChangeArrowheads="1"/>
          </p:cNvSpPr>
          <p:nvPr/>
        </p:nvSpPr>
        <p:spPr bwMode="auto">
          <a:xfrm>
            <a:off x="3584575" y="4602163"/>
            <a:ext cx="61913" cy="4286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92" name="Oval 89"/>
          <p:cNvSpPr>
            <a:spLocks noChangeArrowheads="1"/>
          </p:cNvSpPr>
          <p:nvPr/>
        </p:nvSpPr>
        <p:spPr bwMode="auto">
          <a:xfrm>
            <a:off x="3613150" y="4883150"/>
            <a:ext cx="61913"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93" name="Oval 90"/>
          <p:cNvSpPr>
            <a:spLocks noChangeArrowheads="1"/>
          </p:cNvSpPr>
          <p:nvPr/>
        </p:nvSpPr>
        <p:spPr bwMode="auto">
          <a:xfrm>
            <a:off x="3649663" y="4740275"/>
            <a:ext cx="61912" cy="41275"/>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94" name="Oval 91"/>
          <p:cNvSpPr>
            <a:spLocks noChangeArrowheads="1"/>
          </p:cNvSpPr>
          <p:nvPr/>
        </p:nvSpPr>
        <p:spPr bwMode="auto">
          <a:xfrm>
            <a:off x="3829050" y="4616450"/>
            <a:ext cx="63500"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95" name="Oval 92"/>
          <p:cNvSpPr>
            <a:spLocks noChangeArrowheads="1"/>
          </p:cNvSpPr>
          <p:nvPr/>
        </p:nvSpPr>
        <p:spPr bwMode="auto">
          <a:xfrm>
            <a:off x="3878263" y="4702175"/>
            <a:ext cx="63500" cy="4286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96" name="Oval 93"/>
          <p:cNvSpPr>
            <a:spLocks noChangeArrowheads="1"/>
          </p:cNvSpPr>
          <p:nvPr/>
        </p:nvSpPr>
        <p:spPr bwMode="auto">
          <a:xfrm>
            <a:off x="3430588" y="4789488"/>
            <a:ext cx="61912" cy="41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97" name="Oval 94"/>
          <p:cNvSpPr>
            <a:spLocks noChangeArrowheads="1"/>
          </p:cNvSpPr>
          <p:nvPr/>
        </p:nvSpPr>
        <p:spPr bwMode="auto">
          <a:xfrm>
            <a:off x="3440113" y="4660900"/>
            <a:ext cx="63500" cy="4127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98" name="Oval 95"/>
          <p:cNvSpPr>
            <a:spLocks noChangeArrowheads="1"/>
          </p:cNvSpPr>
          <p:nvPr/>
        </p:nvSpPr>
        <p:spPr bwMode="auto">
          <a:xfrm>
            <a:off x="3767138" y="4657725"/>
            <a:ext cx="61912" cy="42863"/>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799" name="Oval 96"/>
          <p:cNvSpPr>
            <a:spLocks noChangeArrowheads="1"/>
          </p:cNvSpPr>
          <p:nvPr/>
        </p:nvSpPr>
        <p:spPr bwMode="auto">
          <a:xfrm>
            <a:off x="3767138" y="4541838"/>
            <a:ext cx="61912"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00" name="Oval 97"/>
          <p:cNvSpPr>
            <a:spLocks noChangeArrowheads="1"/>
          </p:cNvSpPr>
          <p:nvPr/>
        </p:nvSpPr>
        <p:spPr bwMode="auto">
          <a:xfrm>
            <a:off x="4111625" y="4575175"/>
            <a:ext cx="61913" cy="4127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01" name="AutoShape 98"/>
          <p:cNvSpPr>
            <a:spLocks noChangeArrowheads="1"/>
          </p:cNvSpPr>
          <p:nvPr/>
        </p:nvSpPr>
        <p:spPr bwMode="auto">
          <a:xfrm rot="818915">
            <a:off x="3203575" y="4459288"/>
            <a:ext cx="984250" cy="488950"/>
          </a:xfrm>
          <a:prstGeom prst="cube">
            <a:avLst>
              <a:gd name="adj" fmla="val 100000"/>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02" name="AutoShape 99"/>
          <p:cNvSpPr>
            <a:spLocks noChangeArrowheads="1"/>
          </p:cNvSpPr>
          <p:nvPr/>
        </p:nvSpPr>
        <p:spPr bwMode="auto">
          <a:xfrm rot="818915">
            <a:off x="5051425" y="4449763"/>
            <a:ext cx="1019175" cy="609600"/>
          </a:xfrm>
          <a:prstGeom prst="cube">
            <a:avLst>
              <a:gd name="adj" fmla="val 82866"/>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03" name="Oval 100"/>
          <p:cNvSpPr>
            <a:spLocks noChangeArrowheads="1"/>
          </p:cNvSpPr>
          <p:nvPr/>
        </p:nvSpPr>
        <p:spPr bwMode="auto">
          <a:xfrm>
            <a:off x="5140325" y="4800600"/>
            <a:ext cx="61913" cy="428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04" name="Oval 101"/>
          <p:cNvSpPr>
            <a:spLocks noChangeArrowheads="1"/>
          </p:cNvSpPr>
          <p:nvPr/>
        </p:nvSpPr>
        <p:spPr bwMode="auto">
          <a:xfrm>
            <a:off x="5357813" y="4749800"/>
            <a:ext cx="61912"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05" name="Oval 102"/>
          <p:cNvSpPr>
            <a:spLocks noChangeArrowheads="1"/>
          </p:cNvSpPr>
          <p:nvPr/>
        </p:nvSpPr>
        <p:spPr bwMode="auto">
          <a:xfrm>
            <a:off x="5556250" y="4819650"/>
            <a:ext cx="63500"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06" name="Oval 103"/>
          <p:cNvSpPr>
            <a:spLocks noChangeArrowheads="1"/>
          </p:cNvSpPr>
          <p:nvPr/>
        </p:nvSpPr>
        <p:spPr bwMode="auto">
          <a:xfrm>
            <a:off x="5543550" y="4641850"/>
            <a:ext cx="63500" cy="42863"/>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07" name="Oval 104"/>
          <p:cNvSpPr>
            <a:spLocks noChangeArrowheads="1"/>
          </p:cNvSpPr>
          <p:nvPr/>
        </p:nvSpPr>
        <p:spPr bwMode="auto">
          <a:xfrm>
            <a:off x="5653088" y="4760913"/>
            <a:ext cx="63500" cy="42862"/>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08" name="Oval 105"/>
          <p:cNvSpPr>
            <a:spLocks noChangeArrowheads="1"/>
          </p:cNvSpPr>
          <p:nvPr/>
        </p:nvSpPr>
        <p:spPr bwMode="auto">
          <a:xfrm>
            <a:off x="5592763" y="4473575"/>
            <a:ext cx="63500" cy="428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09" name="Oval 107"/>
          <p:cNvSpPr>
            <a:spLocks noChangeArrowheads="1"/>
          </p:cNvSpPr>
          <p:nvPr/>
        </p:nvSpPr>
        <p:spPr bwMode="auto">
          <a:xfrm>
            <a:off x="5451475" y="4602163"/>
            <a:ext cx="61913" cy="4286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10" name="Oval 108"/>
          <p:cNvSpPr>
            <a:spLocks noChangeArrowheads="1"/>
          </p:cNvSpPr>
          <p:nvPr/>
        </p:nvSpPr>
        <p:spPr bwMode="auto">
          <a:xfrm>
            <a:off x="5480050" y="4883150"/>
            <a:ext cx="61913"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11" name="Oval 109"/>
          <p:cNvSpPr>
            <a:spLocks noChangeArrowheads="1"/>
          </p:cNvSpPr>
          <p:nvPr/>
        </p:nvSpPr>
        <p:spPr bwMode="auto">
          <a:xfrm>
            <a:off x="5516563" y="4740275"/>
            <a:ext cx="61912" cy="41275"/>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12" name="Oval 110"/>
          <p:cNvSpPr>
            <a:spLocks noChangeArrowheads="1"/>
          </p:cNvSpPr>
          <p:nvPr/>
        </p:nvSpPr>
        <p:spPr bwMode="auto">
          <a:xfrm>
            <a:off x="5695950" y="4616450"/>
            <a:ext cx="63500"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13" name="Oval 111"/>
          <p:cNvSpPr>
            <a:spLocks noChangeArrowheads="1"/>
          </p:cNvSpPr>
          <p:nvPr/>
        </p:nvSpPr>
        <p:spPr bwMode="auto">
          <a:xfrm>
            <a:off x="5745163" y="4702175"/>
            <a:ext cx="63500" cy="4286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14" name="Oval 112"/>
          <p:cNvSpPr>
            <a:spLocks noChangeArrowheads="1"/>
          </p:cNvSpPr>
          <p:nvPr/>
        </p:nvSpPr>
        <p:spPr bwMode="auto">
          <a:xfrm>
            <a:off x="5297488" y="4789488"/>
            <a:ext cx="61912" cy="41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15" name="Oval 113"/>
          <p:cNvSpPr>
            <a:spLocks noChangeArrowheads="1"/>
          </p:cNvSpPr>
          <p:nvPr/>
        </p:nvSpPr>
        <p:spPr bwMode="auto">
          <a:xfrm>
            <a:off x="5307013" y="4660900"/>
            <a:ext cx="63500" cy="4127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16" name="Oval 114"/>
          <p:cNvSpPr>
            <a:spLocks noChangeArrowheads="1"/>
          </p:cNvSpPr>
          <p:nvPr/>
        </p:nvSpPr>
        <p:spPr bwMode="auto">
          <a:xfrm>
            <a:off x="5634038" y="4657725"/>
            <a:ext cx="61912" cy="42863"/>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17" name="Oval 115"/>
          <p:cNvSpPr>
            <a:spLocks noChangeArrowheads="1"/>
          </p:cNvSpPr>
          <p:nvPr/>
        </p:nvSpPr>
        <p:spPr bwMode="auto">
          <a:xfrm>
            <a:off x="5634038" y="4541838"/>
            <a:ext cx="61912"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18" name="AutoShape 117"/>
          <p:cNvSpPr>
            <a:spLocks noChangeArrowheads="1"/>
          </p:cNvSpPr>
          <p:nvPr/>
        </p:nvSpPr>
        <p:spPr bwMode="auto">
          <a:xfrm rot="818915">
            <a:off x="5075238" y="4464050"/>
            <a:ext cx="965200" cy="481013"/>
          </a:xfrm>
          <a:prstGeom prst="cube">
            <a:avLst>
              <a:gd name="adj" fmla="val 100000"/>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19" name="AutoShape 118"/>
          <p:cNvSpPr>
            <a:spLocks noChangeArrowheads="1"/>
          </p:cNvSpPr>
          <p:nvPr/>
        </p:nvSpPr>
        <p:spPr bwMode="auto">
          <a:xfrm>
            <a:off x="831850" y="5230813"/>
            <a:ext cx="4795838" cy="112712"/>
          </a:xfrm>
          <a:prstGeom prst="rtTriangle">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endParaRPr lang="en-US" altLang="en-US" sz="1800">
              <a:solidFill>
                <a:srgbClr val="3333CC"/>
              </a:solidFill>
              <a:cs typeface="Arial" charset="0"/>
            </a:endParaRPr>
          </a:p>
        </p:txBody>
      </p:sp>
      <p:pic>
        <p:nvPicPr>
          <p:cNvPr id="30820" name="Picture 119" descr="jj"/>
          <p:cNvPicPr>
            <a:picLocks noChangeAspect="1" noChangeArrowheads="1"/>
          </p:cNvPicPr>
          <p:nvPr/>
        </p:nvPicPr>
        <p:blipFill>
          <a:blip r:embed="rId2">
            <a:extLst>
              <a:ext uri="{28A0092B-C50C-407E-A947-70E740481C1C}">
                <a14:useLocalDpi xmlns:a14="http://schemas.microsoft.com/office/drawing/2010/main" val="0"/>
              </a:ext>
            </a:extLst>
          </a:blip>
          <a:srcRect l="3900" b="7806"/>
          <a:stretch>
            <a:fillRect/>
          </a:stretch>
        </p:blipFill>
        <p:spPr bwMode="auto">
          <a:xfrm>
            <a:off x="7051675" y="3654425"/>
            <a:ext cx="209232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1" name="Line 120"/>
          <p:cNvSpPr>
            <a:spLocks noChangeShapeType="1"/>
          </p:cNvSpPr>
          <p:nvPr/>
        </p:nvSpPr>
        <p:spPr bwMode="auto">
          <a:xfrm>
            <a:off x="6796088" y="4994275"/>
            <a:ext cx="436562" cy="0"/>
          </a:xfrm>
          <a:prstGeom prst="line">
            <a:avLst/>
          </a:prstGeom>
          <a:noFill/>
          <a:ln w="508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822" name="Text Box 121"/>
          <p:cNvSpPr txBox="1">
            <a:spLocks noChangeArrowheads="1"/>
          </p:cNvSpPr>
          <p:nvPr/>
        </p:nvSpPr>
        <p:spPr bwMode="auto">
          <a:xfrm>
            <a:off x="1700213" y="5508625"/>
            <a:ext cx="302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r>
              <a:rPr lang="en-US" altLang="en-US" sz="2000">
                <a:cs typeface="Arial" charset="0"/>
              </a:rPr>
              <a:t>Compound concentration</a:t>
            </a:r>
          </a:p>
        </p:txBody>
      </p:sp>
      <p:sp>
        <p:nvSpPr>
          <p:cNvPr id="30825" name="Rectangle 125"/>
          <p:cNvSpPr>
            <a:spLocks noChangeArrowheads="1"/>
          </p:cNvSpPr>
          <p:nvPr/>
        </p:nvSpPr>
        <p:spPr bwMode="auto">
          <a:xfrm>
            <a:off x="695325" y="6200775"/>
            <a:ext cx="4678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r>
              <a:rPr lang="en-US" altLang="en-US" sz="1800" i="1" dirty="0"/>
              <a:t>Proc. Natl. Acad. Sci. USA</a:t>
            </a:r>
            <a:r>
              <a:rPr lang="en-US" altLang="en-US" sz="1800" dirty="0"/>
              <a:t> 103, 11473-8 (2006).</a:t>
            </a:r>
          </a:p>
          <a:p>
            <a:pPr>
              <a:spcBef>
                <a:spcPct val="0"/>
              </a:spcBef>
              <a:buClrTx/>
              <a:buSzTx/>
              <a:buFontTx/>
              <a:buNone/>
            </a:pPr>
            <a:r>
              <a:rPr lang="en-US" altLang="en-US" sz="1800" i="1" dirty="0"/>
              <a:t>JALA</a:t>
            </a:r>
            <a:r>
              <a:rPr lang="en-US" altLang="en-US" sz="1800" dirty="0"/>
              <a:t>, 2008 Apr;13(2):79-89.</a:t>
            </a:r>
          </a:p>
        </p:txBody>
      </p:sp>
      <p:sp>
        <p:nvSpPr>
          <p:cNvPr id="30826" name="AutoShape 128"/>
          <p:cNvSpPr>
            <a:spLocks noChangeArrowheads="1"/>
          </p:cNvSpPr>
          <p:nvPr/>
        </p:nvSpPr>
        <p:spPr bwMode="auto">
          <a:xfrm rot="818915">
            <a:off x="5961063" y="4483100"/>
            <a:ext cx="1019175" cy="609600"/>
          </a:xfrm>
          <a:prstGeom prst="cube">
            <a:avLst>
              <a:gd name="adj" fmla="val 82866"/>
            </a:avLst>
          </a:prstGeom>
          <a:solidFill>
            <a:schemeClr val="bg1"/>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27" name="Oval 129"/>
          <p:cNvSpPr>
            <a:spLocks noChangeArrowheads="1"/>
          </p:cNvSpPr>
          <p:nvPr/>
        </p:nvSpPr>
        <p:spPr bwMode="auto">
          <a:xfrm>
            <a:off x="6049963" y="4833938"/>
            <a:ext cx="61912" cy="42862"/>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28" name="Oval 130"/>
          <p:cNvSpPr>
            <a:spLocks noChangeArrowheads="1"/>
          </p:cNvSpPr>
          <p:nvPr/>
        </p:nvSpPr>
        <p:spPr bwMode="auto">
          <a:xfrm>
            <a:off x="6267450" y="4783138"/>
            <a:ext cx="61913"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29" name="Oval 131"/>
          <p:cNvSpPr>
            <a:spLocks noChangeArrowheads="1"/>
          </p:cNvSpPr>
          <p:nvPr/>
        </p:nvSpPr>
        <p:spPr bwMode="auto">
          <a:xfrm>
            <a:off x="6465888" y="4852988"/>
            <a:ext cx="63500"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30" name="Oval 132"/>
          <p:cNvSpPr>
            <a:spLocks noChangeArrowheads="1"/>
          </p:cNvSpPr>
          <p:nvPr/>
        </p:nvSpPr>
        <p:spPr bwMode="auto">
          <a:xfrm>
            <a:off x="6453188" y="4675188"/>
            <a:ext cx="63500" cy="42862"/>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31" name="Oval 133"/>
          <p:cNvSpPr>
            <a:spLocks noChangeArrowheads="1"/>
          </p:cNvSpPr>
          <p:nvPr/>
        </p:nvSpPr>
        <p:spPr bwMode="auto">
          <a:xfrm>
            <a:off x="6562725" y="4794250"/>
            <a:ext cx="63500" cy="428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32" name="Oval 134"/>
          <p:cNvSpPr>
            <a:spLocks noChangeArrowheads="1"/>
          </p:cNvSpPr>
          <p:nvPr/>
        </p:nvSpPr>
        <p:spPr bwMode="auto">
          <a:xfrm>
            <a:off x="6502400" y="4506913"/>
            <a:ext cx="63500" cy="42862"/>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33" name="Oval 135"/>
          <p:cNvSpPr>
            <a:spLocks noChangeArrowheads="1"/>
          </p:cNvSpPr>
          <p:nvPr/>
        </p:nvSpPr>
        <p:spPr bwMode="auto">
          <a:xfrm>
            <a:off x="6748463" y="4572000"/>
            <a:ext cx="61912" cy="4286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34" name="Oval 136"/>
          <p:cNvSpPr>
            <a:spLocks noChangeArrowheads="1"/>
          </p:cNvSpPr>
          <p:nvPr/>
        </p:nvSpPr>
        <p:spPr bwMode="auto">
          <a:xfrm>
            <a:off x="6361113" y="4635500"/>
            <a:ext cx="61912" cy="428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35" name="Oval 137"/>
          <p:cNvSpPr>
            <a:spLocks noChangeArrowheads="1"/>
          </p:cNvSpPr>
          <p:nvPr/>
        </p:nvSpPr>
        <p:spPr bwMode="auto">
          <a:xfrm>
            <a:off x="6389688" y="4916488"/>
            <a:ext cx="61912"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36" name="Oval 138"/>
          <p:cNvSpPr>
            <a:spLocks noChangeArrowheads="1"/>
          </p:cNvSpPr>
          <p:nvPr/>
        </p:nvSpPr>
        <p:spPr bwMode="auto">
          <a:xfrm>
            <a:off x="6426200" y="4773613"/>
            <a:ext cx="61913" cy="41275"/>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37" name="Oval 139"/>
          <p:cNvSpPr>
            <a:spLocks noChangeArrowheads="1"/>
          </p:cNvSpPr>
          <p:nvPr/>
        </p:nvSpPr>
        <p:spPr bwMode="auto">
          <a:xfrm>
            <a:off x="6605588" y="4649788"/>
            <a:ext cx="63500" cy="41275"/>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38" name="Oval 140"/>
          <p:cNvSpPr>
            <a:spLocks noChangeArrowheads="1"/>
          </p:cNvSpPr>
          <p:nvPr/>
        </p:nvSpPr>
        <p:spPr bwMode="auto">
          <a:xfrm>
            <a:off x="6654800" y="4735513"/>
            <a:ext cx="63500" cy="428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39" name="Oval 141"/>
          <p:cNvSpPr>
            <a:spLocks noChangeArrowheads="1"/>
          </p:cNvSpPr>
          <p:nvPr/>
        </p:nvSpPr>
        <p:spPr bwMode="auto">
          <a:xfrm>
            <a:off x="6207125" y="4822825"/>
            <a:ext cx="61913" cy="41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40" name="Oval 142"/>
          <p:cNvSpPr>
            <a:spLocks noChangeArrowheads="1"/>
          </p:cNvSpPr>
          <p:nvPr/>
        </p:nvSpPr>
        <p:spPr bwMode="auto">
          <a:xfrm>
            <a:off x="6216650" y="4694238"/>
            <a:ext cx="63500" cy="4127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41" name="Oval 143"/>
          <p:cNvSpPr>
            <a:spLocks noChangeArrowheads="1"/>
          </p:cNvSpPr>
          <p:nvPr/>
        </p:nvSpPr>
        <p:spPr bwMode="auto">
          <a:xfrm>
            <a:off x="6543675" y="4691063"/>
            <a:ext cx="61913" cy="42862"/>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42" name="Oval 144"/>
          <p:cNvSpPr>
            <a:spLocks noChangeArrowheads="1"/>
          </p:cNvSpPr>
          <p:nvPr/>
        </p:nvSpPr>
        <p:spPr bwMode="auto">
          <a:xfrm>
            <a:off x="6543675" y="4575175"/>
            <a:ext cx="61913" cy="41275"/>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43" name="Oval 145"/>
          <p:cNvSpPr>
            <a:spLocks noChangeArrowheads="1"/>
          </p:cNvSpPr>
          <p:nvPr/>
        </p:nvSpPr>
        <p:spPr bwMode="auto">
          <a:xfrm>
            <a:off x="6888163" y="4608513"/>
            <a:ext cx="61912" cy="4127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0844" name="AutoShape 146"/>
          <p:cNvSpPr>
            <a:spLocks noChangeArrowheads="1"/>
          </p:cNvSpPr>
          <p:nvPr/>
        </p:nvSpPr>
        <p:spPr bwMode="auto">
          <a:xfrm rot="818915">
            <a:off x="5984875" y="4497388"/>
            <a:ext cx="965200" cy="481012"/>
          </a:xfrm>
          <a:prstGeom prst="cube">
            <a:avLst>
              <a:gd name="adj" fmla="val 100000"/>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pic>
        <p:nvPicPr>
          <p:cNvPr id="3074" name="Picture 2" descr="Image result for NC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419" y="5589659"/>
            <a:ext cx="2542243" cy="568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216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457200" y="274638"/>
            <a:ext cx="8229600" cy="990600"/>
          </a:xfrm>
        </p:spPr>
        <p:txBody>
          <a:bodyPr>
            <a:normAutofit/>
          </a:bodyPr>
          <a:lstStyle/>
          <a:p>
            <a:pPr eaLnBrk="1" hangingPunct="1">
              <a:defRPr/>
            </a:pPr>
            <a:r>
              <a:rPr lang="en-US" sz="2900" dirty="0" smtClean="0"/>
              <a:t>What does this look like in high throughput?</a:t>
            </a:r>
            <a:endParaRPr lang="en-US" sz="2900" dirty="0"/>
          </a:p>
        </p:txBody>
      </p:sp>
      <p:pic>
        <p:nvPicPr>
          <p:cNvPr id="3277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663700"/>
            <a:ext cx="762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2276475"/>
            <a:ext cx="7635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2870200"/>
            <a:ext cx="7635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313" y="3459163"/>
            <a:ext cx="7620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8313" y="4051300"/>
            <a:ext cx="7620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8313" y="4637088"/>
            <a:ext cx="762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8313" y="5237163"/>
            <a:ext cx="7620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9" name="Picture 13"/>
          <p:cNvPicPr>
            <a:picLocks noChangeAspect="1" noChangeArrowheads="1"/>
          </p:cNvPicPr>
          <p:nvPr/>
        </p:nvPicPr>
        <p:blipFill>
          <a:blip r:embed="rId9">
            <a:extLst>
              <a:ext uri="{28A0092B-C50C-407E-A947-70E740481C1C}">
                <a14:useLocalDpi xmlns:a14="http://schemas.microsoft.com/office/drawing/2010/main" val="0"/>
              </a:ext>
            </a:extLst>
          </a:blip>
          <a:srcRect l="23628" t="20674" r="19197" b="28058"/>
          <a:stretch>
            <a:fillRect/>
          </a:stretch>
        </p:blipFill>
        <p:spPr bwMode="auto">
          <a:xfrm>
            <a:off x="3646488" y="52895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80" name="Picture 14"/>
          <p:cNvPicPr>
            <a:picLocks noChangeAspect="1" noChangeArrowheads="1"/>
          </p:cNvPicPr>
          <p:nvPr/>
        </p:nvPicPr>
        <p:blipFill>
          <a:blip r:embed="rId10">
            <a:extLst>
              <a:ext uri="{28A0092B-C50C-407E-A947-70E740481C1C}">
                <a14:useLocalDpi xmlns:a14="http://schemas.microsoft.com/office/drawing/2010/main" val="0"/>
              </a:ext>
            </a:extLst>
          </a:blip>
          <a:srcRect l="16704" t="18935" r="20000" b="24260"/>
          <a:stretch>
            <a:fillRect/>
          </a:stretch>
        </p:blipFill>
        <p:spPr bwMode="auto">
          <a:xfrm>
            <a:off x="3644900" y="46958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81" name="Picture 15"/>
          <p:cNvPicPr>
            <a:picLocks noChangeAspect="1" noChangeArrowheads="1"/>
          </p:cNvPicPr>
          <p:nvPr/>
        </p:nvPicPr>
        <p:blipFill>
          <a:blip r:embed="rId11">
            <a:extLst>
              <a:ext uri="{28A0092B-C50C-407E-A947-70E740481C1C}">
                <a14:useLocalDpi xmlns:a14="http://schemas.microsoft.com/office/drawing/2010/main" val="0"/>
              </a:ext>
            </a:extLst>
          </a:blip>
          <a:srcRect l="21191" t="19009" r="15233" b="23961"/>
          <a:stretch>
            <a:fillRect/>
          </a:stretch>
        </p:blipFill>
        <p:spPr bwMode="auto">
          <a:xfrm>
            <a:off x="3644900" y="410527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82" name="Picture 16"/>
          <p:cNvPicPr>
            <a:picLocks noChangeAspect="1" noChangeArrowheads="1"/>
          </p:cNvPicPr>
          <p:nvPr/>
        </p:nvPicPr>
        <p:blipFill>
          <a:blip r:embed="rId12">
            <a:extLst>
              <a:ext uri="{28A0092B-C50C-407E-A947-70E740481C1C}">
                <a14:useLocalDpi xmlns:a14="http://schemas.microsoft.com/office/drawing/2010/main" val="0"/>
              </a:ext>
            </a:extLst>
          </a:blip>
          <a:srcRect l="18582" t="21053" r="22739" b="26315"/>
          <a:stretch>
            <a:fillRect/>
          </a:stretch>
        </p:blipFill>
        <p:spPr bwMode="auto">
          <a:xfrm>
            <a:off x="3643313" y="35131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83" name="Picture 17"/>
          <p:cNvPicPr>
            <a:picLocks noChangeAspect="1" noChangeArrowheads="1"/>
          </p:cNvPicPr>
          <p:nvPr/>
        </p:nvPicPr>
        <p:blipFill>
          <a:blip r:embed="rId13">
            <a:extLst>
              <a:ext uri="{28A0092B-C50C-407E-A947-70E740481C1C}">
                <a14:useLocalDpi xmlns:a14="http://schemas.microsoft.com/office/drawing/2010/main" val="0"/>
              </a:ext>
            </a:extLst>
          </a:blip>
          <a:srcRect l="22151" t="23628" r="16245" b="20674"/>
          <a:stretch>
            <a:fillRect/>
          </a:stretch>
        </p:blipFill>
        <p:spPr bwMode="auto">
          <a:xfrm>
            <a:off x="3643313" y="1714500"/>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84" name="Picture 18"/>
          <p:cNvPicPr>
            <a:picLocks noChangeAspect="1" noChangeArrowheads="1"/>
          </p:cNvPicPr>
          <p:nvPr/>
        </p:nvPicPr>
        <p:blipFill>
          <a:blip r:embed="rId14">
            <a:extLst>
              <a:ext uri="{28A0092B-C50C-407E-A947-70E740481C1C}">
                <a14:useLocalDpi xmlns:a14="http://schemas.microsoft.com/office/drawing/2010/main" val="0"/>
              </a:ext>
            </a:extLst>
          </a:blip>
          <a:srcRect l="17487" t="21312" r="21312" b="23607"/>
          <a:stretch>
            <a:fillRect/>
          </a:stretch>
        </p:blipFill>
        <p:spPr bwMode="auto">
          <a:xfrm>
            <a:off x="3643313" y="29146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85" name="Picture 19"/>
          <p:cNvPicPr>
            <a:picLocks noChangeAspect="1" noChangeArrowheads="1"/>
          </p:cNvPicPr>
          <p:nvPr/>
        </p:nvPicPr>
        <p:blipFill>
          <a:blip r:embed="rId15">
            <a:extLst>
              <a:ext uri="{28A0092B-C50C-407E-A947-70E740481C1C}">
                <a14:useLocalDpi xmlns:a14="http://schemas.microsoft.com/office/drawing/2010/main" val="0"/>
              </a:ext>
            </a:extLst>
          </a:blip>
          <a:srcRect l="20767" t="24246" r="17891" b="20660"/>
          <a:stretch>
            <a:fillRect/>
          </a:stretch>
        </p:blipFill>
        <p:spPr bwMode="auto">
          <a:xfrm>
            <a:off x="3644900" y="22875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86" name="Picture 20"/>
          <p:cNvPicPr>
            <a:picLocks noChangeAspect="1" noChangeArrowheads="1"/>
          </p:cNvPicPr>
          <p:nvPr/>
        </p:nvPicPr>
        <p:blipFill>
          <a:blip r:embed="rId16">
            <a:extLst>
              <a:ext uri="{28A0092B-C50C-407E-A947-70E740481C1C}">
                <a14:useLocalDpi xmlns:a14="http://schemas.microsoft.com/office/drawing/2010/main" val="0"/>
              </a:ext>
            </a:extLst>
          </a:blip>
          <a:srcRect l="92882" t="46678" r="746" b="44025"/>
          <a:stretch>
            <a:fillRect/>
          </a:stretch>
        </p:blipFill>
        <p:spPr bwMode="auto">
          <a:xfrm>
            <a:off x="4225925" y="5292725"/>
            <a:ext cx="3651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87" name="Picture 21"/>
          <p:cNvPicPr>
            <a:picLocks noChangeAspect="1" noChangeArrowheads="1"/>
          </p:cNvPicPr>
          <p:nvPr/>
        </p:nvPicPr>
        <p:blipFill>
          <a:blip r:embed="rId16">
            <a:extLst>
              <a:ext uri="{28A0092B-C50C-407E-A947-70E740481C1C}">
                <a14:useLocalDpi xmlns:a14="http://schemas.microsoft.com/office/drawing/2010/main" val="0"/>
              </a:ext>
            </a:extLst>
          </a:blip>
          <a:srcRect l="92882" t="46678" r="746" b="44025"/>
          <a:stretch>
            <a:fillRect/>
          </a:stretch>
        </p:blipFill>
        <p:spPr bwMode="auto">
          <a:xfrm>
            <a:off x="4225925" y="4097338"/>
            <a:ext cx="3651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88" name="Picture 22"/>
          <p:cNvPicPr>
            <a:picLocks noChangeAspect="1" noChangeArrowheads="1"/>
          </p:cNvPicPr>
          <p:nvPr/>
        </p:nvPicPr>
        <p:blipFill>
          <a:blip r:embed="rId16">
            <a:extLst>
              <a:ext uri="{28A0092B-C50C-407E-A947-70E740481C1C}">
                <a14:useLocalDpi xmlns:a14="http://schemas.microsoft.com/office/drawing/2010/main" val="0"/>
              </a:ext>
            </a:extLst>
          </a:blip>
          <a:srcRect l="92882" t="46678" r="746" b="44025"/>
          <a:stretch>
            <a:fillRect/>
          </a:stretch>
        </p:blipFill>
        <p:spPr bwMode="auto">
          <a:xfrm>
            <a:off x="4225925" y="3503613"/>
            <a:ext cx="3651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89" name="Picture 23"/>
          <p:cNvPicPr>
            <a:picLocks noChangeAspect="1" noChangeArrowheads="1"/>
          </p:cNvPicPr>
          <p:nvPr/>
        </p:nvPicPr>
        <p:blipFill>
          <a:blip r:embed="rId16">
            <a:extLst>
              <a:ext uri="{28A0092B-C50C-407E-A947-70E740481C1C}">
                <a14:useLocalDpi xmlns:a14="http://schemas.microsoft.com/office/drawing/2010/main" val="0"/>
              </a:ext>
            </a:extLst>
          </a:blip>
          <a:srcRect l="92882" t="46678" r="746" b="44025"/>
          <a:stretch>
            <a:fillRect/>
          </a:stretch>
        </p:blipFill>
        <p:spPr bwMode="auto">
          <a:xfrm>
            <a:off x="4225925" y="2914650"/>
            <a:ext cx="3651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90" name="Picture 24"/>
          <p:cNvPicPr>
            <a:picLocks noChangeAspect="1" noChangeArrowheads="1"/>
          </p:cNvPicPr>
          <p:nvPr/>
        </p:nvPicPr>
        <p:blipFill>
          <a:blip r:embed="rId16">
            <a:extLst>
              <a:ext uri="{28A0092B-C50C-407E-A947-70E740481C1C}">
                <a14:useLocalDpi xmlns:a14="http://schemas.microsoft.com/office/drawing/2010/main" val="0"/>
              </a:ext>
            </a:extLst>
          </a:blip>
          <a:srcRect l="92882" t="46678" r="746" b="44025"/>
          <a:stretch>
            <a:fillRect/>
          </a:stretch>
        </p:blipFill>
        <p:spPr bwMode="auto">
          <a:xfrm>
            <a:off x="4225925" y="2289175"/>
            <a:ext cx="3651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91" name="Picture 25"/>
          <p:cNvPicPr>
            <a:picLocks noChangeAspect="1" noChangeArrowheads="1"/>
          </p:cNvPicPr>
          <p:nvPr/>
        </p:nvPicPr>
        <p:blipFill>
          <a:blip r:embed="rId16">
            <a:extLst>
              <a:ext uri="{28A0092B-C50C-407E-A947-70E740481C1C}">
                <a14:useLocalDpi xmlns:a14="http://schemas.microsoft.com/office/drawing/2010/main" val="0"/>
              </a:ext>
            </a:extLst>
          </a:blip>
          <a:srcRect l="92882" t="46678" r="746" b="44025"/>
          <a:stretch>
            <a:fillRect/>
          </a:stretch>
        </p:blipFill>
        <p:spPr bwMode="auto">
          <a:xfrm>
            <a:off x="4225925" y="1716088"/>
            <a:ext cx="3651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32792" name="Group 26"/>
          <p:cNvGrpSpPr>
            <a:grpSpLocks/>
          </p:cNvGrpSpPr>
          <p:nvPr/>
        </p:nvGrpSpPr>
        <p:grpSpPr bwMode="auto">
          <a:xfrm>
            <a:off x="4202113" y="4702175"/>
            <a:ext cx="412750" cy="369888"/>
            <a:chOff x="2308" y="2621"/>
            <a:chExt cx="260" cy="233"/>
          </a:xfrm>
        </p:grpSpPr>
        <p:pic>
          <p:nvPicPr>
            <p:cNvPr id="32826" name="Picture 27"/>
            <p:cNvPicPr>
              <a:picLocks noChangeAspect="1" noChangeArrowheads="1"/>
            </p:cNvPicPr>
            <p:nvPr/>
          </p:nvPicPr>
          <p:blipFill>
            <a:blip r:embed="rId17">
              <a:extLst>
                <a:ext uri="{28A0092B-C50C-407E-A947-70E740481C1C}">
                  <a14:useLocalDpi xmlns:a14="http://schemas.microsoft.com/office/drawing/2010/main" val="0"/>
                </a:ext>
              </a:extLst>
            </a:blip>
            <a:srcRect l="92593" t="44096" r="446" b="47437"/>
            <a:stretch>
              <a:fillRect/>
            </a:stretch>
          </p:blipFill>
          <p:spPr bwMode="auto">
            <a:xfrm>
              <a:off x="2308" y="2621"/>
              <a:ext cx="236" cy="233"/>
            </a:xfrm>
            <a:prstGeom prst="rect">
              <a:avLst/>
            </a:prstGeom>
            <a:blipFill dpi="0" rotWithShape="0">
              <a:blip/>
              <a:srcRect l="92593" t="44096" r="446" b="47437"/>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sp>
          <p:nvSpPr>
            <p:cNvPr id="32827" name="Oval 28"/>
            <p:cNvSpPr>
              <a:spLocks noChangeArrowheads="1"/>
            </p:cNvSpPr>
            <p:nvPr/>
          </p:nvSpPr>
          <p:spPr bwMode="auto">
            <a:xfrm>
              <a:off x="2424" y="2669"/>
              <a:ext cx="144" cy="144"/>
            </a:xfrm>
            <a:prstGeom prst="ellipse">
              <a:avLst/>
            </a:prstGeom>
            <a:noFill/>
            <a:ln w="63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grpSp>
      <p:grpSp>
        <p:nvGrpSpPr>
          <p:cNvPr id="32793" name="Group 34"/>
          <p:cNvGrpSpPr>
            <a:grpSpLocks/>
          </p:cNvGrpSpPr>
          <p:nvPr/>
        </p:nvGrpSpPr>
        <p:grpSpPr bwMode="auto">
          <a:xfrm>
            <a:off x="2609850" y="1660525"/>
            <a:ext cx="831850" cy="511175"/>
            <a:chOff x="1065" y="1359"/>
            <a:chExt cx="651" cy="427"/>
          </a:xfrm>
        </p:grpSpPr>
        <p:pic>
          <p:nvPicPr>
            <p:cNvPr id="32824"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5" y="1359"/>
              <a:ext cx="65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25" name="Oval 36"/>
            <p:cNvSpPr>
              <a:spLocks noChangeArrowheads="1"/>
            </p:cNvSpPr>
            <p:nvPr/>
          </p:nvSpPr>
          <p:spPr bwMode="auto">
            <a:xfrm>
              <a:off x="1456" y="1664"/>
              <a:ext cx="96" cy="96"/>
            </a:xfrm>
            <a:prstGeom prst="ellipse">
              <a:avLst/>
            </a:prstGeom>
            <a:noFill/>
            <a:ln w="6350" algn="ctr">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grpSp>
      <p:grpSp>
        <p:nvGrpSpPr>
          <p:cNvPr id="32794" name="Group 37"/>
          <p:cNvGrpSpPr>
            <a:grpSpLocks/>
          </p:cNvGrpSpPr>
          <p:nvPr/>
        </p:nvGrpSpPr>
        <p:grpSpPr bwMode="auto">
          <a:xfrm>
            <a:off x="2609850" y="2271713"/>
            <a:ext cx="831850" cy="511175"/>
            <a:chOff x="1065" y="1839"/>
            <a:chExt cx="651" cy="427"/>
          </a:xfrm>
        </p:grpSpPr>
        <p:pic>
          <p:nvPicPr>
            <p:cNvPr id="32822" name="Picture 3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5" y="1839"/>
              <a:ext cx="65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23" name="Oval 39"/>
            <p:cNvSpPr>
              <a:spLocks noChangeArrowheads="1"/>
            </p:cNvSpPr>
            <p:nvPr/>
          </p:nvSpPr>
          <p:spPr bwMode="auto">
            <a:xfrm>
              <a:off x="1456" y="2137"/>
              <a:ext cx="96" cy="96"/>
            </a:xfrm>
            <a:prstGeom prst="ellipse">
              <a:avLst/>
            </a:prstGeom>
            <a:noFill/>
            <a:ln w="6350" algn="ctr">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grpSp>
      <p:grpSp>
        <p:nvGrpSpPr>
          <p:cNvPr id="32795" name="Group 40"/>
          <p:cNvGrpSpPr>
            <a:grpSpLocks/>
          </p:cNvGrpSpPr>
          <p:nvPr/>
        </p:nvGrpSpPr>
        <p:grpSpPr bwMode="auto">
          <a:xfrm>
            <a:off x="2609850" y="2857500"/>
            <a:ext cx="831850" cy="517525"/>
            <a:chOff x="1065" y="2314"/>
            <a:chExt cx="651" cy="432"/>
          </a:xfrm>
        </p:grpSpPr>
        <p:pic>
          <p:nvPicPr>
            <p:cNvPr id="32820" name="Picture 4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 y="2314"/>
              <a:ext cx="651"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21" name="Oval 42"/>
            <p:cNvSpPr>
              <a:spLocks noChangeArrowheads="1"/>
            </p:cNvSpPr>
            <p:nvPr/>
          </p:nvSpPr>
          <p:spPr bwMode="auto">
            <a:xfrm>
              <a:off x="1456" y="2620"/>
              <a:ext cx="96" cy="96"/>
            </a:xfrm>
            <a:prstGeom prst="ellipse">
              <a:avLst/>
            </a:prstGeom>
            <a:noFill/>
            <a:ln w="6350" algn="ctr">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grpSp>
      <p:grpSp>
        <p:nvGrpSpPr>
          <p:cNvPr id="32796" name="Group 43"/>
          <p:cNvGrpSpPr>
            <a:grpSpLocks/>
          </p:cNvGrpSpPr>
          <p:nvPr/>
        </p:nvGrpSpPr>
        <p:grpSpPr bwMode="auto">
          <a:xfrm>
            <a:off x="2609850" y="3451225"/>
            <a:ext cx="831850" cy="517525"/>
            <a:chOff x="1065" y="2794"/>
            <a:chExt cx="651" cy="432"/>
          </a:xfrm>
        </p:grpSpPr>
        <p:pic>
          <p:nvPicPr>
            <p:cNvPr id="32818" name="Picture 4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5" y="2794"/>
              <a:ext cx="651"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19" name="Oval 45"/>
            <p:cNvSpPr>
              <a:spLocks noChangeArrowheads="1"/>
            </p:cNvSpPr>
            <p:nvPr/>
          </p:nvSpPr>
          <p:spPr bwMode="auto">
            <a:xfrm>
              <a:off x="1456" y="3098"/>
              <a:ext cx="96" cy="96"/>
            </a:xfrm>
            <a:prstGeom prst="ellipse">
              <a:avLst/>
            </a:prstGeom>
            <a:noFill/>
            <a:ln w="6350" algn="ctr">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grpSp>
      <p:grpSp>
        <p:nvGrpSpPr>
          <p:cNvPr id="32797" name="Group 46"/>
          <p:cNvGrpSpPr>
            <a:grpSpLocks/>
          </p:cNvGrpSpPr>
          <p:nvPr/>
        </p:nvGrpSpPr>
        <p:grpSpPr bwMode="auto">
          <a:xfrm>
            <a:off x="2609850" y="4044950"/>
            <a:ext cx="827088" cy="515938"/>
            <a:chOff x="1065" y="3275"/>
            <a:chExt cx="647" cy="431"/>
          </a:xfrm>
        </p:grpSpPr>
        <p:sp>
          <p:nvSpPr>
            <p:cNvPr id="32815" name="Line 47"/>
            <p:cNvSpPr>
              <a:spLocks noChangeShapeType="1"/>
            </p:cNvSpPr>
            <p:nvPr/>
          </p:nvSpPr>
          <p:spPr bwMode="auto">
            <a:xfrm flipV="1">
              <a:off x="1708" y="3589"/>
              <a:ext cx="2" cy="1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pic>
          <p:nvPicPr>
            <p:cNvPr id="32816" name="Picture 4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5" y="3275"/>
              <a:ext cx="647" cy="431"/>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sp>
          <p:nvSpPr>
            <p:cNvPr id="32817" name="Oval 49"/>
            <p:cNvSpPr>
              <a:spLocks noChangeArrowheads="1"/>
            </p:cNvSpPr>
            <p:nvPr/>
          </p:nvSpPr>
          <p:spPr bwMode="auto">
            <a:xfrm>
              <a:off x="1456" y="3576"/>
              <a:ext cx="96" cy="96"/>
            </a:xfrm>
            <a:prstGeom prst="ellipse">
              <a:avLst/>
            </a:prstGeom>
            <a:noFill/>
            <a:ln w="6350" algn="ctr">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grpSp>
      <p:grpSp>
        <p:nvGrpSpPr>
          <p:cNvPr id="32798" name="Group 50"/>
          <p:cNvGrpSpPr>
            <a:grpSpLocks/>
          </p:cNvGrpSpPr>
          <p:nvPr/>
        </p:nvGrpSpPr>
        <p:grpSpPr bwMode="auto">
          <a:xfrm>
            <a:off x="2609850" y="5229225"/>
            <a:ext cx="823913" cy="517525"/>
            <a:chOff x="1065" y="4234"/>
            <a:chExt cx="645" cy="432"/>
          </a:xfrm>
        </p:grpSpPr>
        <p:pic>
          <p:nvPicPr>
            <p:cNvPr id="32813" name="Picture 5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65" y="4234"/>
              <a:ext cx="645" cy="432"/>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sp>
          <p:nvSpPr>
            <p:cNvPr id="32814" name="Oval 52"/>
            <p:cNvSpPr>
              <a:spLocks noChangeArrowheads="1"/>
            </p:cNvSpPr>
            <p:nvPr/>
          </p:nvSpPr>
          <p:spPr bwMode="auto">
            <a:xfrm>
              <a:off x="1451" y="4538"/>
              <a:ext cx="96" cy="96"/>
            </a:xfrm>
            <a:prstGeom prst="ellipse">
              <a:avLst/>
            </a:prstGeom>
            <a:noFill/>
            <a:ln w="6350" algn="ctr">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grpSp>
      <p:grpSp>
        <p:nvGrpSpPr>
          <p:cNvPr id="32799" name="Group 53"/>
          <p:cNvGrpSpPr>
            <a:grpSpLocks/>
          </p:cNvGrpSpPr>
          <p:nvPr/>
        </p:nvGrpSpPr>
        <p:grpSpPr bwMode="auto">
          <a:xfrm>
            <a:off x="2609850" y="4656138"/>
            <a:ext cx="881063" cy="503237"/>
            <a:chOff x="1065" y="3767"/>
            <a:chExt cx="689" cy="419"/>
          </a:xfrm>
        </p:grpSpPr>
        <p:pic>
          <p:nvPicPr>
            <p:cNvPr id="32810" name="Picture 5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5" y="3767"/>
              <a:ext cx="651" cy="419"/>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sp>
          <p:nvSpPr>
            <p:cNvPr id="32811" name="Oval 55"/>
            <p:cNvSpPr>
              <a:spLocks noChangeArrowheads="1"/>
            </p:cNvSpPr>
            <p:nvPr/>
          </p:nvSpPr>
          <p:spPr bwMode="auto">
            <a:xfrm>
              <a:off x="1456" y="4060"/>
              <a:ext cx="96" cy="96"/>
            </a:xfrm>
            <a:prstGeom prst="ellipse">
              <a:avLst/>
            </a:prstGeom>
            <a:noFill/>
            <a:ln w="6350" algn="ctr">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2812" name="Oval 56"/>
            <p:cNvSpPr>
              <a:spLocks noChangeArrowheads="1"/>
            </p:cNvSpPr>
            <p:nvPr/>
          </p:nvSpPr>
          <p:spPr bwMode="auto">
            <a:xfrm>
              <a:off x="1658" y="3916"/>
              <a:ext cx="96" cy="96"/>
            </a:xfrm>
            <a:prstGeom prst="ellipse">
              <a:avLst/>
            </a:prstGeom>
            <a:noFill/>
            <a:ln w="63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grpSp>
      <p:sp>
        <p:nvSpPr>
          <p:cNvPr id="32800" name="Line 60"/>
          <p:cNvSpPr>
            <a:spLocks noChangeShapeType="1"/>
          </p:cNvSpPr>
          <p:nvPr/>
        </p:nvSpPr>
        <p:spPr bwMode="auto">
          <a:xfrm flipV="1">
            <a:off x="2268765" y="5829300"/>
            <a:ext cx="0" cy="238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1" name="Line 61"/>
          <p:cNvSpPr>
            <a:spLocks noChangeShapeType="1"/>
          </p:cNvSpPr>
          <p:nvPr/>
        </p:nvSpPr>
        <p:spPr bwMode="auto">
          <a:xfrm flipH="1">
            <a:off x="1683386" y="6079944"/>
            <a:ext cx="600075" cy="180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2" name="Text Box 62"/>
          <p:cNvSpPr txBox="1">
            <a:spLocks noChangeArrowheads="1"/>
          </p:cNvSpPr>
          <p:nvPr/>
        </p:nvSpPr>
        <p:spPr bwMode="auto">
          <a:xfrm>
            <a:off x="0" y="5840413"/>
            <a:ext cx="187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r>
              <a:rPr lang="en-US" altLang="en-US" sz="1200" i="1"/>
              <a:t>Compound library plates, concentration series (photograph)</a:t>
            </a:r>
          </a:p>
        </p:txBody>
      </p:sp>
      <p:grpSp>
        <p:nvGrpSpPr>
          <p:cNvPr id="32803" name="Group 65"/>
          <p:cNvGrpSpPr>
            <a:grpSpLocks/>
          </p:cNvGrpSpPr>
          <p:nvPr/>
        </p:nvGrpSpPr>
        <p:grpSpPr bwMode="auto">
          <a:xfrm flipH="1">
            <a:off x="3009900" y="5762625"/>
            <a:ext cx="600075" cy="428625"/>
            <a:chOff x="1512" y="3768"/>
            <a:chExt cx="378" cy="270"/>
          </a:xfrm>
        </p:grpSpPr>
        <p:sp>
          <p:nvSpPr>
            <p:cNvPr id="32808" name="Line 63"/>
            <p:cNvSpPr>
              <a:spLocks noChangeShapeType="1"/>
            </p:cNvSpPr>
            <p:nvPr/>
          </p:nvSpPr>
          <p:spPr bwMode="auto">
            <a:xfrm flipV="1">
              <a:off x="1890" y="3768"/>
              <a:ext cx="0" cy="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9" name="Line 64"/>
            <p:cNvSpPr>
              <a:spLocks noChangeShapeType="1"/>
            </p:cNvSpPr>
            <p:nvPr/>
          </p:nvSpPr>
          <p:spPr bwMode="auto">
            <a:xfrm flipH="1">
              <a:off x="1512" y="3924"/>
              <a:ext cx="378"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2804" name="Text Box 66"/>
          <p:cNvSpPr txBox="1">
            <a:spLocks noChangeArrowheads="1"/>
          </p:cNvSpPr>
          <p:nvPr/>
        </p:nvSpPr>
        <p:spPr bwMode="auto">
          <a:xfrm>
            <a:off x="3571875" y="5888038"/>
            <a:ext cx="187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r>
              <a:rPr lang="en-US" altLang="en-US" sz="1200" i="1"/>
              <a:t>Assay plates, concentration series (CCD image)</a:t>
            </a:r>
          </a:p>
        </p:txBody>
      </p:sp>
      <p:sp>
        <p:nvSpPr>
          <p:cNvPr id="32805" name="Rectangle 60"/>
          <p:cNvSpPr>
            <a:spLocks noChangeArrowheads="1"/>
          </p:cNvSpPr>
          <p:nvPr/>
        </p:nvSpPr>
        <p:spPr bwMode="auto">
          <a:xfrm>
            <a:off x="1724026" y="6480175"/>
            <a:ext cx="285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r>
              <a:rPr lang="en-US" altLang="en-US" sz="1800" i="1" dirty="0"/>
              <a:t>JALA</a:t>
            </a:r>
            <a:r>
              <a:rPr lang="en-US" altLang="en-US" sz="1800" dirty="0"/>
              <a:t>, 2008 Apr;13(2):79-89.</a:t>
            </a:r>
          </a:p>
        </p:txBody>
      </p:sp>
      <p:pic>
        <p:nvPicPr>
          <p:cNvPr id="32806" name="Picture 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3709850"/>
            <a:ext cx="27432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86400" y="966650"/>
            <a:ext cx="27432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9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0"/>
            <a:ext cx="91440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900" dirty="0">
                <a:latin typeface="+mj-lt"/>
                <a:ea typeface="+mj-ea"/>
                <a:cs typeface="+mj-cs"/>
              </a:rPr>
              <a:t>Creating a technology platform for the discovery of novel drug </a:t>
            </a:r>
            <a:r>
              <a:rPr lang="en-US" altLang="en-US" sz="2900" dirty="0" smtClean="0">
                <a:latin typeface="+mj-lt"/>
                <a:ea typeface="+mj-ea"/>
                <a:cs typeface="+mj-cs"/>
              </a:rPr>
              <a:t>combinations</a:t>
            </a:r>
            <a:endParaRPr lang="en-US" altLang="en-US" sz="2900" dirty="0">
              <a:latin typeface="+mj-lt"/>
              <a:ea typeface="+mj-ea"/>
              <a:cs typeface="+mj-cs"/>
            </a:endParaRPr>
          </a:p>
        </p:txBody>
      </p:sp>
      <p:sp>
        <p:nvSpPr>
          <p:cNvPr id="37892" name="Rectangle 5"/>
          <p:cNvSpPr>
            <a:spLocks noChangeArrowheads="1"/>
          </p:cNvSpPr>
          <p:nvPr/>
        </p:nvSpPr>
        <p:spPr bwMode="auto">
          <a:xfrm>
            <a:off x="0" y="8382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u="sng">
                <a:latin typeface="Times New Roman" pitchFamily="18" charset="0"/>
              </a:rPr>
              <a:t>Putting the Platform together…</a:t>
            </a:r>
            <a:endParaRPr lang="en-US" altLang="en-US" sz="2000" u="sng">
              <a:latin typeface="Times New Roman" pitchFamily="18" charset="0"/>
            </a:endParaRPr>
          </a:p>
        </p:txBody>
      </p:sp>
      <p:sp>
        <p:nvSpPr>
          <p:cNvPr id="37893" name="Rectangle 4"/>
          <p:cNvSpPr>
            <a:spLocks noChangeArrowheads="1"/>
          </p:cNvSpPr>
          <p:nvPr/>
        </p:nvSpPr>
        <p:spPr bwMode="auto">
          <a:xfrm>
            <a:off x="0" y="1600200"/>
            <a:ext cx="8991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buFontTx/>
              <a:buNone/>
            </a:pPr>
            <a:r>
              <a:rPr lang="en-US" altLang="en-US" sz="2000">
                <a:latin typeface="Times New Roman" pitchFamily="18" charset="0"/>
                <a:cs typeface="Times New Roman" pitchFamily="18" charset="0"/>
              </a:rPr>
              <a:t>●  Needed: 	1) a high-value library of small molecules. </a:t>
            </a:r>
          </a:p>
          <a:p>
            <a:pPr algn="just" eaLnBrk="1" hangingPunct="1">
              <a:buFontTx/>
              <a:buNone/>
            </a:pPr>
            <a:r>
              <a:rPr lang="en-US" altLang="en-US" sz="2000">
                <a:latin typeface="Times New Roman" pitchFamily="18" charset="0"/>
                <a:cs typeface="Times New Roman" pitchFamily="18" charset="0"/>
              </a:rPr>
              <a:t>		2) an effective plating process. </a:t>
            </a:r>
          </a:p>
          <a:p>
            <a:pPr algn="just" eaLnBrk="1" hangingPunct="1">
              <a:buFontTx/>
              <a:buNone/>
            </a:pPr>
            <a:r>
              <a:rPr lang="en-US" altLang="en-US" sz="2000">
                <a:latin typeface="Times New Roman" pitchFamily="18" charset="0"/>
                <a:cs typeface="Times New Roman" pitchFamily="18" charset="0"/>
              </a:rPr>
              <a:t>		3) an automated data analysis method.  </a:t>
            </a:r>
          </a:p>
        </p:txBody>
      </p:sp>
      <p:pic>
        <p:nvPicPr>
          <p:cNvPr id="378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75238"/>
            <a:ext cx="24336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16"/>
          <p:cNvSpPr txBox="1">
            <a:spLocks noChangeArrowheads="1"/>
          </p:cNvSpPr>
          <p:nvPr/>
        </p:nvSpPr>
        <p:spPr bwMode="auto">
          <a:xfrm>
            <a:off x="76200" y="3419475"/>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cs typeface="Times New Roman" pitchFamily="18" charset="0"/>
              </a:rPr>
              <a:t>Step 1: Generate single agent results.</a:t>
            </a:r>
          </a:p>
        </p:txBody>
      </p:sp>
      <p:sp>
        <p:nvSpPr>
          <p:cNvPr id="8" name="Down Arrow 7"/>
          <p:cNvSpPr/>
          <p:nvPr/>
        </p:nvSpPr>
        <p:spPr>
          <a:xfrm rot="16200000">
            <a:off x="2743200" y="5434013"/>
            <a:ext cx="304800" cy="4572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b="1">
                <a:solidFill>
                  <a:schemeClr val="tx1"/>
                </a:solidFill>
                <a:latin typeface="Garamond" pitchFamily="18" charset="0"/>
              </a:defRPr>
            </a:lvl1pPr>
            <a:lvl2pPr marL="742950" indent="-285750" eaLnBrk="0" hangingPunct="0">
              <a:defRPr b="1">
                <a:solidFill>
                  <a:schemeClr val="tx1"/>
                </a:solidFill>
                <a:latin typeface="Garamond" pitchFamily="18" charset="0"/>
              </a:defRPr>
            </a:lvl2pPr>
            <a:lvl3pPr marL="1143000" indent="-228600" eaLnBrk="0" hangingPunct="0">
              <a:defRPr b="1">
                <a:solidFill>
                  <a:schemeClr val="tx1"/>
                </a:solidFill>
                <a:latin typeface="Garamond" pitchFamily="18" charset="0"/>
              </a:defRPr>
            </a:lvl3pPr>
            <a:lvl4pPr marL="1600200" indent="-228600" eaLnBrk="0" hangingPunct="0">
              <a:defRPr b="1">
                <a:solidFill>
                  <a:schemeClr val="tx1"/>
                </a:solidFill>
                <a:latin typeface="Garamond" pitchFamily="18" charset="0"/>
              </a:defRPr>
            </a:lvl4pPr>
            <a:lvl5pPr marL="2057400" indent="-228600" eaLnBrk="0" hangingPunct="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eaLnBrk="1" hangingPunct="1"/>
            <a:endParaRPr lang="en-US" altLang="en-US">
              <a:solidFill>
                <a:srgbClr val="FFFFFF"/>
              </a:solidFill>
              <a:latin typeface="Calibri" pitchFamily="34" charset="0"/>
            </a:endParaRPr>
          </a:p>
        </p:txBody>
      </p:sp>
      <p:sp>
        <p:nvSpPr>
          <p:cNvPr id="37897" name="TextBox 16"/>
          <p:cNvSpPr txBox="1">
            <a:spLocks noChangeArrowheads="1"/>
          </p:cNvSpPr>
          <p:nvPr/>
        </p:nvSpPr>
        <p:spPr bwMode="auto">
          <a:xfrm>
            <a:off x="2819400" y="3279775"/>
            <a:ext cx="228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cs typeface="Times New Roman" pitchFamily="18" charset="0"/>
              </a:rPr>
              <a:t>Step 2: Generate 6X6 matrix data to uncover potential synergies.</a:t>
            </a:r>
          </a:p>
        </p:txBody>
      </p:sp>
      <p:pic>
        <p:nvPicPr>
          <p:cNvPr id="37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640263"/>
            <a:ext cx="32004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rot="16200000">
            <a:off x="5181600" y="5456238"/>
            <a:ext cx="304800" cy="4572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b="1">
                <a:solidFill>
                  <a:schemeClr val="tx1"/>
                </a:solidFill>
                <a:latin typeface="Garamond" pitchFamily="18" charset="0"/>
              </a:defRPr>
            </a:lvl1pPr>
            <a:lvl2pPr marL="742950" indent="-285750" eaLnBrk="0" hangingPunct="0">
              <a:defRPr b="1">
                <a:solidFill>
                  <a:schemeClr val="tx1"/>
                </a:solidFill>
                <a:latin typeface="Garamond" pitchFamily="18" charset="0"/>
              </a:defRPr>
            </a:lvl2pPr>
            <a:lvl3pPr marL="1143000" indent="-228600" eaLnBrk="0" hangingPunct="0">
              <a:defRPr b="1">
                <a:solidFill>
                  <a:schemeClr val="tx1"/>
                </a:solidFill>
                <a:latin typeface="Garamond" pitchFamily="18" charset="0"/>
              </a:defRPr>
            </a:lvl3pPr>
            <a:lvl4pPr marL="1600200" indent="-228600" eaLnBrk="0" hangingPunct="0">
              <a:defRPr b="1">
                <a:solidFill>
                  <a:schemeClr val="tx1"/>
                </a:solidFill>
                <a:latin typeface="Garamond" pitchFamily="18" charset="0"/>
              </a:defRPr>
            </a:lvl4pPr>
            <a:lvl5pPr marL="2057400" indent="-228600" eaLnBrk="0" hangingPunct="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eaLnBrk="1" hangingPunct="1"/>
            <a:endParaRPr lang="en-US" altLang="en-US">
              <a:solidFill>
                <a:srgbClr val="FFFFFF"/>
              </a:solidFill>
              <a:latin typeface="Calibri" pitchFamily="34" charset="0"/>
            </a:endParaRPr>
          </a:p>
        </p:txBody>
      </p:sp>
      <p:sp>
        <p:nvSpPr>
          <p:cNvPr id="37900" name="TextBox 16"/>
          <p:cNvSpPr txBox="1">
            <a:spLocks noChangeArrowheads="1"/>
          </p:cNvSpPr>
          <p:nvPr/>
        </p:nvSpPr>
        <p:spPr bwMode="auto">
          <a:xfrm>
            <a:off x="5562600" y="3017838"/>
            <a:ext cx="3429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cs typeface="Times New Roman" pitchFamily="18" charset="0"/>
              </a:rPr>
              <a:t>Step 3: Expand good combinations to 10X10 blocks to confirm synergistic combinations and perform self-crosses to provide context for activities.</a:t>
            </a:r>
          </a:p>
        </p:txBody>
      </p:sp>
      <p:sp>
        <p:nvSpPr>
          <p:cNvPr id="18" name="Rectangle 17"/>
          <p:cNvSpPr/>
          <p:nvPr/>
        </p:nvSpPr>
        <p:spPr>
          <a:xfrm>
            <a:off x="76200" y="3419475"/>
            <a:ext cx="2357438" cy="646113"/>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b="1">
                <a:solidFill>
                  <a:schemeClr val="tx1"/>
                </a:solidFill>
                <a:latin typeface="Garamond" pitchFamily="18" charset="0"/>
              </a:defRPr>
            </a:lvl1pPr>
            <a:lvl2pPr marL="742950" indent="-285750" eaLnBrk="0" hangingPunct="0">
              <a:defRPr b="1">
                <a:solidFill>
                  <a:schemeClr val="tx1"/>
                </a:solidFill>
                <a:latin typeface="Garamond" pitchFamily="18" charset="0"/>
              </a:defRPr>
            </a:lvl2pPr>
            <a:lvl3pPr marL="1143000" indent="-228600" eaLnBrk="0" hangingPunct="0">
              <a:defRPr b="1">
                <a:solidFill>
                  <a:schemeClr val="tx1"/>
                </a:solidFill>
                <a:latin typeface="Garamond" pitchFamily="18" charset="0"/>
              </a:defRPr>
            </a:lvl3pPr>
            <a:lvl4pPr marL="1600200" indent="-228600" eaLnBrk="0" hangingPunct="0">
              <a:defRPr b="1">
                <a:solidFill>
                  <a:schemeClr val="tx1"/>
                </a:solidFill>
                <a:latin typeface="Garamond" pitchFamily="18" charset="0"/>
              </a:defRPr>
            </a:lvl4pPr>
            <a:lvl5pPr marL="2057400" indent="-228600" eaLnBrk="0" hangingPunct="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eaLnBrk="1" hangingPunct="1"/>
            <a:endParaRPr lang="en-US" altLang="en-US">
              <a:solidFill>
                <a:srgbClr val="FFFFFF"/>
              </a:solidFill>
              <a:latin typeface="Calibri" pitchFamily="34" charset="0"/>
            </a:endParaRPr>
          </a:p>
        </p:txBody>
      </p:sp>
      <p:sp>
        <p:nvSpPr>
          <p:cNvPr id="19" name="Rectangle 18"/>
          <p:cNvSpPr/>
          <p:nvPr/>
        </p:nvSpPr>
        <p:spPr>
          <a:xfrm>
            <a:off x="2824163" y="3279775"/>
            <a:ext cx="2357437" cy="923925"/>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b="1">
                <a:solidFill>
                  <a:schemeClr val="tx1"/>
                </a:solidFill>
                <a:latin typeface="Garamond" pitchFamily="18" charset="0"/>
              </a:defRPr>
            </a:lvl1pPr>
            <a:lvl2pPr marL="742950" indent="-285750" eaLnBrk="0" hangingPunct="0">
              <a:defRPr b="1">
                <a:solidFill>
                  <a:schemeClr val="tx1"/>
                </a:solidFill>
                <a:latin typeface="Garamond" pitchFamily="18" charset="0"/>
              </a:defRPr>
            </a:lvl2pPr>
            <a:lvl3pPr marL="1143000" indent="-228600" eaLnBrk="0" hangingPunct="0">
              <a:defRPr b="1">
                <a:solidFill>
                  <a:schemeClr val="tx1"/>
                </a:solidFill>
                <a:latin typeface="Garamond" pitchFamily="18" charset="0"/>
              </a:defRPr>
            </a:lvl3pPr>
            <a:lvl4pPr marL="1600200" indent="-228600" eaLnBrk="0" hangingPunct="0">
              <a:defRPr b="1">
                <a:solidFill>
                  <a:schemeClr val="tx1"/>
                </a:solidFill>
                <a:latin typeface="Garamond" pitchFamily="18" charset="0"/>
              </a:defRPr>
            </a:lvl4pPr>
            <a:lvl5pPr marL="2057400" indent="-228600" eaLnBrk="0" hangingPunct="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eaLnBrk="1" hangingPunct="1"/>
            <a:endParaRPr lang="en-US" altLang="en-US">
              <a:solidFill>
                <a:srgbClr val="FFFFFF"/>
              </a:solidFill>
              <a:latin typeface="Calibri" pitchFamily="34" charset="0"/>
            </a:endParaRPr>
          </a:p>
        </p:txBody>
      </p:sp>
      <p:sp>
        <p:nvSpPr>
          <p:cNvPr id="20" name="Rectangle 19"/>
          <p:cNvSpPr/>
          <p:nvPr/>
        </p:nvSpPr>
        <p:spPr>
          <a:xfrm>
            <a:off x="5562600" y="3017838"/>
            <a:ext cx="3429000" cy="1477962"/>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b="1">
                <a:solidFill>
                  <a:schemeClr val="tx1"/>
                </a:solidFill>
                <a:latin typeface="Garamond" pitchFamily="18" charset="0"/>
              </a:defRPr>
            </a:lvl1pPr>
            <a:lvl2pPr marL="742950" indent="-285750" eaLnBrk="0" hangingPunct="0">
              <a:defRPr b="1">
                <a:solidFill>
                  <a:schemeClr val="tx1"/>
                </a:solidFill>
                <a:latin typeface="Garamond" pitchFamily="18" charset="0"/>
              </a:defRPr>
            </a:lvl2pPr>
            <a:lvl3pPr marL="1143000" indent="-228600" eaLnBrk="0" hangingPunct="0">
              <a:defRPr b="1">
                <a:solidFill>
                  <a:schemeClr val="tx1"/>
                </a:solidFill>
                <a:latin typeface="Garamond" pitchFamily="18" charset="0"/>
              </a:defRPr>
            </a:lvl3pPr>
            <a:lvl4pPr marL="1600200" indent="-228600" eaLnBrk="0" hangingPunct="0">
              <a:defRPr b="1">
                <a:solidFill>
                  <a:schemeClr val="tx1"/>
                </a:solidFill>
                <a:latin typeface="Garamond" pitchFamily="18" charset="0"/>
              </a:defRPr>
            </a:lvl4pPr>
            <a:lvl5pPr marL="2057400" indent="-228600" eaLnBrk="0" hangingPunct="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eaLnBrk="1" hangingPunct="1"/>
            <a:endParaRPr lang="en-US" altLang="en-US">
              <a:solidFill>
                <a:srgbClr val="FFFFFF"/>
              </a:solidFill>
              <a:latin typeface="Calibri" pitchFamily="34" charset="0"/>
            </a:endParaRPr>
          </a:p>
        </p:txBody>
      </p:sp>
      <p:pic>
        <p:nvPicPr>
          <p:cNvPr id="37904" name="Picture 22" descr="http://qhts/ws/mipe/m3-brd-6x6-ls/tmd8/NCGC00250412-01-NCGC00024415-42-2523-r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876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24" descr="http://qhts/ws/mipe/m3-brd-6x6-ls/tmd8/NCGC00250412-01-NCGC00018268-03-0135-r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876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26" descr="http://qhts/ws/mipe/m3-brd-6x6-ls/tmd8/NCGC00250412-01-NCGC00241107-01-0705-r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5715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28" descr="http://qhts/ws/mipe/m3-brd-6x6-ls/tmd8/NCGC00250412-01-NCGC00263164-01-1335-rm.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5715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Image result for NCA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9357" y="1199899"/>
            <a:ext cx="2542243" cy="568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055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28479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7"/>
          <p:cNvPicPr>
            <a:picLocks noChangeAspect="1" noChangeArrowheads="1"/>
          </p:cNvPicPr>
          <p:nvPr/>
        </p:nvPicPr>
        <p:blipFill>
          <a:blip r:embed="rId3">
            <a:extLst>
              <a:ext uri="{28A0092B-C50C-407E-A947-70E740481C1C}">
                <a14:useLocalDpi xmlns:a14="http://schemas.microsoft.com/office/drawing/2010/main" val="0"/>
              </a:ext>
            </a:extLst>
          </a:blip>
          <a:srcRect l="22603" t="29237" r="48904" b="48778"/>
          <a:stretch>
            <a:fillRect/>
          </a:stretch>
        </p:blipFill>
        <p:spPr bwMode="auto">
          <a:xfrm>
            <a:off x="609600" y="3705225"/>
            <a:ext cx="28194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AutoShape 8"/>
          <p:cNvSpPr>
            <a:spLocks noChangeArrowheads="1"/>
          </p:cNvSpPr>
          <p:nvPr/>
        </p:nvSpPr>
        <p:spPr bwMode="auto">
          <a:xfrm>
            <a:off x="3724275" y="3141663"/>
            <a:ext cx="1752600" cy="838200"/>
          </a:xfrm>
          <a:prstGeom prst="rightArrow">
            <a:avLst>
              <a:gd name="adj1" fmla="val 50000"/>
              <a:gd name="adj2" fmla="val 52273"/>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17" name="Text Box 9"/>
          <p:cNvSpPr txBox="1">
            <a:spLocks noChangeArrowheads="1"/>
          </p:cNvSpPr>
          <p:nvPr/>
        </p:nvSpPr>
        <p:spPr bwMode="auto">
          <a:xfrm>
            <a:off x="3724275" y="5133975"/>
            <a:ext cx="472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Times New Roman" pitchFamily="18" charset="0"/>
                <a:cs typeface="Times New Roman" pitchFamily="18" charset="0"/>
              </a:rPr>
              <a:t>The EDC acoustic dispenser is ideal for an application like this</a:t>
            </a:r>
          </a:p>
        </p:txBody>
      </p:sp>
      <p:grpSp>
        <p:nvGrpSpPr>
          <p:cNvPr id="38918" name="Group 10"/>
          <p:cNvGrpSpPr>
            <a:grpSpLocks/>
          </p:cNvGrpSpPr>
          <p:nvPr/>
        </p:nvGrpSpPr>
        <p:grpSpPr bwMode="auto">
          <a:xfrm>
            <a:off x="6026150" y="1846263"/>
            <a:ext cx="2667000" cy="3186112"/>
            <a:chOff x="768" y="960"/>
            <a:chExt cx="1680" cy="2007"/>
          </a:xfrm>
        </p:grpSpPr>
        <p:sp>
          <p:nvSpPr>
            <p:cNvPr id="38922" name="Oval 11"/>
            <p:cNvSpPr>
              <a:spLocks noChangeArrowheads="1"/>
            </p:cNvSpPr>
            <p:nvPr/>
          </p:nvSpPr>
          <p:spPr bwMode="auto">
            <a:xfrm>
              <a:off x="768" y="1248"/>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23" name="Oval 12"/>
            <p:cNvSpPr>
              <a:spLocks noChangeArrowheads="1"/>
            </p:cNvSpPr>
            <p:nvPr/>
          </p:nvSpPr>
          <p:spPr bwMode="auto">
            <a:xfrm>
              <a:off x="1104" y="1248"/>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24" name="Oval 13"/>
            <p:cNvSpPr>
              <a:spLocks noChangeArrowheads="1"/>
            </p:cNvSpPr>
            <p:nvPr/>
          </p:nvSpPr>
          <p:spPr bwMode="auto">
            <a:xfrm>
              <a:off x="1440" y="1248"/>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25" name="Oval 14"/>
            <p:cNvSpPr>
              <a:spLocks noChangeArrowheads="1"/>
            </p:cNvSpPr>
            <p:nvPr/>
          </p:nvSpPr>
          <p:spPr bwMode="auto">
            <a:xfrm>
              <a:off x="1776" y="1248"/>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26" name="Oval 15"/>
            <p:cNvSpPr>
              <a:spLocks noChangeArrowheads="1"/>
            </p:cNvSpPr>
            <p:nvPr/>
          </p:nvSpPr>
          <p:spPr bwMode="auto">
            <a:xfrm>
              <a:off x="768" y="1584"/>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27" name="Oval 16"/>
            <p:cNvSpPr>
              <a:spLocks noChangeArrowheads="1"/>
            </p:cNvSpPr>
            <p:nvPr/>
          </p:nvSpPr>
          <p:spPr bwMode="auto">
            <a:xfrm>
              <a:off x="1104" y="1584"/>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28" name="Oval 17"/>
            <p:cNvSpPr>
              <a:spLocks noChangeArrowheads="1"/>
            </p:cNvSpPr>
            <p:nvPr/>
          </p:nvSpPr>
          <p:spPr bwMode="auto">
            <a:xfrm>
              <a:off x="1440" y="1584"/>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29" name="Oval 18"/>
            <p:cNvSpPr>
              <a:spLocks noChangeArrowheads="1"/>
            </p:cNvSpPr>
            <p:nvPr/>
          </p:nvSpPr>
          <p:spPr bwMode="auto">
            <a:xfrm>
              <a:off x="1776" y="1584"/>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30" name="Oval 19"/>
            <p:cNvSpPr>
              <a:spLocks noChangeArrowheads="1"/>
            </p:cNvSpPr>
            <p:nvPr/>
          </p:nvSpPr>
          <p:spPr bwMode="auto">
            <a:xfrm>
              <a:off x="768" y="1920"/>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31" name="Oval 20"/>
            <p:cNvSpPr>
              <a:spLocks noChangeArrowheads="1"/>
            </p:cNvSpPr>
            <p:nvPr/>
          </p:nvSpPr>
          <p:spPr bwMode="auto">
            <a:xfrm>
              <a:off x="1104" y="1920"/>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32" name="Oval 21"/>
            <p:cNvSpPr>
              <a:spLocks noChangeArrowheads="1"/>
            </p:cNvSpPr>
            <p:nvPr/>
          </p:nvSpPr>
          <p:spPr bwMode="auto">
            <a:xfrm>
              <a:off x="1440" y="1920"/>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33" name="Oval 22"/>
            <p:cNvSpPr>
              <a:spLocks noChangeArrowheads="1"/>
            </p:cNvSpPr>
            <p:nvPr/>
          </p:nvSpPr>
          <p:spPr bwMode="auto">
            <a:xfrm>
              <a:off x="1776" y="1920"/>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34" name="Oval 23"/>
            <p:cNvSpPr>
              <a:spLocks noChangeArrowheads="1"/>
            </p:cNvSpPr>
            <p:nvPr/>
          </p:nvSpPr>
          <p:spPr bwMode="auto">
            <a:xfrm>
              <a:off x="768" y="2256"/>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35" name="Oval 24"/>
            <p:cNvSpPr>
              <a:spLocks noChangeArrowheads="1"/>
            </p:cNvSpPr>
            <p:nvPr/>
          </p:nvSpPr>
          <p:spPr bwMode="auto">
            <a:xfrm>
              <a:off x="1104" y="2256"/>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36" name="Oval 25"/>
            <p:cNvSpPr>
              <a:spLocks noChangeArrowheads="1"/>
            </p:cNvSpPr>
            <p:nvPr/>
          </p:nvSpPr>
          <p:spPr bwMode="auto">
            <a:xfrm>
              <a:off x="1440" y="2256"/>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37" name="Oval 26"/>
            <p:cNvSpPr>
              <a:spLocks noChangeArrowheads="1"/>
            </p:cNvSpPr>
            <p:nvPr/>
          </p:nvSpPr>
          <p:spPr bwMode="auto">
            <a:xfrm>
              <a:off x="1776" y="2256"/>
              <a:ext cx="240"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38" name="Oval 27"/>
            <p:cNvSpPr>
              <a:spLocks noChangeArrowheads="1"/>
            </p:cNvSpPr>
            <p:nvPr/>
          </p:nvSpPr>
          <p:spPr bwMode="auto">
            <a:xfrm>
              <a:off x="1536" y="2352"/>
              <a:ext cx="48" cy="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39" name="Oval 28"/>
            <p:cNvSpPr>
              <a:spLocks noChangeArrowheads="1"/>
            </p:cNvSpPr>
            <p:nvPr/>
          </p:nvSpPr>
          <p:spPr bwMode="auto">
            <a:xfrm>
              <a:off x="806" y="2286"/>
              <a:ext cx="173" cy="173"/>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40" name="Oval 29"/>
            <p:cNvSpPr>
              <a:spLocks noChangeArrowheads="1"/>
            </p:cNvSpPr>
            <p:nvPr/>
          </p:nvSpPr>
          <p:spPr bwMode="auto">
            <a:xfrm>
              <a:off x="1168" y="2326"/>
              <a:ext cx="104" cy="104"/>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41" name="Oval 30"/>
            <p:cNvSpPr>
              <a:spLocks noChangeArrowheads="1"/>
            </p:cNvSpPr>
            <p:nvPr/>
          </p:nvSpPr>
          <p:spPr bwMode="auto">
            <a:xfrm>
              <a:off x="1813" y="1284"/>
              <a:ext cx="173" cy="173"/>
            </a:xfrm>
            <a:prstGeom prst="ellipse">
              <a:avLst/>
            </a:prstGeom>
            <a:solidFill>
              <a:srgbClr val="3366FF"/>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42" name="Oval 31"/>
            <p:cNvSpPr>
              <a:spLocks noChangeArrowheads="1"/>
            </p:cNvSpPr>
            <p:nvPr/>
          </p:nvSpPr>
          <p:spPr bwMode="auto">
            <a:xfrm>
              <a:off x="1842" y="1652"/>
              <a:ext cx="104" cy="104"/>
            </a:xfrm>
            <a:prstGeom prst="ellipse">
              <a:avLst/>
            </a:prstGeom>
            <a:solidFill>
              <a:srgbClr val="3366FF"/>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43" name="Oval 32"/>
            <p:cNvSpPr>
              <a:spLocks noChangeArrowheads="1"/>
            </p:cNvSpPr>
            <p:nvPr/>
          </p:nvSpPr>
          <p:spPr bwMode="auto">
            <a:xfrm>
              <a:off x="1872" y="2016"/>
              <a:ext cx="48" cy="48"/>
            </a:xfrm>
            <a:prstGeom prst="ellipse">
              <a:avLst/>
            </a:prstGeom>
            <a:solidFill>
              <a:srgbClr val="3366FF"/>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44" name="Oval 33"/>
            <p:cNvSpPr>
              <a:spLocks noChangeArrowheads="1"/>
            </p:cNvSpPr>
            <p:nvPr/>
          </p:nvSpPr>
          <p:spPr bwMode="auto">
            <a:xfrm>
              <a:off x="806" y="1284"/>
              <a:ext cx="173" cy="173"/>
            </a:xfrm>
            <a:prstGeom prst="ellipse">
              <a:avLst/>
            </a:prstGeom>
            <a:solidFill>
              <a:srgbClr val="800080"/>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45" name="Oval 34"/>
            <p:cNvSpPr>
              <a:spLocks noChangeArrowheads="1"/>
            </p:cNvSpPr>
            <p:nvPr/>
          </p:nvSpPr>
          <p:spPr bwMode="auto">
            <a:xfrm>
              <a:off x="1140" y="1284"/>
              <a:ext cx="173" cy="173"/>
            </a:xfrm>
            <a:prstGeom prst="ellipse">
              <a:avLst/>
            </a:prstGeom>
            <a:solidFill>
              <a:srgbClr val="FF3399"/>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46" name="Oval 35"/>
            <p:cNvSpPr>
              <a:spLocks noChangeArrowheads="1"/>
            </p:cNvSpPr>
            <p:nvPr/>
          </p:nvSpPr>
          <p:spPr bwMode="auto">
            <a:xfrm>
              <a:off x="1474" y="1284"/>
              <a:ext cx="173" cy="173"/>
            </a:xfrm>
            <a:prstGeom prst="ellipse">
              <a:avLst/>
            </a:prstGeom>
            <a:solidFill>
              <a:srgbClr val="9966FF"/>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47" name="Oval 36"/>
            <p:cNvSpPr>
              <a:spLocks noChangeArrowheads="1"/>
            </p:cNvSpPr>
            <p:nvPr/>
          </p:nvSpPr>
          <p:spPr bwMode="auto">
            <a:xfrm>
              <a:off x="806" y="1618"/>
              <a:ext cx="173" cy="173"/>
            </a:xfrm>
            <a:prstGeom prst="ellipse">
              <a:avLst/>
            </a:prstGeom>
            <a:solidFill>
              <a:srgbClr val="FF3399"/>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48" name="Oval 37"/>
            <p:cNvSpPr>
              <a:spLocks noChangeArrowheads="1"/>
            </p:cNvSpPr>
            <p:nvPr/>
          </p:nvSpPr>
          <p:spPr bwMode="auto">
            <a:xfrm>
              <a:off x="806" y="1957"/>
              <a:ext cx="173" cy="173"/>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49" name="Oval 38"/>
            <p:cNvSpPr>
              <a:spLocks noChangeArrowheads="1"/>
            </p:cNvSpPr>
            <p:nvPr/>
          </p:nvSpPr>
          <p:spPr bwMode="auto">
            <a:xfrm>
              <a:off x="1168" y="1652"/>
              <a:ext cx="104" cy="104"/>
            </a:xfrm>
            <a:prstGeom prst="ellipse">
              <a:avLst/>
            </a:prstGeom>
            <a:solidFill>
              <a:srgbClr val="800080"/>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50" name="Oval 39"/>
            <p:cNvSpPr>
              <a:spLocks noChangeArrowheads="1"/>
            </p:cNvSpPr>
            <p:nvPr/>
          </p:nvSpPr>
          <p:spPr bwMode="auto">
            <a:xfrm>
              <a:off x="1168" y="1992"/>
              <a:ext cx="104" cy="104"/>
            </a:xfrm>
            <a:prstGeom prst="ellipse">
              <a:avLst/>
            </a:prstGeom>
            <a:solidFill>
              <a:srgbClr val="CC0066"/>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51" name="Oval 40"/>
            <p:cNvSpPr>
              <a:spLocks noChangeArrowheads="1"/>
            </p:cNvSpPr>
            <p:nvPr/>
          </p:nvSpPr>
          <p:spPr bwMode="auto">
            <a:xfrm>
              <a:off x="1508" y="1652"/>
              <a:ext cx="104" cy="104"/>
            </a:xfrm>
            <a:prstGeom prst="ellipse">
              <a:avLst/>
            </a:prstGeom>
            <a:solidFill>
              <a:srgbClr val="CC66FF"/>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52" name="Oval 41"/>
            <p:cNvSpPr>
              <a:spLocks noChangeArrowheads="1"/>
            </p:cNvSpPr>
            <p:nvPr/>
          </p:nvSpPr>
          <p:spPr bwMode="auto">
            <a:xfrm>
              <a:off x="1536" y="2016"/>
              <a:ext cx="48" cy="48"/>
            </a:xfrm>
            <a:prstGeom prst="ellipse">
              <a:avLst/>
            </a:prstGeom>
            <a:solidFill>
              <a:srgbClr val="800080"/>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38953" name="Text Box 42"/>
            <p:cNvSpPr txBox="1">
              <a:spLocks noChangeArrowheads="1"/>
            </p:cNvSpPr>
            <p:nvPr/>
          </p:nvSpPr>
          <p:spPr bwMode="auto">
            <a:xfrm>
              <a:off x="912" y="960"/>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t>Dose Matrix</a:t>
              </a:r>
            </a:p>
          </p:txBody>
        </p:sp>
        <p:sp>
          <p:nvSpPr>
            <p:cNvPr id="38954" name="Text Box 43"/>
            <p:cNvSpPr txBox="1">
              <a:spLocks noChangeArrowheads="1"/>
            </p:cNvSpPr>
            <p:nvPr/>
          </p:nvSpPr>
          <p:spPr bwMode="auto">
            <a:xfrm>
              <a:off x="816" y="2736"/>
              <a:ext cx="11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t>Cmpd A (uM)</a:t>
              </a:r>
            </a:p>
          </p:txBody>
        </p:sp>
        <p:sp>
          <p:nvSpPr>
            <p:cNvPr id="38955" name="Text Box 44"/>
            <p:cNvSpPr txBox="1">
              <a:spLocks noChangeArrowheads="1"/>
            </p:cNvSpPr>
            <p:nvPr/>
          </p:nvSpPr>
          <p:spPr bwMode="auto">
            <a:xfrm rot="5400000">
              <a:off x="1757" y="1852"/>
              <a:ext cx="11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t>Cmpd B (uM)</a:t>
              </a:r>
            </a:p>
          </p:txBody>
        </p:sp>
        <p:sp>
          <p:nvSpPr>
            <p:cNvPr id="38956" name="Text Box 45"/>
            <p:cNvSpPr txBox="1">
              <a:spLocks noChangeArrowheads="1"/>
            </p:cNvSpPr>
            <p:nvPr/>
          </p:nvSpPr>
          <p:spPr bwMode="auto">
            <a:xfrm>
              <a:off x="1824" y="2496"/>
              <a:ext cx="1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000"/>
                <a:t>0</a:t>
              </a:r>
            </a:p>
          </p:txBody>
        </p:sp>
        <p:sp>
          <p:nvSpPr>
            <p:cNvPr id="38957" name="Text Box 46"/>
            <p:cNvSpPr txBox="1">
              <a:spLocks noChangeArrowheads="1"/>
            </p:cNvSpPr>
            <p:nvPr/>
          </p:nvSpPr>
          <p:spPr bwMode="auto">
            <a:xfrm>
              <a:off x="2016" y="2304"/>
              <a:ext cx="1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000"/>
                <a:t>0</a:t>
              </a:r>
            </a:p>
          </p:txBody>
        </p:sp>
        <p:sp>
          <p:nvSpPr>
            <p:cNvPr id="38958" name="Text Box 47"/>
            <p:cNvSpPr txBox="1">
              <a:spLocks noChangeArrowheads="1"/>
            </p:cNvSpPr>
            <p:nvPr/>
          </p:nvSpPr>
          <p:spPr bwMode="auto">
            <a:xfrm>
              <a:off x="1440" y="2496"/>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000"/>
                <a:t>8.0</a:t>
              </a:r>
            </a:p>
          </p:txBody>
        </p:sp>
        <p:sp>
          <p:nvSpPr>
            <p:cNvPr id="38959" name="Text Box 48"/>
            <p:cNvSpPr txBox="1">
              <a:spLocks noChangeArrowheads="1"/>
            </p:cNvSpPr>
            <p:nvPr/>
          </p:nvSpPr>
          <p:spPr bwMode="auto">
            <a:xfrm>
              <a:off x="1104" y="2496"/>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000"/>
                <a:t>16</a:t>
              </a:r>
            </a:p>
          </p:txBody>
        </p:sp>
        <p:sp>
          <p:nvSpPr>
            <p:cNvPr id="38960" name="Text Box 49"/>
            <p:cNvSpPr txBox="1">
              <a:spLocks noChangeArrowheads="1"/>
            </p:cNvSpPr>
            <p:nvPr/>
          </p:nvSpPr>
          <p:spPr bwMode="auto">
            <a:xfrm>
              <a:off x="768" y="2496"/>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000"/>
                <a:t>32</a:t>
              </a:r>
            </a:p>
          </p:txBody>
        </p:sp>
        <p:sp>
          <p:nvSpPr>
            <p:cNvPr id="38961" name="Text Box 50"/>
            <p:cNvSpPr txBox="1">
              <a:spLocks noChangeArrowheads="1"/>
            </p:cNvSpPr>
            <p:nvPr/>
          </p:nvSpPr>
          <p:spPr bwMode="auto">
            <a:xfrm>
              <a:off x="2016" y="1968"/>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000"/>
                <a:t>3.0</a:t>
              </a:r>
            </a:p>
          </p:txBody>
        </p:sp>
        <p:sp>
          <p:nvSpPr>
            <p:cNvPr id="38962" name="Text Box 51"/>
            <p:cNvSpPr txBox="1">
              <a:spLocks noChangeArrowheads="1"/>
            </p:cNvSpPr>
            <p:nvPr/>
          </p:nvSpPr>
          <p:spPr bwMode="auto">
            <a:xfrm>
              <a:off x="2016" y="1632"/>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000"/>
                <a:t>6.0</a:t>
              </a:r>
            </a:p>
          </p:txBody>
        </p:sp>
        <p:sp>
          <p:nvSpPr>
            <p:cNvPr id="38963" name="Text Box 52"/>
            <p:cNvSpPr txBox="1">
              <a:spLocks noChangeArrowheads="1"/>
            </p:cNvSpPr>
            <p:nvPr/>
          </p:nvSpPr>
          <p:spPr bwMode="auto">
            <a:xfrm>
              <a:off x="2016" y="1296"/>
              <a:ext cx="2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000"/>
                <a:t>12</a:t>
              </a:r>
            </a:p>
          </p:txBody>
        </p:sp>
      </p:grpSp>
      <p:sp>
        <p:nvSpPr>
          <p:cNvPr id="55" name="Rectangle 54"/>
          <p:cNvSpPr/>
          <p:nvPr/>
        </p:nvSpPr>
        <p:spPr>
          <a:xfrm>
            <a:off x="3724275" y="5133975"/>
            <a:ext cx="4724400" cy="830263"/>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b="1">
                <a:solidFill>
                  <a:schemeClr val="tx1"/>
                </a:solidFill>
                <a:latin typeface="Garamond" pitchFamily="18" charset="0"/>
              </a:defRPr>
            </a:lvl1pPr>
            <a:lvl2pPr marL="742950" indent="-285750" eaLnBrk="0" hangingPunct="0">
              <a:defRPr b="1">
                <a:solidFill>
                  <a:schemeClr val="tx1"/>
                </a:solidFill>
                <a:latin typeface="Garamond" pitchFamily="18" charset="0"/>
              </a:defRPr>
            </a:lvl2pPr>
            <a:lvl3pPr marL="1143000" indent="-228600" eaLnBrk="0" hangingPunct="0">
              <a:defRPr b="1">
                <a:solidFill>
                  <a:schemeClr val="tx1"/>
                </a:solidFill>
                <a:latin typeface="Garamond" pitchFamily="18" charset="0"/>
              </a:defRPr>
            </a:lvl3pPr>
            <a:lvl4pPr marL="1600200" indent="-228600" eaLnBrk="0" hangingPunct="0">
              <a:defRPr b="1">
                <a:solidFill>
                  <a:schemeClr val="tx1"/>
                </a:solidFill>
                <a:latin typeface="Garamond" pitchFamily="18" charset="0"/>
              </a:defRPr>
            </a:lvl4pPr>
            <a:lvl5pPr marL="2057400" indent="-228600" eaLnBrk="0" hangingPunct="0">
              <a:defRPr b="1">
                <a:solidFill>
                  <a:schemeClr val="tx1"/>
                </a:solidFill>
                <a:latin typeface="Garamond" pitchFamily="18" charset="0"/>
              </a:defRPr>
            </a:lvl5pPr>
            <a:lvl6pPr marL="2514600" indent="-228600" eaLnBrk="0" fontAlgn="base" hangingPunct="0">
              <a:spcBef>
                <a:spcPct val="0"/>
              </a:spcBef>
              <a:spcAft>
                <a:spcPct val="0"/>
              </a:spcAft>
              <a:defRPr b="1">
                <a:solidFill>
                  <a:schemeClr val="tx1"/>
                </a:solidFill>
                <a:latin typeface="Garamond" pitchFamily="18" charset="0"/>
              </a:defRPr>
            </a:lvl6pPr>
            <a:lvl7pPr marL="2971800" indent="-228600" eaLnBrk="0" fontAlgn="base" hangingPunct="0">
              <a:spcBef>
                <a:spcPct val="0"/>
              </a:spcBef>
              <a:spcAft>
                <a:spcPct val="0"/>
              </a:spcAft>
              <a:defRPr b="1">
                <a:solidFill>
                  <a:schemeClr val="tx1"/>
                </a:solidFill>
                <a:latin typeface="Garamond" pitchFamily="18" charset="0"/>
              </a:defRPr>
            </a:lvl7pPr>
            <a:lvl8pPr marL="3429000" indent="-228600" eaLnBrk="0" fontAlgn="base" hangingPunct="0">
              <a:spcBef>
                <a:spcPct val="0"/>
              </a:spcBef>
              <a:spcAft>
                <a:spcPct val="0"/>
              </a:spcAft>
              <a:defRPr b="1">
                <a:solidFill>
                  <a:schemeClr val="tx1"/>
                </a:solidFill>
                <a:latin typeface="Garamond" pitchFamily="18" charset="0"/>
              </a:defRPr>
            </a:lvl8pPr>
            <a:lvl9pPr marL="3886200" indent="-228600" eaLnBrk="0" fontAlgn="base" hangingPunct="0">
              <a:spcBef>
                <a:spcPct val="0"/>
              </a:spcBef>
              <a:spcAft>
                <a:spcPct val="0"/>
              </a:spcAft>
              <a:defRPr b="1">
                <a:solidFill>
                  <a:schemeClr val="tx1"/>
                </a:solidFill>
                <a:latin typeface="Garamond" pitchFamily="18" charset="0"/>
              </a:defRPr>
            </a:lvl9pPr>
          </a:lstStyle>
          <a:p>
            <a:pPr eaLnBrk="1" hangingPunct="1"/>
            <a:endParaRPr lang="en-US" altLang="en-US">
              <a:solidFill>
                <a:srgbClr val="FFFFFF"/>
              </a:solidFill>
              <a:latin typeface="Calibri" pitchFamily="34" charset="0"/>
            </a:endParaRPr>
          </a:p>
        </p:txBody>
      </p:sp>
      <p:sp>
        <p:nvSpPr>
          <p:cNvPr id="38921" name="Rectangle 4"/>
          <p:cNvSpPr>
            <a:spLocks noChangeArrowheads="1"/>
          </p:cNvSpPr>
          <p:nvPr/>
        </p:nvSpPr>
        <p:spPr bwMode="auto">
          <a:xfrm>
            <a:off x="0" y="0"/>
            <a:ext cx="8991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buFontTx/>
              <a:buNone/>
            </a:pPr>
            <a:r>
              <a:rPr lang="en-US" altLang="en-US" sz="2000" dirty="0">
                <a:latin typeface="Times New Roman" pitchFamily="18" charset="0"/>
                <a:cs typeface="Times New Roman" pitchFamily="18" charset="0"/>
              </a:rPr>
              <a:t>●  </a:t>
            </a:r>
            <a:r>
              <a:rPr lang="en-US" altLang="en-US" sz="2000" dirty="0">
                <a:solidFill>
                  <a:srgbClr val="000000"/>
                </a:solidFill>
                <a:latin typeface="+mn-lt"/>
              </a:rPr>
              <a:t>Needed: 	1) a high-value library of small molecules. </a:t>
            </a:r>
          </a:p>
          <a:p>
            <a:pPr algn="just" eaLnBrk="1" hangingPunct="1">
              <a:buFontTx/>
              <a:buNone/>
            </a:pPr>
            <a:r>
              <a:rPr lang="en-US" altLang="en-US" sz="2000" dirty="0">
                <a:solidFill>
                  <a:srgbClr val="000000"/>
                </a:solidFill>
                <a:latin typeface="+mn-lt"/>
              </a:rPr>
              <a:t>		2) an effective plating process. </a:t>
            </a:r>
          </a:p>
          <a:p>
            <a:pPr algn="just" eaLnBrk="1" hangingPunct="1">
              <a:buFontTx/>
              <a:buNone/>
            </a:pPr>
            <a:r>
              <a:rPr lang="en-US" altLang="en-US" sz="2000" dirty="0">
                <a:solidFill>
                  <a:srgbClr val="000000"/>
                </a:solidFill>
                <a:latin typeface="+mn-lt"/>
              </a:rPr>
              <a:t>		3) an automated data analysis method.  </a:t>
            </a:r>
          </a:p>
        </p:txBody>
      </p:sp>
      <p:pic>
        <p:nvPicPr>
          <p:cNvPr id="51" name="Picture 2" descr="Image result for N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59" y="6158486"/>
            <a:ext cx="2542243" cy="568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48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2" cstate="print"/>
          <a:srcRect/>
          <a:stretch>
            <a:fillRect/>
          </a:stretch>
        </p:blipFill>
        <p:spPr bwMode="auto">
          <a:xfrm>
            <a:off x="762000" y="1295400"/>
            <a:ext cx="7700963" cy="3983038"/>
          </a:xfrm>
          <a:prstGeom prst="rect">
            <a:avLst/>
          </a:prstGeom>
          <a:noFill/>
          <a:ln w="9525">
            <a:noFill/>
            <a:miter lim="800000"/>
            <a:headEnd/>
            <a:tailEnd/>
          </a:ln>
        </p:spPr>
      </p:pic>
      <p:sp>
        <p:nvSpPr>
          <p:cNvPr id="20485" name="TextBox 21"/>
          <p:cNvSpPr txBox="1">
            <a:spLocks noChangeArrowheads="1"/>
          </p:cNvSpPr>
          <p:nvPr/>
        </p:nvSpPr>
        <p:spPr bwMode="auto">
          <a:xfrm>
            <a:off x="304800" y="152400"/>
            <a:ext cx="8839200" cy="984885"/>
          </a:xfrm>
          <a:prstGeom prst="rect">
            <a:avLst/>
          </a:prstGeom>
          <a:noFill/>
          <a:ln w="9525">
            <a:noFill/>
            <a:miter lim="800000"/>
            <a:headEnd/>
            <a:tailEnd/>
          </a:ln>
        </p:spPr>
        <p:txBody>
          <a:bodyPr>
            <a:spAutoFit/>
          </a:bodyPr>
          <a:lstStyle/>
          <a:p>
            <a:pPr algn="ctr"/>
            <a:r>
              <a:rPr lang="en-US" sz="2900" dirty="0">
                <a:latin typeface="+mj-lt"/>
                <a:ea typeface="+mj-ea"/>
                <a:cs typeface="+mj-cs"/>
              </a:rPr>
              <a:t>Analysis of Multiple Dose Response Compound Matrices</a:t>
            </a:r>
          </a:p>
        </p:txBody>
      </p:sp>
      <p:pic>
        <p:nvPicPr>
          <p:cNvPr id="4" name="Picture 2" descr="Image result for NC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11" y="6158486"/>
            <a:ext cx="2542243" cy="568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611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768"/>
          <a:stretch/>
        </p:blipFill>
        <p:spPr bwMode="auto">
          <a:xfrm>
            <a:off x="952403" y="800397"/>
            <a:ext cx="6698974" cy="365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552" y="3619203"/>
            <a:ext cx="7232650" cy="234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21"/>
          <p:cNvSpPr txBox="1">
            <a:spLocks noChangeArrowheads="1"/>
          </p:cNvSpPr>
          <p:nvPr/>
        </p:nvSpPr>
        <p:spPr bwMode="auto">
          <a:xfrm>
            <a:off x="304800" y="152400"/>
            <a:ext cx="8839200" cy="538609"/>
          </a:xfrm>
          <a:prstGeom prst="rect">
            <a:avLst/>
          </a:prstGeom>
          <a:noFill/>
          <a:ln w="9525">
            <a:noFill/>
            <a:miter lim="800000"/>
            <a:headEnd/>
            <a:tailEnd/>
          </a:ln>
        </p:spPr>
        <p:txBody>
          <a:bodyPr>
            <a:spAutoFit/>
          </a:bodyPr>
          <a:lstStyle/>
          <a:p>
            <a:pPr algn="ctr"/>
            <a:r>
              <a:rPr lang="en-US" sz="2900" dirty="0" smtClean="0">
                <a:latin typeface="+mj-lt"/>
                <a:ea typeface="+mj-ea"/>
                <a:cs typeface="+mj-cs"/>
              </a:rPr>
              <a:t>New combinations for DLBCL unveiled</a:t>
            </a:r>
            <a:endParaRPr lang="en-US" sz="2900" dirty="0">
              <a:latin typeface="+mj-lt"/>
              <a:ea typeface="+mj-ea"/>
              <a:cs typeface="+mj-cs"/>
            </a:endParaRPr>
          </a:p>
        </p:txBody>
      </p:sp>
      <p:pic>
        <p:nvPicPr>
          <p:cNvPr id="5" name="Picture 2" descr="Image result for N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34" y="6158486"/>
            <a:ext cx="2542243" cy="568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190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55588" y="0"/>
            <a:ext cx="8888412" cy="803275"/>
          </a:xfrm>
          <a:prstGeom prst="rect">
            <a:avLst/>
          </a:prstGeom>
        </p:spPr>
        <p:txBody>
          <a:bodyPr/>
          <a:lstStyle/>
          <a:p>
            <a:r>
              <a:rPr lang="en-US" sz="2400" kern="1200" dirty="0">
                <a:solidFill>
                  <a:schemeClr val="tx1"/>
                </a:solidFill>
                <a:latin typeface="Arial Black" panose="020B0A04020102020204" pitchFamily="34" charset="0"/>
              </a:rPr>
              <a:t>Target centric phenotypic assays: in vitro assays to address complex pharmacology questions</a:t>
            </a:r>
          </a:p>
        </p:txBody>
      </p:sp>
      <p:sp>
        <p:nvSpPr>
          <p:cNvPr id="10" name="Text Placeholder 20"/>
          <p:cNvSpPr>
            <a:spLocks noGrp="1"/>
          </p:cNvSpPr>
          <p:nvPr>
            <p:ph type="body" sz="quarter" idx="4294967295"/>
          </p:nvPr>
        </p:nvSpPr>
        <p:spPr>
          <a:xfrm>
            <a:off x="341313" y="782638"/>
            <a:ext cx="8802687" cy="368300"/>
          </a:xfrm>
        </p:spPr>
        <p:txBody>
          <a:bodyPr/>
          <a:lstStyle/>
          <a:p>
            <a:pPr marL="0" indent="0">
              <a:buNone/>
            </a:pPr>
            <a:r>
              <a:rPr lang="en-US" sz="1800" dirty="0" smtClean="0"/>
              <a:t>Selection of both </a:t>
            </a:r>
            <a:r>
              <a:rPr lang="en-US" sz="1800" u="sng" dirty="0" smtClean="0"/>
              <a:t>assays </a:t>
            </a:r>
            <a:r>
              <a:rPr lang="en-US" sz="1800" dirty="0" smtClean="0"/>
              <a:t>and </a:t>
            </a:r>
            <a:r>
              <a:rPr lang="en-US" sz="1800" u="sng" dirty="0" smtClean="0"/>
              <a:t>models </a:t>
            </a:r>
            <a:r>
              <a:rPr lang="en-US" sz="1800" dirty="0" smtClean="0"/>
              <a:t>are critical to success of novel targets </a:t>
            </a:r>
            <a:endParaRPr lang="en-US" sz="1800" dirty="0"/>
          </a:p>
        </p:txBody>
      </p:sp>
      <p:sp>
        <p:nvSpPr>
          <p:cNvPr id="6" name="Rectangle 5"/>
          <p:cNvSpPr/>
          <p:nvPr/>
        </p:nvSpPr>
        <p:spPr>
          <a:xfrm>
            <a:off x="223316" y="1269091"/>
            <a:ext cx="3200604" cy="400110"/>
          </a:xfrm>
          <a:prstGeom prst="rect">
            <a:avLst/>
          </a:prstGeom>
        </p:spPr>
        <p:txBody>
          <a:bodyPr wrap="square">
            <a:spAutoFit/>
          </a:bodyPr>
          <a:lstStyle/>
          <a:p>
            <a:pPr algn="ctr" fontAlgn="base">
              <a:spcBef>
                <a:spcPct val="0"/>
              </a:spcBef>
              <a:spcAft>
                <a:spcPct val="0"/>
              </a:spcAft>
            </a:pPr>
            <a:r>
              <a:rPr lang="en-US" sz="2000" dirty="0" smtClean="0">
                <a:solidFill>
                  <a:srgbClr val="7030A0"/>
                </a:solidFill>
              </a:rPr>
              <a:t>HT qRT-PCR</a:t>
            </a:r>
          </a:p>
        </p:txBody>
      </p:sp>
      <p:sp>
        <p:nvSpPr>
          <p:cNvPr id="7" name="Rectangle 6"/>
          <p:cNvSpPr/>
          <p:nvPr/>
        </p:nvSpPr>
        <p:spPr>
          <a:xfrm>
            <a:off x="5698527" y="1269091"/>
            <a:ext cx="3505083" cy="400110"/>
          </a:xfrm>
          <a:prstGeom prst="rect">
            <a:avLst/>
          </a:prstGeom>
        </p:spPr>
        <p:txBody>
          <a:bodyPr wrap="square">
            <a:spAutoFit/>
          </a:bodyPr>
          <a:lstStyle/>
          <a:p>
            <a:pPr algn="ctr" fontAlgn="base">
              <a:spcBef>
                <a:spcPct val="0"/>
              </a:spcBef>
              <a:spcAft>
                <a:spcPct val="0"/>
              </a:spcAft>
            </a:pPr>
            <a:r>
              <a:rPr lang="en-US" sz="2000" dirty="0" smtClean="0">
                <a:solidFill>
                  <a:srgbClr val="FF0000"/>
                </a:solidFill>
              </a:rPr>
              <a:t>3D models/Co-cultures</a:t>
            </a:r>
          </a:p>
        </p:txBody>
      </p:sp>
      <p:sp>
        <p:nvSpPr>
          <p:cNvPr id="8" name="Rectangle 7"/>
          <p:cNvSpPr/>
          <p:nvPr/>
        </p:nvSpPr>
        <p:spPr>
          <a:xfrm>
            <a:off x="288379" y="4377597"/>
            <a:ext cx="3071191" cy="400110"/>
          </a:xfrm>
          <a:prstGeom prst="rect">
            <a:avLst/>
          </a:prstGeom>
        </p:spPr>
        <p:txBody>
          <a:bodyPr wrap="square">
            <a:spAutoFit/>
          </a:bodyPr>
          <a:lstStyle/>
          <a:p>
            <a:pPr algn="ctr" fontAlgn="base">
              <a:spcBef>
                <a:spcPct val="0"/>
              </a:spcBef>
              <a:spcAft>
                <a:spcPct val="0"/>
              </a:spcAft>
            </a:pPr>
            <a:r>
              <a:rPr lang="en-US" sz="2000" dirty="0" smtClean="0">
                <a:solidFill>
                  <a:srgbClr val="0070C0"/>
                </a:solidFill>
              </a:rPr>
              <a:t>High content imaging</a:t>
            </a:r>
            <a:endParaRPr lang="en-US" sz="1400" dirty="0" smtClean="0">
              <a:solidFill>
                <a:prstClr val="black"/>
              </a:solidFill>
            </a:endParaRPr>
          </a:p>
        </p:txBody>
      </p:sp>
      <p:pic>
        <p:nvPicPr>
          <p:cNvPr id="11" name="Picture 2" descr="H:\DATA\Cell Based Assays Group 2014\Elplasia\Exp. 3  Coculture HS5 OVCAR3\day 1 coculture EVOS pics\add Tcells  10 10 low and high\MCF7-2298.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6578549" y="1951951"/>
            <a:ext cx="1958815" cy="192121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491"/>
          <p:cNvGrpSpPr>
            <a:grpSpLocks/>
          </p:cNvGrpSpPr>
          <p:nvPr/>
        </p:nvGrpSpPr>
        <p:grpSpPr bwMode="auto">
          <a:xfrm>
            <a:off x="6655510" y="4616722"/>
            <a:ext cx="1709499" cy="1882135"/>
            <a:chOff x="274638" y="3323152"/>
            <a:chExt cx="1806410" cy="2166423"/>
          </a:xfrm>
        </p:grpSpPr>
        <p:pic>
          <p:nvPicPr>
            <p:cNvPr id="13"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r="7262"/>
            <a:stretch>
              <a:fillRect/>
            </a:stretch>
          </p:blipFill>
          <p:spPr bwMode="auto">
            <a:xfrm>
              <a:off x="274638" y="3429000"/>
              <a:ext cx="180641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6"/>
            <p:cNvSpPr txBox="1">
              <a:spLocks noChangeArrowheads="1"/>
            </p:cNvSpPr>
            <p:nvPr/>
          </p:nvSpPr>
          <p:spPr bwMode="auto">
            <a:xfrm>
              <a:off x="588580" y="3323152"/>
              <a:ext cx="1471614"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50000"/>
                </a:spcBef>
                <a:spcAft>
                  <a:spcPct val="0"/>
                </a:spcAft>
              </a:pPr>
              <a:endParaRPr lang="en-US" altLang="en-US" sz="1400" b="1" dirty="0">
                <a:solidFill>
                  <a:prstClr val="black"/>
                </a:solidFill>
              </a:endParaRPr>
            </a:p>
          </p:txBody>
        </p:sp>
      </p:grpSp>
      <p:pic>
        <p:nvPicPr>
          <p:cNvPr id="3074" name="Picture 2" descr="http://www.tapbiosystems.com/tap/cell_culture/media/CS_media/ssb_media/CS_keypi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4855" y="2546961"/>
            <a:ext cx="2514600" cy="229552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941853" y="1839710"/>
            <a:ext cx="3200604" cy="400110"/>
          </a:xfrm>
          <a:prstGeom prst="rect">
            <a:avLst/>
          </a:prstGeom>
        </p:spPr>
        <p:txBody>
          <a:bodyPr wrap="square">
            <a:spAutoFit/>
          </a:bodyPr>
          <a:lstStyle/>
          <a:p>
            <a:pPr algn="ctr" fontAlgn="base">
              <a:spcBef>
                <a:spcPct val="0"/>
              </a:spcBef>
              <a:spcAft>
                <a:spcPct val="0"/>
              </a:spcAft>
            </a:pPr>
            <a:r>
              <a:rPr lang="en-US" sz="2000" dirty="0" smtClean="0">
                <a:solidFill>
                  <a:srgbClr val="FFC000"/>
                </a:solidFill>
              </a:rPr>
              <a:t>Automated Cell Culture</a:t>
            </a:r>
            <a:endParaRPr lang="en-US" sz="2000" dirty="0" smtClean="0">
              <a:solidFill>
                <a:prstClr val="black"/>
              </a:solidFill>
            </a:endParaRPr>
          </a:p>
        </p:txBody>
      </p:sp>
      <p:sp>
        <p:nvSpPr>
          <p:cNvPr id="9" name="Rectangle 8"/>
          <p:cNvSpPr/>
          <p:nvPr/>
        </p:nvSpPr>
        <p:spPr>
          <a:xfrm>
            <a:off x="5924050" y="4246832"/>
            <a:ext cx="3172417" cy="400110"/>
          </a:xfrm>
          <a:prstGeom prst="rect">
            <a:avLst/>
          </a:prstGeom>
          <a:solidFill>
            <a:schemeClr val="bg1"/>
          </a:solidFill>
        </p:spPr>
        <p:txBody>
          <a:bodyPr wrap="square">
            <a:spAutoFit/>
          </a:bodyPr>
          <a:lstStyle/>
          <a:p>
            <a:pPr algn="ctr" fontAlgn="base">
              <a:spcBef>
                <a:spcPct val="0"/>
              </a:spcBef>
              <a:spcAft>
                <a:spcPct val="0"/>
              </a:spcAft>
            </a:pPr>
            <a:r>
              <a:rPr lang="en-US" sz="2000" dirty="0" smtClean="0">
                <a:solidFill>
                  <a:srgbClr val="00B050"/>
                </a:solidFill>
              </a:rPr>
              <a:t>Targeted combinations</a:t>
            </a:r>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255" y="1616937"/>
            <a:ext cx="2110726" cy="2476872"/>
          </a:xfrm>
          <a:prstGeom prst="rect">
            <a:avLst/>
          </a:prstGeom>
          <a:noFill/>
          <a:ln w="9525">
            <a:solidFill>
              <a:schemeClr val="accent6">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987" y="4777707"/>
            <a:ext cx="1859702" cy="186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Image result for NOVARTIS TEACHING LA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3455"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790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0"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0" y="738188"/>
            <a:ext cx="8312150" cy="368300"/>
          </a:xfrm>
        </p:spPr>
        <p:txBody>
          <a:bodyPr/>
          <a:lstStyle/>
          <a:p>
            <a:pPr marL="234950" lvl="1" indent="0" algn="ctr">
              <a:buNone/>
            </a:pPr>
            <a:r>
              <a:rPr lang="en-US" dirty="0" smtClean="0"/>
              <a:t>Compared to plate reader based endpoint </a:t>
            </a:r>
            <a:r>
              <a:rPr lang="en-US" dirty="0"/>
              <a:t>options</a:t>
            </a:r>
          </a:p>
        </p:txBody>
      </p:sp>
      <p:sp>
        <p:nvSpPr>
          <p:cNvPr id="5" name="Title 4"/>
          <p:cNvSpPr>
            <a:spLocks noGrp="1"/>
          </p:cNvSpPr>
          <p:nvPr>
            <p:ph type="title" idx="4294967295"/>
          </p:nvPr>
        </p:nvSpPr>
        <p:spPr>
          <a:xfrm>
            <a:off x="494196" y="91440"/>
            <a:ext cx="8318500" cy="803275"/>
          </a:xfrm>
          <a:prstGeom prst="rect">
            <a:avLst/>
          </a:prstGeom>
        </p:spPr>
        <p:txBody>
          <a:bodyPr/>
          <a:lstStyle/>
          <a:p>
            <a:r>
              <a:rPr lang="en-US" sz="2400" kern="1200" dirty="0">
                <a:solidFill>
                  <a:schemeClr val="tx1"/>
                </a:solidFill>
                <a:latin typeface="Arial Black" panose="020B0A04020102020204" pitchFamily="34" charset="0"/>
              </a:rPr>
              <a:t>Object level information much more informative </a:t>
            </a:r>
            <a:br>
              <a:rPr lang="en-US" sz="2400" kern="1200" dirty="0">
                <a:solidFill>
                  <a:schemeClr val="tx1"/>
                </a:solidFill>
                <a:latin typeface="Arial Black" panose="020B0A04020102020204" pitchFamily="34" charset="0"/>
              </a:rPr>
            </a:br>
            <a:r>
              <a:rPr lang="en-US" sz="2400" kern="1200" dirty="0">
                <a:solidFill>
                  <a:schemeClr val="tx1"/>
                </a:solidFill>
                <a:latin typeface="Arial Black" panose="020B0A04020102020204" pitchFamily="34" charset="0"/>
              </a:rPr>
              <a:t>than whole well reads but with more complexity </a:t>
            </a:r>
          </a:p>
        </p:txBody>
      </p:sp>
      <p:sp>
        <p:nvSpPr>
          <p:cNvPr id="8" name="Isosceles Triangle 7"/>
          <p:cNvSpPr/>
          <p:nvPr/>
        </p:nvSpPr>
        <p:spPr>
          <a:xfrm>
            <a:off x="79849" y="1322361"/>
            <a:ext cx="4107766" cy="533165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cxnSp>
        <p:nvCxnSpPr>
          <p:cNvPr id="12" name="Straight Connector 11"/>
          <p:cNvCxnSpPr/>
          <p:nvPr/>
        </p:nvCxnSpPr>
        <p:spPr>
          <a:xfrm>
            <a:off x="1563990" y="2813537"/>
            <a:ext cx="11394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33612" y="2159608"/>
            <a:ext cx="559769" cy="461665"/>
          </a:xfrm>
          <a:prstGeom prst="rect">
            <a:avLst/>
          </a:prstGeom>
          <a:noFill/>
        </p:spPr>
        <p:txBody>
          <a:bodyPr wrap="none" rtlCol="0">
            <a:spAutoFit/>
          </a:bodyPr>
          <a:lstStyle/>
          <a:p>
            <a:pPr fontAlgn="base">
              <a:spcBef>
                <a:spcPct val="0"/>
              </a:spcBef>
              <a:spcAft>
                <a:spcPct val="0"/>
              </a:spcAft>
            </a:pPr>
            <a:r>
              <a:rPr lang="en-US" sz="1200" dirty="0" smtClean="0">
                <a:solidFill>
                  <a:prstClr val="black"/>
                </a:solidFill>
              </a:rPr>
              <a:t>Cell </a:t>
            </a:r>
          </a:p>
          <a:p>
            <a:pPr algn="ctr" fontAlgn="base">
              <a:spcBef>
                <a:spcPct val="0"/>
              </a:spcBef>
              <a:spcAft>
                <a:spcPct val="0"/>
              </a:spcAft>
            </a:pPr>
            <a:r>
              <a:rPr lang="en-US" sz="1200" dirty="0" smtClean="0">
                <a:solidFill>
                  <a:prstClr val="black"/>
                </a:solidFill>
              </a:rPr>
              <a:t>count</a:t>
            </a:r>
            <a:endParaRPr lang="en-US" sz="1200" dirty="0">
              <a:solidFill>
                <a:prstClr val="black"/>
              </a:solidFill>
            </a:endParaRPr>
          </a:p>
        </p:txBody>
      </p:sp>
      <p:sp>
        <p:nvSpPr>
          <p:cNvPr id="18" name="TextBox 17"/>
          <p:cNvSpPr txBox="1"/>
          <p:nvPr/>
        </p:nvSpPr>
        <p:spPr>
          <a:xfrm>
            <a:off x="1369268" y="3039874"/>
            <a:ext cx="1569660" cy="646331"/>
          </a:xfrm>
          <a:prstGeom prst="rect">
            <a:avLst/>
          </a:prstGeom>
          <a:noFill/>
        </p:spPr>
        <p:txBody>
          <a:bodyPr wrap="none" rtlCol="0">
            <a:spAutoFit/>
          </a:bodyPr>
          <a:lstStyle/>
          <a:p>
            <a:pPr fontAlgn="base">
              <a:spcBef>
                <a:spcPct val="0"/>
              </a:spcBef>
              <a:spcAft>
                <a:spcPct val="0"/>
              </a:spcAft>
            </a:pPr>
            <a:r>
              <a:rPr lang="en-US" dirty="0" smtClean="0">
                <a:solidFill>
                  <a:prstClr val="black"/>
                </a:solidFill>
              </a:rPr>
              <a:t>Cell Intensity </a:t>
            </a:r>
          </a:p>
          <a:p>
            <a:pPr algn="ctr" fontAlgn="base">
              <a:spcBef>
                <a:spcPct val="0"/>
              </a:spcBef>
              <a:spcAft>
                <a:spcPct val="0"/>
              </a:spcAft>
            </a:pPr>
            <a:r>
              <a:rPr lang="en-US" dirty="0" smtClean="0">
                <a:solidFill>
                  <a:prstClr val="black"/>
                </a:solidFill>
              </a:rPr>
              <a:t>and area</a:t>
            </a:r>
            <a:endParaRPr lang="en-US" dirty="0">
              <a:solidFill>
                <a:prstClr val="black"/>
              </a:solidFill>
            </a:endParaRPr>
          </a:p>
        </p:txBody>
      </p:sp>
      <p:cxnSp>
        <p:nvCxnSpPr>
          <p:cNvPr id="19" name="Straight Connector 18"/>
          <p:cNvCxnSpPr/>
          <p:nvPr/>
        </p:nvCxnSpPr>
        <p:spPr>
          <a:xfrm>
            <a:off x="1178995" y="3853221"/>
            <a:ext cx="18690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86539" y="1852138"/>
            <a:ext cx="2040834" cy="523220"/>
          </a:xfrm>
          <a:prstGeom prst="rect">
            <a:avLst/>
          </a:prstGeom>
          <a:noFill/>
        </p:spPr>
        <p:txBody>
          <a:bodyPr wrap="square" rtlCol="0">
            <a:spAutoFit/>
          </a:bodyPr>
          <a:lstStyle/>
          <a:p>
            <a:pPr algn="ctr" fontAlgn="base">
              <a:spcBef>
                <a:spcPct val="0"/>
              </a:spcBef>
              <a:spcAft>
                <a:spcPct val="0"/>
              </a:spcAft>
            </a:pPr>
            <a:r>
              <a:rPr lang="en-US" sz="1400" dirty="0" smtClean="0">
                <a:solidFill>
                  <a:prstClr val="black"/>
                </a:solidFill>
              </a:rPr>
              <a:t>Cytotoxic </a:t>
            </a:r>
          </a:p>
          <a:p>
            <a:pPr algn="ctr" fontAlgn="base">
              <a:spcBef>
                <a:spcPct val="0"/>
              </a:spcBef>
              <a:spcAft>
                <a:spcPct val="0"/>
              </a:spcAft>
            </a:pPr>
            <a:r>
              <a:rPr lang="en-US" sz="1400" dirty="0" smtClean="0">
                <a:solidFill>
                  <a:prstClr val="black"/>
                </a:solidFill>
              </a:rPr>
              <a:t>vs Cytostatic </a:t>
            </a:r>
            <a:endParaRPr lang="en-US" sz="1400" dirty="0">
              <a:solidFill>
                <a:prstClr val="black"/>
              </a:solidFill>
            </a:endParaRPr>
          </a:p>
        </p:txBody>
      </p:sp>
      <p:sp>
        <p:nvSpPr>
          <p:cNvPr id="23" name="TextBox 22"/>
          <p:cNvSpPr txBox="1"/>
          <p:nvPr/>
        </p:nvSpPr>
        <p:spPr>
          <a:xfrm>
            <a:off x="3348670" y="2959612"/>
            <a:ext cx="2040834" cy="523220"/>
          </a:xfrm>
          <a:prstGeom prst="rect">
            <a:avLst/>
          </a:prstGeom>
          <a:noFill/>
        </p:spPr>
        <p:txBody>
          <a:bodyPr wrap="square" rtlCol="0">
            <a:spAutoFit/>
          </a:bodyPr>
          <a:lstStyle/>
          <a:p>
            <a:pPr algn="ctr" fontAlgn="base">
              <a:spcBef>
                <a:spcPct val="0"/>
              </a:spcBef>
              <a:spcAft>
                <a:spcPct val="0"/>
              </a:spcAft>
            </a:pPr>
            <a:r>
              <a:rPr lang="en-US" sz="1400" dirty="0">
                <a:solidFill>
                  <a:prstClr val="black"/>
                </a:solidFill>
              </a:rPr>
              <a:t>Histogram for </a:t>
            </a:r>
          </a:p>
          <a:p>
            <a:pPr algn="ctr" fontAlgn="base">
              <a:spcBef>
                <a:spcPct val="0"/>
              </a:spcBef>
              <a:spcAft>
                <a:spcPct val="0"/>
              </a:spcAft>
            </a:pPr>
            <a:r>
              <a:rPr lang="en-US" sz="1400" dirty="0" smtClean="0">
                <a:solidFill>
                  <a:prstClr val="black"/>
                </a:solidFill>
              </a:rPr>
              <a:t>Pseudo Cell Cycle</a:t>
            </a:r>
            <a:endParaRPr lang="en-US" sz="1400" dirty="0">
              <a:solidFill>
                <a:prstClr val="black"/>
              </a:solidFill>
            </a:endParaRPr>
          </a:p>
        </p:txBody>
      </p:sp>
      <p:cxnSp>
        <p:nvCxnSpPr>
          <p:cNvPr id="24" name="Straight Connector 23"/>
          <p:cNvCxnSpPr/>
          <p:nvPr/>
        </p:nvCxnSpPr>
        <p:spPr>
          <a:xfrm>
            <a:off x="625358" y="5264578"/>
            <a:ext cx="29998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83745" y="4095910"/>
            <a:ext cx="2340705" cy="830997"/>
          </a:xfrm>
          <a:prstGeom prst="rect">
            <a:avLst/>
          </a:prstGeom>
          <a:noFill/>
        </p:spPr>
        <p:txBody>
          <a:bodyPr wrap="none" rtlCol="0">
            <a:spAutoFit/>
          </a:bodyPr>
          <a:lstStyle/>
          <a:p>
            <a:pPr fontAlgn="base">
              <a:spcBef>
                <a:spcPct val="0"/>
              </a:spcBef>
              <a:spcAft>
                <a:spcPct val="0"/>
              </a:spcAft>
            </a:pPr>
            <a:r>
              <a:rPr lang="en-US" sz="2400" dirty="0" smtClean="0">
                <a:solidFill>
                  <a:prstClr val="black"/>
                </a:solidFill>
              </a:rPr>
              <a:t>Mechanisms of </a:t>
            </a:r>
          </a:p>
          <a:p>
            <a:pPr algn="ctr" fontAlgn="base">
              <a:spcBef>
                <a:spcPct val="0"/>
              </a:spcBef>
              <a:spcAft>
                <a:spcPct val="0"/>
              </a:spcAft>
            </a:pPr>
            <a:r>
              <a:rPr lang="en-US" sz="2400" dirty="0" smtClean="0">
                <a:solidFill>
                  <a:prstClr val="black"/>
                </a:solidFill>
              </a:rPr>
              <a:t>cell death</a:t>
            </a:r>
            <a:endParaRPr lang="en-US" sz="2400" dirty="0">
              <a:solidFill>
                <a:prstClr val="black"/>
              </a:solidFill>
            </a:endParaRPr>
          </a:p>
        </p:txBody>
      </p:sp>
      <p:sp>
        <p:nvSpPr>
          <p:cNvPr id="32" name="TextBox 31"/>
          <p:cNvSpPr txBox="1"/>
          <p:nvPr/>
        </p:nvSpPr>
        <p:spPr>
          <a:xfrm>
            <a:off x="3324858" y="3957124"/>
            <a:ext cx="2040834" cy="954107"/>
          </a:xfrm>
          <a:prstGeom prst="rect">
            <a:avLst/>
          </a:prstGeom>
          <a:noFill/>
        </p:spPr>
        <p:txBody>
          <a:bodyPr wrap="square" rtlCol="0">
            <a:spAutoFit/>
          </a:bodyPr>
          <a:lstStyle/>
          <a:p>
            <a:pPr algn="ctr" fontAlgn="base">
              <a:spcBef>
                <a:spcPct val="0"/>
              </a:spcBef>
              <a:spcAft>
                <a:spcPct val="0"/>
              </a:spcAft>
            </a:pPr>
            <a:r>
              <a:rPr lang="en-US" sz="1400" dirty="0" smtClean="0">
                <a:solidFill>
                  <a:prstClr val="black"/>
                </a:solidFill>
              </a:rPr>
              <a:t>Apoptosis</a:t>
            </a:r>
          </a:p>
          <a:p>
            <a:pPr algn="ctr" fontAlgn="base">
              <a:spcBef>
                <a:spcPct val="0"/>
              </a:spcBef>
              <a:spcAft>
                <a:spcPct val="0"/>
              </a:spcAft>
            </a:pPr>
            <a:r>
              <a:rPr lang="en-US" sz="1400" dirty="0" smtClean="0">
                <a:solidFill>
                  <a:prstClr val="black"/>
                </a:solidFill>
              </a:rPr>
              <a:t>Mitochondrial damage</a:t>
            </a:r>
          </a:p>
          <a:p>
            <a:pPr algn="ctr" fontAlgn="base">
              <a:spcBef>
                <a:spcPct val="0"/>
              </a:spcBef>
              <a:spcAft>
                <a:spcPct val="0"/>
              </a:spcAft>
            </a:pPr>
            <a:r>
              <a:rPr lang="en-US" sz="1400" dirty="0" smtClean="0">
                <a:solidFill>
                  <a:prstClr val="black"/>
                </a:solidFill>
              </a:rPr>
              <a:t>True Cell Cycle Arrest (FACS)</a:t>
            </a:r>
            <a:endParaRPr lang="en-US" sz="1400" dirty="0">
              <a:solidFill>
                <a:prstClr val="black"/>
              </a:solidFill>
            </a:endParaRPr>
          </a:p>
        </p:txBody>
      </p:sp>
      <p:sp>
        <p:nvSpPr>
          <p:cNvPr id="35" name="Isosceles Triangle 34"/>
          <p:cNvSpPr/>
          <p:nvPr/>
        </p:nvSpPr>
        <p:spPr>
          <a:xfrm>
            <a:off x="4704930" y="1291297"/>
            <a:ext cx="4107766" cy="5331655"/>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37" name="TextBox 36"/>
          <p:cNvSpPr txBox="1"/>
          <p:nvPr/>
        </p:nvSpPr>
        <p:spPr>
          <a:xfrm>
            <a:off x="651298" y="5640988"/>
            <a:ext cx="2973891" cy="830997"/>
          </a:xfrm>
          <a:prstGeom prst="rect">
            <a:avLst/>
          </a:prstGeom>
          <a:noFill/>
        </p:spPr>
        <p:txBody>
          <a:bodyPr wrap="none" rtlCol="0">
            <a:spAutoFit/>
          </a:bodyPr>
          <a:lstStyle/>
          <a:p>
            <a:pPr fontAlgn="base">
              <a:spcBef>
                <a:spcPct val="0"/>
              </a:spcBef>
              <a:spcAft>
                <a:spcPct val="0"/>
              </a:spcAft>
            </a:pPr>
            <a:r>
              <a:rPr lang="en-US" sz="2400" dirty="0" smtClean="0">
                <a:solidFill>
                  <a:prstClr val="black"/>
                </a:solidFill>
              </a:rPr>
              <a:t>Specific PD Markers</a:t>
            </a:r>
          </a:p>
          <a:p>
            <a:pPr fontAlgn="base">
              <a:spcBef>
                <a:spcPct val="0"/>
              </a:spcBef>
              <a:spcAft>
                <a:spcPct val="0"/>
              </a:spcAft>
            </a:pPr>
            <a:endParaRPr lang="en-US" sz="2400" dirty="0">
              <a:solidFill>
                <a:prstClr val="black"/>
              </a:solidFill>
            </a:endParaRPr>
          </a:p>
        </p:txBody>
      </p:sp>
      <p:sp>
        <p:nvSpPr>
          <p:cNvPr id="45" name="TextBox 44"/>
          <p:cNvSpPr txBox="1"/>
          <p:nvPr/>
        </p:nvSpPr>
        <p:spPr>
          <a:xfrm>
            <a:off x="6268935" y="2359448"/>
            <a:ext cx="1120821" cy="1200329"/>
          </a:xfrm>
          <a:prstGeom prst="rect">
            <a:avLst/>
          </a:prstGeom>
          <a:noFill/>
        </p:spPr>
        <p:txBody>
          <a:bodyPr wrap="none" rtlCol="0">
            <a:spAutoFit/>
          </a:bodyPr>
          <a:lstStyle/>
          <a:p>
            <a:pPr fontAlgn="base">
              <a:spcBef>
                <a:spcPct val="0"/>
              </a:spcBef>
              <a:spcAft>
                <a:spcPct val="0"/>
              </a:spcAft>
            </a:pPr>
            <a:r>
              <a:rPr lang="en-US" dirty="0" smtClean="0">
                <a:solidFill>
                  <a:srgbClr val="F9F3E7"/>
                </a:solidFill>
              </a:rPr>
              <a:t>Nuclear</a:t>
            </a:r>
          </a:p>
          <a:p>
            <a:pPr algn="ctr" fontAlgn="base">
              <a:spcBef>
                <a:spcPct val="0"/>
              </a:spcBef>
              <a:spcAft>
                <a:spcPct val="0"/>
              </a:spcAft>
            </a:pPr>
            <a:r>
              <a:rPr lang="en-US" dirty="0" smtClean="0">
                <a:solidFill>
                  <a:srgbClr val="F9F3E7"/>
                </a:solidFill>
              </a:rPr>
              <a:t>Stain</a:t>
            </a:r>
          </a:p>
          <a:p>
            <a:pPr algn="ctr" fontAlgn="base">
              <a:spcBef>
                <a:spcPct val="0"/>
              </a:spcBef>
              <a:spcAft>
                <a:spcPct val="0"/>
              </a:spcAft>
            </a:pPr>
            <a:r>
              <a:rPr lang="en-US" dirty="0" smtClean="0">
                <a:solidFill>
                  <a:srgbClr val="F9F3E7"/>
                </a:solidFill>
              </a:rPr>
              <a:t>Click-IT</a:t>
            </a:r>
          </a:p>
          <a:p>
            <a:pPr algn="ctr" fontAlgn="base">
              <a:spcBef>
                <a:spcPct val="0"/>
              </a:spcBef>
              <a:spcAft>
                <a:spcPct val="0"/>
              </a:spcAft>
            </a:pPr>
            <a:r>
              <a:rPr lang="en-US" dirty="0" err="1" smtClean="0">
                <a:solidFill>
                  <a:srgbClr val="F9F3E7"/>
                </a:solidFill>
              </a:rPr>
              <a:t>EdU</a:t>
            </a:r>
            <a:r>
              <a:rPr lang="en-US" dirty="0" smtClean="0">
                <a:solidFill>
                  <a:srgbClr val="F9F3E7"/>
                </a:solidFill>
              </a:rPr>
              <a:t>/pH3</a:t>
            </a:r>
            <a:endParaRPr lang="en-US" dirty="0">
              <a:solidFill>
                <a:srgbClr val="F9F3E7"/>
              </a:solidFill>
            </a:endParaRPr>
          </a:p>
        </p:txBody>
      </p:sp>
      <p:cxnSp>
        <p:nvCxnSpPr>
          <p:cNvPr id="46" name="Straight Connector 45"/>
          <p:cNvCxnSpPr/>
          <p:nvPr/>
        </p:nvCxnSpPr>
        <p:spPr>
          <a:xfrm>
            <a:off x="5833044" y="3848575"/>
            <a:ext cx="180020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896220" y="3957124"/>
            <a:ext cx="1673856" cy="1200329"/>
          </a:xfrm>
          <a:prstGeom prst="rect">
            <a:avLst/>
          </a:prstGeom>
          <a:noFill/>
        </p:spPr>
        <p:txBody>
          <a:bodyPr wrap="none" rtlCol="0">
            <a:spAutoFit/>
          </a:bodyPr>
          <a:lstStyle/>
          <a:p>
            <a:pPr algn="ctr" fontAlgn="base">
              <a:spcBef>
                <a:spcPct val="0"/>
              </a:spcBef>
              <a:spcAft>
                <a:spcPct val="0"/>
              </a:spcAft>
            </a:pPr>
            <a:r>
              <a:rPr lang="en-US" sz="2400" dirty="0" err="1">
                <a:solidFill>
                  <a:srgbClr val="F9F3E7"/>
                </a:solidFill>
              </a:rPr>
              <a:t>NucView</a:t>
            </a:r>
            <a:r>
              <a:rPr lang="en-US" sz="2400" dirty="0">
                <a:solidFill>
                  <a:srgbClr val="F9F3E7"/>
                </a:solidFill>
              </a:rPr>
              <a:t> </a:t>
            </a:r>
          </a:p>
          <a:p>
            <a:pPr algn="ctr" fontAlgn="base">
              <a:spcBef>
                <a:spcPct val="0"/>
              </a:spcBef>
              <a:spcAft>
                <a:spcPct val="0"/>
              </a:spcAft>
            </a:pPr>
            <a:r>
              <a:rPr lang="en-US" sz="2400" dirty="0">
                <a:solidFill>
                  <a:srgbClr val="F9F3E7"/>
                </a:solidFill>
              </a:rPr>
              <a:t>Cell Event </a:t>
            </a:r>
          </a:p>
          <a:p>
            <a:pPr algn="ctr" fontAlgn="base">
              <a:spcBef>
                <a:spcPct val="0"/>
              </a:spcBef>
              <a:spcAft>
                <a:spcPct val="0"/>
              </a:spcAft>
            </a:pPr>
            <a:r>
              <a:rPr lang="en-US" sz="2400" dirty="0" err="1">
                <a:solidFill>
                  <a:srgbClr val="F9F3E7"/>
                </a:solidFill>
              </a:rPr>
              <a:t>iQue</a:t>
            </a:r>
            <a:r>
              <a:rPr lang="en-US" sz="2400" dirty="0">
                <a:solidFill>
                  <a:srgbClr val="F9F3E7"/>
                </a:solidFill>
              </a:rPr>
              <a:t> kits</a:t>
            </a:r>
          </a:p>
        </p:txBody>
      </p:sp>
      <p:cxnSp>
        <p:nvCxnSpPr>
          <p:cNvPr id="49" name="Straight Connector 48"/>
          <p:cNvCxnSpPr/>
          <p:nvPr/>
        </p:nvCxnSpPr>
        <p:spPr>
          <a:xfrm flipV="1">
            <a:off x="5291792" y="5264578"/>
            <a:ext cx="2924556" cy="2197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505910" y="5594821"/>
            <a:ext cx="2646878" cy="461665"/>
          </a:xfrm>
          <a:prstGeom prst="rect">
            <a:avLst/>
          </a:prstGeom>
          <a:noFill/>
        </p:spPr>
        <p:txBody>
          <a:bodyPr wrap="none" rtlCol="0">
            <a:spAutoFit/>
          </a:bodyPr>
          <a:lstStyle/>
          <a:p>
            <a:pPr algn="ctr" fontAlgn="base">
              <a:spcBef>
                <a:spcPct val="0"/>
              </a:spcBef>
              <a:spcAft>
                <a:spcPct val="0"/>
              </a:spcAft>
            </a:pPr>
            <a:r>
              <a:rPr lang="en-US" sz="2400" dirty="0" smtClean="0">
                <a:solidFill>
                  <a:srgbClr val="F9F3E7"/>
                </a:solidFill>
              </a:rPr>
              <a:t>Intensity Based IF</a:t>
            </a:r>
          </a:p>
        </p:txBody>
      </p:sp>
      <p:sp>
        <p:nvSpPr>
          <p:cNvPr id="53" name="Rectangle 52"/>
          <p:cNvSpPr/>
          <p:nvPr/>
        </p:nvSpPr>
        <p:spPr>
          <a:xfrm>
            <a:off x="2469240" y="1288441"/>
            <a:ext cx="3799695" cy="461665"/>
          </a:xfrm>
          <a:prstGeom prst="rect">
            <a:avLst/>
          </a:prstGeom>
        </p:spPr>
        <p:txBody>
          <a:bodyPr wrap="none">
            <a:spAutoFit/>
          </a:bodyPr>
          <a:lstStyle/>
          <a:p>
            <a:pPr fontAlgn="base">
              <a:spcBef>
                <a:spcPct val="0"/>
              </a:spcBef>
              <a:spcAft>
                <a:spcPct val="0"/>
              </a:spcAft>
            </a:pPr>
            <a:r>
              <a:rPr lang="en-US" sz="2400" b="1" dirty="0" smtClean="0">
                <a:solidFill>
                  <a:prstClr val="black"/>
                </a:solidFill>
              </a:rPr>
              <a:t>Cell Titer </a:t>
            </a:r>
            <a:r>
              <a:rPr lang="en-US" sz="2400" b="1" dirty="0" err="1" smtClean="0">
                <a:solidFill>
                  <a:prstClr val="black"/>
                </a:solidFill>
              </a:rPr>
              <a:t>Glo</a:t>
            </a:r>
            <a:r>
              <a:rPr lang="en-US" sz="2400" b="1" dirty="0" smtClean="0">
                <a:solidFill>
                  <a:prstClr val="black"/>
                </a:solidFill>
              </a:rPr>
              <a:t> or ATP-Lite</a:t>
            </a:r>
            <a:endParaRPr lang="en-US" sz="2400" b="1" dirty="0">
              <a:solidFill>
                <a:prstClr val="black"/>
              </a:solidFill>
            </a:endParaRPr>
          </a:p>
        </p:txBody>
      </p:sp>
    </p:spTree>
    <p:extLst>
      <p:ext uri="{BB962C8B-B14F-4D97-AF65-F5344CB8AC3E}">
        <p14:creationId xmlns:p14="http://schemas.microsoft.com/office/powerpoint/2010/main" val="44665033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18033" y="2091540"/>
            <a:ext cx="2082800" cy="2185214"/>
          </a:xfrm>
          <a:prstGeom prst="rect">
            <a:avLst/>
          </a:prstGeom>
          <a:noFill/>
        </p:spPr>
        <p:txBody>
          <a:bodyPr wrap="square" rtlCol="0">
            <a:spAutoFit/>
          </a:bodyPr>
          <a:lstStyle/>
          <a:p>
            <a:pPr fontAlgn="base">
              <a:spcBef>
                <a:spcPct val="0"/>
              </a:spcBef>
              <a:spcAft>
                <a:spcPct val="0"/>
              </a:spcAft>
            </a:pPr>
            <a:r>
              <a:rPr lang="en-US" i="1" dirty="0" smtClean="0">
                <a:solidFill>
                  <a:prstClr val="black"/>
                </a:solidFill>
              </a:rPr>
              <a:t>RAS mutations</a:t>
            </a:r>
          </a:p>
          <a:p>
            <a:pPr fontAlgn="base">
              <a:spcBef>
                <a:spcPct val="0"/>
              </a:spcBef>
              <a:spcAft>
                <a:spcPct val="0"/>
              </a:spcAft>
            </a:pPr>
            <a:r>
              <a:rPr lang="en-US" sz="1400" dirty="0" smtClean="0">
                <a:solidFill>
                  <a:prstClr val="black"/>
                </a:solidFill>
              </a:rPr>
              <a:t>90% pancreatic</a:t>
            </a:r>
          </a:p>
          <a:p>
            <a:pPr fontAlgn="base">
              <a:spcBef>
                <a:spcPct val="0"/>
              </a:spcBef>
              <a:spcAft>
                <a:spcPct val="0"/>
              </a:spcAft>
            </a:pPr>
            <a:r>
              <a:rPr lang="en-US" sz="1400" dirty="0" smtClean="0">
                <a:solidFill>
                  <a:prstClr val="black"/>
                </a:solidFill>
              </a:rPr>
              <a:t>40% </a:t>
            </a:r>
            <a:r>
              <a:rPr lang="en-US" sz="1400" dirty="0">
                <a:solidFill>
                  <a:prstClr val="black"/>
                </a:solidFill>
              </a:rPr>
              <a:t>c</a:t>
            </a:r>
            <a:r>
              <a:rPr lang="en-US" sz="1400" dirty="0" smtClean="0">
                <a:solidFill>
                  <a:prstClr val="black"/>
                </a:solidFill>
              </a:rPr>
              <a:t>olorectal</a:t>
            </a:r>
          </a:p>
          <a:p>
            <a:pPr fontAlgn="base">
              <a:spcBef>
                <a:spcPct val="0"/>
              </a:spcBef>
              <a:spcAft>
                <a:spcPct val="0"/>
              </a:spcAft>
            </a:pPr>
            <a:r>
              <a:rPr lang="en-US" sz="1400" dirty="0" smtClean="0">
                <a:solidFill>
                  <a:prstClr val="black"/>
                </a:solidFill>
              </a:rPr>
              <a:t>25% lung</a:t>
            </a:r>
          </a:p>
          <a:p>
            <a:pPr fontAlgn="base">
              <a:spcBef>
                <a:spcPct val="0"/>
              </a:spcBef>
              <a:spcAft>
                <a:spcPct val="0"/>
              </a:spcAft>
            </a:pPr>
            <a:r>
              <a:rPr lang="en-US" sz="1400" dirty="0" smtClean="0">
                <a:solidFill>
                  <a:prstClr val="black"/>
                </a:solidFill>
              </a:rPr>
              <a:t>25% melanoma</a:t>
            </a:r>
          </a:p>
          <a:p>
            <a:pPr fontAlgn="base">
              <a:spcBef>
                <a:spcPct val="0"/>
              </a:spcBef>
              <a:spcAft>
                <a:spcPct val="0"/>
              </a:spcAft>
            </a:pPr>
            <a:endParaRPr lang="en-US" sz="1600" i="1" dirty="0">
              <a:solidFill>
                <a:prstClr val="black"/>
              </a:solidFill>
            </a:endParaRPr>
          </a:p>
          <a:p>
            <a:pPr fontAlgn="base">
              <a:spcBef>
                <a:spcPct val="0"/>
              </a:spcBef>
              <a:spcAft>
                <a:spcPct val="0"/>
              </a:spcAft>
            </a:pPr>
            <a:r>
              <a:rPr lang="en-US" i="1" dirty="0" smtClean="0">
                <a:solidFill>
                  <a:prstClr val="black"/>
                </a:solidFill>
              </a:rPr>
              <a:t>BRAF mutations</a:t>
            </a:r>
          </a:p>
          <a:p>
            <a:pPr fontAlgn="base">
              <a:spcBef>
                <a:spcPct val="0"/>
              </a:spcBef>
              <a:spcAft>
                <a:spcPct val="0"/>
              </a:spcAft>
            </a:pPr>
            <a:r>
              <a:rPr lang="en-US" sz="1400" dirty="0" smtClean="0">
                <a:solidFill>
                  <a:prstClr val="black"/>
                </a:solidFill>
              </a:rPr>
              <a:t>50% melanoma</a:t>
            </a:r>
          </a:p>
          <a:p>
            <a:pPr fontAlgn="base">
              <a:spcBef>
                <a:spcPct val="0"/>
              </a:spcBef>
              <a:spcAft>
                <a:spcPct val="0"/>
              </a:spcAft>
            </a:pPr>
            <a:r>
              <a:rPr lang="en-US" sz="1400" dirty="0" smtClean="0">
                <a:solidFill>
                  <a:prstClr val="black"/>
                </a:solidFill>
              </a:rPr>
              <a:t>15% colorectal</a:t>
            </a:r>
            <a:endParaRPr lang="en-US" sz="1400" dirty="0">
              <a:solidFill>
                <a:prstClr val="black"/>
              </a:solidFill>
            </a:endParaRPr>
          </a:p>
        </p:txBody>
      </p:sp>
      <p:sp>
        <p:nvSpPr>
          <p:cNvPr id="6" name="TextBox 5"/>
          <p:cNvSpPr txBox="1"/>
          <p:nvPr/>
        </p:nvSpPr>
        <p:spPr>
          <a:xfrm>
            <a:off x="173705" y="1325165"/>
            <a:ext cx="5647574" cy="584775"/>
          </a:xfrm>
          <a:prstGeom prst="rect">
            <a:avLst/>
          </a:prstGeom>
          <a:noFill/>
        </p:spPr>
        <p:txBody>
          <a:bodyPr wrap="square" rtlCol="0">
            <a:spAutoFit/>
          </a:bodyPr>
          <a:lstStyle/>
          <a:p>
            <a:pPr algn="ctr" fontAlgn="base">
              <a:spcBef>
                <a:spcPct val="0"/>
              </a:spcBef>
              <a:spcAft>
                <a:spcPct val="0"/>
              </a:spcAft>
            </a:pPr>
            <a:r>
              <a:rPr lang="en-US" sz="1600" b="1" dirty="0" smtClean="0">
                <a:solidFill>
                  <a:prstClr val="black"/>
                </a:solidFill>
              </a:rPr>
              <a:t>MAPK pathway is frequently altered </a:t>
            </a:r>
          </a:p>
          <a:p>
            <a:pPr algn="ctr" fontAlgn="base">
              <a:spcBef>
                <a:spcPct val="0"/>
              </a:spcBef>
              <a:spcAft>
                <a:spcPct val="0"/>
              </a:spcAft>
            </a:pPr>
            <a:r>
              <a:rPr lang="en-US" sz="1600" b="1" dirty="0" smtClean="0">
                <a:solidFill>
                  <a:prstClr val="black"/>
                </a:solidFill>
              </a:rPr>
              <a:t>in human cancers</a:t>
            </a:r>
            <a:endParaRPr lang="en-US" sz="1600" b="1" dirty="0">
              <a:solidFill>
                <a:prstClr val="black"/>
              </a:solidFill>
            </a:endParaRPr>
          </a:p>
        </p:txBody>
      </p:sp>
      <p:grpSp>
        <p:nvGrpSpPr>
          <p:cNvPr id="15" name="Group 14"/>
          <p:cNvGrpSpPr/>
          <p:nvPr/>
        </p:nvGrpSpPr>
        <p:grpSpPr>
          <a:xfrm>
            <a:off x="5235850" y="1709317"/>
            <a:ext cx="2065146" cy="4590310"/>
            <a:chOff x="5264472" y="1355683"/>
            <a:chExt cx="2065146" cy="4590310"/>
          </a:xfrm>
        </p:grpSpPr>
        <p:sp>
          <p:nvSpPr>
            <p:cNvPr id="199" name="Oval 198"/>
            <p:cNvSpPr/>
            <p:nvPr/>
          </p:nvSpPr>
          <p:spPr bwMode="auto">
            <a:xfrm>
              <a:off x="5865610" y="4942489"/>
              <a:ext cx="838200" cy="457200"/>
            </a:xfrm>
            <a:prstGeom prst="ellipse">
              <a:avLst/>
            </a:prstGeom>
            <a:solidFill>
              <a:srgbClr val="008000"/>
            </a:solidFill>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defRPr/>
              </a:pPr>
              <a:endParaRPr lang="en-US">
                <a:solidFill>
                  <a:srgbClr val="FFFFFF"/>
                </a:solidFill>
              </a:endParaRPr>
            </a:p>
          </p:txBody>
        </p:sp>
        <p:sp>
          <p:nvSpPr>
            <p:cNvPr id="200" name="TextBox 32"/>
            <p:cNvSpPr txBox="1">
              <a:spLocks noChangeArrowheads="1"/>
            </p:cNvSpPr>
            <p:nvPr/>
          </p:nvSpPr>
          <p:spPr bwMode="auto">
            <a:xfrm>
              <a:off x="5923874" y="5032189"/>
              <a:ext cx="722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r>
                <a:rPr lang="en-US" sz="1200" b="1" dirty="0">
                  <a:solidFill>
                    <a:prstClr val="white"/>
                  </a:solidFill>
                </a:rPr>
                <a:t>ERK1/2</a:t>
              </a:r>
            </a:p>
          </p:txBody>
        </p:sp>
        <p:cxnSp>
          <p:nvCxnSpPr>
            <p:cNvPr id="201" name="Straight Connector 200"/>
            <p:cNvCxnSpPr/>
            <p:nvPr/>
          </p:nvCxnSpPr>
          <p:spPr>
            <a:xfrm>
              <a:off x="5964201" y="1856568"/>
              <a:ext cx="10676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5953227" y="2001031"/>
              <a:ext cx="10786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6332957" y="1725161"/>
              <a:ext cx="149002" cy="420333"/>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204" name="Rectangle 203"/>
            <p:cNvSpPr/>
            <p:nvPr/>
          </p:nvSpPr>
          <p:spPr>
            <a:xfrm>
              <a:off x="6510524" y="1725161"/>
              <a:ext cx="149002" cy="420333"/>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cxnSp>
          <p:nvCxnSpPr>
            <p:cNvPr id="205" name="Straight Arrow Connector 204"/>
            <p:cNvCxnSpPr/>
            <p:nvPr/>
          </p:nvCxnSpPr>
          <p:spPr bwMode="auto">
            <a:xfrm flipH="1">
              <a:off x="6337805" y="2176564"/>
              <a:ext cx="144966" cy="280886"/>
            </a:xfrm>
            <a:prstGeom prst="straightConnector1">
              <a:avLst/>
            </a:prstGeom>
            <a:ln w="28575">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grpSp>
          <p:nvGrpSpPr>
            <p:cNvPr id="206" name="Group 91"/>
            <p:cNvGrpSpPr>
              <a:grpSpLocks/>
            </p:cNvGrpSpPr>
            <p:nvPr/>
          </p:nvGrpSpPr>
          <p:grpSpPr bwMode="auto">
            <a:xfrm>
              <a:off x="5849901" y="2463027"/>
              <a:ext cx="838200" cy="424838"/>
              <a:chOff x="1066800" y="1676400"/>
              <a:chExt cx="838200" cy="424838"/>
            </a:xfrm>
          </p:grpSpPr>
          <p:sp>
            <p:nvSpPr>
              <p:cNvPr id="207" name="Oval 206"/>
              <p:cNvSpPr/>
              <p:nvPr/>
            </p:nvSpPr>
            <p:spPr>
              <a:xfrm>
                <a:off x="1066800" y="1676400"/>
                <a:ext cx="838200" cy="424838"/>
              </a:xfrm>
              <a:prstGeom prst="ellipse">
                <a:avLst/>
              </a:prstGeom>
              <a:solidFill>
                <a:schemeClr val="bg1">
                  <a:lumMod val="75000"/>
                </a:schemeClr>
              </a:solidFill>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defRPr/>
                </a:pPr>
                <a:endParaRPr lang="en-US">
                  <a:solidFill>
                    <a:srgbClr val="FFFFFF"/>
                  </a:solidFill>
                </a:endParaRPr>
              </a:p>
            </p:txBody>
          </p:sp>
          <p:sp>
            <p:nvSpPr>
              <p:cNvPr id="208" name="TextBox 32"/>
              <p:cNvSpPr txBox="1">
                <a:spLocks noChangeArrowheads="1"/>
              </p:cNvSpPr>
              <p:nvPr/>
            </p:nvSpPr>
            <p:spPr bwMode="auto">
              <a:xfrm>
                <a:off x="1124281" y="1766887"/>
                <a:ext cx="69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r>
                  <a:rPr lang="en-US" sz="1200" b="1" dirty="0" err="1" smtClean="0">
                    <a:solidFill>
                      <a:srgbClr val="000000"/>
                    </a:solidFill>
                  </a:rPr>
                  <a:t>RAS</a:t>
                </a:r>
                <a:r>
                  <a:rPr lang="en-US" sz="1200" b="1" baseline="30000" dirty="0" err="1" smtClean="0">
                    <a:solidFill>
                      <a:srgbClr val="000000"/>
                    </a:solidFill>
                  </a:rPr>
                  <a:t>mut</a:t>
                </a:r>
                <a:endParaRPr lang="en-US" sz="1200" b="1" baseline="30000" dirty="0">
                  <a:solidFill>
                    <a:srgbClr val="000000"/>
                  </a:solidFill>
                </a:endParaRPr>
              </a:p>
            </p:txBody>
          </p:sp>
        </p:grpSp>
        <p:sp>
          <p:nvSpPr>
            <p:cNvPr id="209" name="Oval 208"/>
            <p:cNvSpPr/>
            <p:nvPr/>
          </p:nvSpPr>
          <p:spPr bwMode="auto">
            <a:xfrm>
              <a:off x="5865610" y="4136870"/>
              <a:ext cx="838200" cy="457200"/>
            </a:xfrm>
            <a:prstGeom prst="ellipse">
              <a:avLst/>
            </a:prstGeom>
            <a:solidFill>
              <a:srgbClr val="0070C0"/>
            </a:solidFill>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defRPr/>
              </a:pPr>
              <a:endParaRPr lang="en-US">
                <a:solidFill>
                  <a:srgbClr val="FFFFFF"/>
                </a:solidFill>
              </a:endParaRPr>
            </a:p>
          </p:txBody>
        </p:sp>
        <p:sp>
          <p:nvSpPr>
            <p:cNvPr id="210" name="TextBox 32"/>
            <p:cNvSpPr txBox="1">
              <a:spLocks noChangeArrowheads="1"/>
            </p:cNvSpPr>
            <p:nvPr/>
          </p:nvSpPr>
          <p:spPr bwMode="auto">
            <a:xfrm>
              <a:off x="5914349" y="4227326"/>
              <a:ext cx="739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r>
                <a:rPr lang="en-US" sz="1200" b="1" dirty="0">
                  <a:solidFill>
                    <a:prstClr val="white"/>
                  </a:solidFill>
                </a:rPr>
                <a:t>MEK1/2</a:t>
              </a:r>
            </a:p>
          </p:txBody>
        </p:sp>
        <p:sp>
          <p:nvSpPr>
            <p:cNvPr id="211" name="Oval 210"/>
            <p:cNvSpPr/>
            <p:nvPr/>
          </p:nvSpPr>
          <p:spPr bwMode="auto">
            <a:xfrm>
              <a:off x="6095743" y="1355683"/>
              <a:ext cx="838200" cy="367311"/>
            </a:xfrm>
            <a:prstGeom prst="ellipse">
              <a:avLst/>
            </a:prstGeom>
            <a:solidFill>
              <a:schemeClr val="accent1">
                <a:lumMod val="60000"/>
                <a:lumOff val="40000"/>
              </a:schemeClr>
            </a:solidFill>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defRPr/>
              </a:pPr>
              <a:endParaRPr lang="en-US">
                <a:solidFill>
                  <a:srgbClr val="FFFFFF"/>
                </a:solidFill>
              </a:endParaRPr>
            </a:p>
          </p:txBody>
        </p:sp>
        <p:sp>
          <p:nvSpPr>
            <p:cNvPr id="212" name="TextBox 32"/>
            <p:cNvSpPr txBox="1">
              <a:spLocks noChangeArrowheads="1"/>
            </p:cNvSpPr>
            <p:nvPr/>
          </p:nvSpPr>
          <p:spPr bwMode="auto">
            <a:xfrm>
              <a:off x="6201956" y="1418194"/>
              <a:ext cx="68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r>
                <a:rPr lang="en-US" sz="1200" b="1" dirty="0" smtClean="0">
                  <a:solidFill>
                    <a:srgbClr val="000000"/>
                  </a:solidFill>
                </a:rPr>
                <a:t>RTK(s)</a:t>
              </a:r>
              <a:endParaRPr lang="en-US" sz="1200" b="1" dirty="0">
                <a:solidFill>
                  <a:srgbClr val="000000"/>
                </a:solidFill>
              </a:endParaRPr>
            </a:p>
          </p:txBody>
        </p:sp>
        <p:sp>
          <p:nvSpPr>
            <p:cNvPr id="213" name="Oval 212"/>
            <p:cNvSpPr/>
            <p:nvPr/>
          </p:nvSpPr>
          <p:spPr bwMode="auto">
            <a:xfrm>
              <a:off x="6275934" y="3197314"/>
              <a:ext cx="838200" cy="366624"/>
            </a:xfrm>
            <a:prstGeom prst="ellipse">
              <a:avLst/>
            </a:prstGeom>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defRPr/>
              </a:pPr>
              <a:endParaRPr lang="en-US">
                <a:solidFill>
                  <a:srgbClr val="FFFFFF"/>
                </a:solidFill>
              </a:endParaRPr>
            </a:p>
          </p:txBody>
        </p:sp>
        <p:sp>
          <p:nvSpPr>
            <p:cNvPr id="214" name="TextBox 32"/>
            <p:cNvSpPr txBox="1">
              <a:spLocks noChangeArrowheads="1"/>
            </p:cNvSpPr>
            <p:nvPr/>
          </p:nvSpPr>
          <p:spPr bwMode="auto">
            <a:xfrm>
              <a:off x="6404480" y="3248839"/>
              <a:ext cx="6110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r>
                <a:rPr lang="en-US" sz="1200" b="1" dirty="0" smtClean="0">
                  <a:solidFill>
                    <a:prstClr val="white"/>
                  </a:solidFill>
                </a:rPr>
                <a:t>BRAF</a:t>
              </a:r>
              <a:endParaRPr lang="en-US" sz="1200" b="1" dirty="0">
                <a:solidFill>
                  <a:prstClr val="white"/>
                </a:solidFill>
              </a:endParaRPr>
            </a:p>
          </p:txBody>
        </p:sp>
        <p:sp>
          <p:nvSpPr>
            <p:cNvPr id="215" name="Oval 214"/>
            <p:cNvSpPr/>
            <p:nvPr/>
          </p:nvSpPr>
          <p:spPr bwMode="auto">
            <a:xfrm>
              <a:off x="5436687" y="3197314"/>
              <a:ext cx="838200" cy="366624"/>
            </a:xfrm>
            <a:prstGeom prst="ellipse">
              <a:avLst/>
            </a:prstGeom>
            <a:solidFill>
              <a:srgbClr val="FF0000"/>
            </a:solidFill>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defRPr/>
              </a:pPr>
              <a:endParaRPr lang="en-US">
                <a:solidFill>
                  <a:srgbClr val="FFFFFF"/>
                </a:solidFill>
              </a:endParaRPr>
            </a:p>
          </p:txBody>
        </p:sp>
        <p:sp>
          <p:nvSpPr>
            <p:cNvPr id="216" name="TextBox 32"/>
            <p:cNvSpPr txBox="1">
              <a:spLocks noChangeArrowheads="1"/>
            </p:cNvSpPr>
            <p:nvPr/>
          </p:nvSpPr>
          <p:spPr bwMode="auto">
            <a:xfrm>
              <a:off x="5558177" y="3239314"/>
              <a:ext cx="6110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r>
                <a:rPr lang="en-US" sz="1200" b="1" dirty="0" smtClean="0">
                  <a:solidFill>
                    <a:prstClr val="white"/>
                  </a:solidFill>
                </a:rPr>
                <a:t>CRAF</a:t>
              </a:r>
              <a:endParaRPr lang="en-US" sz="1200" b="1" dirty="0">
                <a:solidFill>
                  <a:prstClr val="white"/>
                </a:solidFill>
              </a:endParaRPr>
            </a:p>
          </p:txBody>
        </p:sp>
        <p:cxnSp>
          <p:nvCxnSpPr>
            <p:cNvPr id="217" name="Straight Arrow Connector 216"/>
            <p:cNvCxnSpPr/>
            <p:nvPr/>
          </p:nvCxnSpPr>
          <p:spPr bwMode="auto">
            <a:xfrm>
              <a:off x="6246794" y="2964782"/>
              <a:ext cx="0" cy="252412"/>
            </a:xfrm>
            <a:prstGeom prst="straightConnector1">
              <a:avLst/>
            </a:prstGeom>
            <a:ln w="28575">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218" name="Straight Arrow Connector 217"/>
            <p:cNvCxnSpPr/>
            <p:nvPr/>
          </p:nvCxnSpPr>
          <p:spPr bwMode="auto">
            <a:xfrm>
              <a:off x="6274598" y="5473346"/>
              <a:ext cx="0" cy="252412"/>
            </a:xfrm>
            <a:prstGeom prst="straightConnector1">
              <a:avLst/>
            </a:prstGeom>
            <a:ln w="28575">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19" name="TextBox 218"/>
            <p:cNvSpPr txBox="1"/>
            <p:nvPr/>
          </p:nvSpPr>
          <p:spPr>
            <a:xfrm>
              <a:off x="5264472" y="5668994"/>
              <a:ext cx="2065146" cy="276999"/>
            </a:xfrm>
            <a:prstGeom prst="rect">
              <a:avLst/>
            </a:prstGeom>
            <a:noFill/>
          </p:spPr>
          <p:txBody>
            <a:bodyPr wrap="square" rtlCol="0">
              <a:spAutoFit/>
            </a:bodyPr>
            <a:lstStyle/>
            <a:p>
              <a:pPr algn="ctr" fontAlgn="base">
                <a:spcBef>
                  <a:spcPct val="0"/>
                </a:spcBef>
                <a:spcAft>
                  <a:spcPct val="0"/>
                </a:spcAft>
              </a:pPr>
              <a:r>
                <a:rPr lang="en-US" sz="1200" b="1" dirty="0" smtClean="0">
                  <a:solidFill>
                    <a:srgbClr val="000000"/>
                  </a:solidFill>
                </a:rPr>
                <a:t>Proliferation &amp; Survival </a:t>
              </a:r>
              <a:endParaRPr lang="en-US" sz="1200" b="1" dirty="0">
                <a:solidFill>
                  <a:srgbClr val="000000"/>
                </a:solidFill>
              </a:endParaRPr>
            </a:p>
          </p:txBody>
        </p:sp>
        <p:cxnSp>
          <p:nvCxnSpPr>
            <p:cNvPr id="220" name="Straight Arrow Connector 219"/>
            <p:cNvCxnSpPr/>
            <p:nvPr/>
          </p:nvCxnSpPr>
          <p:spPr bwMode="auto">
            <a:xfrm>
              <a:off x="6288587" y="4651977"/>
              <a:ext cx="0" cy="252412"/>
            </a:xfrm>
            <a:prstGeom prst="straightConnector1">
              <a:avLst/>
            </a:prstGeom>
            <a:ln w="28575">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243" name="Straight Arrow Connector 242"/>
            <p:cNvCxnSpPr/>
            <p:nvPr/>
          </p:nvCxnSpPr>
          <p:spPr bwMode="auto">
            <a:xfrm>
              <a:off x="6284894" y="3833732"/>
              <a:ext cx="0" cy="252412"/>
            </a:xfrm>
            <a:prstGeom prst="straightConnector1">
              <a:avLst/>
            </a:prstGeom>
            <a:ln w="28575">
              <a:solidFill>
                <a:schemeClr val="tx1"/>
              </a:solidFill>
              <a:headEnd type="none" w="med" len="med"/>
              <a:tailEnd type="arrow"/>
            </a:ln>
          </p:spPr>
          <p:style>
            <a:lnRef idx="3">
              <a:schemeClr val="accent4"/>
            </a:lnRef>
            <a:fillRef idx="0">
              <a:schemeClr val="accent4"/>
            </a:fillRef>
            <a:effectRef idx="2">
              <a:schemeClr val="accent4"/>
            </a:effectRef>
            <a:fontRef idx="minor">
              <a:schemeClr val="tx1"/>
            </a:fontRef>
          </p:style>
        </p:cxnSp>
      </p:grpSp>
      <p:sp>
        <p:nvSpPr>
          <p:cNvPr id="100" name="Titel 4"/>
          <p:cNvSpPr>
            <a:spLocks noGrp="1"/>
          </p:cNvSpPr>
          <p:nvPr>
            <p:ph type="title" idx="4294967295"/>
          </p:nvPr>
        </p:nvSpPr>
        <p:spPr>
          <a:xfrm>
            <a:off x="1076600" y="173307"/>
            <a:ext cx="8318500" cy="496887"/>
          </a:xfrm>
          <a:prstGeom prst="rect">
            <a:avLst/>
          </a:prstGeom>
        </p:spPr>
        <p:txBody>
          <a:bodyPr/>
          <a:lstStyle/>
          <a:p>
            <a:r>
              <a:rPr lang="en-US" sz="2400" kern="1200" dirty="0">
                <a:solidFill>
                  <a:schemeClr val="tx1"/>
                </a:solidFill>
                <a:latin typeface="Arial Black" panose="020B0A04020102020204" pitchFamily="34" charset="0"/>
              </a:rPr>
              <a:t>Targeting the MAPK Pathway in Cancer</a:t>
            </a:r>
          </a:p>
        </p:txBody>
      </p:sp>
      <p:sp>
        <p:nvSpPr>
          <p:cNvPr id="101" name="Textplatzhalter 5"/>
          <p:cNvSpPr txBox="1">
            <a:spLocks/>
          </p:cNvSpPr>
          <p:nvPr/>
        </p:nvSpPr>
        <p:spPr bwMode="gray">
          <a:xfrm>
            <a:off x="540000" y="787760"/>
            <a:ext cx="8311392" cy="36757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marL="0" indent="0" algn="l" rtl="0" eaLnBrk="0" fontAlgn="base" hangingPunct="0">
              <a:lnSpc>
                <a:spcPct val="95000"/>
              </a:lnSpc>
              <a:spcBef>
                <a:spcPct val="75000"/>
              </a:spcBef>
              <a:spcAft>
                <a:spcPct val="0"/>
              </a:spcAft>
              <a:buClr>
                <a:schemeClr val="accent1"/>
              </a:buClr>
              <a:buSzPct val="110000"/>
              <a:buFont typeface="Wingdings" pitchFamily="2" charset="2"/>
              <a:buNone/>
              <a:defRPr sz="2000" b="0" i="1">
                <a:solidFill>
                  <a:schemeClr val="tx1"/>
                </a:solidFill>
                <a:latin typeface="+mn-lt"/>
                <a:ea typeface="ＭＳ Ｐゴシック" pitchFamily="34" charset="-128"/>
                <a:cs typeface="MS PGothic" pitchFamily="34" charset="-128"/>
              </a:defRPr>
            </a:lvl1pPr>
            <a:lvl2pPr marL="398463" indent="-163513" algn="l" rtl="0" eaLnBrk="0" fontAlgn="base" hangingPunct="0">
              <a:lnSpc>
                <a:spcPct val="95000"/>
              </a:lnSpc>
              <a:spcBef>
                <a:spcPct val="40000"/>
              </a:spcBef>
              <a:spcAft>
                <a:spcPct val="0"/>
              </a:spcAft>
              <a:buClr>
                <a:srgbClr val="917B69"/>
              </a:buClr>
              <a:buFont typeface="Arial" charset="0"/>
              <a:buChar char="•"/>
              <a:defRPr sz="2000">
                <a:solidFill>
                  <a:schemeClr val="tx1"/>
                </a:solidFill>
                <a:latin typeface="+mn-lt"/>
                <a:ea typeface="ＭＳ Ｐゴシック" pitchFamily="34" charset="-128"/>
                <a:cs typeface="MS PGothic" charset="0"/>
              </a:defRPr>
            </a:lvl2pPr>
            <a:lvl3pPr marL="577850" indent="-177800" algn="l" rtl="0" eaLnBrk="0" fontAlgn="base" hangingPunct="0">
              <a:lnSpc>
                <a:spcPct val="95000"/>
              </a:lnSpc>
              <a:spcBef>
                <a:spcPct val="30000"/>
              </a:spcBef>
              <a:spcAft>
                <a:spcPct val="0"/>
              </a:spcAft>
              <a:buClr>
                <a:schemeClr val="tx1"/>
              </a:buClr>
              <a:buFont typeface="Arial" charset="0"/>
              <a:buChar char="-"/>
              <a:defRPr>
                <a:solidFill>
                  <a:schemeClr val="tx1"/>
                </a:solidFill>
                <a:latin typeface="+mn-lt"/>
                <a:ea typeface="ＭＳ Ｐゴシック" pitchFamily="34" charset="-128"/>
                <a:cs typeface="MS PGothic" charset="0"/>
              </a:defRPr>
            </a:lvl3pPr>
            <a:lvl4pPr marL="752475" indent="-173038" algn="l" rtl="0" eaLnBrk="0" fontAlgn="base" hangingPunct="0">
              <a:lnSpc>
                <a:spcPct val="95000"/>
              </a:lnSpc>
              <a:spcBef>
                <a:spcPct val="20000"/>
              </a:spcBef>
              <a:spcAft>
                <a:spcPct val="0"/>
              </a:spcAft>
              <a:buClr>
                <a:schemeClr val="tx1"/>
              </a:buClr>
              <a:buFont typeface="Arial" charset="0"/>
              <a:buChar char="•"/>
              <a:defRPr sz="1600">
                <a:solidFill>
                  <a:schemeClr val="tx1"/>
                </a:solidFill>
                <a:latin typeface="+mn-lt"/>
                <a:ea typeface="ＭＳ Ｐゴシック" pitchFamily="34" charset="-128"/>
                <a:cs typeface="MS PGothic" charset="0"/>
              </a:defRPr>
            </a:lvl4pPr>
            <a:lvl5pPr marL="917575" indent="-163513" algn="l" rtl="0" eaLnBrk="0" fontAlgn="base" hangingPunct="0">
              <a:spcBef>
                <a:spcPct val="20000"/>
              </a:spcBef>
              <a:spcAft>
                <a:spcPct val="0"/>
              </a:spcAft>
              <a:buChar char="»"/>
              <a:defRPr sz="1400">
                <a:solidFill>
                  <a:schemeClr val="tx1"/>
                </a:solidFill>
                <a:latin typeface="+mn-lt"/>
                <a:ea typeface="ＭＳ Ｐゴシック" pitchFamily="34" charset="-128"/>
                <a:cs typeface="MS PGothic" charset="0"/>
              </a:defRPr>
            </a:lvl5pPr>
            <a:lvl6pPr marL="1374775" indent="-163513" algn="l" rtl="0" fontAlgn="base">
              <a:spcBef>
                <a:spcPct val="20000"/>
              </a:spcBef>
              <a:spcAft>
                <a:spcPct val="0"/>
              </a:spcAft>
              <a:buChar char="»"/>
              <a:defRPr sz="1400">
                <a:solidFill>
                  <a:schemeClr val="tx1"/>
                </a:solidFill>
                <a:latin typeface="+mn-lt"/>
              </a:defRPr>
            </a:lvl6pPr>
            <a:lvl7pPr marL="1831975" indent="-163513" algn="l" rtl="0" fontAlgn="base">
              <a:spcBef>
                <a:spcPct val="20000"/>
              </a:spcBef>
              <a:spcAft>
                <a:spcPct val="0"/>
              </a:spcAft>
              <a:buChar char="»"/>
              <a:defRPr sz="1400">
                <a:solidFill>
                  <a:schemeClr val="tx1"/>
                </a:solidFill>
                <a:latin typeface="+mn-lt"/>
              </a:defRPr>
            </a:lvl7pPr>
            <a:lvl8pPr marL="2289175" indent="-163513" algn="l" rtl="0" fontAlgn="base">
              <a:spcBef>
                <a:spcPct val="20000"/>
              </a:spcBef>
              <a:spcAft>
                <a:spcPct val="0"/>
              </a:spcAft>
              <a:buChar char="»"/>
              <a:defRPr sz="1400">
                <a:solidFill>
                  <a:schemeClr val="tx1"/>
                </a:solidFill>
                <a:latin typeface="+mn-lt"/>
              </a:defRPr>
            </a:lvl8pPr>
            <a:lvl9pPr marL="2746375" indent="-163513" algn="l" rtl="0" fontAlgn="base">
              <a:spcBef>
                <a:spcPct val="20000"/>
              </a:spcBef>
              <a:spcAft>
                <a:spcPct val="0"/>
              </a:spcAft>
              <a:buChar char="»"/>
              <a:defRPr sz="1400">
                <a:solidFill>
                  <a:schemeClr val="tx1"/>
                </a:solidFill>
                <a:latin typeface="+mn-lt"/>
              </a:defRPr>
            </a:lvl9pPr>
          </a:lstStyle>
          <a:p>
            <a:pPr algn="ctr">
              <a:buClr>
                <a:srgbClr val="FCAF17"/>
              </a:buClr>
            </a:pPr>
            <a:r>
              <a:rPr lang="en-US" kern="0" dirty="0" smtClean="0">
                <a:solidFill>
                  <a:prstClr val="black"/>
                </a:solidFill>
              </a:rPr>
              <a:t>Effective treatment for </a:t>
            </a:r>
            <a:r>
              <a:rPr lang="en-US" kern="0" dirty="0" err="1" smtClean="0">
                <a:solidFill>
                  <a:prstClr val="black"/>
                </a:solidFill>
              </a:rPr>
              <a:t>RAS</a:t>
            </a:r>
            <a:r>
              <a:rPr lang="en-US" kern="0" baseline="30000" dirty="0" err="1" smtClean="0">
                <a:solidFill>
                  <a:prstClr val="black"/>
                </a:solidFill>
              </a:rPr>
              <a:t>mut</a:t>
            </a:r>
            <a:r>
              <a:rPr lang="en-US" kern="0" dirty="0" smtClean="0">
                <a:solidFill>
                  <a:prstClr val="black"/>
                </a:solidFill>
              </a:rPr>
              <a:t> tumors remains a challenge</a:t>
            </a:r>
            <a:endParaRPr lang="en-US" kern="0" dirty="0">
              <a:solidFill>
                <a:prstClr val="black"/>
              </a:solidFill>
            </a:endParaRPr>
          </a:p>
        </p:txBody>
      </p:sp>
      <p:sp>
        <p:nvSpPr>
          <p:cNvPr id="57" name="TextBox 2"/>
          <p:cNvSpPr txBox="1">
            <a:spLocks noChangeArrowheads="1"/>
          </p:cNvSpPr>
          <p:nvPr/>
        </p:nvSpPr>
        <p:spPr bwMode="auto">
          <a:xfrm>
            <a:off x="173705" y="4390394"/>
            <a:ext cx="5234360" cy="1246495"/>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lnSpc>
                <a:spcPct val="95000"/>
              </a:lnSpc>
              <a:spcBef>
                <a:spcPct val="75000"/>
              </a:spcBef>
              <a:buClr>
                <a:schemeClr val="accent1"/>
              </a:buClr>
              <a:buSzPct val="110000"/>
              <a:buFont typeface="Wingdings" pitchFamily="2" charset="2"/>
              <a:buChar char="§"/>
              <a:defRPr sz="2400">
                <a:solidFill>
                  <a:schemeClr val="tx1"/>
                </a:solidFill>
                <a:latin typeface="Arial" charset="0"/>
              </a:defRPr>
            </a:lvl1pPr>
            <a:lvl2pPr marL="742950" indent="-285750" eaLnBrk="0" hangingPunct="0">
              <a:lnSpc>
                <a:spcPct val="95000"/>
              </a:lnSpc>
              <a:spcBef>
                <a:spcPct val="40000"/>
              </a:spcBef>
              <a:buClr>
                <a:srgbClr val="917B69"/>
              </a:buClr>
              <a:buFont typeface="Arial" charset="0"/>
              <a:buChar char="•"/>
              <a:defRPr sz="2000">
                <a:solidFill>
                  <a:schemeClr val="tx1"/>
                </a:solidFill>
                <a:latin typeface="Arial" charset="0"/>
              </a:defRPr>
            </a:lvl2pPr>
            <a:lvl3pPr marL="1143000" indent="-228600" eaLnBrk="0" hangingPunct="0">
              <a:lnSpc>
                <a:spcPct val="95000"/>
              </a:lnSpc>
              <a:spcBef>
                <a:spcPct val="30000"/>
              </a:spcBef>
              <a:buClr>
                <a:schemeClr val="tx1"/>
              </a:buClr>
              <a:buFont typeface="Arial" charset="0"/>
              <a:buChar char="-"/>
              <a:defRPr>
                <a:solidFill>
                  <a:schemeClr val="tx1"/>
                </a:solidFill>
                <a:latin typeface="Arial" charset="0"/>
              </a:defRPr>
            </a:lvl3pPr>
            <a:lvl4pPr marL="1600200" indent="-228600" eaLnBrk="0" hangingPunct="0">
              <a:lnSpc>
                <a:spcPct val="95000"/>
              </a:lnSpc>
              <a:spcBef>
                <a:spcPct val="20000"/>
              </a:spcBef>
              <a:buClr>
                <a:schemeClr val="tx1"/>
              </a:buClr>
              <a:buFont typeface="Arial" charset="0"/>
              <a:buChar char="•"/>
              <a:defRPr sz="1600">
                <a:solidFill>
                  <a:schemeClr val="tx1"/>
                </a:solidFill>
                <a:latin typeface="Arial" charset="0"/>
              </a:defRPr>
            </a:lvl4pPr>
            <a:lvl5pPr marL="2057400" indent="-228600" eaLnBrk="0" hangingPunct="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171450" indent="-171450" eaLnBrk="1" fontAlgn="base" hangingPunct="1">
              <a:lnSpc>
                <a:spcPct val="100000"/>
              </a:lnSpc>
              <a:spcBef>
                <a:spcPts val="600"/>
              </a:spcBef>
              <a:spcAft>
                <a:spcPct val="0"/>
              </a:spcAft>
              <a:buClr>
                <a:srgbClr val="FCAF17"/>
              </a:buClr>
              <a:buSzTx/>
              <a:defRPr/>
            </a:pPr>
            <a:r>
              <a:rPr lang="en-US" altLang="en-US" sz="1400" dirty="0" err="1" smtClean="0">
                <a:solidFill>
                  <a:srgbClr val="000000"/>
                </a:solidFill>
              </a:rPr>
              <a:t>RAS</a:t>
            </a:r>
            <a:r>
              <a:rPr lang="en-US" altLang="en-US" sz="1400" baseline="30000" dirty="0" err="1" smtClean="0">
                <a:solidFill>
                  <a:srgbClr val="000000"/>
                </a:solidFill>
              </a:rPr>
              <a:t>mut</a:t>
            </a:r>
            <a:r>
              <a:rPr lang="en-US" altLang="en-US" sz="1400" dirty="0" smtClean="0">
                <a:solidFill>
                  <a:srgbClr val="000000"/>
                </a:solidFill>
              </a:rPr>
              <a:t> cancers remain a high unmet medical need: BRAF inhibitors induce paradoxical activation and promote tumor growth in </a:t>
            </a:r>
            <a:r>
              <a:rPr lang="en-US" altLang="en-US" sz="1400" dirty="0" err="1" smtClean="0">
                <a:solidFill>
                  <a:srgbClr val="000000"/>
                </a:solidFill>
              </a:rPr>
              <a:t>RAS</a:t>
            </a:r>
            <a:r>
              <a:rPr lang="en-US" altLang="en-US" sz="1400" baseline="30000" dirty="0" err="1" smtClean="0">
                <a:solidFill>
                  <a:srgbClr val="000000"/>
                </a:solidFill>
              </a:rPr>
              <a:t>mut</a:t>
            </a:r>
            <a:r>
              <a:rPr lang="en-US" altLang="en-US" sz="1400" dirty="0" smtClean="0">
                <a:solidFill>
                  <a:srgbClr val="000000"/>
                </a:solidFill>
              </a:rPr>
              <a:t> context; clinical efficacy of MEK inhibitors is limited by on-target toxicities</a:t>
            </a:r>
            <a:endParaRPr lang="en-US" altLang="en-US" sz="1400" dirty="0">
              <a:solidFill>
                <a:srgbClr val="000000"/>
              </a:solidFill>
            </a:endParaRPr>
          </a:p>
          <a:p>
            <a:pPr marL="171450" indent="-171450" eaLnBrk="1" fontAlgn="base" hangingPunct="1">
              <a:lnSpc>
                <a:spcPct val="100000"/>
              </a:lnSpc>
              <a:spcBef>
                <a:spcPts val="600"/>
              </a:spcBef>
              <a:spcAft>
                <a:spcPct val="0"/>
              </a:spcAft>
              <a:buClr>
                <a:srgbClr val="FCAF17"/>
              </a:buClr>
              <a:buSzTx/>
              <a:defRPr/>
            </a:pPr>
            <a:r>
              <a:rPr lang="en-US" altLang="en-US" sz="1400" dirty="0" smtClean="0">
                <a:solidFill>
                  <a:srgbClr val="000000"/>
                </a:solidFill>
              </a:rPr>
              <a:t>Better therapeutic agents targeting </a:t>
            </a:r>
            <a:r>
              <a:rPr lang="en-US" altLang="en-US" sz="1400" dirty="0" err="1" smtClean="0">
                <a:solidFill>
                  <a:srgbClr val="000000"/>
                </a:solidFill>
              </a:rPr>
              <a:t>RAS</a:t>
            </a:r>
            <a:r>
              <a:rPr lang="en-US" altLang="en-US" sz="1400" baseline="30000" dirty="0" err="1" smtClean="0">
                <a:solidFill>
                  <a:srgbClr val="000000"/>
                </a:solidFill>
              </a:rPr>
              <a:t>mut</a:t>
            </a:r>
            <a:r>
              <a:rPr lang="en-US" altLang="en-US" sz="1400" dirty="0" smtClean="0">
                <a:solidFill>
                  <a:srgbClr val="000000"/>
                </a:solidFill>
              </a:rPr>
              <a:t> tumors are needed</a:t>
            </a:r>
          </a:p>
        </p:txBody>
      </p:sp>
      <p:pic>
        <p:nvPicPr>
          <p:cNvPr id="10242" name="Picture 2" descr="Image result for NOVARTIS TEACHING 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644" y="5801800"/>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594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barn(inVertical)">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4073" y="40784"/>
            <a:ext cx="8289925" cy="503238"/>
          </a:xfrm>
          <a:prstGeom prst="rect">
            <a:avLst/>
          </a:prstGeom>
        </p:spPr>
        <p:txBody>
          <a:bodyPr/>
          <a:lstStyle/>
          <a:p>
            <a:pPr algn="ctr"/>
            <a:r>
              <a:rPr lang="en-US" sz="2400" kern="1200" dirty="0">
                <a:solidFill>
                  <a:schemeClr val="tx1"/>
                </a:solidFill>
                <a:latin typeface="Arial Black" panose="020B0A04020102020204" pitchFamily="34" charset="0"/>
              </a:rPr>
              <a:t>The paradox of drugging RAF in </a:t>
            </a:r>
            <a:r>
              <a:rPr lang="en-US" sz="2400" kern="1200" dirty="0" err="1">
                <a:solidFill>
                  <a:schemeClr val="tx1"/>
                </a:solidFill>
                <a:latin typeface="Arial Black" panose="020B0A04020102020204" pitchFamily="34" charset="0"/>
              </a:rPr>
              <a:t>KRASmut</a:t>
            </a:r>
            <a:r>
              <a:rPr lang="en-US" sz="2400" kern="1200" dirty="0">
                <a:solidFill>
                  <a:schemeClr val="tx1"/>
                </a:solidFill>
                <a:latin typeface="Arial Black" panose="020B0A04020102020204" pitchFamily="34" charset="0"/>
              </a:rPr>
              <a:t> cells</a:t>
            </a:r>
          </a:p>
        </p:txBody>
      </p:sp>
      <p:sp>
        <p:nvSpPr>
          <p:cNvPr id="3" name="Content Placeholder 2"/>
          <p:cNvSpPr>
            <a:spLocks noGrp="1"/>
          </p:cNvSpPr>
          <p:nvPr>
            <p:ph idx="4294967295"/>
          </p:nvPr>
        </p:nvSpPr>
        <p:spPr>
          <a:xfrm>
            <a:off x="191998" y="1205110"/>
            <a:ext cx="4237038" cy="1352550"/>
          </a:xfrm>
        </p:spPr>
        <p:txBody>
          <a:bodyPr/>
          <a:lstStyle/>
          <a:p>
            <a:endParaRPr lang="en-US" sz="1800" dirty="0" smtClean="0"/>
          </a:p>
          <a:p>
            <a:r>
              <a:rPr lang="en-US" sz="1800" kern="1200" dirty="0">
                <a:solidFill>
                  <a:schemeClr val="tx1"/>
                </a:solidFill>
                <a:latin typeface="Arial" charset="0"/>
              </a:rPr>
              <a:t>ATP competitive inhibitors of BRAF such as </a:t>
            </a:r>
            <a:r>
              <a:rPr lang="en-US" sz="1800" kern="1200" dirty="0" err="1">
                <a:solidFill>
                  <a:schemeClr val="tx1"/>
                </a:solidFill>
                <a:latin typeface="Arial" charset="0"/>
              </a:rPr>
              <a:t>vemurafenib</a:t>
            </a:r>
            <a:r>
              <a:rPr lang="en-US" sz="1800" kern="1200" dirty="0">
                <a:solidFill>
                  <a:schemeClr val="tx1"/>
                </a:solidFill>
                <a:latin typeface="Arial" charset="0"/>
              </a:rPr>
              <a:t> (PLX4032) have shown significant antitumor activity in the clinic for </a:t>
            </a:r>
            <a:r>
              <a:rPr lang="en-US" sz="1800" kern="1200" dirty="0" smtClean="0">
                <a:solidFill>
                  <a:schemeClr val="tx1"/>
                </a:solidFill>
                <a:latin typeface="Arial" charset="0"/>
              </a:rPr>
              <a:t>treatment of </a:t>
            </a:r>
            <a:r>
              <a:rPr lang="en-US" sz="1800" kern="1200" dirty="0">
                <a:solidFill>
                  <a:schemeClr val="tx1"/>
                </a:solidFill>
                <a:latin typeface="Arial" charset="0"/>
              </a:rPr>
              <a:t>metastatic melanomas harboring the BRAF</a:t>
            </a:r>
            <a:r>
              <a:rPr lang="en-US" sz="1800" kern="1200" baseline="30000" dirty="0">
                <a:solidFill>
                  <a:schemeClr val="tx1"/>
                </a:solidFill>
                <a:latin typeface="Arial" charset="0"/>
              </a:rPr>
              <a:t>V600E</a:t>
            </a:r>
            <a:r>
              <a:rPr lang="en-US" sz="1800" kern="1200" dirty="0">
                <a:solidFill>
                  <a:schemeClr val="tx1"/>
                </a:solidFill>
                <a:latin typeface="Arial" charset="0"/>
              </a:rPr>
              <a:t> </a:t>
            </a:r>
            <a:r>
              <a:rPr lang="en-US" sz="1800" kern="1200" dirty="0" smtClean="0">
                <a:solidFill>
                  <a:schemeClr val="tx1"/>
                </a:solidFill>
                <a:latin typeface="Arial" charset="0"/>
              </a:rPr>
              <a:t>mutation</a:t>
            </a:r>
          </a:p>
          <a:p>
            <a:r>
              <a:rPr lang="en-US" sz="1800" kern="1200" dirty="0" smtClean="0">
                <a:solidFill>
                  <a:schemeClr val="tx1"/>
                </a:solidFill>
                <a:latin typeface="Arial" charset="0"/>
              </a:rPr>
              <a:t>However</a:t>
            </a:r>
            <a:r>
              <a:rPr lang="en-US" sz="1800" kern="1200" dirty="0">
                <a:solidFill>
                  <a:schemeClr val="tx1"/>
                </a:solidFill>
                <a:latin typeface="Arial" charset="0"/>
              </a:rPr>
              <a:t>, in BRAF</a:t>
            </a:r>
            <a:r>
              <a:rPr lang="en-US" sz="1800" kern="1200" baseline="30000" dirty="0">
                <a:solidFill>
                  <a:schemeClr val="tx1"/>
                </a:solidFill>
                <a:latin typeface="Arial" charset="0"/>
              </a:rPr>
              <a:t>WT</a:t>
            </a:r>
            <a:r>
              <a:rPr lang="en-US" sz="1800" kern="1200" dirty="0">
                <a:solidFill>
                  <a:schemeClr val="tx1"/>
                </a:solidFill>
                <a:latin typeface="Arial" charset="0"/>
              </a:rPr>
              <a:t> cells</a:t>
            </a:r>
            <a:r>
              <a:rPr lang="en-US" sz="1800" kern="1200" dirty="0" smtClean="0">
                <a:solidFill>
                  <a:schemeClr val="tx1"/>
                </a:solidFill>
                <a:latin typeface="Arial" charset="0"/>
              </a:rPr>
              <a:t>,</a:t>
            </a:r>
            <a:r>
              <a:rPr lang="en-US" sz="1800" dirty="0"/>
              <a:t> </a:t>
            </a:r>
            <a:r>
              <a:rPr lang="en-US" sz="1800" dirty="0" smtClean="0"/>
              <a:t>most </a:t>
            </a:r>
            <a:r>
              <a:rPr lang="en-US" sz="1800" dirty="0"/>
              <a:t>ATP-competitive </a:t>
            </a:r>
            <a:r>
              <a:rPr lang="en-US" sz="1800" kern="1200" dirty="0" smtClean="0">
                <a:solidFill>
                  <a:schemeClr val="tx1"/>
                </a:solidFill>
                <a:latin typeface="Arial" charset="0"/>
              </a:rPr>
              <a:t>BRAF </a:t>
            </a:r>
            <a:r>
              <a:rPr lang="en-US" sz="1800" kern="1200" dirty="0">
                <a:solidFill>
                  <a:schemeClr val="tx1"/>
                </a:solidFill>
                <a:latin typeface="Arial" charset="0"/>
              </a:rPr>
              <a:t>inhibitors paradoxically activate the MAPK pathway by inducing dimerization of </a:t>
            </a:r>
            <a:r>
              <a:rPr lang="en-US" sz="1800" kern="1200" dirty="0" smtClean="0">
                <a:solidFill>
                  <a:schemeClr val="tx1"/>
                </a:solidFill>
                <a:latin typeface="Arial" charset="0"/>
              </a:rPr>
              <a:t>BRAF with </a:t>
            </a:r>
            <a:r>
              <a:rPr lang="en-US" sz="1800" kern="1200" dirty="0">
                <a:solidFill>
                  <a:schemeClr val="tx1"/>
                </a:solidFill>
                <a:latin typeface="Arial" charset="0"/>
              </a:rPr>
              <a:t>CRAF in a RAS-GTP-dependent manner. </a:t>
            </a:r>
            <a:endParaRPr lang="en-US" sz="1800" kern="1200" dirty="0" smtClean="0">
              <a:solidFill>
                <a:schemeClr val="tx1"/>
              </a:solidFill>
              <a:latin typeface="Arial" charset="0"/>
            </a:endParaRPr>
          </a:p>
          <a:p>
            <a:pPr marL="0" indent="0">
              <a:buNone/>
            </a:pPr>
            <a:r>
              <a:rPr lang="en-US" sz="1800" dirty="0" smtClean="0"/>
              <a:t>  </a:t>
            </a:r>
          </a:p>
          <a:p>
            <a:endParaRPr lang="en-US" sz="1800" dirty="0"/>
          </a:p>
        </p:txBody>
      </p:sp>
      <p:sp>
        <p:nvSpPr>
          <p:cNvPr id="6" name="TextBox 5"/>
          <p:cNvSpPr txBox="1"/>
          <p:nvPr/>
        </p:nvSpPr>
        <p:spPr>
          <a:xfrm>
            <a:off x="5819262" y="5341794"/>
            <a:ext cx="2624180" cy="307777"/>
          </a:xfrm>
          <a:prstGeom prst="rect">
            <a:avLst/>
          </a:prstGeom>
          <a:noFill/>
        </p:spPr>
        <p:txBody>
          <a:bodyPr wrap="square" rtlCol="0">
            <a:spAutoFit/>
          </a:bodyPr>
          <a:lstStyle/>
          <a:p>
            <a:pPr fontAlgn="base">
              <a:spcBef>
                <a:spcPct val="0"/>
              </a:spcBef>
              <a:spcAft>
                <a:spcPct val="0"/>
              </a:spcAft>
            </a:pPr>
            <a:r>
              <a:rPr lang="en-US" sz="1400" dirty="0" err="1" smtClean="0">
                <a:solidFill>
                  <a:prstClr val="black"/>
                </a:solidFill>
              </a:rPr>
              <a:t>Hatzivassiliou</a:t>
            </a:r>
            <a:r>
              <a:rPr lang="en-US" sz="1400" dirty="0" smtClean="0">
                <a:solidFill>
                  <a:prstClr val="black"/>
                </a:solidFill>
              </a:rPr>
              <a:t> et al., 2010</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036" y="1275292"/>
            <a:ext cx="4542684" cy="385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3"/>
          <p:cNvSpPr txBox="1">
            <a:spLocks/>
          </p:cNvSpPr>
          <p:nvPr/>
        </p:nvSpPr>
        <p:spPr>
          <a:xfrm>
            <a:off x="457272" y="515089"/>
            <a:ext cx="8311392" cy="367571"/>
          </a:xfrm>
          <a:prstGeom prst="rect">
            <a:avLst/>
          </a:prstGeom>
        </p:spPr>
        <p:txBody>
          <a:bodyPr/>
          <a:lstStyle>
            <a:lvl1pPr marL="233363" indent="-233363" algn="l" rtl="0" eaLnBrk="1" fontAlgn="base" hangingPunct="1">
              <a:lnSpc>
                <a:spcPct val="95000"/>
              </a:lnSpc>
              <a:spcBef>
                <a:spcPct val="75000"/>
              </a:spcBef>
              <a:spcAft>
                <a:spcPct val="0"/>
              </a:spcAft>
              <a:buClr>
                <a:schemeClr val="accent1"/>
              </a:buClr>
              <a:buSzPct val="110000"/>
              <a:buFont typeface="Wingdings" pitchFamily="2" charset="2"/>
              <a:buChar char="§"/>
              <a:defRPr sz="2400">
                <a:solidFill>
                  <a:schemeClr val="accent6"/>
                </a:solidFill>
                <a:latin typeface="+mn-lt"/>
                <a:ea typeface="+mn-ea"/>
                <a:cs typeface="+mn-cs"/>
              </a:defRPr>
            </a:lvl1pPr>
            <a:lvl2pPr marL="398463" indent="-163513" algn="l" rtl="0" eaLnBrk="1" fontAlgn="base" hangingPunct="1">
              <a:lnSpc>
                <a:spcPct val="95000"/>
              </a:lnSpc>
              <a:spcBef>
                <a:spcPct val="40000"/>
              </a:spcBef>
              <a:spcAft>
                <a:spcPct val="0"/>
              </a:spcAft>
              <a:buClr>
                <a:srgbClr val="917B69"/>
              </a:buClr>
              <a:buFont typeface="Arial" charset="0"/>
              <a:buChar char="•"/>
              <a:defRPr sz="2000">
                <a:solidFill>
                  <a:schemeClr val="accent6"/>
                </a:solidFill>
                <a:latin typeface="+mn-lt"/>
              </a:defRPr>
            </a:lvl2pPr>
            <a:lvl3pPr marL="577850" indent="-177800" algn="l" rtl="0" eaLnBrk="1" fontAlgn="base" hangingPunct="1">
              <a:lnSpc>
                <a:spcPct val="95000"/>
              </a:lnSpc>
              <a:spcBef>
                <a:spcPct val="30000"/>
              </a:spcBef>
              <a:spcAft>
                <a:spcPct val="0"/>
              </a:spcAft>
              <a:buClrTx/>
              <a:buFont typeface="Arial" charset="0"/>
              <a:buChar char="-"/>
              <a:defRPr>
                <a:solidFill>
                  <a:schemeClr val="accent6"/>
                </a:solidFill>
                <a:latin typeface="+mn-lt"/>
              </a:defRPr>
            </a:lvl3pPr>
            <a:lvl4pPr marL="752475" indent="-173038" algn="l" rtl="0" eaLnBrk="1" fontAlgn="base" hangingPunct="1">
              <a:lnSpc>
                <a:spcPct val="95000"/>
              </a:lnSpc>
              <a:spcBef>
                <a:spcPct val="20000"/>
              </a:spcBef>
              <a:spcAft>
                <a:spcPct val="0"/>
              </a:spcAft>
              <a:buClrTx/>
              <a:buFont typeface="Arial" charset="0"/>
              <a:buChar char="•"/>
              <a:defRPr sz="1600">
                <a:solidFill>
                  <a:schemeClr val="accent6"/>
                </a:solidFill>
                <a:latin typeface="+mn-lt"/>
              </a:defRPr>
            </a:lvl4pPr>
            <a:lvl5pPr marL="917575" indent="-163513" algn="l" rtl="0" eaLnBrk="1" fontAlgn="base" hangingPunct="1">
              <a:spcBef>
                <a:spcPct val="20000"/>
              </a:spcBef>
              <a:spcAft>
                <a:spcPct val="0"/>
              </a:spcAft>
              <a:buChar char="»"/>
              <a:defRPr sz="1400">
                <a:solidFill>
                  <a:schemeClr val="accent6"/>
                </a:solidFill>
                <a:latin typeface="+mn-lt"/>
              </a:defRPr>
            </a:lvl5pPr>
            <a:lvl6pPr marL="1374775" indent="-163513" algn="l" rtl="0" eaLnBrk="1" fontAlgn="base" hangingPunct="1">
              <a:spcBef>
                <a:spcPct val="20000"/>
              </a:spcBef>
              <a:spcAft>
                <a:spcPct val="0"/>
              </a:spcAft>
              <a:buChar char="»"/>
              <a:defRPr sz="1400">
                <a:solidFill>
                  <a:schemeClr val="tx1"/>
                </a:solidFill>
                <a:latin typeface="+mn-lt"/>
              </a:defRPr>
            </a:lvl6pPr>
            <a:lvl7pPr marL="1831975" indent="-163513" algn="l" rtl="0" eaLnBrk="1" fontAlgn="base" hangingPunct="1">
              <a:spcBef>
                <a:spcPct val="20000"/>
              </a:spcBef>
              <a:spcAft>
                <a:spcPct val="0"/>
              </a:spcAft>
              <a:buChar char="»"/>
              <a:defRPr sz="1400">
                <a:solidFill>
                  <a:schemeClr val="tx1"/>
                </a:solidFill>
                <a:latin typeface="+mn-lt"/>
              </a:defRPr>
            </a:lvl7pPr>
            <a:lvl8pPr marL="2289175" indent="-163513" algn="l" rtl="0" eaLnBrk="1" fontAlgn="base" hangingPunct="1">
              <a:spcBef>
                <a:spcPct val="20000"/>
              </a:spcBef>
              <a:spcAft>
                <a:spcPct val="0"/>
              </a:spcAft>
              <a:buChar char="»"/>
              <a:defRPr sz="1400">
                <a:solidFill>
                  <a:schemeClr val="tx1"/>
                </a:solidFill>
                <a:latin typeface="+mn-lt"/>
              </a:defRPr>
            </a:lvl8pPr>
            <a:lvl9pPr marL="2746375" indent="-163513" algn="l" rtl="0" eaLnBrk="1" fontAlgn="base" hangingPunct="1">
              <a:spcBef>
                <a:spcPct val="20000"/>
              </a:spcBef>
              <a:spcAft>
                <a:spcPct val="0"/>
              </a:spcAft>
              <a:buChar char="»"/>
              <a:defRPr sz="1400">
                <a:solidFill>
                  <a:schemeClr val="tx1"/>
                </a:solidFill>
                <a:latin typeface="+mn-lt"/>
              </a:defRPr>
            </a:lvl9pPr>
          </a:lstStyle>
          <a:p>
            <a:pPr marL="0" indent="0" algn="ctr">
              <a:buClr>
                <a:srgbClr val="FCAF17"/>
              </a:buClr>
              <a:buFont typeface="Wingdings" pitchFamily="2" charset="2"/>
              <a:buNone/>
            </a:pPr>
            <a:r>
              <a:rPr lang="en-US" sz="2000" i="1" dirty="0" smtClean="0">
                <a:solidFill>
                  <a:prstClr val="black"/>
                </a:solidFill>
              </a:rPr>
              <a:t>Many RAF inhibitors induce paradoxical activation</a:t>
            </a:r>
            <a:endParaRPr lang="en-US" sz="2000" i="1" dirty="0">
              <a:solidFill>
                <a:prstClr val="black"/>
              </a:solidFill>
            </a:endParaRPr>
          </a:p>
        </p:txBody>
      </p:sp>
      <p:pic>
        <p:nvPicPr>
          <p:cNvPr id="8" name="Picture 2" descr="Image result for NOVARTIS TEACHING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3644" y="5827926"/>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69286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t>
            </a:r>
            <a:endParaRPr lang="en-US" dirty="0"/>
          </a:p>
        </p:txBody>
      </p:sp>
      <p:sp>
        <p:nvSpPr>
          <p:cNvPr id="3" name="Content Placeholder 2"/>
          <p:cNvSpPr>
            <a:spLocks noGrp="1"/>
          </p:cNvSpPr>
          <p:nvPr>
            <p:ph idx="1"/>
          </p:nvPr>
        </p:nvSpPr>
        <p:spPr/>
        <p:txBody>
          <a:bodyPr/>
          <a:lstStyle/>
          <a:p>
            <a:r>
              <a:rPr lang="en-US" dirty="0" smtClean="0"/>
              <a:t>Introduction to myself and Novartis </a:t>
            </a:r>
          </a:p>
          <a:p>
            <a:r>
              <a:rPr lang="en-US" dirty="0" smtClean="0"/>
              <a:t>Background on profiling/screening in high throughput plate based systems </a:t>
            </a:r>
          </a:p>
          <a:p>
            <a:r>
              <a:rPr lang="en-US" dirty="0" smtClean="0"/>
              <a:t>Establishing a drug combination screening platform at NCATS </a:t>
            </a:r>
          </a:p>
          <a:p>
            <a:r>
              <a:rPr lang="en-US" dirty="0" smtClean="0"/>
              <a:t>Examples of  3D models in Oncology Drug Discovery</a:t>
            </a:r>
          </a:p>
          <a:p>
            <a:r>
              <a:rPr lang="en-US" dirty="0" smtClean="0"/>
              <a:t>Final thoughts on working in industry   </a:t>
            </a:r>
            <a:endParaRPr lang="en-US" dirty="0"/>
          </a:p>
        </p:txBody>
      </p:sp>
    </p:spTree>
    <p:extLst>
      <p:ext uri="{BB962C8B-B14F-4D97-AF65-F5344CB8AC3E}">
        <p14:creationId xmlns:p14="http://schemas.microsoft.com/office/powerpoint/2010/main" val="2429558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p:cNvPicPr>
          <p:nvPr/>
        </p:nvPicPr>
        <p:blipFill rotWithShape="1">
          <a:blip r:embed="rId2" cstate="print">
            <a:extLst>
              <a:ext uri="{28A0092B-C50C-407E-A947-70E740481C1C}">
                <a14:useLocalDpi xmlns:a14="http://schemas.microsoft.com/office/drawing/2010/main" val="0"/>
              </a:ext>
            </a:extLst>
          </a:blip>
          <a:srcRect/>
          <a:stretch/>
        </p:blipFill>
        <p:spPr>
          <a:xfrm>
            <a:off x="3317231" y="4807933"/>
            <a:ext cx="2518669" cy="1501038"/>
          </a:xfrm>
          <a:prstGeom prst="rect">
            <a:avLst/>
          </a:prstGeom>
        </p:spPr>
      </p:pic>
      <p:grpSp>
        <p:nvGrpSpPr>
          <p:cNvPr id="62" name="Group 8"/>
          <p:cNvGrpSpPr>
            <a:grpSpLocks/>
          </p:cNvGrpSpPr>
          <p:nvPr/>
        </p:nvGrpSpPr>
        <p:grpSpPr bwMode="auto">
          <a:xfrm>
            <a:off x="6250588" y="4807932"/>
            <a:ext cx="1458339" cy="276999"/>
            <a:chOff x="4161954" y="6043033"/>
            <a:chExt cx="1458377" cy="276348"/>
          </a:xfrm>
        </p:grpSpPr>
        <p:cxnSp>
          <p:nvCxnSpPr>
            <p:cNvPr id="63" name="Straight Connector 4"/>
            <p:cNvCxnSpPr>
              <a:cxnSpLocks noChangeShapeType="1"/>
            </p:cNvCxnSpPr>
            <p:nvPr/>
          </p:nvCxnSpPr>
          <p:spPr bwMode="auto">
            <a:xfrm flipV="1">
              <a:off x="4161954" y="6209414"/>
              <a:ext cx="261190" cy="1"/>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sp>
          <p:nvSpPr>
            <p:cNvPr id="64" name="Oval 6"/>
            <p:cNvSpPr>
              <a:spLocks noChangeArrowheads="1"/>
            </p:cNvSpPr>
            <p:nvPr/>
          </p:nvSpPr>
          <p:spPr bwMode="auto">
            <a:xfrm>
              <a:off x="4256768" y="6186554"/>
              <a:ext cx="71561" cy="45719"/>
            </a:xfrm>
            <a:prstGeom prst="ellipse">
              <a:avLst/>
            </a:prstGeom>
            <a:solidFill>
              <a:srgbClr val="FF0000"/>
            </a:solidFill>
            <a:ln w="9525" algn="ctr">
              <a:solidFill>
                <a:srgbClr val="FF0000"/>
              </a:solidFill>
              <a:round/>
              <a:headEnd/>
              <a:tailEnd/>
            </a:ln>
          </p:spPr>
          <p:txBody>
            <a:bodyPr/>
            <a:lstStyle>
              <a:lvl1pPr>
                <a:defRPr sz="1300">
                  <a:solidFill>
                    <a:schemeClr val="tx1"/>
                  </a:solidFill>
                  <a:latin typeface="Arial" charset="0"/>
                  <a:cs typeface="Arial" charset="0"/>
                </a:defRPr>
              </a:lvl1pPr>
              <a:lvl2pPr marL="742950" indent="-285750">
                <a:defRPr sz="1300">
                  <a:solidFill>
                    <a:schemeClr val="tx1"/>
                  </a:solidFill>
                  <a:latin typeface="Arial" charset="0"/>
                  <a:cs typeface="Arial" charset="0"/>
                </a:defRPr>
              </a:lvl2pPr>
              <a:lvl3pPr marL="1143000" indent="-228600">
                <a:defRPr sz="1300">
                  <a:solidFill>
                    <a:schemeClr val="tx1"/>
                  </a:solidFill>
                  <a:latin typeface="Arial" charset="0"/>
                  <a:cs typeface="Arial" charset="0"/>
                </a:defRPr>
              </a:lvl3pPr>
              <a:lvl4pPr marL="1600200" indent="-228600">
                <a:defRPr sz="1300">
                  <a:solidFill>
                    <a:schemeClr val="tx1"/>
                  </a:solidFill>
                  <a:latin typeface="Arial" charset="0"/>
                  <a:cs typeface="Arial" charset="0"/>
                </a:defRPr>
              </a:lvl4pPr>
              <a:lvl5pPr marL="2057400" indent="-228600">
                <a:defRPr sz="1300">
                  <a:solidFill>
                    <a:schemeClr val="tx1"/>
                  </a:solidFill>
                  <a:latin typeface="Arial" charset="0"/>
                  <a:cs typeface="Arial" charset="0"/>
                </a:defRPr>
              </a:lvl5pPr>
              <a:lvl6pPr marL="2514600" indent="-228600" eaLnBrk="0" fontAlgn="base" hangingPunct="0">
                <a:lnSpc>
                  <a:spcPct val="80000"/>
                </a:lnSpc>
                <a:spcBef>
                  <a:spcPct val="20000"/>
                </a:spcBef>
                <a:spcAft>
                  <a:spcPct val="0"/>
                </a:spcAft>
                <a:defRPr sz="1300">
                  <a:solidFill>
                    <a:schemeClr val="tx1"/>
                  </a:solidFill>
                  <a:latin typeface="Arial" charset="0"/>
                  <a:cs typeface="Arial" charset="0"/>
                </a:defRPr>
              </a:lvl6pPr>
              <a:lvl7pPr marL="2971800" indent="-228600" eaLnBrk="0" fontAlgn="base" hangingPunct="0">
                <a:lnSpc>
                  <a:spcPct val="80000"/>
                </a:lnSpc>
                <a:spcBef>
                  <a:spcPct val="20000"/>
                </a:spcBef>
                <a:spcAft>
                  <a:spcPct val="0"/>
                </a:spcAft>
                <a:defRPr sz="1300">
                  <a:solidFill>
                    <a:schemeClr val="tx1"/>
                  </a:solidFill>
                  <a:latin typeface="Arial" charset="0"/>
                  <a:cs typeface="Arial" charset="0"/>
                </a:defRPr>
              </a:lvl7pPr>
              <a:lvl8pPr marL="3429000" indent="-228600" eaLnBrk="0" fontAlgn="base" hangingPunct="0">
                <a:lnSpc>
                  <a:spcPct val="80000"/>
                </a:lnSpc>
                <a:spcBef>
                  <a:spcPct val="20000"/>
                </a:spcBef>
                <a:spcAft>
                  <a:spcPct val="0"/>
                </a:spcAft>
                <a:defRPr sz="1300">
                  <a:solidFill>
                    <a:schemeClr val="tx1"/>
                  </a:solidFill>
                  <a:latin typeface="Arial" charset="0"/>
                  <a:cs typeface="Arial" charset="0"/>
                </a:defRPr>
              </a:lvl8pPr>
              <a:lvl9pPr marL="3886200" indent="-228600" eaLnBrk="0" fontAlgn="base" hangingPunct="0">
                <a:lnSpc>
                  <a:spcPct val="80000"/>
                </a:lnSpc>
                <a:spcBef>
                  <a:spcPct val="20000"/>
                </a:spcBef>
                <a:spcAft>
                  <a:spcPct val="0"/>
                </a:spcAft>
                <a:defRPr sz="1300">
                  <a:solidFill>
                    <a:schemeClr val="tx1"/>
                  </a:solidFill>
                  <a:latin typeface="Arial" charset="0"/>
                  <a:cs typeface="Arial" charset="0"/>
                </a:defRPr>
              </a:lvl9pPr>
            </a:lstStyle>
            <a:p>
              <a:pPr fontAlgn="base">
                <a:spcBef>
                  <a:spcPct val="0"/>
                </a:spcBef>
                <a:spcAft>
                  <a:spcPct val="0"/>
                </a:spcAft>
              </a:pPr>
              <a:endParaRPr lang="en-US" altLang="en-US" sz="1200">
                <a:solidFill>
                  <a:prstClr val="black"/>
                </a:solidFill>
              </a:endParaRPr>
            </a:p>
          </p:txBody>
        </p:sp>
        <p:sp>
          <p:nvSpPr>
            <p:cNvPr id="65" name="TextBox 7"/>
            <p:cNvSpPr txBox="1">
              <a:spLocks noChangeArrowheads="1"/>
            </p:cNvSpPr>
            <p:nvPr/>
          </p:nvSpPr>
          <p:spPr bwMode="auto">
            <a:xfrm>
              <a:off x="4379254" y="6043033"/>
              <a:ext cx="1241077" cy="27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charset="0"/>
                  <a:cs typeface="Arial" charset="0"/>
                </a:defRPr>
              </a:lvl1pPr>
              <a:lvl2pPr marL="742950" indent="-285750">
                <a:defRPr sz="1300">
                  <a:solidFill>
                    <a:schemeClr val="tx1"/>
                  </a:solidFill>
                  <a:latin typeface="Arial" charset="0"/>
                  <a:cs typeface="Arial" charset="0"/>
                </a:defRPr>
              </a:lvl2pPr>
              <a:lvl3pPr marL="1143000" indent="-228600">
                <a:defRPr sz="1300">
                  <a:solidFill>
                    <a:schemeClr val="tx1"/>
                  </a:solidFill>
                  <a:latin typeface="Arial" charset="0"/>
                  <a:cs typeface="Arial" charset="0"/>
                </a:defRPr>
              </a:lvl3pPr>
              <a:lvl4pPr marL="1600200" indent="-228600">
                <a:defRPr sz="1300">
                  <a:solidFill>
                    <a:schemeClr val="tx1"/>
                  </a:solidFill>
                  <a:latin typeface="Arial" charset="0"/>
                  <a:cs typeface="Arial" charset="0"/>
                </a:defRPr>
              </a:lvl4pPr>
              <a:lvl5pPr marL="2057400" indent="-228600">
                <a:defRPr sz="1300">
                  <a:solidFill>
                    <a:schemeClr val="tx1"/>
                  </a:solidFill>
                  <a:latin typeface="Arial" charset="0"/>
                  <a:cs typeface="Arial" charset="0"/>
                </a:defRPr>
              </a:lvl5pPr>
              <a:lvl6pPr marL="2514600" indent="-228600" eaLnBrk="0" fontAlgn="base" hangingPunct="0">
                <a:lnSpc>
                  <a:spcPct val="80000"/>
                </a:lnSpc>
                <a:spcBef>
                  <a:spcPct val="20000"/>
                </a:spcBef>
                <a:spcAft>
                  <a:spcPct val="0"/>
                </a:spcAft>
                <a:defRPr sz="1300">
                  <a:solidFill>
                    <a:schemeClr val="tx1"/>
                  </a:solidFill>
                  <a:latin typeface="Arial" charset="0"/>
                  <a:cs typeface="Arial" charset="0"/>
                </a:defRPr>
              </a:lvl6pPr>
              <a:lvl7pPr marL="2971800" indent="-228600" eaLnBrk="0" fontAlgn="base" hangingPunct="0">
                <a:lnSpc>
                  <a:spcPct val="80000"/>
                </a:lnSpc>
                <a:spcBef>
                  <a:spcPct val="20000"/>
                </a:spcBef>
                <a:spcAft>
                  <a:spcPct val="0"/>
                </a:spcAft>
                <a:defRPr sz="1300">
                  <a:solidFill>
                    <a:schemeClr val="tx1"/>
                  </a:solidFill>
                  <a:latin typeface="Arial" charset="0"/>
                  <a:cs typeface="Arial" charset="0"/>
                </a:defRPr>
              </a:lvl7pPr>
              <a:lvl8pPr marL="3429000" indent="-228600" eaLnBrk="0" fontAlgn="base" hangingPunct="0">
                <a:lnSpc>
                  <a:spcPct val="80000"/>
                </a:lnSpc>
                <a:spcBef>
                  <a:spcPct val="20000"/>
                </a:spcBef>
                <a:spcAft>
                  <a:spcPct val="0"/>
                </a:spcAft>
                <a:defRPr sz="1300">
                  <a:solidFill>
                    <a:schemeClr val="tx1"/>
                  </a:solidFill>
                  <a:latin typeface="Arial" charset="0"/>
                  <a:cs typeface="Arial" charset="0"/>
                </a:defRPr>
              </a:lvl8pPr>
              <a:lvl9pPr marL="3886200" indent="-228600" eaLnBrk="0" fontAlgn="base" hangingPunct="0">
                <a:lnSpc>
                  <a:spcPct val="80000"/>
                </a:lnSpc>
                <a:spcBef>
                  <a:spcPct val="20000"/>
                </a:spcBef>
                <a:spcAft>
                  <a:spcPct val="0"/>
                </a:spcAft>
                <a:defRPr sz="1300">
                  <a:solidFill>
                    <a:schemeClr val="tx1"/>
                  </a:solidFill>
                  <a:latin typeface="Arial" charset="0"/>
                  <a:cs typeface="Arial" charset="0"/>
                </a:defRPr>
              </a:lvl9pPr>
            </a:lstStyle>
            <a:p>
              <a:pPr fontAlgn="base">
                <a:spcBef>
                  <a:spcPct val="0"/>
                </a:spcBef>
                <a:spcAft>
                  <a:spcPct val="0"/>
                </a:spcAft>
              </a:pPr>
              <a:r>
                <a:rPr lang="en-US" altLang="en-US" sz="1200" dirty="0">
                  <a:solidFill>
                    <a:prstClr val="black"/>
                  </a:solidFill>
                </a:rPr>
                <a:t>3D Proliferation</a:t>
              </a:r>
            </a:p>
          </p:txBody>
        </p:sp>
      </p:grpSp>
      <p:sp>
        <p:nvSpPr>
          <p:cNvPr id="2" name="Title 1"/>
          <p:cNvSpPr>
            <a:spLocks noGrp="1"/>
          </p:cNvSpPr>
          <p:nvPr>
            <p:ph type="title" idx="4294967295"/>
          </p:nvPr>
        </p:nvSpPr>
        <p:spPr>
          <a:xfrm>
            <a:off x="282575" y="34925"/>
            <a:ext cx="8861425" cy="803275"/>
          </a:xfrm>
          <a:prstGeom prst="rect">
            <a:avLst/>
          </a:prstGeom>
        </p:spPr>
        <p:txBody>
          <a:bodyPr/>
          <a:lstStyle/>
          <a:p>
            <a:pPr algn="ctr"/>
            <a:r>
              <a:rPr lang="en-US" sz="2400" kern="1200" dirty="0">
                <a:solidFill>
                  <a:schemeClr val="tx1"/>
                </a:solidFill>
                <a:latin typeface="Arial Black" panose="020B0A04020102020204" pitchFamily="34" charset="0"/>
              </a:rPr>
              <a:t>Can anchorage independent cell culture offer advantages vs 2D?</a:t>
            </a:r>
          </a:p>
        </p:txBody>
      </p:sp>
      <p:sp>
        <p:nvSpPr>
          <p:cNvPr id="44" name="Inhaltsplatzhalter 5"/>
          <p:cNvSpPr>
            <a:spLocks noGrp="1"/>
          </p:cNvSpPr>
          <p:nvPr>
            <p:ph idx="4294967295"/>
          </p:nvPr>
        </p:nvSpPr>
        <p:spPr>
          <a:xfrm>
            <a:off x="1319326" y="1113820"/>
            <a:ext cx="7315200" cy="706437"/>
          </a:xfrm>
        </p:spPr>
        <p:txBody>
          <a:bodyPr/>
          <a:lstStyle/>
          <a:p>
            <a:pPr marL="0" indent="0" algn="ctr">
              <a:lnSpc>
                <a:spcPct val="100000"/>
              </a:lnSpc>
              <a:spcBef>
                <a:spcPts val="800"/>
              </a:spcBef>
              <a:buNone/>
            </a:pPr>
            <a:r>
              <a:rPr lang="en-US" sz="1800" dirty="0" smtClean="0"/>
              <a:t>3D assay detects induction of proliferation in </a:t>
            </a:r>
            <a:r>
              <a:rPr lang="en-US" sz="1800" dirty="0" err="1" smtClean="0"/>
              <a:t>KRAS</a:t>
            </a:r>
            <a:r>
              <a:rPr lang="en-US" sz="1800" baseline="30000" dirty="0" err="1" smtClean="0"/>
              <a:t>mut</a:t>
            </a:r>
            <a:r>
              <a:rPr lang="en-US" sz="1800" baseline="30000" dirty="0" smtClean="0"/>
              <a:t> </a:t>
            </a:r>
            <a:r>
              <a:rPr lang="en-US" sz="1800" dirty="0" smtClean="0"/>
              <a:t>cells by compounds that induce paradoxical activation</a:t>
            </a:r>
          </a:p>
        </p:txBody>
      </p:sp>
      <p:sp>
        <p:nvSpPr>
          <p:cNvPr id="7" name="TextBox 6"/>
          <p:cNvSpPr txBox="1"/>
          <p:nvPr/>
        </p:nvSpPr>
        <p:spPr>
          <a:xfrm>
            <a:off x="2842172" y="1820257"/>
            <a:ext cx="3123869"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fontAlgn="base">
              <a:spcBef>
                <a:spcPct val="0"/>
              </a:spcBef>
              <a:spcAft>
                <a:spcPct val="0"/>
              </a:spcAft>
            </a:pPr>
            <a:r>
              <a:rPr lang="en-US" sz="1400" dirty="0" smtClean="0">
                <a:solidFill>
                  <a:prstClr val="black"/>
                </a:solidFill>
              </a:rPr>
              <a:t>        Type 1.5 </a:t>
            </a:r>
            <a:r>
              <a:rPr lang="en-US" sz="1400" dirty="0" err="1" smtClean="0">
                <a:solidFill>
                  <a:prstClr val="black"/>
                </a:solidFill>
              </a:rPr>
              <a:t>RAFi</a:t>
            </a:r>
            <a:r>
              <a:rPr lang="en-US" sz="1400" dirty="0" smtClean="0">
                <a:solidFill>
                  <a:prstClr val="black"/>
                </a:solidFill>
              </a:rPr>
              <a:t> in cells</a:t>
            </a:r>
            <a:endParaRPr lang="en-US" sz="1400" dirty="0">
              <a:solidFill>
                <a:prstClr val="black"/>
              </a:solidFill>
            </a:endParaRPr>
          </a:p>
        </p:txBody>
      </p:sp>
      <p:grpSp>
        <p:nvGrpSpPr>
          <p:cNvPr id="69" name="Group 8"/>
          <p:cNvGrpSpPr>
            <a:grpSpLocks/>
          </p:cNvGrpSpPr>
          <p:nvPr/>
        </p:nvGrpSpPr>
        <p:grpSpPr bwMode="auto">
          <a:xfrm>
            <a:off x="6249370" y="2389538"/>
            <a:ext cx="1459554" cy="529850"/>
            <a:chOff x="4160739" y="6043033"/>
            <a:chExt cx="1459593" cy="528604"/>
          </a:xfrm>
        </p:grpSpPr>
        <p:cxnSp>
          <p:nvCxnSpPr>
            <p:cNvPr id="70" name="Straight Connector 4"/>
            <p:cNvCxnSpPr>
              <a:cxnSpLocks noChangeShapeType="1"/>
            </p:cNvCxnSpPr>
            <p:nvPr/>
          </p:nvCxnSpPr>
          <p:spPr bwMode="auto">
            <a:xfrm flipV="1">
              <a:off x="4161954" y="6209414"/>
              <a:ext cx="261190" cy="1"/>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sp>
          <p:nvSpPr>
            <p:cNvPr id="71" name="Oval 6"/>
            <p:cNvSpPr>
              <a:spLocks noChangeArrowheads="1"/>
            </p:cNvSpPr>
            <p:nvPr/>
          </p:nvSpPr>
          <p:spPr bwMode="auto">
            <a:xfrm>
              <a:off x="4256768" y="6186554"/>
              <a:ext cx="71561" cy="45719"/>
            </a:xfrm>
            <a:prstGeom prst="ellipse">
              <a:avLst/>
            </a:prstGeom>
            <a:solidFill>
              <a:srgbClr val="FF0000"/>
            </a:solidFill>
            <a:ln w="9525" algn="ctr">
              <a:solidFill>
                <a:srgbClr val="FF0000"/>
              </a:solidFill>
              <a:round/>
              <a:headEnd/>
              <a:tailEnd/>
            </a:ln>
          </p:spPr>
          <p:txBody>
            <a:bodyPr/>
            <a:lstStyle>
              <a:lvl1pPr>
                <a:defRPr sz="1300">
                  <a:solidFill>
                    <a:schemeClr val="tx1"/>
                  </a:solidFill>
                  <a:latin typeface="Arial" charset="0"/>
                  <a:cs typeface="Arial" charset="0"/>
                </a:defRPr>
              </a:lvl1pPr>
              <a:lvl2pPr marL="742950" indent="-285750">
                <a:defRPr sz="1300">
                  <a:solidFill>
                    <a:schemeClr val="tx1"/>
                  </a:solidFill>
                  <a:latin typeface="Arial" charset="0"/>
                  <a:cs typeface="Arial" charset="0"/>
                </a:defRPr>
              </a:lvl2pPr>
              <a:lvl3pPr marL="1143000" indent="-228600">
                <a:defRPr sz="1300">
                  <a:solidFill>
                    <a:schemeClr val="tx1"/>
                  </a:solidFill>
                  <a:latin typeface="Arial" charset="0"/>
                  <a:cs typeface="Arial" charset="0"/>
                </a:defRPr>
              </a:lvl3pPr>
              <a:lvl4pPr marL="1600200" indent="-228600">
                <a:defRPr sz="1300">
                  <a:solidFill>
                    <a:schemeClr val="tx1"/>
                  </a:solidFill>
                  <a:latin typeface="Arial" charset="0"/>
                  <a:cs typeface="Arial" charset="0"/>
                </a:defRPr>
              </a:lvl4pPr>
              <a:lvl5pPr marL="2057400" indent="-228600">
                <a:defRPr sz="1300">
                  <a:solidFill>
                    <a:schemeClr val="tx1"/>
                  </a:solidFill>
                  <a:latin typeface="Arial" charset="0"/>
                  <a:cs typeface="Arial" charset="0"/>
                </a:defRPr>
              </a:lvl5pPr>
              <a:lvl6pPr marL="2514600" indent="-228600" eaLnBrk="0" fontAlgn="base" hangingPunct="0">
                <a:lnSpc>
                  <a:spcPct val="80000"/>
                </a:lnSpc>
                <a:spcBef>
                  <a:spcPct val="20000"/>
                </a:spcBef>
                <a:spcAft>
                  <a:spcPct val="0"/>
                </a:spcAft>
                <a:defRPr sz="1300">
                  <a:solidFill>
                    <a:schemeClr val="tx1"/>
                  </a:solidFill>
                  <a:latin typeface="Arial" charset="0"/>
                  <a:cs typeface="Arial" charset="0"/>
                </a:defRPr>
              </a:lvl6pPr>
              <a:lvl7pPr marL="2971800" indent="-228600" eaLnBrk="0" fontAlgn="base" hangingPunct="0">
                <a:lnSpc>
                  <a:spcPct val="80000"/>
                </a:lnSpc>
                <a:spcBef>
                  <a:spcPct val="20000"/>
                </a:spcBef>
                <a:spcAft>
                  <a:spcPct val="0"/>
                </a:spcAft>
                <a:defRPr sz="1300">
                  <a:solidFill>
                    <a:schemeClr val="tx1"/>
                  </a:solidFill>
                  <a:latin typeface="Arial" charset="0"/>
                  <a:cs typeface="Arial" charset="0"/>
                </a:defRPr>
              </a:lvl7pPr>
              <a:lvl8pPr marL="3429000" indent="-228600" eaLnBrk="0" fontAlgn="base" hangingPunct="0">
                <a:lnSpc>
                  <a:spcPct val="80000"/>
                </a:lnSpc>
                <a:spcBef>
                  <a:spcPct val="20000"/>
                </a:spcBef>
                <a:spcAft>
                  <a:spcPct val="0"/>
                </a:spcAft>
                <a:defRPr sz="1300">
                  <a:solidFill>
                    <a:schemeClr val="tx1"/>
                  </a:solidFill>
                  <a:latin typeface="Arial" charset="0"/>
                  <a:cs typeface="Arial" charset="0"/>
                </a:defRPr>
              </a:lvl8pPr>
              <a:lvl9pPr marL="3886200" indent="-228600" eaLnBrk="0" fontAlgn="base" hangingPunct="0">
                <a:lnSpc>
                  <a:spcPct val="80000"/>
                </a:lnSpc>
                <a:spcBef>
                  <a:spcPct val="20000"/>
                </a:spcBef>
                <a:spcAft>
                  <a:spcPct val="0"/>
                </a:spcAft>
                <a:defRPr sz="1300">
                  <a:solidFill>
                    <a:schemeClr val="tx1"/>
                  </a:solidFill>
                  <a:latin typeface="Arial" charset="0"/>
                  <a:cs typeface="Arial" charset="0"/>
                </a:defRPr>
              </a:lvl9pPr>
            </a:lstStyle>
            <a:p>
              <a:pPr fontAlgn="base">
                <a:spcBef>
                  <a:spcPct val="0"/>
                </a:spcBef>
                <a:spcAft>
                  <a:spcPct val="0"/>
                </a:spcAft>
              </a:pPr>
              <a:endParaRPr lang="en-US" altLang="en-US" sz="1200">
                <a:solidFill>
                  <a:prstClr val="black"/>
                </a:solidFill>
              </a:endParaRPr>
            </a:p>
          </p:txBody>
        </p:sp>
        <p:sp>
          <p:nvSpPr>
            <p:cNvPr id="72" name="TextBox 7"/>
            <p:cNvSpPr txBox="1">
              <a:spLocks noChangeArrowheads="1"/>
            </p:cNvSpPr>
            <p:nvPr/>
          </p:nvSpPr>
          <p:spPr bwMode="auto">
            <a:xfrm>
              <a:off x="4379254" y="6043033"/>
              <a:ext cx="1241078" cy="27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charset="0"/>
                  <a:cs typeface="Arial" charset="0"/>
                </a:defRPr>
              </a:lvl1pPr>
              <a:lvl2pPr marL="742950" indent="-285750">
                <a:defRPr sz="1300">
                  <a:solidFill>
                    <a:schemeClr val="tx1"/>
                  </a:solidFill>
                  <a:latin typeface="Arial" charset="0"/>
                  <a:cs typeface="Arial" charset="0"/>
                </a:defRPr>
              </a:lvl2pPr>
              <a:lvl3pPr marL="1143000" indent="-228600">
                <a:defRPr sz="1300">
                  <a:solidFill>
                    <a:schemeClr val="tx1"/>
                  </a:solidFill>
                  <a:latin typeface="Arial" charset="0"/>
                  <a:cs typeface="Arial" charset="0"/>
                </a:defRPr>
              </a:lvl3pPr>
              <a:lvl4pPr marL="1600200" indent="-228600">
                <a:defRPr sz="1300">
                  <a:solidFill>
                    <a:schemeClr val="tx1"/>
                  </a:solidFill>
                  <a:latin typeface="Arial" charset="0"/>
                  <a:cs typeface="Arial" charset="0"/>
                </a:defRPr>
              </a:lvl4pPr>
              <a:lvl5pPr marL="2057400" indent="-228600">
                <a:defRPr sz="1300">
                  <a:solidFill>
                    <a:schemeClr val="tx1"/>
                  </a:solidFill>
                  <a:latin typeface="Arial" charset="0"/>
                  <a:cs typeface="Arial" charset="0"/>
                </a:defRPr>
              </a:lvl5pPr>
              <a:lvl6pPr marL="2514600" indent="-228600" eaLnBrk="0" fontAlgn="base" hangingPunct="0">
                <a:lnSpc>
                  <a:spcPct val="80000"/>
                </a:lnSpc>
                <a:spcBef>
                  <a:spcPct val="20000"/>
                </a:spcBef>
                <a:spcAft>
                  <a:spcPct val="0"/>
                </a:spcAft>
                <a:defRPr sz="1300">
                  <a:solidFill>
                    <a:schemeClr val="tx1"/>
                  </a:solidFill>
                  <a:latin typeface="Arial" charset="0"/>
                  <a:cs typeface="Arial" charset="0"/>
                </a:defRPr>
              </a:lvl6pPr>
              <a:lvl7pPr marL="2971800" indent="-228600" eaLnBrk="0" fontAlgn="base" hangingPunct="0">
                <a:lnSpc>
                  <a:spcPct val="80000"/>
                </a:lnSpc>
                <a:spcBef>
                  <a:spcPct val="20000"/>
                </a:spcBef>
                <a:spcAft>
                  <a:spcPct val="0"/>
                </a:spcAft>
                <a:defRPr sz="1300">
                  <a:solidFill>
                    <a:schemeClr val="tx1"/>
                  </a:solidFill>
                  <a:latin typeface="Arial" charset="0"/>
                  <a:cs typeface="Arial" charset="0"/>
                </a:defRPr>
              </a:lvl7pPr>
              <a:lvl8pPr marL="3429000" indent="-228600" eaLnBrk="0" fontAlgn="base" hangingPunct="0">
                <a:lnSpc>
                  <a:spcPct val="80000"/>
                </a:lnSpc>
                <a:spcBef>
                  <a:spcPct val="20000"/>
                </a:spcBef>
                <a:spcAft>
                  <a:spcPct val="0"/>
                </a:spcAft>
                <a:defRPr sz="1300">
                  <a:solidFill>
                    <a:schemeClr val="tx1"/>
                  </a:solidFill>
                  <a:latin typeface="Arial" charset="0"/>
                  <a:cs typeface="Arial" charset="0"/>
                </a:defRPr>
              </a:lvl8pPr>
              <a:lvl9pPr marL="3886200" indent="-228600" eaLnBrk="0" fontAlgn="base" hangingPunct="0">
                <a:lnSpc>
                  <a:spcPct val="80000"/>
                </a:lnSpc>
                <a:spcBef>
                  <a:spcPct val="20000"/>
                </a:spcBef>
                <a:spcAft>
                  <a:spcPct val="0"/>
                </a:spcAft>
                <a:defRPr sz="1300">
                  <a:solidFill>
                    <a:schemeClr val="tx1"/>
                  </a:solidFill>
                  <a:latin typeface="Arial" charset="0"/>
                  <a:cs typeface="Arial" charset="0"/>
                </a:defRPr>
              </a:lvl9pPr>
            </a:lstStyle>
            <a:p>
              <a:pPr fontAlgn="base">
                <a:spcBef>
                  <a:spcPct val="0"/>
                </a:spcBef>
                <a:spcAft>
                  <a:spcPct val="0"/>
                </a:spcAft>
              </a:pPr>
              <a:r>
                <a:rPr lang="en-US" altLang="en-US" sz="1200" dirty="0">
                  <a:solidFill>
                    <a:prstClr val="black"/>
                  </a:solidFill>
                </a:rPr>
                <a:t>2D Proliferation</a:t>
              </a:r>
            </a:p>
          </p:txBody>
        </p:sp>
        <p:cxnSp>
          <p:nvCxnSpPr>
            <p:cNvPr id="73" name="Straight Connector 23"/>
            <p:cNvCxnSpPr>
              <a:cxnSpLocks noChangeShapeType="1"/>
            </p:cNvCxnSpPr>
            <p:nvPr/>
          </p:nvCxnSpPr>
          <p:spPr bwMode="auto">
            <a:xfrm flipV="1">
              <a:off x="4160739" y="6426144"/>
              <a:ext cx="261190" cy="1"/>
            </a:xfrm>
            <a:prstGeom prst="line">
              <a:avLst/>
            </a:prstGeom>
            <a:noFill/>
            <a:ln w="9525" algn="ctr">
              <a:solidFill>
                <a:srgbClr val="0000FF"/>
              </a:solidFill>
              <a:round/>
              <a:headEnd/>
              <a:tailEnd/>
            </a:ln>
            <a:extLst>
              <a:ext uri="{909E8E84-426E-40DD-AFC4-6F175D3DCCD1}">
                <a14:hiddenFill xmlns:a14="http://schemas.microsoft.com/office/drawing/2010/main">
                  <a:noFill/>
                </a14:hiddenFill>
              </a:ext>
            </a:extLst>
          </p:spPr>
        </p:cxnSp>
        <p:sp>
          <p:nvSpPr>
            <p:cNvPr id="74" name="Oval 24"/>
            <p:cNvSpPr>
              <a:spLocks noChangeArrowheads="1"/>
            </p:cNvSpPr>
            <p:nvPr/>
          </p:nvSpPr>
          <p:spPr bwMode="auto">
            <a:xfrm>
              <a:off x="4255553" y="6403284"/>
              <a:ext cx="71561" cy="45719"/>
            </a:xfrm>
            <a:prstGeom prst="ellipse">
              <a:avLst/>
            </a:prstGeom>
            <a:solidFill>
              <a:srgbClr val="0000FF"/>
            </a:solidFill>
            <a:ln w="9525" algn="ctr">
              <a:solidFill>
                <a:srgbClr val="0000FF"/>
              </a:solidFill>
              <a:round/>
              <a:headEnd/>
              <a:tailEnd/>
            </a:ln>
          </p:spPr>
          <p:txBody>
            <a:bodyPr/>
            <a:lstStyle>
              <a:lvl1pPr>
                <a:defRPr sz="1300">
                  <a:solidFill>
                    <a:schemeClr val="tx1"/>
                  </a:solidFill>
                  <a:latin typeface="Arial" charset="0"/>
                  <a:cs typeface="Arial" charset="0"/>
                </a:defRPr>
              </a:lvl1pPr>
              <a:lvl2pPr marL="742950" indent="-285750">
                <a:defRPr sz="1300">
                  <a:solidFill>
                    <a:schemeClr val="tx1"/>
                  </a:solidFill>
                  <a:latin typeface="Arial" charset="0"/>
                  <a:cs typeface="Arial" charset="0"/>
                </a:defRPr>
              </a:lvl2pPr>
              <a:lvl3pPr marL="1143000" indent="-228600">
                <a:defRPr sz="1300">
                  <a:solidFill>
                    <a:schemeClr val="tx1"/>
                  </a:solidFill>
                  <a:latin typeface="Arial" charset="0"/>
                  <a:cs typeface="Arial" charset="0"/>
                </a:defRPr>
              </a:lvl3pPr>
              <a:lvl4pPr marL="1600200" indent="-228600">
                <a:defRPr sz="1300">
                  <a:solidFill>
                    <a:schemeClr val="tx1"/>
                  </a:solidFill>
                  <a:latin typeface="Arial" charset="0"/>
                  <a:cs typeface="Arial" charset="0"/>
                </a:defRPr>
              </a:lvl4pPr>
              <a:lvl5pPr marL="2057400" indent="-228600">
                <a:defRPr sz="1300">
                  <a:solidFill>
                    <a:schemeClr val="tx1"/>
                  </a:solidFill>
                  <a:latin typeface="Arial" charset="0"/>
                  <a:cs typeface="Arial" charset="0"/>
                </a:defRPr>
              </a:lvl5pPr>
              <a:lvl6pPr marL="2514600" indent="-228600" eaLnBrk="0" fontAlgn="base" hangingPunct="0">
                <a:lnSpc>
                  <a:spcPct val="80000"/>
                </a:lnSpc>
                <a:spcBef>
                  <a:spcPct val="20000"/>
                </a:spcBef>
                <a:spcAft>
                  <a:spcPct val="0"/>
                </a:spcAft>
                <a:defRPr sz="1300">
                  <a:solidFill>
                    <a:schemeClr val="tx1"/>
                  </a:solidFill>
                  <a:latin typeface="Arial" charset="0"/>
                  <a:cs typeface="Arial" charset="0"/>
                </a:defRPr>
              </a:lvl6pPr>
              <a:lvl7pPr marL="2971800" indent="-228600" eaLnBrk="0" fontAlgn="base" hangingPunct="0">
                <a:lnSpc>
                  <a:spcPct val="80000"/>
                </a:lnSpc>
                <a:spcBef>
                  <a:spcPct val="20000"/>
                </a:spcBef>
                <a:spcAft>
                  <a:spcPct val="0"/>
                </a:spcAft>
                <a:defRPr sz="1300">
                  <a:solidFill>
                    <a:schemeClr val="tx1"/>
                  </a:solidFill>
                  <a:latin typeface="Arial" charset="0"/>
                  <a:cs typeface="Arial" charset="0"/>
                </a:defRPr>
              </a:lvl7pPr>
              <a:lvl8pPr marL="3429000" indent="-228600" eaLnBrk="0" fontAlgn="base" hangingPunct="0">
                <a:lnSpc>
                  <a:spcPct val="80000"/>
                </a:lnSpc>
                <a:spcBef>
                  <a:spcPct val="20000"/>
                </a:spcBef>
                <a:spcAft>
                  <a:spcPct val="0"/>
                </a:spcAft>
                <a:defRPr sz="1300">
                  <a:solidFill>
                    <a:schemeClr val="tx1"/>
                  </a:solidFill>
                  <a:latin typeface="Arial" charset="0"/>
                  <a:cs typeface="Arial" charset="0"/>
                </a:defRPr>
              </a:lvl8pPr>
              <a:lvl9pPr marL="3886200" indent="-228600" eaLnBrk="0" fontAlgn="base" hangingPunct="0">
                <a:lnSpc>
                  <a:spcPct val="80000"/>
                </a:lnSpc>
                <a:spcBef>
                  <a:spcPct val="20000"/>
                </a:spcBef>
                <a:spcAft>
                  <a:spcPct val="0"/>
                </a:spcAft>
                <a:defRPr sz="1300">
                  <a:solidFill>
                    <a:schemeClr val="tx1"/>
                  </a:solidFill>
                  <a:latin typeface="Arial" charset="0"/>
                  <a:cs typeface="Arial" charset="0"/>
                </a:defRPr>
              </a:lvl9pPr>
            </a:lstStyle>
            <a:p>
              <a:pPr fontAlgn="base">
                <a:spcBef>
                  <a:spcPct val="0"/>
                </a:spcBef>
                <a:spcAft>
                  <a:spcPct val="0"/>
                </a:spcAft>
              </a:pPr>
              <a:endParaRPr lang="en-US" altLang="en-US" sz="1200">
                <a:solidFill>
                  <a:prstClr val="black"/>
                </a:solidFill>
              </a:endParaRPr>
            </a:p>
          </p:txBody>
        </p:sp>
        <p:sp>
          <p:nvSpPr>
            <p:cNvPr id="75" name="TextBox 25"/>
            <p:cNvSpPr txBox="1">
              <a:spLocks noChangeArrowheads="1"/>
            </p:cNvSpPr>
            <p:nvPr/>
          </p:nvSpPr>
          <p:spPr bwMode="auto">
            <a:xfrm>
              <a:off x="4379254" y="6295289"/>
              <a:ext cx="841919" cy="27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charset="0"/>
                  <a:cs typeface="Arial" charset="0"/>
                </a:defRPr>
              </a:lvl1pPr>
              <a:lvl2pPr marL="742950" indent="-285750">
                <a:defRPr sz="1300">
                  <a:solidFill>
                    <a:schemeClr val="tx1"/>
                  </a:solidFill>
                  <a:latin typeface="Arial" charset="0"/>
                  <a:cs typeface="Arial" charset="0"/>
                </a:defRPr>
              </a:lvl2pPr>
              <a:lvl3pPr marL="1143000" indent="-228600">
                <a:defRPr sz="1300">
                  <a:solidFill>
                    <a:schemeClr val="tx1"/>
                  </a:solidFill>
                  <a:latin typeface="Arial" charset="0"/>
                  <a:cs typeface="Arial" charset="0"/>
                </a:defRPr>
              </a:lvl3pPr>
              <a:lvl4pPr marL="1600200" indent="-228600">
                <a:defRPr sz="1300">
                  <a:solidFill>
                    <a:schemeClr val="tx1"/>
                  </a:solidFill>
                  <a:latin typeface="Arial" charset="0"/>
                  <a:cs typeface="Arial" charset="0"/>
                </a:defRPr>
              </a:lvl4pPr>
              <a:lvl5pPr marL="2057400" indent="-228600">
                <a:defRPr sz="1300">
                  <a:solidFill>
                    <a:schemeClr val="tx1"/>
                  </a:solidFill>
                  <a:latin typeface="Arial" charset="0"/>
                  <a:cs typeface="Arial" charset="0"/>
                </a:defRPr>
              </a:lvl5pPr>
              <a:lvl6pPr marL="2514600" indent="-228600" eaLnBrk="0" fontAlgn="base" hangingPunct="0">
                <a:lnSpc>
                  <a:spcPct val="80000"/>
                </a:lnSpc>
                <a:spcBef>
                  <a:spcPct val="20000"/>
                </a:spcBef>
                <a:spcAft>
                  <a:spcPct val="0"/>
                </a:spcAft>
                <a:defRPr sz="1300">
                  <a:solidFill>
                    <a:schemeClr val="tx1"/>
                  </a:solidFill>
                  <a:latin typeface="Arial" charset="0"/>
                  <a:cs typeface="Arial" charset="0"/>
                </a:defRPr>
              </a:lvl6pPr>
              <a:lvl7pPr marL="2971800" indent="-228600" eaLnBrk="0" fontAlgn="base" hangingPunct="0">
                <a:lnSpc>
                  <a:spcPct val="80000"/>
                </a:lnSpc>
                <a:spcBef>
                  <a:spcPct val="20000"/>
                </a:spcBef>
                <a:spcAft>
                  <a:spcPct val="0"/>
                </a:spcAft>
                <a:defRPr sz="1300">
                  <a:solidFill>
                    <a:schemeClr val="tx1"/>
                  </a:solidFill>
                  <a:latin typeface="Arial" charset="0"/>
                  <a:cs typeface="Arial" charset="0"/>
                </a:defRPr>
              </a:lvl7pPr>
              <a:lvl8pPr marL="3429000" indent="-228600" eaLnBrk="0" fontAlgn="base" hangingPunct="0">
                <a:lnSpc>
                  <a:spcPct val="80000"/>
                </a:lnSpc>
                <a:spcBef>
                  <a:spcPct val="20000"/>
                </a:spcBef>
                <a:spcAft>
                  <a:spcPct val="0"/>
                </a:spcAft>
                <a:defRPr sz="1300">
                  <a:solidFill>
                    <a:schemeClr val="tx1"/>
                  </a:solidFill>
                  <a:latin typeface="Arial" charset="0"/>
                  <a:cs typeface="Arial" charset="0"/>
                </a:defRPr>
              </a:lvl8pPr>
              <a:lvl9pPr marL="3886200" indent="-228600" eaLnBrk="0" fontAlgn="base" hangingPunct="0">
                <a:lnSpc>
                  <a:spcPct val="80000"/>
                </a:lnSpc>
                <a:spcBef>
                  <a:spcPct val="20000"/>
                </a:spcBef>
                <a:spcAft>
                  <a:spcPct val="0"/>
                </a:spcAft>
                <a:defRPr sz="1300">
                  <a:solidFill>
                    <a:schemeClr val="tx1"/>
                  </a:solidFill>
                  <a:latin typeface="Arial" charset="0"/>
                  <a:cs typeface="Arial" charset="0"/>
                </a:defRPr>
              </a:lvl9pPr>
            </a:lstStyle>
            <a:p>
              <a:pPr fontAlgn="base">
                <a:spcBef>
                  <a:spcPct val="0"/>
                </a:spcBef>
                <a:spcAft>
                  <a:spcPct val="0"/>
                </a:spcAft>
              </a:pPr>
              <a:r>
                <a:rPr lang="en-US" altLang="en-US" sz="1200" dirty="0">
                  <a:solidFill>
                    <a:prstClr val="black"/>
                  </a:solidFill>
                </a:rPr>
                <a:t>2D </a:t>
              </a:r>
              <a:r>
                <a:rPr lang="en-US" altLang="en-US" sz="1200" dirty="0" err="1" smtClean="0">
                  <a:solidFill>
                    <a:prstClr val="black"/>
                  </a:solidFill>
                </a:rPr>
                <a:t>pMEK</a:t>
              </a:r>
              <a:endParaRPr lang="en-US" altLang="en-US" sz="1200" dirty="0">
                <a:solidFill>
                  <a:prstClr val="black"/>
                </a:solidFill>
              </a:endParaRPr>
            </a:p>
          </p:txBody>
        </p:sp>
      </p:grpSp>
      <p:sp>
        <p:nvSpPr>
          <p:cNvPr id="76" name="Textplatzhalter 4"/>
          <p:cNvSpPr txBox="1">
            <a:spLocks/>
          </p:cNvSpPr>
          <p:nvPr/>
        </p:nvSpPr>
        <p:spPr bwMode="gray">
          <a:xfrm>
            <a:off x="1055613" y="792846"/>
            <a:ext cx="8311392" cy="36757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marL="0" indent="0" algn="l" rtl="0" eaLnBrk="1" fontAlgn="base" hangingPunct="1">
              <a:lnSpc>
                <a:spcPct val="95000"/>
              </a:lnSpc>
              <a:spcBef>
                <a:spcPct val="75000"/>
              </a:spcBef>
              <a:spcAft>
                <a:spcPct val="0"/>
              </a:spcAft>
              <a:buClr>
                <a:schemeClr val="accent1"/>
              </a:buClr>
              <a:buSzPct val="110000"/>
              <a:buFont typeface="Wingdings" pitchFamily="2" charset="2"/>
              <a:buNone/>
              <a:defRPr sz="2000" b="0" i="1">
                <a:solidFill>
                  <a:schemeClr val="tx1"/>
                </a:solidFill>
                <a:latin typeface="+mn-lt"/>
                <a:ea typeface="+mn-ea"/>
                <a:cs typeface="+mn-cs"/>
              </a:defRPr>
            </a:lvl1pPr>
            <a:lvl2pPr marL="398463" indent="-163513" algn="l" rtl="0" eaLnBrk="1" fontAlgn="base" hangingPunct="1">
              <a:lnSpc>
                <a:spcPct val="95000"/>
              </a:lnSpc>
              <a:spcBef>
                <a:spcPct val="40000"/>
              </a:spcBef>
              <a:spcAft>
                <a:spcPct val="0"/>
              </a:spcAft>
              <a:buClr>
                <a:srgbClr val="917B69"/>
              </a:buClr>
              <a:buFont typeface="Arial" charset="0"/>
              <a:buChar char="•"/>
              <a:defRPr sz="2000">
                <a:solidFill>
                  <a:schemeClr val="accent6"/>
                </a:solidFill>
                <a:latin typeface="+mn-lt"/>
              </a:defRPr>
            </a:lvl2pPr>
            <a:lvl3pPr marL="577850" indent="-177800" algn="l" rtl="0" eaLnBrk="1" fontAlgn="base" hangingPunct="1">
              <a:lnSpc>
                <a:spcPct val="95000"/>
              </a:lnSpc>
              <a:spcBef>
                <a:spcPct val="30000"/>
              </a:spcBef>
              <a:spcAft>
                <a:spcPct val="0"/>
              </a:spcAft>
              <a:buClr>
                <a:schemeClr val="tx1"/>
              </a:buClr>
              <a:buFont typeface="Arial" charset="0"/>
              <a:buChar char="-"/>
              <a:defRPr>
                <a:solidFill>
                  <a:schemeClr val="accent6"/>
                </a:solidFill>
                <a:latin typeface="+mn-lt"/>
              </a:defRPr>
            </a:lvl3pPr>
            <a:lvl4pPr marL="752475" indent="-173038" algn="l" rtl="0" eaLnBrk="1" fontAlgn="base" hangingPunct="1">
              <a:lnSpc>
                <a:spcPct val="95000"/>
              </a:lnSpc>
              <a:spcBef>
                <a:spcPct val="20000"/>
              </a:spcBef>
              <a:spcAft>
                <a:spcPct val="0"/>
              </a:spcAft>
              <a:buClr>
                <a:schemeClr val="tx1"/>
              </a:buClr>
              <a:buFont typeface="Arial" charset="0"/>
              <a:buChar char="•"/>
              <a:defRPr sz="1600">
                <a:solidFill>
                  <a:schemeClr val="accent6"/>
                </a:solidFill>
                <a:latin typeface="+mn-lt"/>
              </a:defRPr>
            </a:lvl4pPr>
            <a:lvl5pPr marL="917575" indent="-163513" algn="l" rtl="0" eaLnBrk="1" fontAlgn="base" hangingPunct="1">
              <a:spcBef>
                <a:spcPct val="20000"/>
              </a:spcBef>
              <a:spcAft>
                <a:spcPct val="0"/>
              </a:spcAft>
              <a:buChar char="»"/>
              <a:defRPr sz="1400">
                <a:solidFill>
                  <a:schemeClr val="accent6"/>
                </a:solidFill>
                <a:latin typeface="+mn-lt"/>
              </a:defRPr>
            </a:lvl5pPr>
            <a:lvl6pPr marL="1374775" indent="-163513" algn="l" rtl="0" eaLnBrk="1" fontAlgn="base" hangingPunct="1">
              <a:spcBef>
                <a:spcPct val="20000"/>
              </a:spcBef>
              <a:spcAft>
                <a:spcPct val="0"/>
              </a:spcAft>
              <a:buChar char="»"/>
              <a:defRPr sz="1400">
                <a:solidFill>
                  <a:schemeClr val="tx1"/>
                </a:solidFill>
                <a:latin typeface="+mn-lt"/>
              </a:defRPr>
            </a:lvl6pPr>
            <a:lvl7pPr marL="1831975" indent="-163513" algn="l" rtl="0" eaLnBrk="1" fontAlgn="base" hangingPunct="1">
              <a:spcBef>
                <a:spcPct val="20000"/>
              </a:spcBef>
              <a:spcAft>
                <a:spcPct val="0"/>
              </a:spcAft>
              <a:buChar char="»"/>
              <a:defRPr sz="1400">
                <a:solidFill>
                  <a:schemeClr val="tx1"/>
                </a:solidFill>
                <a:latin typeface="+mn-lt"/>
              </a:defRPr>
            </a:lvl7pPr>
            <a:lvl8pPr marL="2289175" indent="-163513" algn="l" rtl="0" eaLnBrk="1" fontAlgn="base" hangingPunct="1">
              <a:spcBef>
                <a:spcPct val="20000"/>
              </a:spcBef>
              <a:spcAft>
                <a:spcPct val="0"/>
              </a:spcAft>
              <a:buChar char="»"/>
              <a:defRPr sz="1400">
                <a:solidFill>
                  <a:schemeClr val="tx1"/>
                </a:solidFill>
                <a:latin typeface="+mn-lt"/>
              </a:defRPr>
            </a:lvl8pPr>
            <a:lvl9pPr marL="2746375" indent="-163513" algn="l" rtl="0" eaLnBrk="1" fontAlgn="base" hangingPunct="1">
              <a:spcBef>
                <a:spcPct val="20000"/>
              </a:spcBef>
              <a:spcAft>
                <a:spcPct val="0"/>
              </a:spcAft>
              <a:buChar char="»"/>
              <a:defRPr sz="1400">
                <a:solidFill>
                  <a:schemeClr val="tx1"/>
                </a:solidFill>
                <a:latin typeface="+mn-lt"/>
              </a:defRPr>
            </a:lvl9pPr>
          </a:lstStyle>
          <a:p>
            <a:pPr>
              <a:buClr>
                <a:srgbClr val="FCAF17"/>
              </a:buClr>
            </a:pPr>
            <a:r>
              <a:rPr lang="en-US" kern="0" dirty="0" smtClean="0">
                <a:solidFill>
                  <a:prstClr val="black"/>
                </a:solidFill>
              </a:rPr>
              <a:t>3D assay is more sensitive in detection of paradoxical activation</a:t>
            </a:r>
            <a:endParaRPr lang="en-US" kern="0" dirty="0">
              <a:solidFill>
                <a:prstClr val="black"/>
              </a:solidFill>
            </a:endParaRPr>
          </a:p>
        </p:txBody>
      </p:sp>
      <p:sp>
        <p:nvSpPr>
          <p:cNvPr id="42" name="TextBox 41"/>
          <p:cNvSpPr txBox="1"/>
          <p:nvPr/>
        </p:nvSpPr>
        <p:spPr>
          <a:xfrm>
            <a:off x="3147542" y="4522670"/>
            <a:ext cx="3875774" cy="307777"/>
          </a:xfrm>
          <a:prstGeom prst="rect">
            <a:avLst/>
          </a:prstGeom>
          <a:noFill/>
        </p:spPr>
        <p:txBody>
          <a:bodyPr wrap="square" rtlCol="0">
            <a:spAutoFit/>
          </a:bodyPr>
          <a:lstStyle/>
          <a:p>
            <a:pPr fontAlgn="base">
              <a:spcBef>
                <a:spcPct val="0"/>
              </a:spcBef>
              <a:spcAft>
                <a:spcPct val="0"/>
              </a:spcAft>
            </a:pPr>
            <a:r>
              <a:rPr lang="en-US" sz="1400" u="sng" dirty="0" smtClean="0">
                <a:solidFill>
                  <a:prstClr val="black"/>
                </a:solidFill>
              </a:rPr>
              <a:t>Cell proliferation in </a:t>
            </a:r>
            <a:r>
              <a:rPr lang="en-US" sz="1400" b="1" u="sng" dirty="0" smtClean="0">
                <a:solidFill>
                  <a:prstClr val="black"/>
                </a:solidFill>
              </a:rPr>
              <a:t>3D</a:t>
            </a:r>
            <a:r>
              <a:rPr lang="en-US" sz="1400" u="sng" dirty="0" smtClean="0">
                <a:solidFill>
                  <a:prstClr val="black"/>
                </a:solidFill>
              </a:rPr>
              <a:t> assay (SCIVAX)</a:t>
            </a:r>
            <a:endParaRPr lang="en-US" sz="1400" u="sng" dirty="0">
              <a:solidFill>
                <a:prstClr val="black"/>
              </a:solidFill>
            </a:endParaRPr>
          </a:p>
        </p:txBody>
      </p:sp>
      <p:sp>
        <p:nvSpPr>
          <p:cNvPr id="46" name="TextBox 45"/>
          <p:cNvSpPr txBox="1"/>
          <p:nvPr/>
        </p:nvSpPr>
        <p:spPr>
          <a:xfrm>
            <a:off x="5149789" y="5035736"/>
            <a:ext cx="1027845" cy="461665"/>
          </a:xfrm>
          <a:prstGeom prst="rect">
            <a:avLst/>
          </a:prstGeom>
          <a:noFill/>
        </p:spPr>
        <p:txBody>
          <a:bodyPr wrap="none" rtlCol="0">
            <a:spAutoFit/>
          </a:bodyPr>
          <a:lstStyle/>
          <a:p>
            <a:pPr algn="ctr" fontAlgn="base">
              <a:spcBef>
                <a:spcPct val="0"/>
              </a:spcBef>
              <a:spcAft>
                <a:spcPct val="0"/>
              </a:spcAft>
            </a:pPr>
            <a:r>
              <a:rPr lang="en-US" sz="1200" dirty="0" smtClean="0">
                <a:solidFill>
                  <a:prstClr val="black"/>
                </a:solidFill>
              </a:rPr>
              <a:t>Paradoxical </a:t>
            </a:r>
          </a:p>
          <a:p>
            <a:pPr algn="ctr" fontAlgn="base">
              <a:spcBef>
                <a:spcPct val="0"/>
              </a:spcBef>
              <a:spcAft>
                <a:spcPct val="0"/>
              </a:spcAft>
            </a:pPr>
            <a:r>
              <a:rPr lang="en-US" sz="1200" dirty="0" smtClean="0">
                <a:solidFill>
                  <a:prstClr val="black"/>
                </a:solidFill>
              </a:rPr>
              <a:t>Activation</a:t>
            </a:r>
            <a:endParaRPr lang="en-US" sz="1200" dirty="0">
              <a:solidFill>
                <a:prstClr val="black"/>
              </a:solidFill>
            </a:endParaRPr>
          </a:p>
        </p:txBody>
      </p:sp>
      <p:sp>
        <p:nvSpPr>
          <p:cNvPr id="54" name="TextBox 53"/>
          <p:cNvSpPr txBox="1"/>
          <p:nvPr/>
        </p:nvSpPr>
        <p:spPr>
          <a:xfrm>
            <a:off x="3138328" y="2132988"/>
            <a:ext cx="3875774" cy="307777"/>
          </a:xfrm>
          <a:prstGeom prst="rect">
            <a:avLst/>
          </a:prstGeom>
          <a:noFill/>
        </p:spPr>
        <p:txBody>
          <a:bodyPr wrap="square" rtlCol="0">
            <a:spAutoFit/>
          </a:bodyPr>
          <a:lstStyle/>
          <a:p>
            <a:pPr fontAlgn="base">
              <a:spcBef>
                <a:spcPct val="0"/>
              </a:spcBef>
              <a:spcAft>
                <a:spcPct val="0"/>
              </a:spcAft>
            </a:pPr>
            <a:r>
              <a:rPr lang="en-US" sz="1400" u="sng" dirty="0" err="1" smtClean="0">
                <a:solidFill>
                  <a:prstClr val="black"/>
                </a:solidFill>
              </a:rPr>
              <a:t>pMEK</a:t>
            </a:r>
            <a:r>
              <a:rPr lang="en-US" sz="1400" u="sng" dirty="0" smtClean="0">
                <a:solidFill>
                  <a:prstClr val="black"/>
                </a:solidFill>
              </a:rPr>
              <a:t> &amp; proliferation in </a:t>
            </a:r>
            <a:r>
              <a:rPr lang="en-US" sz="1400" b="1" u="sng" dirty="0" smtClean="0">
                <a:solidFill>
                  <a:prstClr val="black"/>
                </a:solidFill>
              </a:rPr>
              <a:t>2D</a:t>
            </a:r>
            <a:r>
              <a:rPr lang="en-US" sz="1400" u="sng" dirty="0" smtClean="0">
                <a:solidFill>
                  <a:prstClr val="black"/>
                </a:solidFill>
              </a:rPr>
              <a:t> assay</a:t>
            </a:r>
            <a:endParaRPr lang="en-US" sz="1400" u="sng" dirty="0">
              <a:solidFill>
                <a:prstClr val="black"/>
              </a:solidFill>
            </a:endParaRPr>
          </a:p>
        </p:txBody>
      </p:sp>
      <p:cxnSp>
        <p:nvCxnSpPr>
          <p:cNvPr id="77" name="Straight Arrow Connector 76"/>
          <p:cNvCxnSpPr/>
          <p:nvPr/>
        </p:nvCxnSpPr>
        <p:spPr>
          <a:xfrm flipH="1" flipV="1">
            <a:off x="4742544" y="5057003"/>
            <a:ext cx="468765" cy="1404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9" name="Picture 78"/>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3149587" y="2460474"/>
            <a:ext cx="2718800" cy="1916421"/>
          </a:xfrm>
          <a:prstGeom prst="rect">
            <a:avLst/>
          </a:prstGeom>
        </p:spPr>
      </p:pic>
      <p:cxnSp>
        <p:nvCxnSpPr>
          <p:cNvPr id="80" name="Straight Arrow Connector 79"/>
          <p:cNvCxnSpPr/>
          <p:nvPr/>
        </p:nvCxnSpPr>
        <p:spPr>
          <a:xfrm flipH="1" flipV="1">
            <a:off x="4765472" y="2916407"/>
            <a:ext cx="315390" cy="1304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5104434" y="2897957"/>
            <a:ext cx="1027845" cy="461665"/>
          </a:xfrm>
          <a:prstGeom prst="rect">
            <a:avLst/>
          </a:prstGeom>
          <a:noFill/>
        </p:spPr>
        <p:txBody>
          <a:bodyPr wrap="none" rtlCol="0">
            <a:spAutoFit/>
          </a:bodyPr>
          <a:lstStyle/>
          <a:p>
            <a:pPr algn="ctr" fontAlgn="base">
              <a:spcBef>
                <a:spcPct val="0"/>
              </a:spcBef>
              <a:spcAft>
                <a:spcPct val="0"/>
              </a:spcAft>
            </a:pPr>
            <a:r>
              <a:rPr lang="en-US" sz="1200" dirty="0" smtClean="0">
                <a:solidFill>
                  <a:prstClr val="black"/>
                </a:solidFill>
              </a:rPr>
              <a:t>Paradoxical </a:t>
            </a:r>
          </a:p>
          <a:p>
            <a:pPr algn="ctr" fontAlgn="base">
              <a:spcBef>
                <a:spcPct val="0"/>
              </a:spcBef>
              <a:spcAft>
                <a:spcPct val="0"/>
              </a:spcAft>
            </a:pPr>
            <a:r>
              <a:rPr lang="en-US" sz="1200" dirty="0" smtClean="0">
                <a:solidFill>
                  <a:prstClr val="black"/>
                </a:solidFill>
              </a:rPr>
              <a:t>Activation</a:t>
            </a:r>
            <a:endParaRPr lang="en-US" sz="1200" dirty="0">
              <a:solidFill>
                <a:prstClr val="black"/>
              </a:solidFill>
            </a:endParaRPr>
          </a:p>
        </p:txBody>
      </p:sp>
      <p:sp>
        <p:nvSpPr>
          <p:cNvPr id="83" name="TextBox 27"/>
          <p:cNvSpPr txBox="1">
            <a:spLocks noChangeArrowheads="1"/>
          </p:cNvSpPr>
          <p:nvPr/>
        </p:nvSpPr>
        <p:spPr bwMode="auto">
          <a:xfrm rot="16200000">
            <a:off x="2456442" y="3267964"/>
            <a:ext cx="1362539" cy="24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charset="0"/>
                <a:cs typeface="Arial" charset="0"/>
              </a:defRPr>
            </a:lvl1pPr>
            <a:lvl2pPr marL="742950" indent="-285750">
              <a:defRPr sz="1300">
                <a:solidFill>
                  <a:schemeClr val="tx1"/>
                </a:solidFill>
                <a:latin typeface="Arial" charset="0"/>
                <a:cs typeface="Arial" charset="0"/>
              </a:defRPr>
            </a:lvl2pPr>
            <a:lvl3pPr marL="1143000" indent="-228600">
              <a:defRPr sz="1300">
                <a:solidFill>
                  <a:schemeClr val="tx1"/>
                </a:solidFill>
                <a:latin typeface="Arial" charset="0"/>
                <a:cs typeface="Arial" charset="0"/>
              </a:defRPr>
            </a:lvl3pPr>
            <a:lvl4pPr marL="1600200" indent="-228600">
              <a:defRPr sz="1300">
                <a:solidFill>
                  <a:schemeClr val="tx1"/>
                </a:solidFill>
                <a:latin typeface="Arial" charset="0"/>
                <a:cs typeface="Arial" charset="0"/>
              </a:defRPr>
            </a:lvl4pPr>
            <a:lvl5pPr marL="2057400" indent="-228600">
              <a:defRPr sz="1300">
                <a:solidFill>
                  <a:schemeClr val="tx1"/>
                </a:solidFill>
                <a:latin typeface="Arial" charset="0"/>
                <a:cs typeface="Arial" charset="0"/>
              </a:defRPr>
            </a:lvl5pPr>
            <a:lvl6pPr marL="2514600" indent="-228600" eaLnBrk="0" fontAlgn="base" hangingPunct="0">
              <a:lnSpc>
                <a:spcPct val="80000"/>
              </a:lnSpc>
              <a:spcBef>
                <a:spcPct val="20000"/>
              </a:spcBef>
              <a:spcAft>
                <a:spcPct val="0"/>
              </a:spcAft>
              <a:defRPr sz="1300">
                <a:solidFill>
                  <a:schemeClr val="tx1"/>
                </a:solidFill>
                <a:latin typeface="Arial" charset="0"/>
                <a:cs typeface="Arial" charset="0"/>
              </a:defRPr>
            </a:lvl6pPr>
            <a:lvl7pPr marL="2971800" indent="-228600" eaLnBrk="0" fontAlgn="base" hangingPunct="0">
              <a:lnSpc>
                <a:spcPct val="80000"/>
              </a:lnSpc>
              <a:spcBef>
                <a:spcPct val="20000"/>
              </a:spcBef>
              <a:spcAft>
                <a:spcPct val="0"/>
              </a:spcAft>
              <a:defRPr sz="1300">
                <a:solidFill>
                  <a:schemeClr val="tx1"/>
                </a:solidFill>
                <a:latin typeface="Arial" charset="0"/>
                <a:cs typeface="Arial" charset="0"/>
              </a:defRPr>
            </a:lvl7pPr>
            <a:lvl8pPr marL="3429000" indent="-228600" eaLnBrk="0" fontAlgn="base" hangingPunct="0">
              <a:lnSpc>
                <a:spcPct val="80000"/>
              </a:lnSpc>
              <a:spcBef>
                <a:spcPct val="20000"/>
              </a:spcBef>
              <a:spcAft>
                <a:spcPct val="0"/>
              </a:spcAft>
              <a:defRPr sz="1300">
                <a:solidFill>
                  <a:schemeClr val="tx1"/>
                </a:solidFill>
                <a:latin typeface="Arial" charset="0"/>
                <a:cs typeface="Arial" charset="0"/>
              </a:defRPr>
            </a:lvl8pPr>
            <a:lvl9pPr marL="3886200" indent="-228600" eaLnBrk="0" fontAlgn="base" hangingPunct="0">
              <a:lnSpc>
                <a:spcPct val="80000"/>
              </a:lnSpc>
              <a:spcBef>
                <a:spcPct val="20000"/>
              </a:spcBef>
              <a:spcAft>
                <a:spcPct val="0"/>
              </a:spcAft>
              <a:defRPr sz="1300">
                <a:solidFill>
                  <a:schemeClr val="tx1"/>
                </a:solidFill>
                <a:latin typeface="Arial" charset="0"/>
                <a:cs typeface="Arial" charset="0"/>
              </a:defRPr>
            </a:lvl9pPr>
          </a:lstStyle>
          <a:p>
            <a:pPr fontAlgn="base">
              <a:spcBef>
                <a:spcPct val="0"/>
              </a:spcBef>
              <a:spcAft>
                <a:spcPct val="0"/>
              </a:spcAft>
            </a:pPr>
            <a:r>
              <a:rPr lang="en-US" altLang="en-US" sz="1200" b="1" dirty="0" smtClean="0">
                <a:solidFill>
                  <a:prstClr val="black"/>
                </a:solidFill>
              </a:rPr>
              <a:t>Relative to DMSO</a:t>
            </a:r>
            <a:endParaRPr lang="en-US" altLang="en-US" sz="1200" b="1" dirty="0">
              <a:solidFill>
                <a:prstClr val="black"/>
              </a:solidFill>
            </a:endParaRPr>
          </a:p>
        </p:txBody>
      </p:sp>
      <p:sp>
        <p:nvSpPr>
          <p:cNvPr id="84" name="TextBox 27"/>
          <p:cNvSpPr txBox="1">
            <a:spLocks noChangeArrowheads="1"/>
          </p:cNvSpPr>
          <p:nvPr/>
        </p:nvSpPr>
        <p:spPr bwMode="auto">
          <a:xfrm>
            <a:off x="4277092" y="4276788"/>
            <a:ext cx="836627" cy="2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charset="0"/>
                <a:cs typeface="Arial" charset="0"/>
              </a:defRPr>
            </a:lvl1pPr>
            <a:lvl2pPr marL="742950" indent="-285750">
              <a:defRPr sz="1300">
                <a:solidFill>
                  <a:schemeClr val="tx1"/>
                </a:solidFill>
                <a:latin typeface="Arial" charset="0"/>
                <a:cs typeface="Arial" charset="0"/>
              </a:defRPr>
            </a:lvl2pPr>
            <a:lvl3pPr marL="1143000" indent="-228600">
              <a:defRPr sz="1300">
                <a:solidFill>
                  <a:schemeClr val="tx1"/>
                </a:solidFill>
                <a:latin typeface="Arial" charset="0"/>
                <a:cs typeface="Arial" charset="0"/>
              </a:defRPr>
            </a:lvl3pPr>
            <a:lvl4pPr marL="1600200" indent="-228600">
              <a:defRPr sz="1300">
                <a:solidFill>
                  <a:schemeClr val="tx1"/>
                </a:solidFill>
                <a:latin typeface="Arial" charset="0"/>
                <a:cs typeface="Arial" charset="0"/>
              </a:defRPr>
            </a:lvl4pPr>
            <a:lvl5pPr marL="2057400" indent="-228600">
              <a:defRPr sz="1300">
                <a:solidFill>
                  <a:schemeClr val="tx1"/>
                </a:solidFill>
                <a:latin typeface="Arial" charset="0"/>
                <a:cs typeface="Arial" charset="0"/>
              </a:defRPr>
            </a:lvl5pPr>
            <a:lvl6pPr marL="2514600" indent="-228600" eaLnBrk="0" fontAlgn="base" hangingPunct="0">
              <a:lnSpc>
                <a:spcPct val="80000"/>
              </a:lnSpc>
              <a:spcBef>
                <a:spcPct val="20000"/>
              </a:spcBef>
              <a:spcAft>
                <a:spcPct val="0"/>
              </a:spcAft>
              <a:defRPr sz="1300">
                <a:solidFill>
                  <a:schemeClr val="tx1"/>
                </a:solidFill>
                <a:latin typeface="Arial" charset="0"/>
                <a:cs typeface="Arial" charset="0"/>
              </a:defRPr>
            </a:lvl6pPr>
            <a:lvl7pPr marL="2971800" indent="-228600" eaLnBrk="0" fontAlgn="base" hangingPunct="0">
              <a:lnSpc>
                <a:spcPct val="80000"/>
              </a:lnSpc>
              <a:spcBef>
                <a:spcPct val="20000"/>
              </a:spcBef>
              <a:spcAft>
                <a:spcPct val="0"/>
              </a:spcAft>
              <a:defRPr sz="1300">
                <a:solidFill>
                  <a:schemeClr val="tx1"/>
                </a:solidFill>
                <a:latin typeface="Arial" charset="0"/>
                <a:cs typeface="Arial" charset="0"/>
              </a:defRPr>
            </a:lvl7pPr>
            <a:lvl8pPr marL="3429000" indent="-228600" eaLnBrk="0" fontAlgn="base" hangingPunct="0">
              <a:lnSpc>
                <a:spcPct val="80000"/>
              </a:lnSpc>
              <a:spcBef>
                <a:spcPct val="20000"/>
              </a:spcBef>
              <a:spcAft>
                <a:spcPct val="0"/>
              </a:spcAft>
              <a:defRPr sz="1300">
                <a:solidFill>
                  <a:schemeClr val="tx1"/>
                </a:solidFill>
                <a:latin typeface="Arial" charset="0"/>
                <a:cs typeface="Arial" charset="0"/>
              </a:defRPr>
            </a:lvl8pPr>
            <a:lvl9pPr marL="3886200" indent="-228600" eaLnBrk="0" fontAlgn="base" hangingPunct="0">
              <a:lnSpc>
                <a:spcPct val="80000"/>
              </a:lnSpc>
              <a:spcBef>
                <a:spcPct val="20000"/>
              </a:spcBef>
              <a:spcAft>
                <a:spcPct val="0"/>
              </a:spcAft>
              <a:defRPr sz="1300">
                <a:solidFill>
                  <a:schemeClr val="tx1"/>
                </a:solidFill>
                <a:latin typeface="Arial" charset="0"/>
                <a:cs typeface="Arial" charset="0"/>
              </a:defRPr>
            </a:lvl9pPr>
          </a:lstStyle>
          <a:p>
            <a:pPr fontAlgn="base">
              <a:spcBef>
                <a:spcPct val="0"/>
              </a:spcBef>
              <a:spcAft>
                <a:spcPct val="0"/>
              </a:spcAft>
            </a:pPr>
            <a:r>
              <a:rPr lang="en-US" altLang="en-US" sz="1200" b="1" dirty="0" err="1">
                <a:solidFill>
                  <a:prstClr val="black"/>
                </a:solidFill>
              </a:rPr>
              <a:t>Conc</a:t>
            </a:r>
            <a:r>
              <a:rPr lang="en-US" altLang="en-US" sz="1200" b="1" dirty="0">
                <a:solidFill>
                  <a:prstClr val="black"/>
                </a:solidFill>
              </a:rPr>
              <a:t> [</a:t>
            </a:r>
            <a:r>
              <a:rPr lang="en-US" altLang="en-US" sz="1200" b="1" dirty="0" err="1">
                <a:solidFill>
                  <a:prstClr val="black"/>
                </a:solidFill>
                <a:latin typeface="Symbol" pitchFamily="18" charset="2"/>
              </a:rPr>
              <a:t>m</a:t>
            </a:r>
            <a:r>
              <a:rPr lang="en-US" altLang="en-US" sz="1200" b="1" dirty="0" err="1">
                <a:solidFill>
                  <a:prstClr val="black"/>
                </a:solidFill>
              </a:rPr>
              <a:t>M</a:t>
            </a:r>
            <a:r>
              <a:rPr lang="en-US" altLang="en-US" sz="1200" b="1" dirty="0">
                <a:solidFill>
                  <a:prstClr val="black"/>
                </a:solidFill>
              </a:rPr>
              <a:t>]</a:t>
            </a:r>
          </a:p>
        </p:txBody>
      </p:sp>
      <p:sp>
        <p:nvSpPr>
          <p:cNvPr id="92" name="TextBox 27"/>
          <p:cNvSpPr txBox="1">
            <a:spLocks noChangeArrowheads="1"/>
          </p:cNvSpPr>
          <p:nvPr/>
        </p:nvSpPr>
        <p:spPr bwMode="auto">
          <a:xfrm rot="16200000">
            <a:off x="2592689" y="5503329"/>
            <a:ext cx="1362539" cy="24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charset="0"/>
                <a:cs typeface="Arial" charset="0"/>
              </a:defRPr>
            </a:lvl1pPr>
            <a:lvl2pPr marL="742950" indent="-285750">
              <a:defRPr sz="1300">
                <a:solidFill>
                  <a:schemeClr val="tx1"/>
                </a:solidFill>
                <a:latin typeface="Arial" charset="0"/>
                <a:cs typeface="Arial" charset="0"/>
              </a:defRPr>
            </a:lvl2pPr>
            <a:lvl3pPr marL="1143000" indent="-228600">
              <a:defRPr sz="1300">
                <a:solidFill>
                  <a:schemeClr val="tx1"/>
                </a:solidFill>
                <a:latin typeface="Arial" charset="0"/>
                <a:cs typeface="Arial" charset="0"/>
              </a:defRPr>
            </a:lvl3pPr>
            <a:lvl4pPr marL="1600200" indent="-228600">
              <a:defRPr sz="1300">
                <a:solidFill>
                  <a:schemeClr val="tx1"/>
                </a:solidFill>
                <a:latin typeface="Arial" charset="0"/>
                <a:cs typeface="Arial" charset="0"/>
              </a:defRPr>
            </a:lvl4pPr>
            <a:lvl5pPr marL="2057400" indent="-228600">
              <a:defRPr sz="1300">
                <a:solidFill>
                  <a:schemeClr val="tx1"/>
                </a:solidFill>
                <a:latin typeface="Arial" charset="0"/>
                <a:cs typeface="Arial" charset="0"/>
              </a:defRPr>
            </a:lvl5pPr>
            <a:lvl6pPr marL="2514600" indent="-228600" eaLnBrk="0" fontAlgn="base" hangingPunct="0">
              <a:lnSpc>
                <a:spcPct val="80000"/>
              </a:lnSpc>
              <a:spcBef>
                <a:spcPct val="20000"/>
              </a:spcBef>
              <a:spcAft>
                <a:spcPct val="0"/>
              </a:spcAft>
              <a:defRPr sz="1300">
                <a:solidFill>
                  <a:schemeClr val="tx1"/>
                </a:solidFill>
                <a:latin typeface="Arial" charset="0"/>
                <a:cs typeface="Arial" charset="0"/>
              </a:defRPr>
            </a:lvl6pPr>
            <a:lvl7pPr marL="2971800" indent="-228600" eaLnBrk="0" fontAlgn="base" hangingPunct="0">
              <a:lnSpc>
                <a:spcPct val="80000"/>
              </a:lnSpc>
              <a:spcBef>
                <a:spcPct val="20000"/>
              </a:spcBef>
              <a:spcAft>
                <a:spcPct val="0"/>
              </a:spcAft>
              <a:defRPr sz="1300">
                <a:solidFill>
                  <a:schemeClr val="tx1"/>
                </a:solidFill>
                <a:latin typeface="Arial" charset="0"/>
                <a:cs typeface="Arial" charset="0"/>
              </a:defRPr>
            </a:lvl7pPr>
            <a:lvl8pPr marL="3429000" indent="-228600" eaLnBrk="0" fontAlgn="base" hangingPunct="0">
              <a:lnSpc>
                <a:spcPct val="80000"/>
              </a:lnSpc>
              <a:spcBef>
                <a:spcPct val="20000"/>
              </a:spcBef>
              <a:spcAft>
                <a:spcPct val="0"/>
              </a:spcAft>
              <a:defRPr sz="1300">
                <a:solidFill>
                  <a:schemeClr val="tx1"/>
                </a:solidFill>
                <a:latin typeface="Arial" charset="0"/>
                <a:cs typeface="Arial" charset="0"/>
              </a:defRPr>
            </a:lvl8pPr>
            <a:lvl9pPr marL="3886200" indent="-228600" eaLnBrk="0" fontAlgn="base" hangingPunct="0">
              <a:lnSpc>
                <a:spcPct val="80000"/>
              </a:lnSpc>
              <a:spcBef>
                <a:spcPct val="20000"/>
              </a:spcBef>
              <a:spcAft>
                <a:spcPct val="0"/>
              </a:spcAft>
              <a:defRPr sz="1300">
                <a:solidFill>
                  <a:schemeClr val="tx1"/>
                </a:solidFill>
                <a:latin typeface="Arial" charset="0"/>
                <a:cs typeface="Arial" charset="0"/>
              </a:defRPr>
            </a:lvl9pPr>
          </a:lstStyle>
          <a:p>
            <a:pPr fontAlgn="base">
              <a:spcBef>
                <a:spcPct val="0"/>
              </a:spcBef>
              <a:spcAft>
                <a:spcPct val="0"/>
              </a:spcAft>
            </a:pPr>
            <a:r>
              <a:rPr lang="en-US" altLang="en-US" sz="1200" b="1" dirty="0" smtClean="0">
                <a:solidFill>
                  <a:prstClr val="black"/>
                </a:solidFill>
              </a:rPr>
              <a:t>Relative to DMSO</a:t>
            </a:r>
            <a:endParaRPr lang="en-US" altLang="en-US" sz="1200" b="1" dirty="0">
              <a:solidFill>
                <a:prstClr val="black"/>
              </a:solidFill>
            </a:endParaRPr>
          </a:p>
        </p:txBody>
      </p:sp>
      <p:sp>
        <p:nvSpPr>
          <p:cNvPr id="93" name="TextBox 27"/>
          <p:cNvSpPr txBox="1">
            <a:spLocks noChangeArrowheads="1"/>
          </p:cNvSpPr>
          <p:nvPr/>
        </p:nvSpPr>
        <p:spPr bwMode="auto">
          <a:xfrm>
            <a:off x="4300189" y="6225846"/>
            <a:ext cx="836627" cy="2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charset="0"/>
                <a:cs typeface="Arial" charset="0"/>
              </a:defRPr>
            </a:lvl1pPr>
            <a:lvl2pPr marL="742950" indent="-285750">
              <a:defRPr sz="1300">
                <a:solidFill>
                  <a:schemeClr val="tx1"/>
                </a:solidFill>
                <a:latin typeface="Arial" charset="0"/>
                <a:cs typeface="Arial" charset="0"/>
              </a:defRPr>
            </a:lvl2pPr>
            <a:lvl3pPr marL="1143000" indent="-228600">
              <a:defRPr sz="1300">
                <a:solidFill>
                  <a:schemeClr val="tx1"/>
                </a:solidFill>
                <a:latin typeface="Arial" charset="0"/>
                <a:cs typeface="Arial" charset="0"/>
              </a:defRPr>
            </a:lvl3pPr>
            <a:lvl4pPr marL="1600200" indent="-228600">
              <a:defRPr sz="1300">
                <a:solidFill>
                  <a:schemeClr val="tx1"/>
                </a:solidFill>
                <a:latin typeface="Arial" charset="0"/>
                <a:cs typeface="Arial" charset="0"/>
              </a:defRPr>
            </a:lvl4pPr>
            <a:lvl5pPr marL="2057400" indent="-228600">
              <a:defRPr sz="1300">
                <a:solidFill>
                  <a:schemeClr val="tx1"/>
                </a:solidFill>
                <a:latin typeface="Arial" charset="0"/>
                <a:cs typeface="Arial" charset="0"/>
              </a:defRPr>
            </a:lvl5pPr>
            <a:lvl6pPr marL="2514600" indent="-228600" eaLnBrk="0" fontAlgn="base" hangingPunct="0">
              <a:lnSpc>
                <a:spcPct val="80000"/>
              </a:lnSpc>
              <a:spcBef>
                <a:spcPct val="20000"/>
              </a:spcBef>
              <a:spcAft>
                <a:spcPct val="0"/>
              </a:spcAft>
              <a:defRPr sz="1300">
                <a:solidFill>
                  <a:schemeClr val="tx1"/>
                </a:solidFill>
                <a:latin typeface="Arial" charset="0"/>
                <a:cs typeface="Arial" charset="0"/>
              </a:defRPr>
            </a:lvl6pPr>
            <a:lvl7pPr marL="2971800" indent="-228600" eaLnBrk="0" fontAlgn="base" hangingPunct="0">
              <a:lnSpc>
                <a:spcPct val="80000"/>
              </a:lnSpc>
              <a:spcBef>
                <a:spcPct val="20000"/>
              </a:spcBef>
              <a:spcAft>
                <a:spcPct val="0"/>
              </a:spcAft>
              <a:defRPr sz="1300">
                <a:solidFill>
                  <a:schemeClr val="tx1"/>
                </a:solidFill>
                <a:latin typeface="Arial" charset="0"/>
                <a:cs typeface="Arial" charset="0"/>
              </a:defRPr>
            </a:lvl7pPr>
            <a:lvl8pPr marL="3429000" indent="-228600" eaLnBrk="0" fontAlgn="base" hangingPunct="0">
              <a:lnSpc>
                <a:spcPct val="80000"/>
              </a:lnSpc>
              <a:spcBef>
                <a:spcPct val="20000"/>
              </a:spcBef>
              <a:spcAft>
                <a:spcPct val="0"/>
              </a:spcAft>
              <a:defRPr sz="1300">
                <a:solidFill>
                  <a:schemeClr val="tx1"/>
                </a:solidFill>
                <a:latin typeface="Arial" charset="0"/>
                <a:cs typeface="Arial" charset="0"/>
              </a:defRPr>
            </a:lvl8pPr>
            <a:lvl9pPr marL="3886200" indent="-228600" eaLnBrk="0" fontAlgn="base" hangingPunct="0">
              <a:lnSpc>
                <a:spcPct val="80000"/>
              </a:lnSpc>
              <a:spcBef>
                <a:spcPct val="20000"/>
              </a:spcBef>
              <a:spcAft>
                <a:spcPct val="0"/>
              </a:spcAft>
              <a:defRPr sz="1300">
                <a:solidFill>
                  <a:schemeClr val="tx1"/>
                </a:solidFill>
                <a:latin typeface="Arial" charset="0"/>
                <a:cs typeface="Arial" charset="0"/>
              </a:defRPr>
            </a:lvl9pPr>
          </a:lstStyle>
          <a:p>
            <a:pPr fontAlgn="base">
              <a:spcBef>
                <a:spcPct val="0"/>
              </a:spcBef>
              <a:spcAft>
                <a:spcPct val="0"/>
              </a:spcAft>
            </a:pPr>
            <a:r>
              <a:rPr lang="en-US" altLang="en-US" sz="1200" b="1" dirty="0" err="1">
                <a:solidFill>
                  <a:prstClr val="black"/>
                </a:solidFill>
              </a:rPr>
              <a:t>Conc</a:t>
            </a:r>
            <a:r>
              <a:rPr lang="en-US" altLang="en-US" sz="1200" b="1" dirty="0">
                <a:solidFill>
                  <a:prstClr val="black"/>
                </a:solidFill>
              </a:rPr>
              <a:t> [</a:t>
            </a:r>
            <a:r>
              <a:rPr lang="en-US" altLang="en-US" sz="1200" b="1" dirty="0" err="1">
                <a:solidFill>
                  <a:prstClr val="black"/>
                </a:solidFill>
                <a:latin typeface="Symbol" pitchFamily="18" charset="2"/>
              </a:rPr>
              <a:t>m</a:t>
            </a:r>
            <a:r>
              <a:rPr lang="en-US" altLang="en-US" sz="1200" b="1" dirty="0" err="1">
                <a:solidFill>
                  <a:prstClr val="black"/>
                </a:solidFill>
              </a:rPr>
              <a:t>M</a:t>
            </a:r>
            <a:r>
              <a:rPr lang="en-US" altLang="en-US" sz="1200" b="1" dirty="0">
                <a:solidFill>
                  <a:prstClr val="black"/>
                </a:solidFill>
              </a:rPr>
              <a:t>]</a:t>
            </a:r>
          </a:p>
        </p:txBody>
      </p:sp>
      <p:pic>
        <p:nvPicPr>
          <p:cNvPr id="29" name="Picture 2" descr="Image result for NOVARTIS TEACHING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3644" y="5801800"/>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202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84" grpId="0"/>
      <p:bldP spid="92" grpId="0"/>
      <p:bldP spid="9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5926" y="0"/>
            <a:ext cx="8898074" cy="803275"/>
          </a:xfrm>
          <a:prstGeom prst="rect">
            <a:avLst/>
          </a:prstGeom>
        </p:spPr>
        <p:txBody>
          <a:bodyPr/>
          <a:lstStyle/>
          <a:p>
            <a:pPr algn="ctr"/>
            <a:r>
              <a:rPr lang="en-US" altLang="ja-JP" sz="2400" kern="1200" dirty="0">
                <a:solidFill>
                  <a:schemeClr val="tx1"/>
                </a:solidFill>
                <a:latin typeface="Arial Black" panose="020B0A04020102020204" pitchFamily="34" charset="0"/>
              </a:rPr>
              <a:t>Many commercial options for 3D/anchorage independent cell culture</a:t>
            </a:r>
            <a:r>
              <a:rPr lang="ja-JP" altLang="en-US" dirty="0"/>
              <a:t/>
            </a:r>
            <a:br>
              <a:rPr lang="ja-JP" altLang="en-US" dirty="0"/>
            </a:br>
            <a:endParaRPr lang="en-US" dirty="0"/>
          </a:p>
        </p:txBody>
      </p:sp>
      <p:sp>
        <p:nvSpPr>
          <p:cNvPr id="5" name="Text Placeholder 4"/>
          <p:cNvSpPr>
            <a:spLocks noGrp="1"/>
          </p:cNvSpPr>
          <p:nvPr>
            <p:ph type="body" sz="quarter" idx="4294967295"/>
          </p:nvPr>
        </p:nvSpPr>
        <p:spPr>
          <a:xfrm>
            <a:off x="370041" y="698999"/>
            <a:ext cx="8312150" cy="368300"/>
          </a:xfrm>
        </p:spPr>
        <p:txBody>
          <a:bodyPr/>
          <a:lstStyle/>
          <a:p>
            <a:pPr marL="0" indent="0" algn="ctr">
              <a:buNone/>
            </a:pPr>
            <a:r>
              <a:rPr lang="en-US" dirty="0" smtClean="0"/>
              <a:t>Selection may depend on endpoint assay and cell type</a:t>
            </a:r>
            <a:endParaRPr lang="en-US" dirty="0"/>
          </a:p>
        </p:txBody>
      </p:sp>
      <p:sp>
        <p:nvSpPr>
          <p:cNvPr id="4" name="Rectangle 3"/>
          <p:cNvSpPr/>
          <p:nvPr/>
        </p:nvSpPr>
        <p:spPr>
          <a:xfrm>
            <a:off x="576942" y="1229027"/>
            <a:ext cx="8392887" cy="830997"/>
          </a:xfrm>
          <a:prstGeom prst="rect">
            <a:avLst/>
          </a:prstGeom>
        </p:spPr>
        <p:txBody>
          <a:bodyPr wrap="square">
            <a:spAutoFit/>
          </a:bodyPr>
          <a:lstStyle/>
          <a:p>
            <a:pPr fontAlgn="base">
              <a:spcBef>
                <a:spcPct val="0"/>
              </a:spcBef>
              <a:spcAft>
                <a:spcPct val="0"/>
              </a:spcAft>
            </a:pPr>
            <a:r>
              <a:rPr lang="en-US" sz="2400" dirty="0">
                <a:solidFill>
                  <a:prstClr val="black"/>
                </a:solidFill>
              </a:rPr>
              <a:t> </a:t>
            </a:r>
            <a:endParaRPr lang="en-US" sz="2400" dirty="0" smtClean="0">
              <a:solidFill>
                <a:prstClr val="black"/>
              </a:solidFill>
            </a:endParaRPr>
          </a:p>
          <a:p>
            <a:pPr marL="800100" lvl="1" indent="-342900" fontAlgn="base">
              <a:spcBef>
                <a:spcPct val="0"/>
              </a:spcBef>
              <a:spcAft>
                <a:spcPct val="0"/>
              </a:spcAft>
              <a:buClr>
                <a:prstClr val="black"/>
              </a:buClr>
              <a:buFont typeface="Arial" panose="020B0604020202020204" pitchFamily="34" charset="0"/>
              <a:buChar char="•"/>
            </a:pPr>
            <a:endParaRPr lang="en-US" sz="2400" dirty="0">
              <a:solidFill>
                <a:prstClr val="black"/>
              </a:solidFill>
            </a:endParaRPr>
          </a:p>
        </p:txBody>
      </p:sp>
      <p:pic>
        <p:nvPicPr>
          <p:cNvPr id="1026" name="Picture 2" descr="http://www.insphero.com/images/gravity-plus-culture-assay-platform.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041" y="1165980"/>
            <a:ext cx="2075784" cy="1491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andkscientific.com/images/D/96W_u_bottom_lw_plate-bt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26" y="3467676"/>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4859" y="1285407"/>
            <a:ext cx="3141549" cy="194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3662" y="2636679"/>
            <a:ext cx="2566728" cy="646331"/>
          </a:xfrm>
          <a:prstGeom prst="rect">
            <a:avLst/>
          </a:prstGeom>
          <a:noFill/>
        </p:spPr>
        <p:txBody>
          <a:bodyPr wrap="none" rtlCol="0">
            <a:spAutoFit/>
          </a:bodyPr>
          <a:lstStyle/>
          <a:p>
            <a:pPr fontAlgn="base">
              <a:spcBef>
                <a:spcPct val="0"/>
              </a:spcBef>
              <a:spcAft>
                <a:spcPct val="0"/>
              </a:spcAft>
            </a:pPr>
            <a:r>
              <a:rPr lang="en-US" sz="2400" dirty="0" smtClean="0">
                <a:solidFill>
                  <a:prstClr val="black"/>
                </a:solidFill>
              </a:rPr>
              <a:t>Hanging Droplets</a:t>
            </a:r>
          </a:p>
          <a:p>
            <a:pPr algn="ctr" fontAlgn="base">
              <a:spcBef>
                <a:spcPct val="0"/>
              </a:spcBef>
              <a:spcAft>
                <a:spcPct val="0"/>
              </a:spcAft>
            </a:pPr>
            <a:r>
              <a:rPr lang="en-US" sz="1200" dirty="0" smtClean="0">
                <a:solidFill>
                  <a:prstClr val="black"/>
                </a:solidFill>
              </a:rPr>
              <a:t>In Sphero</a:t>
            </a:r>
            <a:endParaRPr lang="en-US" sz="1200" dirty="0">
              <a:solidFill>
                <a:prstClr val="black"/>
              </a:solidFill>
            </a:endParaRPr>
          </a:p>
        </p:txBody>
      </p:sp>
      <p:sp>
        <p:nvSpPr>
          <p:cNvPr id="11" name="TextBox 10"/>
          <p:cNvSpPr txBox="1"/>
          <p:nvPr/>
        </p:nvSpPr>
        <p:spPr>
          <a:xfrm>
            <a:off x="294323" y="5728062"/>
            <a:ext cx="2204450" cy="646331"/>
          </a:xfrm>
          <a:prstGeom prst="rect">
            <a:avLst/>
          </a:prstGeom>
          <a:noFill/>
        </p:spPr>
        <p:txBody>
          <a:bodyPr wrap="none" rtlCol="0">
            <a:spAutoFit/>
          </a:bodyPr>
          <a:lstStyle/>
          <a:p>
            <a:pPr algn="ctr" fontAlgn="base">
              <a:spcBef>
                <a:spcPct val="0"/>
              </a:spcBef>
              <a:spcAft>
                <a:spcPct val="0"/>
              </a:spcAft>
            </a:pPr>
            <a:r>
              <a:rPr lang="en-US" sz="2400" dirty="0" smtClean="0">
                <a:solidFill>
                  <a:prstClr val="black"/>
                </a:solidFill>
              </a:rPr>
              <a:t>Round bottom </a:t>
            </a:r>
          </a:p>
          <a:p>
            <a:pPr algn="ctr" fontAlgn="base">
              <a:spcBef>
                <a:spcPct val="0"/>
              </a:spcBef>
              <a:spcAft>
                <a:spcPct val="0"/>
              </a:spcAft>
            </a:pPr>
            <a:r>
              <a:rPr lang="en-US" sz="1200" dirty="0">
                <a:solidFill>
                  <a:prstClr val="black"/>
                </a:solidFill>
              </a:rPr>
              <a:t>ULA </a:t>
            </a:r>
            <a:r>
              <a:rPr lang="en-US" sz="1200" dirty="0" smtClean="0">
                <a:solidFill>
                  <a:prstClr val="black"/>
                </a:solidFill>
              </a:rPr>
              <a:t>plates-Corning/Greiner</a:t>
            </a:r>
            <a:endParaRPr lang="en-US" sz="1200" dirty="0">
              <a:solidFill>
                <a:prstClr val="black"/>
              </a:solidFill>
            </a:endParaRPr>
          </a:p>
        </p:txBody>
      </p:sp>
      <p:sp>
        <p:nvSpPr>
          <p:cNvPr id="12" name="TextBox 11"/>
          <p:cNvSpPr txBox="1"/>
          <p:nvPr/>
        </p:nvSpPr>
        <p:spPr>
          <a:xfrm>
            <a:off x="3154859" y="3221393"/>
            <a:ext cx="3095350" cy="646331"/>
          </a:xfrm>
          <a:prstGeom prst="rect">
            <a:avLst/>
          </a:prstGeom>
          <a:noFill/>
        </p:spPr>
        <p:txBody>
          <a:bodyPr wrap="square" rtlCol="0">
            <a:spAutoFit/>
          </a:bodyPr>
          <a:lstStyle/>
          <a:p>
            <a:pPr algn="ctr" fontAlgn="base">
              <a:spcBef>
                <a:spcPct val="0"/>
              </a:spcBef>
              <a:spcAft>
                <a:spcPct val="0"/>
              </a:spcAft>
            </a:pPr>
            <a:r>
              <a:rPr lang="en-US" sz="2400" dirty="0" smtClean="0">
                <a:solidFill>
                  <a:prstClr val="black"/>
                </a:solidFill>
              </a:rPr>
              <a:t>Nanoculture plates</a:t>
            </a:r>
          </a:p>
          <a:p>
            <a:pPr algn="ctr" fontAlgn="base">
              <a:spcBef>
                <a:spcPct val="0"/>
              </a:spcBef>
              <a:spcAft>
                <a:spcPct val="0"/>
              </a:spcAft>
            </a:pPr>
            <a:r>
              <a:rPr lang="en-US" sz="1200" dirty="0">
                <a:solidFill>
                  <a:prstClr val="black"/>
                </a:solidFill>
              </a:rPr>
              <a:t>Scivax</a:t>
            </a:r>
          </a:p>
        </p:txBody>
      </p:sp>
      <p:pic>
        <p:nvPicPr>
          <p:cNvPr id="1032" name="Picture 8" descr="http://www.carcinogenesis.com/articles/2011/10/1/images/JCarcinog_2011_10_1_29_90443_u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210871" y="3963823"/>
            <a:ext cx="1084157" cy="16046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54968" y="5614023"/>
            <a:ext cx="2921958" cy="646331"/>
          </a:xfrm>
          <a:prstGeom prst="rect">
            <a:avLst/>
          </a:prstGeom>
          <a:noFill/>
        </p:spPr>
        <p:txBody>
          <a:bodyPr wrap="square" rtlCol="0">
            <a:spAutoFit/>
          </a:bodyPr>
          <a:lstStyle/>
          <a:p>
            <a:pPr algn="ctr" fontAlgn="base">
              <a:spcBef>
                <a:spcPct val="0"/>
              </a:spcBef>
              <a:spcAft>
                <a:spcPct val="0"/>
              </a:spcAft>
            </a:pPr>
            <a:r>
              <a:rPr lang="en-US" sz="2400" dirty="0" smtClean="0">
                <a:solidFill>
                  <a:prstClr val="black"/>
                </a:solidFill>
              </a:rPr>
              <a:t>Embedded</a:t>
            </a:r>
          </a:p>
          <a:p>
            <a:pPr algn="ctr" fontAlgn="base">
              <a:spcBef>
                <a:spcPct val="0"/>
              </a:spcBef>
              <a:spcAft>
                <a:spcPct val="0"/>
              </a:spcAft>
            </a:pPr>
            <a:r>
              <a:rPr lang="en-US" sz="1200" dirty="0" err="1" smtClean="0">
                <a:solidFill>
                  <a:prstClr val="black"/>
                </a:solidFill>
              </a:rPr>
              <a:t>Matrigel</a:t>
            </a:r>
            <a:endParaRPr lang="en-US" sz="1200" dirty="0">
              <a:solidFill>
                <a:prstClr val="black"/>
              </a:solidFill>
            </a:endParaRPr>
          </a:p>
        </p:txBody>
      </p:sp>
      <p:pic>
        <p:nvPicPr>
          <p:cNvPr id="1034" name="Picture 10" descr="Magnetic 3D Bioprin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2778" y="1229027"/>
            <a:ext cx="15049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515947" y="4140172"/>
            <a:ext cx="1641796" cy="1015663"/>
          </a:xfrm>
          <a:prstGeom prst="rect">
            <a:avLst/>
          </a:prstGeom>
          <a:noFill/>
        </p:spPr>
        <p:txBody>
          <a:bodyPr wrap="none" rtlCol="0">
            <a:spAutoFit/>
          </a:bodyPr>
          <a:lstStyle/>
          <a:p>
            <a:pPr algn="ctr" fontAlgn="base">
              <a:spcBef>
                <a:spcPct val="0"/>
              </a:spcBef>
              <a:spcAft>
                <a:spcPct val="0"/>
              </a:spcAft>
            </a:pPr>
            <a:r>
              <a:rPr lang="en-US" sz="2400" dirty="0">
                <a:solidFill>
                  <a:prstClr val="black"/>
                </a:solidFill>
              </a:rPr>
              <a:t>Magnetic </a:t>
            </a:r>
          </a:p>
          <a:p>
            <a:pPr algn="ctr" fontAlgn="base">
              <a:spcBef>
                <a:spcPct val="0"/>
              </a:spcBef>
              <a:spcAft>
                <a:spcPct val="0"/>
              </a:spcAft>
            </a:pPr>
            <a:r>
              <a:rPr lang="en-US" sz="2400" dirty="0">
                <a:solidFill>
                  <a:prstClr val="black"/>
                </a:solidFill>
              </a:rPr>
              <a:t>Bioprinting</a:t>
            </a:r>
          </a:p>
          <a:p>
            <a:pPr algn="ctr" fontAlgn="base">
              <a:spcBef>
                <a:spcPct val="0"/>
              </a:spcBef>
              <a:spcAft>
                <a:spcPct val="0"/>
              </a:spcAft>
            </a:pPr>
            <a:r>
              <a:rPr lang="en-US" sz="1200" dirty="0">
                <a:solidFill>
                  <a:prstClr val="black"/>
                </a:solidFill>
              </a:rPr>
              <a:t>n3D Bio</a:t>
            </a:r>
          </a:p>
        </p:txBody>
      </p:sp>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895600" y="4130483"/>
            <a:ext cx="2992701" cy="193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048000" y="5740136"/>
            <a:ext cx="3095350" cy="1015663"/>
          </a:xfrm>
          <a:prstGeom prst="rect">
            <a:avLst/>
          </a:prstGeom>
          <a:noFill/>
        </p:spPr>
        <p:txBody>
          <a:bodyPr wrap="square" rtlCol="0">
            <a:spAutoFit/>
          </a:bodyPr>
          <a:lstStyle/>
          <a:p>
            <a:pPr algn="ctr" fontAlgn="base">
              <a:spcBef>
                <a:spcPct val="0"/>
              </a:spcBef>
              <a:spcAft>
                <a:spcPct val="0"/>
              </a:spcAft>
            </a:pPr>
            <a:r>
              <a:rPr lang="en-US" sz="2400" dirty="0" smtClean="0">
                <a:solidFill>
                  <a:prstClr val="black"/>
                </a:solidFill>
              </a:rPr>
              <a:t>Micro-well plates</a:t>
            </a:r>
          </a:p>
          <a:p>
            <a:pPr algn="ctr" fontAlgn="base">
              <a:spcBef>
                <a:spcPct val="0"/>
              </a:spcBef>
              <a:spcAft>
                <a:spcPct val="0"/>
              </a:spcAft>
            </a:pPr>
            <a:r>
              <a:rPr lang="en-US" sz="1200" dirty="0">
                <a:solidFill>
                  <a:prstClr val="black"/>
                </a:solidFill>
              </a:rPr>
              <a:t>Elplasia</a:t>
            </a:r>
          </a:p>
          <a:p>
            <a:pPr algn="ctr" fontAlgn="base">
              <a:spcBef>
                <a:spcPct val="0"/>
              </a:spcBef>
              <a:spcAft>
                <a:spcPct val="0"/>
              </a:spcAft>
            </a:pPr>
            <a:endParaRPr lang="en-US" sz="2400" dirty="0">
              <a:solidFill>
                <a:prstClr val="black"/>
              </a:solidFill>
            </a:endParaRPr>
          </a:p>
        </p:txBody>
      </p:sp>
      <p:pic>
        <p:nvPicPr>
          <p:cNvPr id="20" name="Picture 2" descr="Image result for NOVARTIS TEACHING LA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52" y="6068670"/>
            <a:ext cx="1021177" cy="76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411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1000"/>
                                        <p:tgtEl>
                                          <p:spTgt spid="1032"/>
                                        </p:tgtEl>
                                      </p:cBhvr>
                                    </p:animEffect>
                                    <p:anim calcmode="lin" valueType="num">
                                      <p:cBhvr>
                                        <p:cTn id="32" dur="1000" fill="hold"/>
                                        <p:tgtEl>
                                          <p:spTgt spid="1032"/>
                                        </p:tgtEl>
                                        <p:attrNameLst>
                                          <p:attrName>ppt_x</p:attrName>
                                        </p:attrNameLst>
                                      </p:cBhvr>
                                      <p:tavLst>
                                        <p:tav tm="0">
                                          <p:val>
                                            <p:strVal val="#ppt_x"/>
                                          </p:val>
                                        </p:tav>
                                        <p:tav tm="100000">
                                          <p:val>
                                            <p:strVal val="#ppt_x"/>
                                          </p:val>
                                        </p:tav>
                                      </p:tavLst>
                                    </p:anim>
                                    <p:anim calcmode="lin" valueType="num">
                                      <p:cBhvr>
                                        <p:cTn id="33" dur="1000" fill="hold"/>
                                        <p:tgtEl>
                                          <p:spTgt spid="10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animEffect transition="in" filter="fade">
                                      <p:cBhvr>
                                        <p:cTn id="43" dur="1000"/>
                                        <p:tgtEl>
                                          <p:spTgt spid="1034"/>
                                        </p:tgtEl>
                                      </p:cBhvr>
                                    </p:animEffect>
                                    <p:anim calcmode="lin" valueType="num">
                                      <p:cBhvr>
                                        <p:cTn id="44" dur="1000" fill="hold"/>
                                        <p:tgtEl>
                                          <p:spTgt spid="1034"/>
                                        </p:tgtEl>
                                        <p:attrNameLst>
                                          <p:attrName>ppt_x</p:attrName>
                                        </p:attrNameLst>
                                      </p:cBhvr>
                                      <p:tavLst>
                                        <p:tav tm="0">
                                          <p:val>
                                            <p:strVal val="#ppt_x"/>
                                          </p:val>
                                        </p:tav>
                                        <p:tav tm="100000">
                                          <p:val>
                                            <p:strVal val="#ppt_x"/>
                                          </p:val>
                                        </p:tav>
                                      </p:tavLst>
                                    </p:anim>
                                    <p:anim calcmode="lin" valueType="num">
                                      <p:cBhvr>
                                        <p:cTn id="45" dur="1000" fill="hold"/>
                                        <p:tgtEl>
                                          <p:spTgt spid="10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arn(inVertical)">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5" grpId="0"/>
      <p:bldP spid="1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6050" y="20638"/>
            <a:ext cx="8997950" cy="965200"/>
          </a:xfrm>
          <a:prstGeom prst="rect">
            <a:avLst/>
          </a:prstGeom>
        </p:spPr>
        <p:txBody>
          <a:bodyPr/>
          <a:lstStyle/>
          <a:p>
            <a:pPr algn="ctr"/>
            <a:r>
              <a:rPr lang="en-US" sz="2400" kern="1200" dirty="0">
                <a:solidFill>
                  <a:schemeClr val="tx1"/>
                </a:solidFill>
                <a:latin typeface="Arial Black" panose="020B0A04020102020204" pitchFamily="34" charset="0"/>
              </a:rPr>
              <a:t>Anchorage independent cells show </a:t>
            </a:r>
            <a:br>
              <a:rPr lang="en-US" sz="2400" kern="1200" dirty="0">
                <a:solidFill>
                  <a:schemeClr val="tx1"/>
                </a:solidFill>
                <a:latin typeface="Arial Black" panose="020B0A04020102020204" pitchFamily="34" charset="0"/>
              </a:rPr>
            </a:br>
            <a:r>
              <a:rPr lang="en-US" sz="2400" kern="1200" dirty="0">
                <a:solidFill>
                  <a:schemeClr val="tx1"/>
                </a:solidFill>
                <a:latin typeface="Arial Black" panose="020B0A04020102020204" pitchFamily="34" charset="0"/>
              </a:rPr>
              <a:t>improved sensitivity to MAPK pathway </a:t>
            </a:r>
            <a:br>
              <a:rPr lang="en-US" sz="2400" kern="1200" dirty="0">
                <a:solidFill>
                  <a:schemeClr val="tx1"/>
                </a:solidFill>
                <a:latin typeface="Arial Black" panose="020B0A04020102020204" pitchFamily="34" charset="0"/>
              </a:rPr>
            </a:br>
            <a:r>
              <a:rPr lang="en-US" sz="2400" kern="1200" dirty="0">
                <a:solidFill>
                  <a:schemeClr val="tx1"/>
                </a:solidFill>
                <a:latin typeface="Arial Black" panose="020B0A04020102020204" pitchFamily="34" charset="0"/>
              </a:rPr>
              <a:t>inhibitors with a larger dynamic range</a:t>
            </a:r>
          </a:p>
        </p:txBody>
      </p:sp>
      <p:sp>
        <p:nvSpPr>
          <p:cNvPr id="9" name="TextBox 8"/>
          <p:cNvSpPr txBox="1"/>
          <p:nvPr/>
        </p:nvSpPr>
        <p:spPr>
          <a:xfrm>
            <a:off x="3734069" y="4749445"/>
            <a:ext cx="2692001" cy="276999"/>
          </a:xfrm>
          <a:prstGeom prst="rect">
            <a:avLst/>
          </a:prstGeom>
          <a:solidFill>
            <a:schemeClr val="bg1"/>
          </a:solidFill>
        </p:spPr>
        <p:txBody>
          <a:bodyPr wrap="square" rtlCol="0">
            <a:spAutoFit/>
          </a:bodyPr>
          <a:lstStyle/>
          <a:p>
            <a:pPr fontAlgn="base">
              <a:spcBef>
                <a:spcPct val="0"/>
              </a:spcBef>
              <a:spcAft>
                <a:spcPct val="0"/>
              </a:spcAft>
            </a:pPr>
            <a:r>
              <a:rPr lang="en-US" sz="1200" b="1" dirty="0" smtClean="0">
                <a:solidFill>
                  <a:prstClr val="black"/>
                </a:solidFill>
              </a:rPr>
              <a:t>2D proliferation IC</a:t>
            </a:r>
            <a:r>
              <a:rPr lang="en-US" sz="1200" b="1" baseline="-25000" dirty="0" smtClean="0">
                <a:solidFill>
                  <a:prstClr val="black"/>
                </a:solidFill>
              </a:rPr>
              <a:t>50</a:t>
            </a:r>
            <a:r>
              <a:rPr lang="en-US" sz="1200" b="1" dirty="0" smtClean="0">
                <a:solidFill>
                  <a:prstClr val="black"/>
                </a:solidFill>
              </a:rPr>
              <a:t> [</a:t>
            </a:r>
            <a:r>
              <a:rPr lang="en-US" sz="1200" b="1" dirty="0" err="1">
                <a:solidFill>
                  <a:prstClr val="black"/>
                </a:solidFill>
                <a:latin typeface="Symbol" panose="05050102010706020507" pitchFamily="18" charset="2"/>
              </a:rPr>
              <a:t>m</a:t>
            </a:r>
            <a:r>
              <a:rPr lang="en-US" sz="1200" b="1" dirty="0" err="1" smtClean="0">
                <a:solidFill>
                  <a:prstClr val="black"/>
                </a:solidFill>
              </a:rPr>
              <a:t>M</a:t>
            </a:r>
            <a:r>
              <a:rPr lang="en-US" sz="1200" b="1" dirty="0" smtClean="0">
                <a:solidFill>
                  <a:prstClr val="black"/>
                </a:solidFill>
              </a:rPr>
              <a:t>] </a:t>
            </a:r>
            <a:endParaRPr lang="en-US" sz="1200" b="1" dirty="0">
              <a:solidFill>
                <a:prstClr val="black"/>
              </a:solidFill>
            </a:endParaRPr>
          </a:p>
        </p:txBody>
      </p:sp>
      <p:sp>
        <p:nvSpPr>
          <p:cNvPr id="10" name="TextBox 9"/>
          <p:cNvSpPr txBox="1"/>
          <p:nvPr/>
        </p:nvSpPr>
        <p:spPr>
          <a:xfrm rot="-5400000">
            <a:off x="1202130" y="2557584"/>
            <a:ext cx="2511188" cy="276999"/>
          </a:xfrm>
          <a:prstGeom prst="rect">
            <a:avLst/>
          </a:prstGeom>
          <a:solidFill>
            <a:schemeClr val="bg1"/>
          </a:solidFill>
        </p:spPr>
        <p:txBody>
          <a:bodyPr wrap="square" rtlCol="0">
            <a:spAutoFit/>
          </a:bodyPr>
          <a:lstStyle/>
          <a:p>
            <a:pPr fontAlgn="base">
              <a:spcBef>
                <a:spcPct val="0"/>
              </a:spcBef>
              <a:spcAft>
                <a:spcPct val="0"/>
              </a:spcAft>
            </a:pPr>
            <a:r>
              <a:rPr lang="en-US" sz="1200" b="1" dirty="0" smtClean="0">
                <a:solidFill>
                  <a:prstClr val="black"/>
                </a:solidFill>
              </a:rPr>
              <a:t>3D proliferation IC</a:t>
            </a:r>
            <a:r>
              <a:rPr lang="en-US" sz="1200" b="1" baseline="-25000" dirty="0" smtClean="0">
                <a:solidFill>
                  <a:prstClr val="black"/>
                </a:solidFill>
              </a:rPr>
              <a:t>50</a:t>
            </a:r>
            <a:r>
              <a:rPr lang="en-US" sz="1200" b="1" dirty="0" smtClean="0">
                <a:solidFill>
                  <a:prstClr val="black"/>
                </a:solidFill>
              </a:rPr>
              <a:t> [</a:t>
            </a:r>
            <a:r>
              <a:rPr lang="en-US" sz="1200" b="1" dirty="0" err="1">
                <a:solidFill>
                  <a:prstClr val="black"/>
                </a:solidFill>
                <a:latin typeface="Symbol" panose="05050102010706020507" pitchFamily="18" charset="2"/>
              </a:rPr>
              <a:t>m</a:t>
            </a:r>
            <a:r>
              <a:rPr lang="en-US" sz="1200" b="1" dirty="0" err="1" smtClean="0">
                <a:solidFill>
                  <a:prstClr val="black"/>
                </a:solidFill>
              </a:rPr>
              <a:t>M</a:t>
            </a:r>
            <a:r>
              <a:rPr lang="en-US" sz="1200" b="1" dirty="0" smtClean="0">
                <a:solidFill>
                  <a:prstClr val="black"/>
                </a:solidFill>
              </a:rPr>
              <a:t>] </a:t>
            </a:r>
            <a:endParaRPr lang="en-US" sz="1200" b="1" dirty="0">
              <a:solidFill>
                <a:prstClr val="black"/>
              </a:solidFill>
            </a:endParaRPr>
          </a:p>
        </p:txBody>
      </p:sp>
      <p:sp>
        <p:nvSpPr>
          <p:cNvPr id="11" name="Inhaltsplatzhalter 5"/>
          <p:cNvSpPr txBox="1">
            <a:spLocks/>
          </p:cNvSpPr>
          <p:nvPr/>
        </p:nvSpPr>
        <p:spPr bwMode="gray">
          <a:xfrm>
            <a:off x="-16636" y="5168123"/>
            <a:ext cx="9144000" cy="541797"/>
          </a:xfrm>
          <a:prstGeom prst="rect">
            <a:avLst/>
          </a:prstGeom>
          <a:ln w="9525" cap="flat" cmpd="sng" algn="ctr">
            <a:solidFill>
              <a:schemeClr val="accent1">
                <a:shade val="95000"/>
                <a:satMod val="105000"/>
              </a:schemeClr>
            </a:solidFill>
            <a:prstDash val="solid"/>
            <a:miter lim="800000"/>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noAutofit/>
          </a:bodyPr>
          <a:lstStyle>
            <a:lvl1pPr marL="233363" indent="-233363" algn="l" rtl="0" eaLnBrk="1" fontAlgn="base" hangingPunct="1">
              <a:lnSpc>
                <a:spcPct val="95000"/>
              </a:lnSpc>
              <a:spcBef>
                <a:spcPct val="75000"/>
              </a:spcBef>
              <a:spcAft>
                <a:spcPct val="0"/>
              </a:spcAft>
              <a:buClr>
                <a:schemeClr val="accent1"/>
              </a:buClr>
              <a:buSzPct val="110000"/>
              <a:buFont typeface="Wingdings" pitchFamily="2" charset="2"/>
              <a:buChar char="§"/>
              <a:defRPr sz="2400">
                <a:solidFill>
                  <a:schemeClr val="accent6"/>
                </a:solidFill>
                <a:latin typeface="+mn-lt"/>
                <a:ea typeface="+mn-ea"/>
                <a:cs typeface="+mn-cs"/>
              </a:defRPr>
            </a:lvl1pPr>
            <a:lvl2pPr marL="398463" indent="-163513" algn="l" rtl="0" eaLnBrk="1" fontAlgn="base" hangingPunct="1">
              <a:lnSpc>
                <a:spcPct val="95000"/>
              </a:lnSpc>
              <a:spcBef>
                <a:spcPct val="40000"/>
              </a:spcBef>
              <a:spcAft>
                <a:spcPct val="0"/>
              </a:spcAft>
              <a:buClr>
                <a:srgbClr val="917B69"/>
              </a:buClr>
              <a:buFont typeface="Arial" charset="0"/>
              <a:buChar char="•"/>
              <a:defRPr sz="2000">
                <a:solidFill>
                  <a:schemeClr val="accent6"/>
                </a:solidFill>
                <a:latin typeface="+mn-lt"/>
                <a:ea typeface="+mn-ea"/>
                <a:cs typeface="+mn-cs"/>
              </a:defRPr>
            </a:lvl2pPr>
            <a:lvl3pPr marL="577850" indent="-177800" algn="l" rtl="0" eaLnBrk="1" fontAlgn="base" hangingPunct="1">
              <a:lnSpc>
                <a:spcPct val="95000"/>
              </a:lnSpc>
              <a:spcBef>
                <a:spcPct val="30000"/>
              </a:spcBef>
              <a:spcAft>
                <a:spcPct val="0"/>
              </a:spcAft>
              <a:buClrTx/>
              <a:buFont typeface="Arial" charset="0"/>
              <a:buChar char="-"/>
              <a:defRPr>
                <a:solidFill>
                  <a:schemeClr val="accent6"/>
                </a:solidFill>
                <a:latin typeface="+mn-lt"/>
                <a:ea typeface="+mn-ea"/>
                <a:cs typeface="+mn-cs"/>
              </a:defRPr>
            </a:lvl3pPr>
            <a:lvl4pPr marL="752475" indent="-173038" algn="l" rtl="0" eaLnBrk="1" fontAlgn="base" hangingPunct="1">
              <a:lnSpc>
                <a:spcPct val="95000"/>
              </a:lnSpc>
              <a:spcBef>
                <a:spcPct val="20000"/>
              </a:spcBef>
              <a:spcAft>
                <a:spcPct val="0"/>
              </a:spcAft>
              <a:buClrTx/>
              <a:buFont typeface="Arial" charset="0"/>
              <a:buChar char="•"/>
              <a:defRPr sz="1600">
                <a:solidFill>
                  <a:schemeClr val="accent6"/>
                </a:solidFill>
                <a:latin typeface="+mn-lt"/>
                <a:ea typeface="+mn-ea"/>
                <a:cs typeface="+mn-cs"/>
              </a:defRPr>
            </a:lvl4pPr>
            <a:lvl5pPr marL="917575" indent="-163513" algn="l" rtl="0" eaLnBrk="1" fontAlgn="base" hangingPunct="1">
              <a:spcBef>
                <a:spcPct val="20000"/>
              </a:spcBef>
              <a:spcAft>
                <a:spcPct val="0"/>
              </a:spcAft>
              <a:buChar char="»"/>
              <a:defRPr sz="1400">
                <a:solidFill>
                  <a:schemeClr val="accent6"/>
                </a:solidFill>
                <a:latin typeface="+mn-lt"/>
                <a:ea typeface="+mn-ea"/>
                <a:cs typeface="+mn-cs"/>
              </a:defRPr>
            </a:lvl5pPr>
            <a:lvl6pPr marL="1374775" indent="-163513" algn="l" rtl="0" eaLnBrk="1" fontAlgn="base" hangingPunct="1">
              <a:spcBef>
                <a:spcPct val="20000"/>
              </a:spcBef>
              <a:spcAft>
                <a:spcPct val="0"/>
              </a:spcAft>
              <a:buChar char="»"/>
              <a:defRPr sz="1400">
                <a:solidFill>
                  <a:schemeClr val="dk1"/>
                </a:solidFill>
                <a:latin typeface="+mn-lt"/>
                <a:ea typeface="+mn-ea"/>
                <a:cs typeface="+mn-cs"/>
              </a:defRPr>
            </a:lvl6pPr>
            <a:lvl7pPr marL="1831975" indent="-163513" algn="l" rtl="0" eaLnBrk="1" fontAlgn="base" hangingPunct="1">
              <a:spcBef>
                <a:spcPct val="20000"/>
              </a:spcBef>
              <a:spcAft>
                <a:spcPct val="0"/>
              </a:spcAft>
              <a:buChar char="»"/>
              <a:defRPr sz="1400">
                <a:solidFill>
                  <a:schemeClr val="dk1"/>
                </a:solidFill>
                <a:latin typeface="+mn-lt"/>
                <a:ea typeface="+mn-ea"/>
                <a:cs typeface="+mn-cs"/>
              </a:defRPr>
            </a:lvl7pPr>
            <a:lvl8pPr marL="2289175" indent="-163513" algn="l" rtl="0" eaLnBrk="1" fontAlgn="base" hangingPunct="1">
              <a:spcBef>
                <a:spcPct val="20000"/>
              </a:spcBef>
              <a:spcAft>
                <a:spcPct val="0"/>
              </a:spcAft>
              <a:buChar char="»"/>
              <a:defRPr sz="1400">
                <a:solidFill>
                  <a:schemeClr val="dk1"/>
                </a:solidFill>
                <a:latin typeface="+mn-lt"/>
                <a:ea typeface="+mn-ea"/>
                <a:cs typeface="+mn-cs"/>
              </a:defRPr>
            </a:lvl8pPr>
            <a:lvl9pPr marL="2746375" indent="-163513" algn="l" rtl="0" eaLnBrk="1" fontAlgn="base" hangingPunct="1">
              <a:spcBef>
                <a:spcPct val="20000"/>
              </a:spcBef>
              <a:spcAft>
                <a:spcPct val="0"/>
              </a:spcAft>
              <a:buChar char="»"/>
              <a:defRPr sz="1400">
                <a:solidFill>
                  <a:schemeClr val="dk1"/>
                </a:solidFill>
                <a:latin typeface="+mn-lt"/>
                <a:ea typeface="+mn-ea"/>
                <a:cs typeface="+mn-cs"/>
              </a:defRPr>
            </a:lvl9pPr>
          </a:lstStyle>
          <a:p>
            <a:pPr marL="0" indent="0" algn="ctr">
              <a:lnSpc>
                <a:spcPct val="100000"/>
              </a:lnSpc>
              <a:spcBef>
                <a:spcPts val="800"/>
              </a:spcBef>
              <a:buClr>
                <a:srgbClr val="FCAF17"/>
              </a:buClr>
              <a:buFont typeface="Wingdings" pitchFamily="2" charset="2"/>
              <a:buNone/>
            </a:pPr>
            <a:r>
              <a:rPr lang="en-US" kern="0" dirty="0" smtClean="0">
                <a:solidFill>
                  <a:srgbClr val="FF0000"/>
                </a:solidFill>
              </a:rPr>
              <a:t>Improved range allows for more robust hit selection</a:t>
            </a:r>
            <a:endParaRPr lang="en-US" kern="0" dirty="0">
              <a:solidFill>
                <a:srgbClr val="FF0000"/>
              </a:solidFill>
            </a:endParaRPr>
          </a:p>
          <a:p>
            <a:pPr marL="0" indent="0" algn="ctr">
              <a:lnSpc>
                <a:spcPct val="100000"/>
              </a:lnSpc>
              <a:spcBef>
                <a:spcPts val="800"/>
              </a:spcBef>
              <a:buClr>
                <a:srgbClr val="FCAF17"/>
              </a:buClr>
              <a:buFont typeface="Wingdings" pitchFamily="2" charset="2"/>
              <a:buNone/>
            </a:pPr>
            <a:endParaRPr lang="en-US" kern="0" dirty="0">
              <a:solidFill>
                <a:srgbClr val="FF0000"/>
              </a:solidFill>
            </a:endParaRPr>
          </a:p>
        </p:txBody>
      </p:sp>
      <p:pic>
        <p:nvPicPr>
          <p:cNvPr id="13" name="Picture 12"/>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2726563" y="1322505"/>
            <a:ext cx="3657601" cy="3301341"/>
          </a:xfrm>
          <a:prstGeom prst="rect">
            <a:avLst/>
          </a:prstGeom>
          <a:ln>
            <a:solidFill>
              <a:schemeClr val="tx1"/>
            </a:solidFill>
          </a:ln>
        </p:spPr>
      </p:pic>
      <p:sp>
        <p:nvSpPr>
          <p:cNvPr id="8" name="Oval 7"/>
          <p:cNvSpPr/>
          <p:nvPr/>
        </p:nvSpPr>
        <p:spPr>
          <a:xfrm>
            <a:off x="5438900" y="1947553"/>
            <a:ext cx="447144" cy="13181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pic>
        <p:nvPicPr>
          <p:cNvPr id="12" name="Picture 2" descr="Image result for NOVARTIS TEACHING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3644" y="5814863"/>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184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37950" y="233317"/>
            <a:ext cx="8318500" cy="803275"/>
          </a:xfrm>
          <a:prstGeom prst="rect">
            <a:avLst/>
          </a:prstGeom>
        </p:spPr>
        <p:txBody>
          <a:bodyPr/>
          <a:lstStyle/>
          <a:p>
            <a:pPr algn="ctr"/>
            <a:r>
              <a:rPr lang="en-US" sz="2400" kern="1200" dirty="0">
                <a:solidFill>
                  <a:schemeClr val="tx1"/>
                </a:solidFill>
                <a:latin typeface="Arial Black" panose="020B0A04020102020204" pitchFamily="34" charset="0"/>
              </a:rPr>
              <a:t>Growth inhibition in </a:t>
            </a:r>
            <a:r>
              <a:rPr lang="en-US" sz="2400" kern="1200" dirty="0" smtClean="0">
                <a:solidFill>
                  <a:schemeClr val="tx1"/>
                </a:solidFill>
                <a:latin typeface="Arial Black" panose="020B0A04020102020204" pitchFamily="34" charset="0"/>
              </a:rPr>
              <a:t>3D also correlates better to on target inhibition of the pathway</a:t>
            </a:r>
            <a:endParaRPr lang="en-US" sz="2400" kern="1200" dirty="0">
              <a:solidFill>
                <a:schemeClr val="tx1"/>
              </a:solidFill>
              <a:latin typeface="Arial Black" panose="020B0A040201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87" y="1023366"/>
            <a:ext cx="8760511" cy="380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730578" y="4063838"/>
            <a:ext cx="1733243" cy="461665"/>
          </a:xfrm>
          <a:prstGeom prst="rect">
            <a:avLst/>
          </a:prstGeom>
          <a:noFill/>
          <a:ln>
            <a:solidFill>
              <a:schemeClr val="tx1"/>
            </a:solidFill>
          </a:ln>
        </p:spPr>
        <p:txBody>
          <a:bodyPr wrap="square" rtlCol="0">
            <a:spAutoFit/>
          </a:bodyPr>
          <a:lstStyle/>
          <a:p>
            <a:r>
              <a:rPr lang="en-US" dirty="0" smtClean="0"/>
              <a:t>2-D plastic</a:t>
            </a:r>
            <a:endParaRPr lang="en-US" dirty="0"/>
          </a:p>
        </p:txBody>
      </p:sp>
      <p:sp>
        <p:nvSpPr>
          <p:cNvPr id="10" name="TextBox 9"/>
          <p:cNvSpPr txBox="1"/>
          <p:nvPr/>
        </p:nvSpPr>
        <p:spPr>
          <a:xfrm>
            <a:off x="6236712" y="4052550"/>
            <a:ext cx="1733243" cy="461665"/>
          </a:xfrm>
          <a:prstGeom prst="rect">
            <a:avLst/>
          </a:prstGeom>
          <a:noFill/>
          <a:ln>
            <a:solidFill>
              <a:schemeClr val="tx1"/>
            </a:solidFill>
          </a:ln>
        </p:spPr>
        <p:txBody>
          <a:bodyPr wrap="square" rtlCol="0">
            <a:spAutoFit/>
          </a:bodyPr>
          <a:lstStyle/>
          <a:p>
            <a:r>
              <a:rPr lang="en-US" dirty="0"/>
              <a:t>3</a:t>
            </a:r>
            <a:r>
              <a:rPr lang="en-US" dirty="0" smtClean="0"/>
              <a:t>-D Scivax</a:t>
            </a:r>
            <a:endParaRPr lang="en-US" dirty="0"/>
          </a:p>
        </p:txBody>
      </p:sp>
      <p:sp>
        <p:nvSpPr>
          <p:cNvPr id="7" name="TextBox 6"/>
          <p:cNvSpPr txBox="1"/>
          <p:nvPr/>
        </p:nvSpPr>
        <p:spPr>
          <a:xfrm>
            <a:off x="293511" y="5730129"/>
            <a:ext cx="8308622" cy="369332"/>
          </a:xfrm>
          <a:prstGeom prst="rect">
            <a:avLst/>
          </a:prstGeom>
          <a:noFill/>
        </p:spPr>
        <p:txBody>
          <a:bodyPr wrap="square" rtlCol="0">
            <a:spAutoFit/>
          </a:bodyPr>
          <a:lstStyle/>
          <a:p>
            <a:pPr algn="ctr"/>
            <a:r>
              <a:rPr lang="en-US" dirty="0" smtClean="0">
                <a:solidFill>
                  <a:srgbClr val="FF0000"/>
                </a:solidFill>
              </a:rPr>
              <a:t>Does this trend hold true for other RAS mutant cell lines?</a:t>
            </a:r>
            <a:endParaRPr lang="en-US" dirty="0">
              <a:solidFill>
                <a:srgbClr val="FF0000"/>
              </a:solidFill>
            </a:endParaRPr>
          </a:p>
        </p:txBody>
      </p:sp>
      <p:sp>
        <p:nvSpPr>
          <p:cNvPr id="11" name="Inhaltsplatzhalter 5"/>
          <p:cNvSpPr txBox="1">
            <a:spLocks/>
          </p:cNvSpPr>
          <p:nvPr/>
        </p:nvSpPr>
        <p:spPr bwMode="gray">
          <a:xfrm>
            <a:off x="107085" y="4525503"/>
            <a:ext cx="8980227" cy="1062669"/>
          </a:xfrm>
          <a:prstGeom prst="rect">
            <a:avLst/>
          </a:prstGeom>
          <a:ln w="9525" cap="flat" cmpd="sng" algn="ctr">
            <a:solidFill>
              <a:schemeClr val="accent1">
                <a:shade val="95000"/>
                <a:satMod val="105000"/>
              </a:schemeClr>
            </a:solidFill>
            <a:prstDash val="solid"/>
            <a:miter lim="800000"/>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noAutofit/>
          </a:bodyPr>
          <a:lstStyle>
            <a:lvl1pPr marL="233363" indent="-233363" algn="l" rtl="0" eaLnBrk="1" fontAlgn="base" hangingPunct="1">
              <a:lnSpc>
                <a:spcPct val="95000"/>
              </a:lnSpc>
              <a:spcBef>
                <a:spcPct val="75000"/>
              </a:spcBef>
              <a:spcAft>
                <a:spcPct val="0"/>
              </a:spcAft>
              <a:buClr>
                <a:schemeClr val="accent1"/>
              </a:buClr>
              <a:buSzPct val="110000"/>
              <a:buFont typeface="Wingdings" pitchFamily="2" charset="2"/>
              <a:buChar char="§"/>
              <a:defRPr sz="2400">
                <a:solidFill>
                  <a:schemeClr val="accent6"/>
                </a:solidFill>
                <a:latin typeface="+mn-lt"/>
                <a:ea typeface="+mn-ea"/>
                <a:cs typeface="+mn-cs"/>
              </a:defRPr>
            </a:lvl1pPr>
            <a:lvl2pPr marL="398463" indent="-163513" algn="l" rtl="0" eaLnBrk="1" fontAlgn="base" hangingPunct="1">
              <a:lnSpc>
                <a:spcPct val="95000"/>
              </a:lnSpc>
              <a:spcBef>
                <a:spcPct val="40000"/>
              </a:spcBef>
              <a:spcAft>
                <a:spcPct val="0"/>
              </a:spcAft>
              <a:buClr>
                <a:srgbClr val="917B69"/>
              </a:buClr>
              <a:buFont typeface="Arial" charset="0"/>
              <a:buChar char="•"/>
              <a:defRPr sz="2000">
                <a:solidFill>
                  <a:schemeClr val="accent6"/>
                </a:solidFill>
                <a:latin typeface="+mn-lt"/>
                <a:ea typeface="+mn-ea"/>
                <a:cs typeface="+mn-cs"/>
              </a:defRPr>
            </a:lvl2pPr>
            <a:lvl3pPr marL="577850" indent="-177800" algn="l" rtl="0" eaLnBrk="1" fontAlgn="base" hangingPunct="1">
              <a:lnSpc>
                <a:spcPct val="95000"/>
              </a:lnSpc>
              <a:spcBef>
                <a:spcPct val="30000"/>
              </a:spcBef>
              <a:spcAft>
                <a:spcPct val="0"/>
              </a:spcAft>
              <a:buClrTx/>
              <a:buFont typeface="Arial" charset="0"/>
              <a:buChar char="-"/>
              <a:defRPr>
                <a:solidFill>
                  <a:schemeClr val="accent6"/>
                </a:solidFill>
                <a:latin typeface="+mn-lt"/>
                <a:ea typeface="+mn-ea"/>
                <a:cs typeface="+mn-cs"/>
              </a:defRPr>
            </a:lvl3pPr>
            <a:lvl4pPr marL="752475" indent="-173038" algn="l" rtl="0" eaLnBrk="1" fontAlgn="base" hangingPunct="1">
              <a:lnSpc>
                <a:spcPct val="95000"/>
              </a:lnSpc>
              <a:spcBef>
                <a:spcPct val="20000"/>
              </a:spcBef>
              <a:spcAft>
                <a:spcPct val="0"/>
              </a:spcAft>
              <a:buClrTx/>
              <a:buFont typeface="Arial" charset="0"/>
              <a:buChar char="•"/>
              <a:defRPr sz="1600">
                <a:solidFill>
                  <a:schemeClr val="accent6"/>
                </a:solidFill>
                <a:latin typeface="+mn-lt"/>
                <a:ea typeface="+mn-ea"/>
                <a:cs typeface="+mn-cs"/>
              </a:defRPr>
            </a:lvl4pPr>
            <a:lvl5pPr marL="917575" indent="-163513" algn="l" rtl="0" eaLnBrk="1" fontAlgn="base" hangingPunct="1">
              <a:spcBef>
                <a:spcPct val="20000"/>
              </a:spcBef>
              <a:spcAft>
                <a:spcPct val="0"/>
              </a:spcAft>
              <a:buChar char="»"/>
              <a:defRPr sz="1400">
                <a:solidFill>
                  <a:schemeClr val="accent6"/>
                </a:solidFill>
                <a:latin typeface="+mn-lt"/>
                <a:ea typeface="+mn-ea"/>
                <a:cs typeface="+mn-cs"/>
              </a:defRPr>
            </a:lvl5pPr>
            <a:lvl6pPr marL="1374775" indent="-163513" algn="l" rtl="0" eaLnBrk="1" fontAlgn="base" hangingPunct="1">
              <a:spcBef>
                <a:spcPct val="20000"/>
              </a:spcBef>
              <a:spcAft>
                <a:spcPct val="0"/>
              </a:spcAft>
              <a:buChar char="»"/>
              <a:defRPr sz="1400">
                <a:solidFill>
                  <a:schemeClr val="dk1"/>
                </a:solidFill>
                <a:latin typeface="+mn-lt"/>
                <a:ea typeface="+mn-ea"/>
                <a:cs typeface="+mn-cs"/>
              </a:defRPr>
            </a:lvl6pPr>
            <a:lvl7pPr marL="1831975" indent="-163513" algn="l" rtl="0" eaLnBrk="1" fontAlgn="base" hangingPunct="1">
              <a:spcBef>
                <a:spcPct val="20000"/>
              </a:spcBef>
              <a:spcAft>
                <a:spcPct val="0"/>
              </a:spcAft>
              <a:buChar char="»"/>
              <a:defRPr sz="1400">
                <a:solidFill>
                  <a:schemeClr val="dk1"/>
                </a:solidFill>
                <a:latin typeface="+mn-lt"/>
                <a:ea typeface="+mn-ea"/>
                <a:cs typeface="+mn-cs"/>
              </a:defRPr>
            </a:lvl7pPr>
            <a:lvl8pPr marL="2289175" indent="-163513" algn="l" rtl="0" eaLnBrk="1" fontAlgn="base" hangingPunct="1">
              <a:spcBef>
                <a:spcPct val="20000"/>
              </a:spcBef>
              <a:spcAft>
                <a:spcPct val="0"/>
              </a:spcAft>
              <a:buChar char="»"/>
              <a:defRPr sz="1400">
                <a:solidFill>
                  <a:schemeClr val="dk1"/>
                </a:solidFill>
                <a:latin typeface="+mn-lt"/>
                <a:ea typeface="+mn-ea"/>
                <a:cs typeface="+mn-cs"/>
              </a:defRPr>
            </a:lvl8pPr>
            <a:lvl9pPr marL="2746375" indent="-163513" algn="l" rtl="0" eaLnBrk="1" fontAlgn="base" hangingPunct="1">
              <a:spcBef>
                <a:spcPct val="20000"/>
              </a:spcBef>
              <a:spcAft>
                <a:spcPct val="0"/>
              </a:spcAft>
              <a:buChar char="»"/>
              <a:defRPr sz="1400">
                <a:solidFill>
                  <a:schemeClr val="dk1"/>
                </a:solidFill>
                <a:latin typeface="+mn-lt"/>
                <a:ea typeface="+mn-ea"/>
                <a:cs typeface="+mn-cs"/>
              </a:defRPr>
            </a:lvl9pPr>
          </a:lstStyle>
          <a:p>
            <a:pPr marL="0" indent="0" algn="ctr">
              <a:lnSpc>
                <a:spcPct val="100000"/>
              </a:lnSpc>
              <a:spcBef>
                <a:spcPts val="800"/>
              </a:spcBef>
              <a:buClr>
                <a:srgbClr val="FCAF17"/>
              </a:buClr>
              <a:buFont typeface="Wingdings" pitchFamily="2" charset="2"/>
              <a:buNone/>
            </a:pPr>
            <a:r>
              <a:rPr lang="en-US" sz="2800" kern="0" dirty="0" smtClean="0">
                <a:solidFill>
                  <a:srgbClr val="FF0000"/>
                </a:solidFill>
              </a:rPr>
              <a:t>Improved correlation between </a:t>
            </a:r>
          </a:p>
          <a:p>
            <a:pPr marL="0" indent="0" algn="ctr">
              <a:lnSpc>
                <a:spcPct val="100000"/>
              </a:lnSpc>
              <a:spcBef>
                <a:spcPts val="800"/>
              </a:spcBef>
              <a:buClr>
                <a:srgbClr val="FCAF17"/>
              </a:buClr>
              <a:buFont typeface="Wingdings" pitchFamily="2" charset="2"/>
              <a:buNone/>
            </a:pPr>
            <a:r>
              <a:rPr lang="en-US" sz="2800" kern="0" dirty="0" err="1" smtClean="0">
                <a:solidFill>
                  <a:srgbClr val="FF0000"/>
                </a:solidFill>
              </a:rPr>
              <a:t>pMEK</a:t>
            </a:r>
            <a:r>
              <a:rPr lang="en-US" sz="2800" kern="0" dirty="0" smtClean="0">
                <a:solidFill>
                  <a:srgbClr val="FF0000"/>
                </a:solidFill>
              </a:rPr>
              <a:t> and 3D Cell Proliferation</a:t>
            </a:r>
          </a:p>
        </p:txBody>
      </p:sp>
      <p:pic>
        <p:nvPicPr>
          <p:cNvPr id="8" name="Picture 2" descr="Image result for NOVARTIS TEACHING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3643" y="5654055"/>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69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ight Arrow 21"/>
          <p:cNvSpPr/>
          <p:nvPr/>
        </p:nvSpPr>
        <p:spPr>
          <a:xfrm>
            <a:off x="5955782" y="1440323"/>
            <a:ext cx="2286000" cy="53340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5" name="Straight Arrow Connector 24"/>
          <p:cNvCxnSpPr/>
          <p:nvPr/>
        </p:nvCxnSpPr>
        <p:spPr>
          <a:xfrm>
            <a:off x="5555770" y="1940909"/>
            <a:ext cx="3048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301" name="TextBox 28"/>
          <p:cNvSpPr txBox="1">
            <a:spLocks noChangeArrowheads="1"/>
          </p:cNvSpPr>
          <p:nvPr/>
        </p:nvSpPr>
        <p:spPr bwMode="auto">
          <a:xfrm>
            <a:off x="4421248" y="1776370"/>
            <a:ext cx="1066800" cy="954107"/>
          </a:xfrm>
          <a:prstGeom prst="rect">
            <a:avLst/>
          </a:prstGeom>
          <a:noFill/>
          <a:ln w="9525">
            <a:noFill/>
            <a:miter lim="800000"/>
            <a:headEnd/>
            <a:tailEnd/>
          </a:ln>
        </p:spPr>
        <p:txBody>
          <a:bodyPr>
            <a:spAutoFit/>
          </a:bodyPr>
          <a:lstStyle/>
          <a:p>
            <a:r>
              <a:rPr lang="en-US" sz="1400" dirty="0">
                <a:solidFill>
                  <a:prstClr val="black"/>
                </a:solidFill>
                <a:latin typeface="Calibri" pitchFamily="34" charset="0"/>
              </a:rPr>
              <a:t>Cell </a:t>
            </a:r>
            <a:r>
              <a:rPr lang="en-US" sz="1400" dirty="0" smtClean="0">
                <a:solidFill>
                  <a:prstClr val="black"/>
                </a:solidFill>
                <a:latin typeface="Calibri" pitchFamily="34" charset="0"/>
              </a:rPr>
              <a:t>Seeding into assay plates</a:t>
            </a:r>
          </a:p>
          <a:p>
            <a:r>
              <a:rPr lang="en-US" sz="1400" dirty="0" smtClean="0">
                <a:solidFill>
                  <a:prstClr val="black"/>
                </a:solidFill>
                <a:latin typeface="Calibri" pitchFamily="34" charset="0"/>
              </a:rPr>
              <a:t>24 hours</a:t>
            </a:r>
            <a:endParaRPr lang="en-US" sz="1400" dirty="0">
              <a:solidFill>
                <a:prstClr val="black"/>
              </a:solidFill>
              <a:latin typeface="Calibri" pitchFamily="34" charset="0"/>
            </a:endParaRPr>
          </a:p>
        </p:txBody>
      </p:sp>
      <p:sp>
        <p:nvSpPr>
          <p:cNvPr id="12302" name="TextBox 30"/>
          <p:cNvSpPr txBox="1">
            <a:spLocks noChangeArrowheads="1"/>
          </p:cNvSpPr>
          <p:nvPr/>
        </p:nvSpPr>
        <p:spPr bwMode="auto">
          <a:xfrm>
            <a:off x="6197207" y="1516221"/>
            <a:ext cx="774571" cy="369332"/>
          </a:xfrm>
          <a:prstGeom prst="rect">
            <a:avLst/>
          </a:prstGeom>
          <a:noFill/>
          <a:ln w="9525">
            <a:noFill/>
            <a:miter lim="800000"/>
            <a:headEnd/>
            <a:tailEnd/>
          </a:ln>
        </p:spPr>
        <p:txBody>
          <a:bodyPr wrap="none">
            <a:spAutoFit/>
          </a:bodyPr>
          <a:lstStyle/>
          <a:p>
            <a:r>
              <a:rPr lang="en-US" dirty="0" smtClean="0">
                <a:solidFill>
                  <a:prstClr val="black"/>
                </a:solidFill>
                <a:latin typeface="Calibri" pitchFamily="34" charset="0"/>
              </a:rPr>
              <a:t>5 days</a:t>
            </a:r>
            <a:endParaRPr lang="en-US" dirty="0">
              <a:solidFill>
                <a:prstClr val="black"/>
              </a:solidFill>
              <a:latin typeface="Calibri" pitchFamily="34" charset="0"/>
            </a:endParaRPr>
          </a:p>
        </p:txBody>
      </p:sp>
      <p:sp>
        <p:nvSpPr>
          <p:cNvPr id="12303" name="TextBox 33"/>
          <p:cNvSpPr txBox="1">
            <a:spLocks noChangeArrowheads="1"/>
          </p:cNvSpPr>
          <p:nvPr/>
        </p:nvSpPr>
        <p:spPr bwMode="auto">
          <a:xfrm>
            <a:off x="5959629" y="1829872"/>
            <a:ext cx="2088072" cy="369332"/>
          </a:xfrm>
          <a:prstGeom prst="rect">
            <a:avLst/>
          </a:prstGeom>
          <a:noFill/>
          <a:ln w="9525">
            <a:noFill/>
            <a:miter lim="800000"/>
            <a:headEnd/>
            <a:tailEnd/>
          </a:ln>
        </p:spPr>
        <p:txBody>
          <a:bodyPr wrap="none">
            <a:spAutoFit/>
          </a:bodyPr>
          <a:lstStyle/>
          <a:p>
            <a:r>
              <a:rPr lang="en-US" dirty="0" smtClean="0">
                <a:solidFill>
                  <a:prstClr val="black"/>
                </a:solidFill>
                <a:latin typeface="Calibri" pitchFamily="34" charset="0"/>
              </a:rPr>
              <a:t>Growth media + FBS</a:t>
            </a:r>
            <a:endParaRPr lang="en-US" dirty="0">
              <a:solidFill>
                <a:prstClr val="black"/>
              </a:solidFill>
              <a:latin typeface="Calibri" pitchFamily="34" charset="0"/>
            </a:endParaRPr>
          </a:p>
        </p:txBody>
      </p:sp>
      <p:cxnSp>
        <p:nvCxnSpPr>
          <p:cNvPr id="37" name="Straight Arrow Connector 36"/>
          <p:cNvCxnSpPr/>
          <p:nvPr/>
        </p:nvCxnSpPr>
        <p:spPr>
          <a:xfrm>
            <a:off x="6012900" y="1169708"/>
            <a:ext cx="0" cy="362138"/>
          </a:xfrm>
          <a:prstGeom prst="straightConnector1">
            <a:avLst/>
          </a:prstGeom>
          <a:ln w="38100">
            <a:tailEnd type="arrow"/>
          </a:ln>
          <a:effectLst/>
        </p:spPr>
        <p:style>
          <a:lnRef idx="1">
            <a:schemeClr val="accent1"/>
          </a:lnRef>
          <a:fillRef idx="0">
            <a:schemeClr val="accent1"/>
          </a:fillRef>
          <a:effectRef idx="0">
            <a:schemeClr val="accent1"/>
          </a:effectRef>
          <a:fontRef idx="minor">
            <a:schemeClr val="tx1"/>
          </a:fontRef>
        </p:style>
      </p:cxnSp>
      <p:sp>
        <p:nvSpPr>
          <p:cNvPr id="12308" name="TextBox 12"/>
          <p:cNvSpPr txBox="1">
            <a:spLocks noChangeArrowheads="1"/>
          </p:cNvSpPr>
          <p:nvPr/>
        </p:nvSpPr>
        <p:spPr bwMode="auto">
          <a:xfrm>
            <a:off x="3522555" y="1169708"/>
            <a:ext cx="2362200" cy="307777"/>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a:r>
              <a:rPr lang="en-US" sz="1400" dirty="0">
                <a:solidFill>
                  <a:srgbClr val="C00000"/>
                </a:solidFill>
                <a:latin typeface="Calibri" pitchFamily="34" charset="0"/>
              </a:rPr>
              <a:t>Addition of </a:t>
            </a:r>
            <a:r>
              <a:rPr lang="en-US" sz="1400" dirty="0" smtClean="0">
                <a:solidFill>
                  <a:srgbClr val="C00000"/>
                </a:solidFill>
                <a:latin typeface="Calibri" pitchFamily="34" charset="0"/>
              </a:rPr>
              <a:t>compounds</a:t>
            </a:r>
            <a:endParaRPr lang="en-US" sz="1400" dirty="0">
              <a:solidFill>
                <a:srgbClr val="C00000"/>
              </a:solidFill>
              <a:latin typeface="Calibri" pitchFamily="34" charset="0"/>
            </a:endParaRPr>
          </a:p>
        </p:txBody>
      </p:sp>
      <p:sp>
        <p:nvSpPr>
          <p:cNvPr id="38" name="Right Arrow 37"/>
          <p:cNvSpPr/>
          <p:nvPr/>
        </p:nvSpPr>
        <p:spPr>
          <a:xfrm>
            <a:off x="3937438" y="3560558"/>
            <a:ext cx="2133600" cy="484188"/>
          </a:xfrm>
          <a:prstGeom prst="rightArrow">
            <a:avLst>
              <a:gd name="adj1" fmla="val 55995"/>
              <a:gd name="adj2" fmla="val 5000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313" name="TextBox 11"/>
          <p:cNvSpPr txBox="1">
            <a:spLocks noChangeArrowheads="1"/>
          </p:cNvSpPr>
          <p:nvPr/>
        </p:nvSpPr>
        <p:spPr bwMode="auto">
          <a:xfrm>
            <a:off x="4147156" y="3952655"/>
            <a:ext cx="1377950" cy="369888"/>
          </a:xfrm>
          <a:prstGeom prst="rect">
            <a:avLst/>
          </a:prstGeom>
          <a:noFill/>
          <a:ln w="9525">
            <a:noFill/>
            <a:miter lim="800000"/>
            <a:headEnd/>
            <a:tailEnd/>
          </a:ln>
        </p:spPr>
        <p:txBody>
          <a:bodyPr wrap="none">
            <a:spAutoFit/>
          </a:bodyPr>
          <a:lstStyle/>
          <a:p>
            <a:r>
              <a:rPr lang="en-US" dirty="0">
                <a:solidFill>
                  <a:prstClr val="black"/>
                </a:solidFill>
                <a:latin typeface="Calibri" pitchFamily="34" charset="0"/>
              </a:rPr>
              <a:t>SCM+KO+ITS</a:t>
            </a:r>
          </a:p>
        </p:txBody>
      </p:sp>
      <p:sp>
        <p:nvSpPr>
          <p:cNvPr id="12314" name="TextBox 13"/>
          <p:cNvSpPr txBox="1">
            <a:spLocks noChangeArrowheads="1"/>
          </p:cNvSpPr>
          <p:nvPr/>
        </p:nvSpPr>
        <p:spPr bwMode="auto">
          <a:xfrm>
            <a:off x="4448845" y="3616798"/>
            <a:ext cx="774571" cy="369332"/>
          </a:xfrm>
          <a:prstGeom prst="rect">
            <a:avLst/>
          </a:prstGeom>
          <a:noFill/>
          <a:ln w="9525">
            <a:noFill/>
            <a:miter lim="800000"/>
            <a:headEnd/>
            <a:tailEnd/>
          </a:ln>
        </p:spPr>
        <p:txBody>
          <a:bodyPr wrap="none">
            <a:spAutoFit/>
          </a:bodyPr>
          <a:lstStyle/>
          <a:p>
            <a:r>
              <a:rPr lang="en-US" dirty="0" smtClean="0">
                <a:solidFill>
                  <a:prstClr val="black"/>
                </a:solidFill>
                <a:latin typeface="Calibri" pitchFamily="34" charset="0"/>
              </a:rPr>
              <a:t>3 days</a:t>
            </a:r>
          </a:p>
        </p:txBody>
      </p:sp>
      <p:cxnSp>
        <p:nvCxnSpPr>
          <p:cNvPr id="42" name="Straight Arrow Connector 41"/>
          <p:cNvCxnSpPr/>
          <p:nvPr/>
        </p:nvCxnSpPr>
        <p:spPr>
          <a:xfrm>
            <a:off x="3539287" y="3813226"/>
            <a:ext cx="3048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316" name="TextBox 28"/>
          <p:cNvSpPr txBox="1">
            <a:spLocks noChangeArrowheads="1"/>
          </p:cNvSpPr>
          <p:nvPr/>
        </p:nvSpPr>
        <p:spPr bwMode="auto">
          <a:xfrm>
            <a:off x="2501832" y="3541042"/>
            <a:ext cx="1113451" cy="523220"/>
          </a:xfrm>
          <a:prstGeom prst="rect">
            <a:avLst/>
          </a:prstGeom>
          <a:noFill/>
          <a:ln w="9525">
            <a:noFill/>
            <a:miter lim="800000"/>
            <a:headEnd/>
            <a:tailEnd/>
          </a:ln>
        </p:spPr>
        <p:txBody>
          <a:bodyPr wrap="square">
            <a:spAutoFit/>
          </a:bodyPr>
          <a:lstStyle/>
          <a:p>
            <a:r>
              <a:rPr lang="en-US" sz="1400" dirty="0" smtClean="0">
                <a:solidFill>
                  <a:prstClr val="black"/>
                </a:solidFill>
                <a:latin typeface="Calibri" pitchFamily="34" charset="0"/>
              </a:rPr>
              <a:t>Seeding into assay plates</a:t>
            </a:r>
            <a:endParaRPr lang="en-US" sz="1400" dirty="0">
              <a:solidFill>
                <a:prstClr val="black"/>
              </a:solidFill>
              <a:latin typeface="Calibri" pitchFamily="34" charset="0"/>
            </a:endParaRPr>
          </a:p>
        </p:txBody>
      </p:sp>
      <p:sp>
        <p:nvSpPr>
          <p:cNvPr id="44" name="Right Arrow 43"/>
          <p:cNvSpPr/>
          <p:nvPr/>
        </p:nvSpPr>
        <p:spPr>
          <a:xfrm>
            <a:off x="6071038" y="3560558"/>
            <a:ext cx="2209800" cy="53340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319" name="TextBox 18"/>
          <p:cNvSpPr txBox="1">
            <a:spLocks noChangeArrowheads="1"/>
          </p:cNvSpPr>
          <p:nvPr/>
        </p:nvSpPr>
        <p:spPr bwMode="auto">
          <a:xfrm>
            <a:off x="6486963" y="3956371"/>
            <a:ext cx="1377950" cy="369888"/>
          </a:xfrm>
          <a:prstGeom prst="rect">
            <a:avLst/>
          </a:prstGeom>
          <a:noFill/>
          <a:ln w="9525">
            <a:noFill/>
            <a:miter lim="800000"/>
            <a:headEnd/>
            <a:tailEnd/>
          </a:ln>
        </p:spPr>
        <p:txBody>
          <a:bodyPr wrap="none">
            <a:spAutoFit/>
          </a:bodyPr>
          <a:lstStyle/>
          <a:p>
            <a:r>
              <a:rPr lang="en-US" dirty="0">
                <a:solidFill>
                  <a:prstClr val="black"/>
                </a:solidFill>
                <a:latin typeface="Calibri" pitchFamily="34" charset="0"/>
              </a:rPr>
              <a:t>SCM+KO+ITS</a:t>
            </a:r>
          </a:p>
        </p:txBody>
      </p:sp>
      <p:cxnSp>
        <p:nvCxnSpPr>
          <p:cNvPr id="36" name="Straight Arrow Connector 35"/>
          <p:cNvCxnSpPr/>
          <p:nvPr/>
        </p:nvCxnSpPr>
        <p:spPr>
          <a:xfrm>
            <a:off x="6098621" y="3263347"/>
            <a:ext cx="0" cy="4388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TextBox 13"/>
          <p:cNvSpPr txBox="1">
            <a:spLocks noChangeArrowheads="1"/>
          </p:cNvSpPr>
          <p:nvPr/>
        </p:nvSpPr>
        <p:spPr bwMode="auto">
          <a:xfrm>
            <a:off x="6304011" y="3642592"/>
            <a:ext cx="774571" cy="369332"/>
          </a:xfrm>
          <a:prstGeom prst="rect">
            <a:avLst/>
          </a:prstGeom>
          <a:noFill/>
          <a:ln w="9525">
            <a:noFill/>
            <a:miter lim="800000"/>
            <a:headEnd/>
            <a:tailEnd/>
          </a:ln>
        </p:spPr>
        <p:txBody>
          <a:bodyPr wrap="none">
            <a:spAutoFit/>
          </a:bodyPr>
          <a:lstStyle/>
          <a:p>
            <a:r>
              <a:rPr lang="en-US" dirty="0" smtClean="0">
                <a:solidFill>
                  <a:prstClr val="black"/>
                </a:solidFill>
                <a:latin typeface="Calibri" pitchFamily="34" charset="0"/>
              </a:rPr>
              <a:t>5 </a:t>
            </a:r>
            <a:r>
              <a:rPr lang="en-US" dirty="0">
                <a:solidFill>
                  <a:prstClr val="black"/>
                </a:solidFill>
                <a:latin typeface="Calibri" pitchFamily="34" charset="0"/>
              </a:rPr>
              <a:t>days</a:t>
            </a:r>
          </a:p>
        </p:txBody>
      </p:sp>
      <p:sp>
        <p:nvSpPr>
          <p:cNvPr id="2" name="TextBox 1"/>
          <p:cNvSpPr txBox="1"/>
          <p:nvPr/>
        </p:nvSpPr>
        <p:spPr>
          <a:xfrm>
            <a:off x="821505" y="1631229"/>
            <a:ext cx="388248" cy="369332"/>
          </a:xfrm>
          <a:prstGeom prst="rect">
            <a:avLst/>
          </a:prstGeom>
          <a:noFill/>
        </p:spPr>
        <p:txBody>
          <a:bodyPr wrap="none" rtlCol="0">
            <a:spAutoFit/>
          </a:bodyPr>
          <a:lstStyle/>
          <a:p>
            <a:r>
              <a:rPr lang="en-US" dirty="0" smtClean="0">
                <a:solidFill>
                  <a:prstClr val="black"/>
                </a:solidFill>
                <a:latin typeface="Calibri"/>
              </a:rPr>
              <a:t>A)</a:t>
            </a:r>
            <a:endParaRPr lang="en-US" dirty="0">
              <a:solidFill>
                <a:prstClr val="black"/>
              </a:solidFill>
              <a:latin typeface="Calibri"/>
            </a:endParaRPr>
          </a:p>
        </p:txBody>
      </p:sp>
      <p:sp>
        <p:nvSpPr>
          <p:cNvPr id="46" name="TextBox 45"/>
          <p:cNvSpPr txBox="1"/>
          <p:nvPr/>
        </p:nvSpPr>
        <p:spPr>
          <a:xfrm>
            <a:off x="762631" y="3251063"/>
            <a:ext cx="419317" cy="369332"/>
          </a:xfrm>
          <a:prstGeom prst="rect">
            <a:avLst/>
          </a:prstGeom>
          <a:noFill/>
        </p:spPr>
        <p:txBody>
          <a:bodyPr wrap="square" rtlCol="0">
            <a:spAutoFit/>
          </a:bodyPr>
          <a:lstStyle/>
          <a:p>
            <a:r>
              <a:rPr lang="en-US" dirty="0" smtClean="0">
                <a:solidFill>
                  <a:prstClr val="black"/>
                </a:solidFill>
                <a:latin typeface="Calibri"/>
              </a:rPr>
              <a:t>B)  </a:t>
            </a:r>
            <a:endParaRPr lang="en-US" dirty="0">
              <a:solidFill>
                <a:prstClr val="black"/>
              </a:solidFill>
              <a:latin typeface="Calibri"/>
            </a:endParaRPr>
          </a:p>
        </p:txBody>
      </p:sp>
      <p:sp>
        <p:nvSpPr>
          <p:cNvPr id="33" name="TextBox 33"/>
          <p:cNvSpPr txBox="1">
            <a:spLocks noChangeArrowheads="1"/>
          </p:cNvSpPr>
          <p:nvPr/>
        </p:nvSpPr>
        <p:spPr bwMode="auto">
          <a:xfrm>
            <a:off x="1118971" y="1645206"/>
            <a:ext cx="2356222" cy="369332"/>
          </a:xfrm>
          <a:prstGeom prst="rect">
            <a:avLst/>
          </a:prstGeom>
          <a:noFill/>
          <a:ln w="9525">
            <a:noFill/>
            <a:miter lim="800000"/>
            <a:headEnd/>
            <a:tailEnd/>
          </a:ln>
        </p:spPr>
        <p:txBody>
          <a:bodyPr wrap="none">
            <a:spAutoFit/>
          </a:bodyPr>
          <a:lstStyle/>
          <a:p>
            <a:r>
              <a:rPr lang="en-US" dirty="0" smtClean="0">
                <a:solidFill>
                  <a:prstClr val="black"/>
                </a:solidFill>
                <a:latin typeface="Calibri" pitchFamily="34" charset="0"/>
              </a:rPr>
              <a:t>2-D Monolayer culture </a:t>
            </a:r>
            <a:endParaRPr lang="en-US" dirty="0">
              <a:solidFill>
                <a:prstClr val="black"/>
              </a:solidFill>
              <a:latin typeface="Calibri" pitchFamily="34" charset="0"/>
            </a:endParaRPr>
          </a:p>
        </p:txBody>
      </p:sp>
      <p:sp>
        <p:nvSpPr>
          <p:cNvPr id="53" name="TextBox 33"/>
          <p:cNvSpPr txBox="1">
            <a:spLocks noChangeArrowheads="1"/>
          </p:cNvSpPr>
          <p:nvPr/>
        </p:nvSpPr>
        <p:spPr bwMode="auto">
          <a:xfrm>
            <a:off x="1112454" y="3273260"/>
            <a:ext cx="1946103" cy="369332"/>
          </a:xfrm>
          <a:prstGeom prst="rect">
            <a:avLst/>
          </a:prstGeom>
          <a:noFill/>
          <a:ln w="9525">
            <a:noFill/>
            <a:miter lim="800000"/>
            <a:headEnd/>
            <a:tailEnd/>
          </a:ln>
        </p:spPr>
        <p:txBody>
          <a:bodyPr wrap="square">
            <a:spAutoFit/>
          </a:bodyPr>
          <a:lstStyle/>
          <a:p>
            <a:r>
              <a:rPr lang="en-US" dirty="0" smtClean="0">
                <a:solidFill>
                  <a:prstClr val="black"/>
                </a:solidFill>
                <a:latin typeface="Calibri" pitchFamily="34" charset="0"/>
              </a:rPr>
              <a:t>3-D spheres</a:t>
            </a:r>
            <a:endParaRPr lang="en-US" dirty="0">
              <a:solidFill>
                <a:prstClr val="black"/>
              </a:solidFill>
              <a:latin typeface="Calibri" pitchFamily="34" charset="0"/>
            </a:endParaRPr>
          </a:p>
        </p:txBody>
      </p:sp>
      <p:sp>
        <p:nvSpPr>
          <p:cNvPr id="54" name="TextBox 33"/>
          <p:cNvSpPr txBox="1">
            <a:spLocks noChangeArrowheads="1"/>
          </p:cNvSpPr>
          <p:nvPr/>
        </p:nvSpPr>
        <p:spPr bwMode="auto">
          <a:xfrm>
            <a:off x="8416506" y="1735769"/>
            <a:ext cx="560666" cy="369332"/>
          </a:xfrm>
          <a:prstGeom prst="rect">
            <a:avLst/>
          </a:prstGeom>
          <a:noFill/>
          <a:ln w="9525">
            <a:noFill/>
            <a:miter lim="800000"/>
            <a:headEnd/>
            <a:tailEnd/>
          </a:ln>
        </p:spPr>
        <p:txBody>
          <a:bodyPr wrap="none">
            <a:spAutoFit/>
          </a:bodyPr>
          <a:lstStyle/>
          <a:p>
            <a:r>
              <a:rPr lang="en-US" dirty="0" smtClean="0">
                <a:solidFill>
                  <a:prstClr val="black"/>
                </a:solidFill>
                <a:latin typeface="Calibri" pitchFamily="34" charset="0"/>
              </a:rPr>
              <a:t>CTG</a:t>
            </a:r>
            <a:endParaRPr lang="en-US" dirty="0">
              <a:solidFill>
                <a:prstClr val="black"/>
              </a:solidFill>
              <a:latin typeface="Calibri" pitchFamily="34" charset="0"/>
            </a:endParaRPr>
          </a:p>
        </p:txBody>
      </p:sp>
      <p:sp>
        <p:nvSpPr>
          <p:cNvPr id="55" name="TextBox 33"/>
          <p:cNvSpPr txBox="1">
            <a:spLocks noChangeArrowheads="1"/>
          </p:cNvSpPr>
          <p:nvPr/>
        </p:nvSpPr>
        <p:spPr bwMode="auto">
          <a:xfrm>
            <a:off x="8474932" y="3649668"/>
            <a:ext cx="560666" cy="369332"/>
          </a:xfrm>
          <a:prstGeom prst="rect">
            <a:avLst/>
          </a:prstGeom>
          <a:noFill/>
          <a:ln w="9525">
            <a:noFill/>
            <a:miter lim="800000"/>
            <a:headEnd/>
            <a:tailEnd/>
          </a:ln>
        </p:spPr>
        <p:txBody>
          <a:bodyPr wrap="none">
            <a:spAutoFit/>
          </a:bodyPr>
          <a:lstStyle/>
          <a:p>
            <a:r>
              <a:rPr lang="en-US" dirty="0" smtClean="0">
                <a:solidFill>
                  <a:prstClr val="black"/>
                </a:solidFill>
                <a:latin typeface="Calibri" pitchFamily="34" charset="0"/>
              </a:rPr>
              <a:t>CTG</a:t>
            </a:r>
            <a:endParaRPr lang="en-US" dirty="0">
              <a:solidFill>
                <a:prstClr val="black"/>
              </a:solidFill>
              <a:latin typeface="Calibri" pitchFamily="34" charset="0"/>
            </a:endParaRPr>
          </a:p>
        </p:txBody>
      </p:sp>
      <p:sp>
        <p:nvSpPr>
          <p:cNvPr id="6" name="Title 5"/>
          <p:cNvSpPr>
            <a:spLocks noGrp="1"/>
          </p:cNvSpPr>
          <p:nvPr>
            <p:ph type="title" idx="4294967295"/>
          </p:nvPr>
        </p:nvSpPr>
        <p:spPr>
          <a:xfrm>
            <a:off x="1107970" y="0"/>
            <a:ext cx="7416800" cy="703263"/>
          </a:xfrm>
          <a:prstGeom prst="rect">
            <a:avLst/>
          </a:prstGeom>
        </p:spPr>
        <p:txBody>
          <a:bodyPr/>
          <a:lstStyle/>
          <a:p>
            <a:pPr algn="ctr"/>
            <a:r>
              <a:rPr lang="en-US" sz="2400" kern="1200" dirty="0">
                <a:solidFill>
                  <a:schemeClr val="tx1"/>
                </a:solidFill>
                <a:latin typeface="Arial Black" panose="020B0A04020102020204" pitchFamily="34" charset="0"/>
              </a:rPr>
              <a:t>Workflow for </a:t>
            </a:r>
            <a:r>
              <a:rPr lang="en-US" sz="2400" kern="1200" dirty="0" smtClean="0">
                <a:solidFill>
                  <a:schemeClr val="tx1"/>
                </a:solidFill>
                <a:latin typeface="Arial Black" panose="020B0A04020102020204" pitchFamily="34" charset="0"/>
              </a:rPr>
              <a:t>a 3D 1536-CP </a:t>
            </a:r>
            <a:r>
              <a:rPr lang="en-US" sz="2400" kern="1200" dirty="0">
                <a:solidFill>
                  <a:schemeClr val="tx1"/>
                </a:solidFill>
                <a:latin typeface="Arial Black" panose="020B0A04020102020204" pitchFamily="34" charset="0"/>
              </a:rPr>
              <a:t>assay</a:t>
            </a:r>
          </a:p>
        </p:txBody>
      </p:sp>
      <p:sp>
        <p:nvSpPr>
          <p:cNvPr id="49" name="Text Placeholder 4"/>
          <p:cNvSpPr>
            <a:spLocks noGrp="1"/>
          </p:cNvSpPr>
          <p:nvPr>
            <p:ph idx="4294967295"/>
          </p:nvPr>
        </p:nvSpPr>
        <p:spPr>
          <a:xfrm>
            <a:off x="280988" y="382588"/>
            <a:ext cx="8863012" cy="552450"/>
          </a:xfrm>
        </p:spPr>
        <p:txBody>
          <a:bodyPr/>
          <a:lstStyle/>
          <a:p>
            <a:pPr marL="0" indent="0">
              <a:buNone/>
            </a:pPr>
            <a:r>
              <a:rPr lang="en-US" dirty="0" smtClean="0"/>
              <a:t>8-point DRC using a chemically defined serum-free and growth media</a:t>
            </a:r>
            <a:endParaRPr lang="en-US" dirty="0"/>
          </a:p>
        </p:txBody>
      </p:sp>
      <p:sp>
        <p:nvSpPr>
          <p:cNvPr id="4" name="Rectangle 3"/>
          <p:cNvSpPr/>
          <p:nvPr/>
        </p:nvSpPr>
        <p:spPr>
          <a:xfrm>
            <a:off x="491067" y="1531846"/>
            <a:ext cx="8433944" cy="117142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5" name="Rectangle 44"/>
          <p:cNvSpPr/>
          <p:nvPr/>
        </p:nvSpPr>
        <p:spPr>
          <a:xfrm>
            <a:off x="543228" y="3216942"/>
            <a:ext cx="8433944" cy="117142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50" name="TextBox 12"/>
          <p:cNvSpPr txBox="1">
            <a:spLocks noChangeArrowheads="1"/>
          </p:cNvSpPr>
          <p:nvPr/>
        </p:nvSpPr>
        <p:spPr bwMode="auto">
          <a:xfrm>
            <a:off x="3635270" y="2707552"/>
            <a:ext cx="2362200" cy="307777"/>
          </a:xfrm>
          <a:prstGeom prst="rect">
            <a:avLst/>
          </a:prstGeom>
          <a:noFill/>
          <a:ln w="9525">
            <a:solidFill>
              <a:schemeClr val="tx1"/>
            </a:solidFill>
            <a:miter lim="800000"/>
            <a:headEnd/>
            <a:tailEnd/>
          </a:ln>
          <a:scene3d>
            <a:camera prst="orthographicFront"/>
            <a:lightRig rig="threePt" dir="t"/>
          </a:scene3d>
          <a:sp3d>
            <a:bevelT/>
          </a:sp3d>
        </p:spPr>
        <p:txBody>
          <a:bodyPr>
            <a:spAutoFit/>
          </a:bodyPr>
          <a:lstStyle/>
          <a:p>
            <a:pPr algn="ctr"/>
            <a:r>
              <a:rPr lang="en-US" sz="1400" dirty="0">
                <a:solidFill>
                  <a:srgbClr val="C00000"/>
                </a:solidFill>
                <a:latin typeface="Calibri" pitchFamily="34" charset="0"/>
              </a:rPr>
              <a:t>Addition of </a:t>
            </a:r>
            <a:r>
              <a:rPr lang="en-US" sz="1400" dirty="0" smtClean="0">
                <a:solidFill>
                  <a:srgbClr val="C00000"/>
                </a:solidFill>
                <a:latin typeface="Calibri" pitchFamily="34" charset="0"/>
              </a:rPr>
              <a:t>compounds</a:t>
            </a:r>
            <a:endParaRPr lang="en-US" sz="1400" dirty="0">
              <a:solidFill>
                <a:srgbClr val="C00000"/>
              </a:solidFill>
              <a:latin typeface="Calibri" pitchFamily="34" charset="0"/>
            </a:endParaRPr>
          </a:p>
        </p:txBody>
      </p:sp>
      <p:sp>
        <p:nvSpPr>
          <p:cNvPr id="34" name="TextBox 33"/>
          <p:cNvSpPr txBox="1"/>
          <p:nvPr/>
        </p:nvSpPr>
        <p:spPr>
          <a:xfrm>
            <a:off x="619159" y="4862375"/>
            <a:ext cx="8433944" cy="1046440"/>
          </a:xfrm>
          <a:prstGeom prst="rect">
            <a:avLst/>
          </a:prstGeom>
          <a:noFill/>
          <a:ln>
            <a:solidFill>
              <a:schemeClr val="tx1"/>
            </a:solidFill>
          </a:ln>
        </p:spPr>
        <p:txBody>
          <a:bodyPr wrap="square" rtlCol="0">
            <a:spAutoFit/>
          </a:bodyPr>
          <a:lstStyle/>
          <a:p>
            <a:pPr algn="r" fontAlgn="base">
              <a:spcBef>
                <a:spcPct val="0"/>
              </a:spcBef>
              <a:spcAft>
                <a:spcPct val="0"/>
              </a:spcAft>
            </a:pPr>
            <a:r>
              <a:rPr lang="en-US" sz="1200" dirty="0" smtClean="0">
                <a:solidFill>
                  <a:prstClr val="black"/>
                </a:solidFill>
                <a:hlinkClick r:id="rId3" tooltip="Journal of biomolecular screening."/>
              </a:rPr>
              <a:t>J </a:t>
            </a:r>
            <a:r>
              <a:rPr lang="en-US" sz="1200" dirty="0" err="1">
                <a:solidFill>
                  <a:prstClr val="black"/>
                </a:solidFill>
                <a:hlinkClick r:id="rId3" tooltip="Journal of biomolecular screening."/>
              </a:rPr>
              <a:t>Biomol</a:t>
            </a:r>
            <a:r>
              <a:rPr lang="en-US" sz="1200" dirty="0">
                <a:solidFill>
                  <a:prstClr val="black"/>
                </a:solidFill>
                <a:hlinkClick r:id="rId3" tooltip="Journal of biomolecular screening."/>
              </a:rPr>
              <a:t> Screen.</a:t>
            </a:r>
            <a:r>
              <a:rPr lang="en-US" sz="1200" dirty="0">
                <a:solidFill>
                  <a:prstClr val="black"/>
                </a:solidFill>
              </a:rPr>
              <a:t> 2012 Oct;17(9):1231-42. </a:t>
            </a:r>
            <a:r>
              <a:rPr lang="en-US" sz="1200" dirty="0" err="1">
                <a:solidFill>
                  <a:prstClr val="black"/>
                </a:solidFill>
              </a:rPr>
              <a:t>Epub</a:t>
            </a:r>
            <a:r>
              <a:rPr lang="en-US" sz="1200" dirty="0">
                <a:solidFill>
                  <a:prstClr val="black"/>
                </a:solidFill>
              </a:rPr>
              <a:t> 2012 Aug 27.</a:t>
            </a:r>
          </a:p>
          <a:p>
            <a:pPr algn="r" fontAlgn="base">
              <a:spcBef>
                <a:spcPct val="0"/>
              </a:spcBef>
              <a:spcAft>
                <a:spcPct val="0"/>
              </a:spcAft>
            </a:pPr>
            <a:r>
              <a:rPr lang="en-US" sz="1200" b="1" dirty="0">
                <a:solidFill>
                  <a:prstClr val="black"/>
                </a:solidFill>
              </a:rPr>
              <a:t>A 1536-well quantitative high-throughput screen to identify compounds targeting cancer stem cells.</a:t>
            </a:r>
          </a:p>
          <a:p>
            <a:pPr algn="r" fontAlgn="base">
              <a:spcBef>
                <a:spcPct val="0"/>
              </a:spcBef>
              <a:spcAft>
                <a:spcPct val="0"/>
              </a:spcAft>
            </a:pPr>
            <a:r>
              <a:rPr lang="en-US" sz="1200" dirty="0">
                <a:solidFill>
                  <a:prstClr val="black"/>
                </a:solidFill>
                <a:hlinkClick r:id="rId4"/>
              </a:rPr>
              <a:t>Mathews LA</a:t>
            </a:r>
            <a:r>
              <a:rPr lang="en-US" sz="1200" baseline="30000" dirty="0">
                <a:solidFill>
                  <a:prstClr val="black"/>
                </a:solidFill>
              </a:rPr>
              <a:t>1</a:t>
            </a:r>
            <a:r>
              <a:rPr lang="en-US" sz="1200" dirty="0">
                <a:solidFill>
                  <a:prstClr val="black"/>
                </a:solidFill>
              </a:rPr>
              <a:t>, </a:t>
            </a:r>
            <a:r>
              <a:rPr lang="en-US" sz="1200" dirty="0">
                <a:solidFill>
                  <a:prstClr val="black"/>
                </a:solidFill>
                <a:hlinkClick r:id="rId5"/>
              </a:rPr>
              <a:t>Keller JM</a:t>
            </a:r>
            <a:r>
              <a:rPr lang="en-US" sz="1200" dirty="0">
                <a:solidFill>
                  <a:prstClr val="black"/>
                </a:solidFill>
              </a:rPr>
              <a:t>, </a:t>
            </a:r>
            <a:r>
              <a:rPr lang="en-US" sz="1200" dirty="0">
                <a:solidFill>
                  <a:prstClr val="black"/>
                </a:solidFill>
                <a:hlinkClick r:id="rId6"/>
              </a:rPr>
              <a:t>Goodwin BL</a:t>
            </a:r>
            <a:r>
              <a:rPr lang="en-US" sz="1200" dirty="0">
                <a:solidFill>
                  <a:prstClr val="black"/>
                </a:solidFill>
              </a:rPr>
              <a:t>, </a:t>
            </a:r>
            <a:r>
              <a:rPr lang="en-US" sz="1200" dirty="0" err="1">
                <a:solidFill>
                  <a:prstClr val="black"/>
                </a:solidFill>
                <a:hlinkClick r:id="rId7"/>
              </a:rPr>
              <a:t>Guha</a:t>
            </a:r>
            <a:r>
              <a:rPr lang="en-US" sz="1200" dirty="0">
                <a:solidFill>
                  <a:prstClr val="black"/>
                </a:solidFill>
                <a:hlinkClick r:id="rId7"/>
              </a:rPr>
              <a:t> R</a:t>
            </a:r>
            <a:r>
              <a:rPr lang="en-US" sz="1200" dirty="0">
                <a:solidFill>
                  <a:prstClr val="black"/>
                </a:solidFill>
              </a:rPr>
              <a:t>, </a:t>
            </a:r>
            <a:r>
              <a:rPr lang="en-US" sz="1200" dirty="0">
                <a:solidFill>
                  <a:prstClr val="black"/>
                </a:solidFill>
                <a:hlinkClick r:id="rId8"/>
              </a:rPr>
              <a:t>Shinn P</a:t>
            </a:r>
            <a:r>
              <a:rPr lang="en-US" sz="1200" dirty="0">
                <a:solidFill>
                  <a:prstClr val="black"/>
                </a:solidFill>
              </a:rPr>
              <a:t>, </a:t>
            </a:r>
            <a:r>
              <a:rPr lang="en-US" sz="1200" dirty="0">
                <a:solidFill>
                  <a:prstClr val="black"/>
                </a:solidFill>
                <a:hlinkClick r:id="rId9"/>
              </a:rPr>
              <a:t>Mull R</a:t>
            </a:r>
            <a:r>
              <a:rPr lang="en-US" sz="1200" dirty="0">
                <a:solidFill>
                  <a:prstClr val="black"/>
                </a:solidFill>
              </a:rPr>
              <a:t>, </a:t>
            </a:r>
            <a:r>
              <a:rPr lang="en-US" sz="1200" dirty="0">
                <a:solidFill>
                  <a:prstClr val="black"/>
                </a:solidFill>
                <a:hlinkClick r:id="rId10"/>
              </a:rPr>
              <a:t>Thomas CJ</a:t>
            </a:r>
            <a:r>
              <a:rPr lang="en-US" sz="1200" dirty="0">
                <a:solidFill>
                  <a:prstClr val="black"/>
                </a:solidFill>
              </a:rPr>
              <a:t>, </a:t>
            </a:r>
            <a:r>
              <a:rPr lang="en-US" sz="1200" dirty="0">
                <a:solidFill>
                  <a:prstClr val="black"/>
                </a:solidFill>
                <a:hlinkClick r:id="rId11"/>
              </a:rPr>
              <a:t>de </a:t>
            </a:r>
            <a:r>
              <a:rPr lang="en-US" sz="1200" dirty="0" err="1">
                <a:solidFill>
                  <a:prstClr val="black"/>
                </a:solidFill>
                <a:hlinkClick r:id="rId11"/>
              </a:rPr>
              <a:t>Kluyver</a:t>
            </a:r>
            <a:r>
              <a:rPr lang="en-US" sz="1200" dirty="0">
                <a:solidFill>
                  <a:prstClr val="black"/>
                </a:solidFill>
                <a:hlinkClick r:id="rId11"/>
              </a:rPr>
              <a:t> RL</a:t>
            </a:r>
            <a:r>
              <a:rPr lang="en-US" sz="1200" dirty="0">
                <a:solidFill>
                  <a:prstClr val="black"/>
                </a:solidFill>
              </a:rPr>
              <a:t>, </a:t>
            </a:r>
            <a:r>
              <a:rPr lang="en-US" sz="1200" dirty="0">
                <a:solidFill>
                  <a:prstClr val="black"/>
                </a:solidFill>
                <a:hlinkClick r:id="rId12"/>
              </a:rPr>
              <a:t>Sayers TJ</a:t>
            </a:r>
            <a:r>
              <a:rPr lang="en-US" sz="1200" dirty="0">
                <a:solidFill>
                  <a:prstClr val="black"/>
                </a:solidFill>
              </a:rPr>
              <a:t>, </a:t>
            </a:r>
            <a:r>
              <a:rPr lang="en-US" sz="1200" dirty="0">
                <a:solidFill>
                  <a:prstClr val="black"/>
                </a:solidFill>
                <a:hlinkClick r:id="rId13"/>
              </a:rPr>
              <a:t>Ferrer M</a:t>
            </a:r>
            <a:r>
              <a:rPr lang="en-US" sz="1200" dirty="0">
                <a:solidFill>
                  <a:prstClr val="black"/>
                </a:solidFill>
              </a:rPr>
              <a:t>.</a:t>
            </a:r>
          </a:p>
          <a:p>
            <a:pPr marL="285750" indent="-285750" fontAlgn="base">
              <a:spcBef>
                <a:spcPct val="0"/>
              </a:spcBef>
              <a:spcAft>
                <a:spcPct val="0"/>
              </a:spcAft>
              <a:buFont typeface="Wingdings" panose="05000000000000000000" pitchFamily="2" charset="2"/>
              <a:buChar char="Ø"/>
            </a:pPr>
            <a:endParaRPr lang="en-US" sz="1200" dirty="0" smtClean="0">
              <a:solidFill>
                <a:prstClr val="black"/>
              </a:solidFill>
            </a:endParaRPr>
          </a:p>
          <a:p>
            <a:pPr fontAlgn="base">
              <a:spcBef>
                <a:spcPct val="0"/>
              </a:spcBef>
              <a:spcAft>
                <a:spcPct val="0"/>
              </a:spcAft>
            </a:pPr>
            <a:endParaRPr lang="en-US" sz="1400" dirty="0" smtClean="0">
              <a:solidFill>
                <a:prstClr val="black"/>
              </a:solidFill>
            </a:endParaRPr>
          </a:p>
        </p:txBody>
      </p:sp>
      <p:sp>
        <p:nvSpPr>
          <p:cNvPr id="35" name="TextBox 34"/>
          <p:cNvSpPr txBox="1"/>
          <p:nvPr/>
        </p:nvSpPr>
        <p:spPr>
          <a:xfrm>
            <a:off x="491067" y="5938603"/>
            <a:ext cx="8308622" cy="461665"/>
          </a:xfrm>
          <a:prstGeom prst="rect">
            <a:avLst/>
          </a:prstGeom>
          <a:noFill/>
        </p:spPr>
        <p:txBody>
          <a:bodyPr wrap="square" rtlCol="0">
            <a:spAutoFit/>
          </a:bodyPr>
          <a:lstStyle/>
          <a:p>
            <a:pPr algn="ctr" fontAlgn="base">
              <a:spcBef>
                <a:spcPct val="0"/>
              </a:spcBef>
              <a:spcAft>
                <a:spcPct val="0"/>
              </a:spcAft>
            </a:pPr>
            <a:r>
              <a:rPr lang="en-US" sz="2400" dirty="0" smtClean="0">
                <a:solidFill>
                  <a:srgbClr val="FF0000"/>
                </a:solidFill>
              </a:rPr>
              <a:t>What cell lines should we profile?</a:t>
            </a:r>
            <a:endParaRPr lang="en-US" sz="2400" dirty="0">
              <a:solidFill>
                <a:srgbClr val="FF0000"/>
              </a:solidFill>
            </a:endParaRPr>
          </a:p>
        </p:txBody>
      </p:sp>
      <p:pic>
        <p:nvPicPr>
          <p:cNvPr id="31" name="Picture 2" descr="Image result for NOVARTIS TEACHING LA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12872" y="5938603"/>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86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422"/>
          <a:stretch/>
        </p:blipFill>
        <p:spPr bwMode="auto">
          <a:xfrm>
            <a:off x="1143000" y="1346899"/>
            <a:ext cx="7010400" cy="493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txBox="1">
            <a:spLocks noRot="1" noChangeArrowheads="1"/>
          </p:cNvSpPr>
          <p:nvPr/>
        </p:nvSpPr>
        <p:spPr>
          <a:xfrm>
            <a:off x="201614" y="279400"/>
            <a:ext cx="8686800" cy="1143000"/>
          </a:xfrm>
          <a:prstGeom prst="rect">
            <a:avLst/>
          </a:prstGeom>
        </p:spPr>
        <p:txBody>
          <a:bodyPr/>
          <a:lstStyle/>
          <a:p>
            <a:pPr algn="ctr" fontAlgn="base">
              <a:spcBef>
                <a:spcPct val="0"/>
              </a:spcBef>
              <a:spcAft>
                <a:spcPct val="0"/>
              </a:spcAft>
              <a:defRPr/>
            </a:pPr>
            <a:r>
              <a:rPr lang="en-US" sz="2400" dirty="0">
                <a:latin typeface="Arial Black" panose="020B0A04020102020204" pitchFamily="34" charset="0"/>
                <a:ea typeface="+mj-ea"/>
                <a:cs typeface="+mj-cs"/>
              </a:rPr>
              <a:t>Spheroid Method of Culturing Cells</a:t>
            </a:r>
          </a:p>
        </p:txBody>
      </p:sp>
      <p:sp>
        <p:nvSpPr>
          <p:cNvPr id="2" name="Rectangle 1"/>
          <p:cNvSpPr/>
          <p:nvPr/>
        </p:nvSpPr>
        <p:spPr>
          <a:xfrm>
            <a:off x="-2299062" y="6027003"/>
            <a:ext cx="11242284" cy="830997"/>
          </a:xfrm>
          <a:prstGeom prst="rect">
            <a:avLst/>
          </a:prstGeom>
        </p:spPr>
        <p:txBody>
          <a:bodyPr wrap="square">
            <a:spAutoFit/>
          </a:bodyPr>
          <a:lstStyle/>
          <a:p>
            <a:pPr algn="r" fontAlgn="base">
              <a:spcBef>
                <a:spcPct val="0"/>
              </a:spcBef>
              <a:spcAft>
                <a:spcPct val="0"/>
              </a:spcAft>
            </a:pPr>
            <a:r>
              <a:rPr lang="en-US" sz="1200" dirty="0">
                <a:solidFill>
                  <a:prstClr val="black"/>
                </a:solidFill>
                <a:hlinkClick r:id="rId3" tooltip="Journal of biomolecular screening."/>
              </a:rPr>
              <a:t>J </a:t>
            </a:r>
            <a:r>
              <a:rPr lang="en-US" sz="1200" dirty="0" err="1">
                <a:solidFill>
                  <a:prstClr val="black"/>
                </a:solidFill>
                <a:hlinkClick r:id="rId3" tooltip="Journal of biomolecular screening."/>
              </a:rPr>
              <a:t>Biomol</a:t>
            </a:r>
            <a:r>
              <a:rPr lang="en-US" sz="1200" dirty="0">
                <a:solidFill>
                  <a:prstClr val="black"/>
                </a:solidFill>
                <a:hlinkClick r:id="rId3" tooltip="Journal of biomolecular screening."/>
              </a:rPr>
              <a:t> Screen.</a:t>
            </a:r>
            <a:r>
              <a:rPr lang="en-US" sz="1200" dirty="0">
                <a:solidFill>
                  <a:prstClr val="black"/>
                </a:solidFill>
              </a:rPr>
              <a:t> 2012 Oct;17(9):1231-42. </a:t>
            </a:r>
            <a:r>
              <a:rPr lang="en-US" sz="1200" dirty="0" err="1">
                <a:solidFill>
                  <a:prstClr val="black"/>
                </a:solidFill>
              </a:rPr>
              <a:t>Epub</a:t>
            </a:r>
            <a:r>
              <a:rPr lang="en-US" sz="1200" dirty="0">
                <a:solidFill>
                  <a:prstClr val="black"/>
                </a:solidFill>
              </a:rPr>
              <a:t> 2012 Aug 27.</a:t>
            </a:r>
          </a:p>
          <a:p>
            <a:pPr algn="r" fontAlgn="base">
              <a:spcBef>
                <a:spcPct val="0"/>
              </a:spcBef>
              <a:spcAft>
                <a:spcPct val="0"/>
              </a:spcAft>
            </a:pPr>
            <a:r>
              <a:rPr lang="en-US" sz="1200" dirty="0" smtClean="0">
                <a:solidFill>
                  <a:prstClr val="black"/>
                </a:solidFill>
                <a:hlinkClick r:id="rId4"/>
              </a:rPr>
              <a:t>Mathews LA</a:t>
            </a:r>
            <a:r>
              <a:rPr lang="en-US" sz="1200" baseline="30000" dirty="0" smtClean="0">
                <a:solidFill>
                  <a:prstClr val="black"/>
                </a:solidFill>
              </a:rPr>
              <a:t>1</a:t>
            </a:r>
            <a:r>
              <a:rPr lang="en-US" sz="1200" dirty="0" smtClean="0">
                <a:solidFill>
                  <a:prstClr val="black"/>
                </a:solidFill>
              </a:rPr>
              <a:t> et al. </a:t>
            </a:r>
            <a:endParaRPr lang="en-US" sz="2400" dirty="0">
              <a:solidFill>
                <a:prstClr val="black"/>
              </a:solidFill>
            </a:endParaRPr>
          </a:p>
          <a:p>
            <a:pPr marL="285750" indent="-285750" fontAlgn="base">
              <a:spcBef>
                <a:spcPct val="0"/>
              </a:spcBef>
              <a:spcAft>
                <a:spcPct val="0"/>
              </a:spcAft>
              <a:buFont typeface="Wingdings" panose="05000000000000000000" pitchFamily="2" charset="2"/>
              <a:buChar char="Ø"/>
            </a:pPr>
            <a:endParaRPr lang="en-US" sz="2400" dirty="0">
              <a:solidFill>
                <a:prstClr val="black"/>
              </a:solidFill>
            </a:endParaRPr>
          </a:p>
        </p:txBody>
      </p:sp>
      <p:pic>
        <p:nvPicPr>
          <p:cNvPr id="5" name="Picture 2" descr="Image result for NC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859" y="6184612"/>
            <a:ext cx="2542243" cy="568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361734" y="738188"/>
            <a:ext cx="8660674" cy="368300"/>
          </a:xfrm>
        </p:spPr>
        <p:txBody>
          <a:bodyPr/>
          <a:lstStyle/>
          <a:p>
            <a:pPr marL="0" indent="0">
              <a:buNone/>
            </a:pPr>
            <a:r>
              <a:rPr lang="en-US" dirty="0" smtClean="0"/>
              <a:t>Morphologies </a:t>
            </a:r>
            <a:r>
              <a:rPr lang="en-US" dirty="0"/>
              <a:t> </a:t>
            </a:r>
            <a:r>
              <a:rPr lang="en-US" dirty="0" smtClean="0"/>
              <a:t>and responses are highly dependent on cell line</a:t>
            </a:r>
            <a:endParaRPr lang="en-US" dirty="0"/>
          </a:p>
        </p:txBody>
      </p:sp>
      <p:sp>
        <p:nvSpPr>
          <p:cNvPr id="5" name="Title 4"/>
          <p:cNvSpPr>
            <a:spLocks noGrp="1"/>
          </p:cNvSpPr>
          <p:nvPr>
            <p:ph type="title" idx="4294967295"/>
          </p:nvPr>
        </p:nvSpPr>
        <p:spPr>
          <a:xfrm>
            <a:off x="665146" y="293325"/>
            <a:ext cx="8318500" cy="801687"/>
          </a:xfrm>
          <a:prstGeom prst="rect">
            <a:avLst/>
          </a:prstGeom>
        </p:spPr>
        <p:txBody>
          <a:bodyPr/>
          <a:lstStyle/>
          <a:p>
            <a:pPr algn="ctr"/>
            <a:r>
              <a:rPr lang="en-US" sz="2400" kern="1200" dirty="0">
                <a:solidFill>
                  <a:schemeClr val="tx1"/>
                </a:solidFill>
                <a:latin typeface="Arial Black" panose="020B0A04020102020204" pitchFamily="34" charset="0"/>
              </a:rPr>
              <a:t>Snapshot of varying spheroid morphologies </a:t>
            </a:r>
          </a:p>
        </p:txBody>
      </p:sp>
      <p:pic>
        <p:nvPicPr>
          <p:cNvPr id="6" name="Picture 5" descr="H:\Experiments 2016\ONC7CRK\1536_CP_Screening\Weekly Screening - for ECLIPSE\week1_Calu6\calu6 3d highmag.jpg"/>
          <p:cNvPicPr>
            <a:picLocks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22360"/>
          <a:stretch/>
        </p:blipFill>
        <p:spPr bwMode="auto">
          <a:xfrm>
            <a:off x="220108" y="1805258"/>
            <a:ext cx="2947964" cy="2166378"/>
          </a:xfrm>
          <a:prstGeom prst="rect">
            <a:avLst/>
          </a:prstGeom>
          <a:noFill/>
          <a:ln w="5715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7" name="Picture 17" descr="H:\Experiments 2016\ONC7CRK\1536_CP_Screening\Weekly Screening - for ECLIPSE\wk5_20160307_IPC298_Kns62_Skmel30\images\skmel30 3d d8.jpg"/>
          <p:cNvPicPr>
            <a:picLocks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7349" t="16043" r="26401" b="30041"/>
          <a:stretch/>
        </p:blipFill>
        <p:spPr bwMode="auto">
          <a:xfrm>
            <a:off x="6228564" y="1805258"/>
            <a:ext cx="2749182" cy="2166378"/>
          </a:xfrm>
          <a:prstGeom prst="rect">
            <a:avLst/>
          </a:prstGeom>
          <a:noFill/>
          <a:ln w="5715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8" name="Picture 7"/>
          <p:cNvPicPr>
            <a:picLocks noChangeArrowheads="1"/>
          </p:cNvPicPr>
          <p:nvPr/>
        </p:nvPicPr>
        <p:blipFill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b="22196"/>
          <a:stretch/>
        </p:blipFill>
        <p:spPr bwMode="auto">
          <a:xfrm>
            <a:off x="3315853" y="1800652"/>
            <a:ext cx="2752437" cy="2170984"/>
          </a:xfrm>
          <a:prstGeom prst="rect">
            <a:avLst/>
          </a:prstGeom>
          <a:noFill/>
          <a:ln w="57150">
            <a:solidFill>
              <a:schemeClr val="accent2">
                <a:lumMod val="75000"/>
              </a:schemeClr>
            </a:solidFill>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359910" y="4184072"/>
            <a:ext cx="2668359" cy="461665"/>
          </a:xfrm>
          <a:prstGeom prst="rect">
            <a:avLst/>
          </a:prstGeom>
          <a:noFill/>
        </p:spPr>
        <p:txBody>
          <a:bodyPr wrap="none" rtlCol="0">
            <a:spAutoFit/>
          </a:bodyPr>
          <a:lstStyle/>
          <a:p>
            <a:pPr fontAlgn="base">
              <a:spcBef>
                <a:spcPct val="0"/>
              </a:spcBef>
              <a:spcAft>
                <a:spcPct val="0"/>
              </a:spcAft>
            </a:pPr>
            <a:r>
              <a:rPr lang="en-US" sz="2400" dirty="0" smtClean="0">
                <a:solidFill>
                  <a:prstClr val="black"/>
                </a:solidFill>
              </a:rPr>
              <a:t>Loose Aggregates</a:t>
            </a:r>
            <a:endParaRPr lang="en-US" sz="2400" dirty="0">
              <a:solidFill>
                <a:prstClr val="black"/>
              </a:solidFill>
            </a:endParaRPr>
          </a:p>
        </p:txBody>
      </p:sp>
      <p:sp>
        <p:nvSpPr>
          <p:cNvPr id="10" name="TextBox 9"/>
          <p:cNvSpPr txBox="1"/>
          <p:nvPr/>
        </p:nvSpPr>
        <p:spPr>
          <a:xfrm>
            <a:off x="3646849" y="4262580"/>
            <a:ext cx="2090444" cy="461665"/>
          </a:xfrm>
          <a:prstGeom prst="rect">
            <a:avLst/>
          </a:prstGeom>
          <a:noFill/>
        </p:spPr>
        <p:txBody>
          <a:bodyPr wrap="none" rtlCol="0">
            <a:spAutoFit/>
          </a:bodyPr>
          <a:lstStyle/>
          <a:p>
            <a:pPr fontAlgn="base">
              <a:spcBef>
                <a:spcPct val="0"/>
              </a:spcBef>
              <a:spcAft>
                <a:spcPct val="0"/>
              </a:spcAft>
            </a:pPr>
            <a:r>
              <a:rPr lang="en-US" sz="2400" dirty="0" smtClean="0">
                <a:solidFill>
                  <a:prstClr val="black"/>
                </a:solidFill>
              </a:rPr>
              <a:t>Tight Spheres</a:t>
            </a:r>
            <a:endParaRPr lang="en-US" sz="2400" dirty="0">
              <a:solidFill>
                <a:prstClr val="black"/>
              </a:solidFill>
            </a:endParaRPr>
          </a:p>
        </p:txBody>
      </p:sp>
      <p:sp>
        <p:nvSpPr>
          <p:cNvPr id="11" name="TextBox 10"/>
          <p:cNvSpPr txBox="1"/>
          <p:nvPr/>
        </p:nvSpPr>
        <p:spPr>
          <a:xfrm>
            <a:off x="6296692" y="4308746"/>
            <a:ext cx="2686954" cy="830997"/>
          </a:xfrm>
          <a:prstGeom prst="rect">
            <a:avLst/>
          </a:prstGeom>
          <a:noFill/>
        </p:spPr>
        <p:txBody>
          <a:bodyPr wrap="none" rtlCol="0">
            <a:spAutoFit/>
          </a:bodyPr>
          <a:lstStyle/>
          <a:p>
            <a:pPr algn="ctr" fontAlgn="base">
              <a:spcBef>
                <a:spcPct val="0"/>
              </a:spcBef>
              <a:spcAft>
                <a:spcPct val="0"/>
              </a:spcAft>
            </a:pPr>
            <a:r>
              <a:rPr lang="en-US" sz="2400" dirty="0" smtClean="0">
                <a:solidFill>
                  <a:prstClr val="black"/>
                </a:solidFill>
              </a:rPr>
              <a:t>Spheres with </a:t>
            </a:r>
          </a:p>
          <a:p>
            <a:pPr algn="ctr" fontAlgn="base">
              <a:spcBef>
                <a:spcPct val="0"/>
              </a:spcBef>
              <a:spcAft>
                <a:spcPct val="0"/>
              </a:spcAft>
            </a:pPr>
            <a:r>
              <a:rPr lang="en-US" sz="2400" dirty="0" smtClean="0">
                <a:solidFill>
                  <a:prstClr val="black"/>
                </a:solidFill>
              </a:rPr>
              <a:t>spindle phenotype</a:t>
            </a:r>
            <a:endParaRPr lang="en-US" sz="2400" dirty="0">
              <a:solidFill>
                <a:prstClr val="black"/>
              </a:solidFill>
            </a:endParaRPr>
          </a:p>
        </p:txBody>
      </p:sp>
      <p:sp>
        <p:nvSpPr>
          <p:cNvPr id="12" name="TextBox 11"/>
          <p:cNvSpPr txBox="1"/>
          <p:nvPr/>
        </p:nvSpPr>
        <p:spPr>
          <a:xfrm>
            <a:off x="219322" y="5457886"/>
            <a:ext cx="8420895" cy="677108"/>
          </a:xfrm>
          <a:prstGeom prst="rect">
            <a:avLst/>
          </a:prstGeom>
          <a:noFill/>
        </p:spPr>
        <p:txBody>
          <a:bodyPr wrap="none" rtlCol="0">
            <a:spAutoFit/>
          </a:bodyPr>
          <a:lstStyle/>
          <a:p>
            <a:pPr fontAlgn="base">
              <a:spcBef>
                <a:spcPct val="0"/>
              </a:spcBef>
              <a:spcAft>
                <a:spcPct val="0"/>
              </a:spcAft>
            </a:pPr>
            <a:r>
              <a:rPr lang="en-US" b="1" i="1" dirty="0" smtClean="0">
                <a:solidFill>
                  <a:prstClr val="black"/>
                </a:solidFill>
              </a:rPr>
              <a:t>Large </a:t>
            </a:r>
            <a:r>
              <a:rPr lang="en-US" b="1" i="1" dirty="0">
                <a:solidFill>
                  <a:prstClr val="black"/>
                </a:solidFill>
              </a:rPr>
              <a:t>Scale Pharmacological Profiling of 3D Tumor Models of Cancer </a:t>
            </a:r>
            <a:r>
              <a:rPr lang="en-US" b="1" i="1" dirty="0" smtClean="0">
                <a:solidFill>
                  <a:prstClr val="black"/>
                </a:solidFill>
              </a:rPr>
              <a:t>Cells</a:t>
            </a:r>
          </a:p>
          <a:p>
            <a:pPr fontAlgn="base">
              <a:spcBef>
                <a:spcPct val="0"/>
              </a:spcBef>
              <a:spcAft>
                <a:spcPct val="0"/>
              </a:spcAft>
            </a:pPr>
            <a:r>
              <a:rPr lang="en-US" sz="2000" dirty="0" smtClean="0">
                <a:solidFill>
                  <a:srgbClr val="E44C16"/>
                </a:solidFill>
              </a:rPr>
              <a:t>Mathews Griner, Cell Death and Disease, September 20, 2016</a:t>
            </a:r>
          </a:p>
        </p:txBody>
      </p:sp>
      <p:pic>
        <p:nvPicPr>
          <p:cNvPr id="13" name="Picture 2" descr="Image result for NCA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859" y="6171549"/>
            <a:ext cx="2542243" cy="5688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NOVARTIS TEACHING LA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2872" y="5938603"/>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659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Experiments 2016\ONC7CRK\1536_CP_Screening\Weekly Screening - for ECLIPSE\week1_Calu6\calu6 d1 2d highmag.jpg"/>
          <p:cNvPicPr preferRelativeResize="0">
            <a:picLocks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0252" y="85666"/>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Experiments 2016\ONC7CRK\1536_CP_Screening\Weekly Screening - for ECLIPSE\week1_Calu6\calu6 3d highmag.jpg"/>
          <p:cNvPicPr>
            <a:picLocks noChangeArrowheads="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79007" y="85666"/>
            <a:ext cx="1115568" cy="12252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5094" y="1281497"/>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pic>
        <p:nvPicPr>
          <p:cNvPr id="1030" name="Picture 6" descr="H:\Experiments 2016\ONC7CRK\1536_CP_Screening\Weekly Screening - for ECLIPSE\week3_H1299_HS578t_SKMEL2\h1299 3d d4.jpg"/>
          <p:cNvPicPr>
            <a:picLocks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6780" t="9146" r="26176" b="13970"/>
          <a:stretch/>
        </p:blipFill>
        <p:spPr bwMode="auto">
          <a:xfrm>
            <a:off x="3436517" y="85666"/>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Experiments 2016\ONC7CRK\1536_CP_Screening\Weekly Screening - for ECLIPSE\week3_H1299_HS578t_SKMEL2\h1299 2d d1.jpg"/>
          <p:cNvPicPr>
            <a:picLocks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22322" t="7904" r="20596" b="13557"/>
          <a:stretch/>
        </p:blipFill>
        <p:spPr bwMode="auto">
          <a:xfrm>
            <a:off x="2307762" y="85666"/>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xperiments 2016\ONC7CRK\1536_CP_Screening\Weekly Screening - for ECLIPSE\week4_KU-19-19_Meljuso 3D repeat\ku1919_d1_2d.jpg"/>
          <p:cNvPicPr>
            <a:picLocks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19147" t="10648" r="25992" b="21296"/>
          <a:stretch/>
        </p:blipFill>
        <p:spPr bwMode="auto">
          <a:xfrm>
            <a:off x="74461" y="1608072"/>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Experiments 2016\ONC7CRK\1536_CP_Screening\Weekly Screening - for ECLIPSE\week4_KU-19-19_Meljuso 3D repeat\ku1919_d4_3d.jpg"/>
          <p:cNvPicPr>
            <a:picLocks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l="15558" t="6482" r="30622" b="21296"/>
          <a:stretch/>
        </p:blipFill>
        <p:spPr bwMode="auto">
          <a:xfrm>
            <a:off x="1201002" y="1608072"/>
            <a:ext cx="1115568" cy="12252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5094" y="2799605"/>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pic>
        <p:nvPicPr>
          <p:cNvPr id="1034" name="Picture 10" descr="H:\Experiments 2016\ONC7CRK\1536_CP_Screening\Weekly Screening - for ECLIPSE\wk5_20160307_IPC298_Kns62_Skmel30\images\ipc298 2d d1.jpg"/>
          <p:cNvPicPr>
            <a:picLocks noChangeArrowheads="1"/>
          </p:cNvPicPr>
          <p:nvPr/>
        </p:nvPicPr>
        <p:blipFill rotWithShape="1">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l="13333" t="5167" r="35972" b="28167"/>
          <a:stretch/>
        </p:blipFill>
        <p:spPr bwMode="auto">
          <a:xfrm>
            <a:off x="2327543" y="1608072"/>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Experiments 2016\ONC7CRK\1536_CP_Screening\Weekly Screening - for ECLIPSE\wk5_20160307_IPC298_Kns62_Skmel30\images\ipc298 3d d8.jpg"/>
          <p:cNvPicPr>
            <a:picLocks noChangeArrowheads="1"/>
          </p:cNvPicPr>
          <p:nvPr/>
        </p:nvPicPr>
        <p:blipFill rotWithShape="1">
          <a:blip r:embed="rId17" cstate="print">
            <a:extLst>
              <a:ext uri="{BEBA8EAE-BF5A-486C-A8C5-ECC9F3942E4B}">
                <a14:imgProps xmlns:a14="http://schemas.microsoft.com/office/drawing/2010/main">
                  <a14:imgLayer r:embed="rId18">
                    <a14:imgEffect>
                      <a14:brightnessContrast bright="40000" contrast="-20000"/>
                    </a14:imgEffect>
                  </a14:imgLayer>
                </a14:imgProps>
              </a:ext>
              <a:ext uri="{28A0092B-C50C-407E-A947-70E740481C1C}">
                <a14:useLocalDpi xmlns:a14="http://schemas.microsoft.com/office/drawing/2010/main" val="0"/>
              </a:ext>
            </a:extLst>
          </a:blip>
          <a:srcRect l="24584" t="9861" r="21945" b="17055"/>
          <a:stretch/>
        </p:blipFill>
        <p:spPr bwMode="auto">
          <a:xfrm>
            <a:off x="3454084" y="1608072"/>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xperiments 2016\ONC7CRK\1536_CP_Screening\Weekly Screening - for ECLIPSE\wk5_20160307_IPC298_Kns62_Skmel30\images\kns62 2d d6.jpg"/>
          <p:cNvPicPr>
            <a:picLocks noChangeArrowheads="1"/>
          </p:cNvPicPr>
          <p:nvPr/>
        </p:nvPicPr>
        <p:blipFill rotWithShape="1">
          <a:blip r:embed="rId19" cstate="print">
            <a:extLst>
              <a:ext uri="{BEBA8EAE-BF5A-486C-A8C5-ECC9F3942E4B}">
                <a14:imgProps xmlns:a14="http://schemas.microsoft.com/office/drawing/2010/main">
                  <a14:imgLayer r:embed="rId20">
                    <a14:imgEffect>
                      <a14:brightnessContrast bright="40000" contrast="20000"/>
                    </a14:imgEffect>
                  </a14:imgLayer>
                </a14:imgProps>
              </a:ext>
              <a:ext uri="{28A0092B-C50C-407E-A947-70E740481C1C}">
                <a14:useLocalDpi xmlns:a14="http://schemas.microsoft.com/office/drawing/2010/main" val="0"/>
              </a:ext>
            </a:extLst>
          </a:blip>
          <a:srcRect l="21883" t="12540" r="22909" b="13387"/>
          <a:stretch/>
        </p:blipFill>
        <p:spPr bwMode="auto">
          <a:xfrm>
            <a:off x="4565272" y="85666"/>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Experiments 2016\ONC7CRK\1536_CP_Screening\Weekly Screening - for ECLIPSE\wk5_20160307_IPC298_Kns62_Skmel30\images\kns62 3d d8.jpg"/>
          <p:cNvPicPr>
            <a:picLocks noChangeArrowheads="1"/>
          </p:cNvPicPr>
          <p:nvPr/>
        </p:nvPicPr>
        <p:blipFill rotWithShape="1">
          <a:blip r:embed="rId21" cstate="print">
            <a:extLst>
              <a:ext uri="{BEBA8EAE-BF5A-486C-A8C5-ECC9F3942E4B}">
                <a14:imgProps xmlns:a14="http://schemas.microsoft.com/office/drawing/2010/main">
                  <a14:imgLayer r:embed="rId22">
                    <a14:imgEffect>
                      <a14:brightnessContrast bright="40000"/>
                    </a14:imgEffect>
                  </a14:imgLayer>
                </a14:imgProps>
              </a:ext>
              <a:ext uri="{28A0092B-C50C-407E-A947-70E740481C1C}">
                <a14:useLocalDpi xmlns:a14="http://schemas.microsoft.com/office/drawing/2010/main" val="0"/>
              </a:ext>
            </a:extLst>
          </a:blip>
          <a:srcRect l="26277" t="8676" r="20534" b="20264"/>
          <a:stretch/>
        </p:blipFill>
        <p:spPr bwMode="auto">
          <a:xfrm>
            <a:off x="5694027" y="85666"/>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Experiments 2016\ONC7CRK\1536_CP_Screening\Weekly Screening - for ECLIPSE\wk5_20160307_IPC298_Kns62_Skmel30\images\skmel30 2d d6.jpg"/>
          <p:cNvPicPr>
            <a:picLocks noChangeArrowheads="1"/>
          </p:cNvPicPr>
          <p:nvPr/>
        </p:nvPicPr>
        <p:blipFill rotWithShape="1">
          <a:blip r:embed="rId23" cstate="print">
            <a:extLst>
              <a:ext uri="{BEBA8EAE-BF5A-486C-A8C5-ECC9F3942E4B}">
                <a14:imgProps xmlns:a14="http://schemas.microsoft.com/office/drawing/2010/main">
                  <a14:imgLayer r:embed="rId24">
                    <a14:imgEffect>
                      <a14:brightnessContrast bright="40000" contrast="20000"/>
                    </a14:imgEffect>
                  </a14:imgLayer>
                </a14:imgProps>
              </a:ext>
              <a:ext uri="{28A0092B-C50C-407E-A947-70E740481C1C}">
                <a14:useLocalDpi xmlns:a14="http://schemas.microsoft.com/office/drawing/2010/main" val="0"/>
              </a:ext>
            </a:extLst>
          </a:blip>
          <a:srcRect l="24411" t="16043" r="21076" b="14513"/>
          <a:stretch/>
        </p:blipFill>
        <p:spPr bwMode="auto">
          <a:xfrm>
            <a:off x="4580625" y="1608072"/>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Experiments 2016\ONC7CRK\1536_CP_Screening\Weekly Screening - for ECLIPSE\wk5_20160307_IPC298_Kns62_Skmel30\images\skmel30 3d d8.jpg"/>
          <p:cNvPicPr>
            <a:picLocks noChangeArrowheads="1"/>
          </p:cNvPicPr>
          <p:nvPr/>
        </p:nvPicPr>
        <p:blipFill rotWithShape="1">
          <a:blip r:embed="rId25" cstate="print">
            <a:extLst>
              <a:ext uri="{BEBA8EAE-BF5A-486C-A8C5-ECC9F3942E4B}">
                <a14:imgProps xmlns:a14="http://schemas.microsoft.com/office/drawing/2010/main">
                  <a14:imgLayer r:embed="rId26">
                    <a14:imgEffect>
                      <a14:brightnessContrast bright="40000"/>
                    </a14:imgEffect>
                  </a14:imgLayer>
                </a14:imgProps>
              </a:ext>
              <a:ext uri="{28A0092B-C50C-407E-A947-70E740481C1C}">
                <a14:useLocalDpi xmlns:a14="http://schemas.microsoft.com/office/drawing/2010/main" val="0"/>
              </a:ext>
            </a:extLst>
          </a:blip>
          <a:srcRect l="17349" t="16043" r="26401" b="14513"/>
          <a:stretch/>
        </p:blipFill>
        <p:spPr bwMode="auto">
          <a:xfrm>
            <a:off x="5707166" y="1608072"/>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Experiments 2016\ONC7CRK\1536_CP_Screening\Weekly Screening - for ECLIPSE\wk6_RD_20160314\rd 2d d6.jpg"/>
          <p:cNvPicPr>
            <a:picLocks noChangeArrowheads="1"/>
          </p:cNvPicPr>
          <p:nvPr/>
        </p:nvPicPr>
        <p:blipFill rotWithShape="1">
          <a:blip r:embed="rId27" cstate="print">
            <a:extLst>
              <a:ext uri="{BEBA8EAE-BF5A-486C-A8C5-ECC9F3942E4B}">
                <a14:imgProps xmlns:a14="http://schemas.microsoft.com/office/drawing/2010/main">
                  <a14:imgLayer r:embed="rId28">
                    <a14:imgEffect>
                      <a14:brightnessContrast bright="40000"/>
                    </a14:imgEffect>
                  </a14:imgLayer>
                </a14:imgProps>
              </a:ext>
              <a:ext uri="{28A0092B-C50C-407E-A947-70E740481C1C}">
                <a14:useLocalDpi xmlns:a14="http://schemas.microsoft.com/office/drawing/2010/main" val="0"/>
              </a:ext>
            </a:extLst>
          </a:blip>
          <a:srcRect l="22917" t="8343" r="23958" b="23657"/>
          <a:stretch/>
        </p:blipFill>
        <p:spPr bwMode="auto">
          <a:xfrm>
            <a:off x="50252" y="3091126"/>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H:\Experiments 2016\ONC7CRK\1536_CP_Screening\Weekly Screening - for ECLIPSE\wk6_RD_20160314\rd 3d d8.jpg"/>
          <p:cNvPicPr>
            <a:picLocks noChangeArrowheads="1"/>
          </p:cNvPicPr>
          <p:nvPr/>
        </p:nvPicPr>
        <p:blipFill rotWithShape="1">
          <a:blip r:embed="rId29" cstate="print">
            <a:extLst>
              <a:ext uri="{BEBA8EAE-BF5A-486C-A8C5-ECC9F3942E4B}">
                <a14:imgProps xmlns:a14="http://schemas.microsoft.com/office/drawing/2010/main">
                  <a14:imgLayer r:embed="rId30">
                    <a14:imgEffect>
                      <a14:brightnessContrast bright="40000"/>
                    </a14:imgEffect>
                  </a14:imgLayer>
                </a14:imgProps>
              </a:ext>
              <a:ext uri="{28A0092B-C50C-407E-A947-70E740481C1C}">
                <a14:useLocalDpi xmlns:a14="http://schemas.microsoft.com/office/drawing/2010/main" val="0"/>
              </a:ext>
            </a:extLst>
          </a:blip>
          <a:srcRect l="17361" t="8344" r="28472" b="21286"/>
          <a:stretch/>
        </p:blipFill>
        <p:spPr bwMode="auto">
          <a:xfrm>
            <a:off x="1182735" y="3091126"/>
            <a:ext cx="1115568" cy="122529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p:cNvPicPr>
            <a:picLocks noChangeArrowheads="1"/>
          </p:cNvPicPr>
          <p:nvPr/>
        </p:nvPicPr>
        <p:blipFill>
          <a:blip r:embed="rId31" cstate="print">
            <a:extLst>
              <a:ext uri="{BEBA8EAE-BF5A-486C-A8C5-ECC9F3942E4B}">
                <a14:imgProps xmlns:a14="http://schemas.microsoft.com/office/drawing/2010/main">
                  <a14:imgLayer r:embed="rId3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15218" y="3091126"/>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rrowheads="1"/>
          </p:cNvPicPr>
          <p:nvPr/>
        </p:nvPicPr>
        <p:blipFill>
          <a:blip r:embed="rId33" cstate="print">
            <a:extLst>
              <a:ext uri="{BEBA8EAE-BF5A-486C-A8C5-ECC9F3942E4B}">
                <a14:imgProps xmlns:a14="http://schemas.microsoft.com/office/drawing/2010/main">
                  <a14:imgLayer r:embed="rId3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447701" y="3091126"/>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rrowheads="1"/>
          </p:cNvPicPr>
          <p:nvPr/>
        </p:nvPicPr>
        <p:blipFill>
          <a:blip r:embed="rId35" cstate="print">
            <a:extLst>
              <a:ext uri="{BEBA8EAE-BF5A-486C-A8C5-ECC9F3942E4B}">
                <a14:imgProps xmlns:a14="http://schemas.microsoft.com/office/drawing/2010/main">
                  <a14:imgLayer r:embed="rId3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80184" y="3091126"/>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7" name="Picture 23"/>
          <p:cNvPicPr>
            <a:picLocks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712667" y="3091126"/>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8" name="Picture 24"/>
          <p:cNvPicPr>
            <a:picLocks noChangeArrowheads="1"/>
          </p:cNvPicPr>
          <p:nvPr/>
        </p:nvPicPr>
        <p:blipFill>
          <a:blip r:embed="rId38" cstate="print">
            <a:extLst>
              <a:ext uri="{BEBA8EAE-BF5A-486C-A8C5-ECC9F3942E4B}">
                <a14:imgProps xmlns:a14="http://schemas.microsoft.com/office/drawing/2010/main">
                  <a14:imgLayer r:embed="rId3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02973" y="4589703"/>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9" name="Picture 25"/>
          <p:cNvPicPr>
            <a:picLocks noChangeArrowheads="1"/>
          </p:cNvPicPr>
          <p:nvPr/>
        </p:nvPicPr>
        <p:blipFill>
          <a:blip r:embed="rId40" cstate="print">
            <a:extLst>
              <a:ext uri="{BEBA8EAE-BF5A-486C-A8C5-ECC9F3942E4B}">
                <a14:imgProps xmlns:a14="http://schemas.microsoft.com/office/drawing/2010/main">
                  <a14:imgLayer r:embed="rId4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76735" y="4589703"/>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0" name="Picture 26"/>
          <p:cNvPicPr>
            <a:picLocks noChangeArrowheads="1"/>
          </p:cNvPicPr>
          <p:nvPr/>
        </p:nvPicPr>
        <p:blipFill>
          <a:blip r:embed="rId42" cstate="print">
            <a:extLst>
              <a:ext uri="{BEBA8EAE-BF5A-486C-A8C5-ECC9F3942E4B}">
                <a14:imgProps xmlns:a14="http://schemas.microsoft.com/office/drawing/2010/main">
                  <a14:imgLayer r:embed="rId4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450497" y="4589703"/>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1" name="Picture 27"/>
          <p:cNvPicPr>
            <a:picLocks noChangeArrowheads="1"/>
          </p:cNvPicPr>
          <p:nvPr/>
        </p:nvPicPr>
        <p:blipFill>
          <a:blip r:embed="rId44" cstate="print">
            <a:extLst>
              <a:ext uri="{BEBA8EAE-BF5A-486C-A8C5-ECC9F3942E4B}">
                <a14:imgProps xmlns:a14="http://schemas.microsoft.com/office/drawing/2010/main">
                  <a14:imgLayer r:embed="rId4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15381" y="4589703"/>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2" name="Picture 28"/>
          <p:cNvPicPr>
            <a:picLocks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5789143" y="4589703"/>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3" name="Picture 29"/>
          <p:cNvPicPr>
            <a:picLocks noChangeArrowheads="1"/>
          </p:cNvPicPr>
          <p:nvPr/>
        </p:nvPicPr>
        <p:blipFill>
          <a:blip r:embed="rId47" cstate="print">
            <a:extLst>
              <a:ext uri="{BEBA8EAE-BF5A-486C-A8C5-ECC9F3942E4B}">
                <a14:imgProps xmlns:a14="http://schemas.microsoft.com/office/drawing/2010/main">
                  <a14:imgLayer r:embed="rId4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62905" y="4589703"/>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rrowheads="1"/>
          </p:cNvPicPr>
          <p:nvPr/>
        </p:nvPicPr>
        <p:blipFill>
          <a:blip r:embed="rId49" cstate="print">
            <a:extLst>
              <a:ext uri="{BEBA8EAE-BF5A-486C-A8C5-ECC9F3942E4B}">
                <a14:imgProps xmlns:a14="http://schemas.microsoft.com/office/drawing/2010/main">
                  <a14:imgLayer r:embed="rId5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822782" y="85666"/>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rrowheads="1"/>
          </p:cNvPicPr>
          <p:nvPr/>
        </p:nvPicPr>
        <p:blipFill>
          <a:blip r:embed="rId51" cstate="print">
            <a:extLst>
              <a:ext uri="{BEBA8EAE-BF5A-486C-A8C5-ECC9F3942E4B}">
                <a14:imgProps xmlns:a14="http://schemas.microsoft.com/office/drawing/2010/main">
                  <a14:imgLayer r:embed="rId52">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951538" y="85666"/>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p:cNvPicPr>
            <a:picLocks noChangeArrowheads="1"/>
          </p:cNvPicPr>
          <p:nvPr/>
        </p:nvPicPr>
        <p:blipFill>
          <a:blip r:embed="rId53" cstate="print">
            <a:extLst>
              <a:ext uri="{BEBA8EAE-BF5A-486C-A8C5-ECC9F3942E4B}">
                <a14:imgProps xmlns:a14="http://schemas.microsoft.com/office/drawing/2010/main">
                  <a14:imgLayer r:embed="rId5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833707" y="1608072"/>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5"/>
          <p:cNvPicPr>
            <a:picLocks noChangeArrowheads="1"/>
          </p:cNvPicPr>
          <p:nvPr/>
        </p:nvPicPr>
        <p:blipFill>
          <a:blip r:embed="rId55" cstate="print">
            <a:extLst>
              <a:ext uri="{BEBA8EAE-BF5A-486C-A8C5-ECC9F3942E4B}">
                <a14:imgProps xmlns:a14="http://schemas.microsoft.com/office/drawing/2010/main">
                  <a14:imgLayer r:embed="rId5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960249" y="1608072"/>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rrowheads="1"/>
          </p:cNvPicPr>
          <p:nvPr/>
        </p:nvPicPr>
        <p:blipFill>
          <a:blip r:embed="rId57" cstate="print">
            <a:extLst>
              <a:ext uri="{BEBA8EAE-BF5A-486C-A8C5-ECC9F3942E4B}">
                <a14:imgProps xmlns:a14="http://schemas.microsoft.com/office/drawing/2010/main">
                  <a14:imgLayer r:embed="rId5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845150" y="3091126"/>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7"/>
          <p:cNvPicPr>
            <a:picLocks noChangeArrowheads="1"/>
          </p:cNvPicPr>
          <p:nvPr/>
        </p:nvPicPr>
        <p:blipFill>
          <a:blip r:embed="rId59" cstate="print">
            <a:extLst>
              <a:ext uri="{BEBA8EAE-BF5A-486C-A8C5-ECC9F3942E4B}">
                <a14:imgProps xmlns:a14="http://schemas.microsoft.com/office/drawing/2010/main">
                  <a14:imgLayer r:embed="rId6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977630" y="3091126"/>
            <a:ext cx="1115568" cy="12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17912" y="6030852"/>
            <a:ext cx="3925818" cy="461665"/>
          </a:xfrm>
          <a:prstGeom prst="rect">
            <a:avLst/>
          </a:prstGeom>
          <a:noFill/>
        </p:spPr>
        <p:txBody>
          <a:bodyPr wrap="none" rtlCol="0">
            <a:spAutoFit/>
          </a:bodyPr>
          <a:lstStyle/>
          <a:p>
            <a:pPr fontAlgn="base">
              <a:spcBef>
                <a:spcPct val="0"/>
              </a:spcBef>
              <a:spcAft>
                <a:spcPct val="0"/>
              </a:spcAft>
            </a:pPr>
            <a:r>
              <a:rPr lang="en-US" sz="2400" dirty="0">
                <a:latin typeface="Arial Black" panose="020B0A04020102020204" pitchFamily="34" charset="0"/>
                <a:ea typeface="+mj-ea"/>
                <a:cs typeface="+mj-cs"/>
              </a:rPr>
              <a:t>Various Morphologies </a:t>
            </a:r>
          </a:p>
        </p:txBody>
      </p:sp>
      <p:sp>
        <p:nvSpPr>
          <p:cNvPr id="51" name="TextBox 50"/>
          <p:cNvSpPr txBox="1"/>
          <p:nvPr/>
        </p:nvSpPr>
        <p:spPr>
          <a:xfrm>
            <a:off x="75094" y="4286183"/>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63" name="TextBox 62"/>
          <p:cNvSpPr txBox="1"/>
          <p:nvPr/>
        </p:nvSpPr>
        <p:spPr>
          <a:xfrm>
            <a:off x="2298303" y="1281497"/>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64" name="TextBox 63"/>
          <p:cNvSpPr txBox="1"/>
          <p:nvPr/>
        </p:nvSpPr>
        <p:spPr>
          <a:xfrm>
            <a:off x="2298303" y="2799605"/>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65" name="TextBox 64"/>
          <p:cNvSpPr txBox="1"/>
          <p:nvPr/>
        </p:nvSpPr>
        <p:spPr>
          <a:xfrm>
            <a:off x="2298303" y="4286183"/>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66" name="TextBox 65"/>
          <p:cNvSpPr txBox="1"/>
          <p:nvPr/>
        </p:nvSpPr>
        <p:spPr>
          <a:xfrm>
            <a:off x="4563269" y="1281497"/>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67" name="TextBox 66"/>
          <p:cNvSpPr txBox="1"/>
          <p:nvPr/>
        </p:nvSpPr>
        <p:spPr>
          <a:xfrm>
            <a:off x="4563269" y="2799605"/>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68" name="TextBox 67"/>
          <p:cNvSpPr txBox="1"/>
          <p:nvPr/>
        </p:nvSpPr>
        <p:spPr>
          <a:xfrm>
            <a:off x="4563269" y="4286183"/>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69" name="TextBox 68"/>
          <p:cNvSpPr txBox="1"/>
          <p:nvPr/>
        </p:nvSpPr>
        <p:spPr>
          <a:xfrm>
            <a:off x="6801749" y="1281497"/>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70" name="TextBox 69"/>
          <p:cNvSpPr txBox="1"/>
          <p:nvPr/>
        </p:nvSpPr>
        <p:spPr>
          <a:xfrm>
            <a:off x="6801749" y="2799605"/>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71" name="TextBox 70"/>
          <p:cNvSpPr txBox="1"/>
          <p:nvPr/>
        </p:nvSpPr>
        <p:spPr>
          <a:xfrm>
            <a:off x="6801749" y="4286183"/>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72" name="TextBox 71"/>
          <p:cNvSpPr txBox="1"/>
          <p:nvPr/>
        </p:nvSpPr>
        <p:spPr>
          <a:xfrm>
            <a:off x="1130308" y="5811946"/>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73" name="TextBox 72"/>
          <p:cNvSpPr txBox="1"/>
          <p:nvPr/>
        </p:nvSpPr>
        <p:spPr>
          <a:xfrm>
            <a:off x="3447701" y="5811946"/>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sp>
        <p:nvSpPr>
          <p:cNvPr id="74" name="TextBox 73"/>
          <p:cNvSpPr txBox="1"/>
          <p:nvPr/>
        </p:nvSpPr>
        <p:spPr>
          <a:xfrm>
            <a:off x="5805265" y="5811946"/>
            <a:ext cx="2731008"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rPr>
              <a:t>       2-D                     3-D</a:t>
            </a:r>
            <a:endParaRPr lang="en-US" sz="1200" dirty="0">
              <a:solidFill>
                <a:prstClr val="black"/>
              </a:solidFill>
            </a:endParaRPr>
          </a:p>
        </p:txBody>
      </p:sp>
      <p:pic>
        <p:nvPicPr>
          <p:cNvPr id="48" name="Picture 2" descr="Image result for NOVARTIS TEACHING LAB"/>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712872" y="5964729"/>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55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047849" y="0"/>
            <a:ext cx="7416800" cy="704850"/>
          </a:xfrm>
          <a:prstGeom prst="rect">
            <a:avLst/>
          </a:prstGeom>
        </p:spPr>
        <p:txBody>
          <a:bodyPr/>
          <a:lstStyle/>
          <a:p>
            <a:pPr algn="ctr"/>
            <a:r>
              <a:rPr lang="en-US" sz="2400" kern="1200" dirty="0">
                <a:solidFill>
                  <a:schemeClr val="tx1"/>
                </a:solidFill>
                <a:latin typeface="Arial Black" panose="020B0A04020102020204" pitchFamily="34" charset="0"/>
              </a:rPr>
              <a:t>Focused inhibitor screen in 1536</a:t>
            </a:r>
          </a:p>
        </p:txBody>
      </p:sp>
      <p:sp>
        <p:nvSpPr>
          <p:cNvPr id="6" name="Rectangle 5"/>
          <p:cNvSpPr/>
          <p:nvPr/>
        </p:nvSpPr>
        <p:spPr>
          <a:xfrm>
            <a:off x="325034" y="405237"/>
            <a:ext cx="9414995" cy="830997"/>
          </a:xfrm>
          <a:prstGeom prst="rect">
            <a:avLst/>
          </a:prstGeom>
        </p:spPr>
        <p:txBody>
          <a:bodyPr wrap="square">
            <a:spAutoFit/>
          </a:bodyPr>
          <a:lstStyle/>
          <a:p>
            <a:pPr algn="ctr" fontAlgn="base">
              <a:spcBef>
                <a:spcPct val="0"/>
              </a:spcBef>
              <a:spcAft>
                <a:spcPct val="0"/>
              </a:spcAft>
            </a:pPr>
            <a:r>
              <a:rPr lang="en-US" sz="2400" dirty="0" smtClean="0">
                <a:solidFill>
                  <a:prstClr val="black"/>
                </a:solidFill>
              </a:rPr>
              <a:t>Subset of cell lines demonstrate a distinct sensitivity to </a:t>
            </a:r>
          </a:p>
          <a:p>
            <a:pPr algn="ctr" fontAlgn="base">
              <a:spcBef>
                <a:spcPct val="0"/>
              </a:spcBef>
              <a:spcAft>
                <a:spcPct val="0"/>
              </a:spcAft>
            </a:pPr>
            <a:r>
              <a:rPr lang="en-US" sz="2400" dirty="0" smtClean="0">
                <a:solidFill>
                  <a:prstClr val="black"/>
                </a:solidFill>
              </a:rPr>
              <a:t>compounds when grown  in 3D</a:t>
            </a:r>
            <a:endParaRPr lang="en-US" sz="2400" dirty="0">
              <a:solidFill>
                <a:prstClr val="black"/>
              </a:solidFill>
            </a:endParaRPr>
          </a:p>
        </p:txBody>
      </p:sp>
      <p:grpSp>
        <p:nvGrpSpPr>
          <p:cNvPr id="7" name="Group 6"/>
          <p:cNvGrpSpPr/>
          <p:nvPr/>
        </p:nvGrpSpPr>
        <p:grpSpPr>
          <a:xfrm>
            <a:off x="1047850" y="1346492"/>
            <a:ext cx="7367537" cy="5027298"/>
            <a:chOff x="207383" y="1220137"/>
            <a:chExt cx="7367537" cy="5027298"/>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10671"/>
            <a:stretch/>
          </p:blipFill>
          <p:spPr bwMode="auto">
            <a:xfrm>
              <a:off x="407438" y="1220137"/>
              <a:ext cx="7167482" cy="475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rot="16200000">
              <a:off x="-1319586" y="3294800"/>
              <a:ext cx="3454047" cy="400110"/>
            </a:xfrm>
            <a:prstGeom prst="rect">
              <a:avLst/>
            </a:prstGeom>
            <a:solidFill>
              <a:schemeClr val="accent1"/>
            </a:solidFill>
          </p:spPr>
          <p:txBody>
            <a:bodyPr wrap="square" rtlCol="0">
              <a:spAutoFit/>
            </a:bodyPr>
            <a:lstStyle/>
            <a:p>
              <a:pPr fontAlgn="base">
                <a:spcBef>
                  <a:spcPct val="0"/>
                </a:spcBef>
                <a:spcAft>
                  <a:spcPct val="0"/>
                </a:spcAft>
              </a:pPr>
              <a:r>
                <a:rPr lang="en-US" sz="2000" dirty="0" smtClean="0">
                  <a:solidFill>
                    <a:prstClr val="black"/>
                  </a:solidFill>
                </a:rPr>
                <a:t>3-D_Qualified Absolute IC50</a:t>
              </a:r>
              <a:endParaRPr lang="en-US" sz="2000" dirty="0">
                <a:solidFill>
                  <a:prstClr val="black"/>
                </a:solidFill>
              </a:endParaRPr>
            </a:p>
          </p:txBody>
        </p:sp>
        <p:sp>
          <p:nvSpPr>
            <p:cNvPr id="14" name="TextBox 13"/>
            <p:cNvSpPr txBox="1"/>
            <p:nvPr/>
          </p:nvSpPr>
          <p:spPr>
            <a:xfrm>
              <a:off x="2469891" y="5847325"/>
              <a:ext cx="3444348" cy="400110"/>
            </a:xfrm>
            <a:prstGeom prst="rect">
              <a:avLst/>
            </a:prstGeom>
            <a:solidFill>
              <a:schemeClr val="accent1"/>
            </a:solidFill>
          </p:spPr>
          <p:txBody>
            <a:bodyPr wrap="square" rtlCol="0">
              <a:spAutoFit/>
            </a:bodyPr>
            <a:lstStyle/>
            <a:p>
              <a:pPr fontAlgn="base">
                <a:spcBef>
                  <a:spcPct val="0"/>
                </a:spcBef>
                <a:spcAft>
                  <a:spcPct val="0"/>
                </a:spcAft>
              </a:pPr>
              <a:r>
                <a:rPr lang="en-US" sz="2000" dirty="0">
                  <a:solidFill>
                    <a:prstClr val="black"/>
                  </a:solidFill>
                </a:rPr>
                <a:t>2-D_Qualified Absolute IC50</a:t>
              </a:r>
            </a:p>
          </p:txBody>
        </p:sp>
        <p:sp>
          <p:nvSpPr>
            <p:cNvPr id="12" name="Oval 11"/>
            <p:cNvSpPr/>
            <p:nvPr/>
          </p:nvSpPr>
          <p:spPr>
            <a:xfrm>
              <a:off x="4909527" y="1667163"/>
              <a:ext cx="1011894" cy="5103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3" name="Rectangle 2"/>
            <p:cNvSpPr/>
            <p:nvPr/>
          </p:nvSpPr>
          <p:spPr>
            <a:xfrm>
              <a:off x="1418549" y="1238739"/>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1" name="Rectangle 10"/>
            <p:cNvSpPr/>
            <p:nvPr/>
          </p:nvSpPr>
          <p:spPr>
            <a:xfrm>
              <a:off x="3076192" y="1243168"/>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3" name="Rectangle 12"/>
            <p:cNvSpPr/>
            <p:nvPr/>
          </p:nvSpPr>
          <p:spPr>
            <a:xfrm>
              <a:off x="4909527" y="1238739"/>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5" name="Rectangle 14"/>
            <p:cNvSpPr/>
            <p:nvPr/>
          </p:nvSpPr>
          <p:spPr>
            <a:xfrm>
              <a:off x="6483960" y="1234955"/>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6" name="Rectangle 15"/>
            <p:cNvSpPr/>
            <p:nvPr/>
          </p:nvSpPr>
          <p:spPr>
            <a:xfrm>
              <a:off x="1413743" y="2367499"/>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7" name="Rectangle 16"/>
            <p:cNvSpPr/>
            <p:nvPr/>
          </p:nvSpPr>
          <p:spPr>
            <a:xfrm>
              <a:off x="3124048" y="2367499"/>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8" name="Rectangle 17"/>
            <p:cNvSpPr/>
            <p:nvPr/>
          </p:nvSpPr>
          <p:spPr>
            <a:xfrm>
              <a:off x="4752001" y="2379361"/>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9" name="Rectangle 18"/>
            <p:cNvSpPr/>
            <p:nvPr/>
          </p:nvSpPr>
          <p:spPr>
            <a:xfrm>
              <a:off x="6389313" y="2385018"/>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0" name="Rectangle 19"/>
            <p:cNvSpPr/>
            <p:nvPr/>
          </p:nvSpPr>
          <p:spPr>
            <a:xfrm>
              <a:off x="1413743" y="3480924"/>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1" name="Rectangle 20"/>
            <p:cNvSpPr/>
            <p:nvPr/>
          </p:nvSpPr>
          <p:spPr>
            <a:xfrm>
              <a:off x="3023828" y="3496314"/>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2" name="Rectangle 21"/>
            <p:cNvSpPr/>
            <p:nvPr/>
          </p:nvSpPr>
          <p:spPr>
            <a:xfrm>
              <a:off x="4757953" y="3496314"/>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3" name="Rectangle 22"/>
            <p:cNvSpPr/>
            <p:nvPr/>
          </p:nvSpPr>
          <p:spPr>
            <a:xfrm>
              <a:off x="1413743" y="4616142"/>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5" name="Rectangle 24"/>
            <p:cNvSpPr/>
            <p:nvPr/>
          </p:nvSpPr>
          <p:spPr>
            <a:xfrm>
              <a:off x="3023828" y="4616142"/>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6" name="Rectangle 25"/>
            <p:cNvSpPr/>
            <p:nvPr/>
          </p:nvSpPr>
          <p:spPr>
            <a:xfrm>
              <a:off x="4731619" y="4616142"/>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7" name="Rectangle 26"/>
            <p:cNvSpPr/>
            <p:nvPr/>
          </p:nvSpPr>
          <p:spPr>
            <a:xfrm>
              <a:off x="6428806" y="3496314"/>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8" name="Rectangle 27"/>
            <p:cNvSpPr/>
            <p:nvPr/>
          </p:nvSpPr>
          <p:spPr>
            <a:xfrm>
              <a:off x="6389313" y="4615904"/>
              <a:ext cx="648072" cy="10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grpSp>
      <p:pic>
        <p:nvPicPr>
          <p:cNvPr id="30" name="Picture 2" descr="Image result for NOVARTIS TEACHING 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872" y="5938603"/>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669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98822" y="0"/>
            <a:ext cx="9901646" cy="703263"/>
          </a:xfrm>
          <a:prstGeom prst="rect">
            <a:avLst/>
          </a:prstGeom>
        </p:spPr>
        <p:txBody>
          <a:bodyPr/>
          <a:lstStyle/>
          <a:p>
            <a:pPr algn="ctr"/>
            <a:r>
              <a:rPr lang="en-US" sz="2400" kern="1200" dirty="0">
                <a:solidFill>
                  <a:schemeClr val="tx1"/>
                </a:solidFill>
                <a:latin typeface="Arial Black" panose="020B0A04020102020204" pitchFamily="34" charset="0"/>
              </a:rPr>
              <a:t>Paradoxical Activation observed in 1536- well plates</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699"/>
          <a:stretch/>
        </p:blipFill>
        <p:spPr bwMode="auto">
          <a:xfrm>
            <a:off x="683568" y="1367690"/>
            <a:ext cx="7326910" cy="476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868144" y="1484784"/>
            <a:ext cx="158417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9" name="Rectangle 8"/>
          <p:cNvSpPr/>
          <p:nvPr/>
        </p:nvSpPr>
        <p:spPr>
          <a:xfrm>
            <a:off x="3635896" y="1484784"/>
            <a:ext cx="158417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0" name="Rectangle 9"/>
          <p:cNvSpPr/>
          <p:nvPr/>
        </p:nvSpPr>
        <p:spPr>
          <a:xfrm>
            <a:off x="1043608" y="1493168"/>
            <a:ext cx="158417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1" name="Rectangle 10"/>
          <p:cNvSpPr/>
          <p:nvPr/>
        </p:nvSpPr>
        <p:spPr>
          <a:xfrm>
            <a:off x="3635896" y="3748496"/>
            <a:ext cx="158417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2" name="Rectangle 11"/>
          <p:cNvSpPr/>
          <p:nvPr/>
        </p:nvSpPr>
        <p:spPr>
          <a:xfrm>
            <a:off x="1115616" y="3758841"/>
            <a:ext cx="158417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3" name="TextBox 12"/>
          <p:cNvSpPr txBox="1"/>
          <p:nvPr/>
        </p:nvSpPr>
        <p:spPr>
          <a:xfrm>
            <a:off x="6156176" y="4365104"/>
            <a:ext cx="1366080" cy="1200329"/>
          </a:xfrm>
          <a:prstGeom prst="rect">
            <a:avLst/>
          </a:prstGeom>
          <a:noFill/>
        </p:spPr>
        <p:txBody>
          <a:bodyPr wrap="none" rtlCol="0">
            <a:spAutoFit/>
          </a:bodyPr>
          <a:lstStyle/>
          <a:p>
            <a:pPr fontAlgn="base">
              <a:spcBef>
                <a:spcPct val="0"/>
              </a:spcBef>
              <a:spcAft>
                <a:spcPct val="0"/>
              </a:spcAft>
            </a:pPr>
            <a:r>
              <a:rPr lang="en-US" sz="2400" dirty="0" smtClean="0">
                <a:solidFill>
                  <a:srgbClr val="FF0000"/>
                </a:solidFill>
              </a:rPr>
              <a:t>2D: Red</a:t>
            </a:r>
          </a:p>
          <a:p>
            <a:pPr fontAlgn="base">
              <a:spcBef>
                <a:spcPct val="0"/>
              </a:spcBef>
              <a:spcAft>
                <a:spcPct val="0"/>
              </a:spcAft>
            </a:pPr>
            <a:endParaRPr lang="en-US" sz="2400" dirty="0" smtClean="0">
              <a:solidFill>
                <a:prstClr val="black"/>
              </a:solidFill>
            </a:endParaRPr>
          </a:p>
          <a:p>
            <a:pPr fontAlgn="base">
              <a:spcBef>
                <a:spcPct val="0"/>
              </a:spcBef>
              <a:spcAft>
                <a:spcPct val="0"/>
              </a:spcAft>
            </a:pPr>
            <a:r>
              <a:rPr lang="en-US" sz="2400" dirty="0" smtClean="0">
                <a:solidFill>
                  <a:srgbClr val="0033CC"/>
                </a:solidFill>
              </a:rPr>
              <a:t>3D: Blue</a:t>
            </a:r>
            <a:endParaRPr lang="en-US" sz="2400" dirty="0">
              <a:solidFill>
                <a:srgbClr val="0033CC"/>
              </a:solidFill>
            </a:endParaRPr>
          </a:p>
        </p:txBody>
      </p:sp>
      <p:sp>
        <p:nvSpPr>
          <p:cNvPr id="14" name="Rectangle 13"/>
          <p:cNvSpPr/>
          <p:nvPr/>
        </p:nvSpPr>
        <p:spPr>
          <a:xfrm>
            <a:off x="251520" y="378967"/>
            <a:ext cx="9000962" cy="830997"/>
          </a:xfrm>
          <a:prstGeom prst="rect">
            <a:avLst/>
          </a:prstGeom>
        </p:spPr>
        <p:txBody>
          <a:bodyPr wrap="square">
            <a:spAutoFit/>
          </a:bodyPr>
          <a:lstStyle/>
          <a:p>
            <a:pPr algn="ctr" fontAlgn="base">
              <a:spcBef>
                <a:spcPct val="0"/>
              </a:spcBef>
              <a:spcAft>
                <a:spcPct val="0"/>
              </a:spcAft>
            </a:pPr>
            <a:r>
              <a:rPr lang="en-US" sz="2400" dirty="0" smtClean="0">
                <a:solidFill>
                  <a:prstClr val="black"/>
                </a:solidFill>
              </a:rPr>
              <a:t>Subset of cell lines demonstrate a distinct sensitivity to compounds when grown  in 3D</a:t>
            </a:r>
            <a:endParaRPr lang="en-US" sz="2400" dirty="0">
              <a:solidFill>
                <a:prstClr val="black"/>
              </a:solidFill>
            </a:endParaRPr>
          </a:p>
        </p:txBody>
      </p:sp>
      <p:pic>
        <p:nvPicPr>
          <p:cNvPr id="15" name="Picture 2" descr="Image result for NOVARTIS TEACHING 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872" y="5938603"/>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432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40000" y="738554"/>
            <a:ext cx="8679414" cy="367571"/>
          </a:xfrm>
        </p:spPr>
        <p:txBody>
          <a:bodyPr/>
          <a:lstStyle/>
          <a:p>
            <a:r>
              <a:rPr lang="en-US" b="1" dirty="0"/>
              <a:t>My </a:t>
            </a:r>
            <a:r>
              <a:rPr lang="en-US" b="1" dirty="0" smtClean="0"/>
              <a:t>path...the journey continues </a:t>
            </a:r>
            <a:endParaRPr lang="en-US" b="1" dirty="0"/>
          </a:p>
        </p:txBody>
      </p:sp>
      <p:sp>
        <p:nvSpPr>
          <p:cNvPr id="5" name="Title 4"/>
          <p:cNvSpPr>
            <a:spLocks noGrp="1"/>
          </p:cNvSpPr>
          <p:nvPr>
            <p:ph type="title"/>
          </p:nvPr>
        </p:nvSpPr>
        <p:spPr/>
        <p:txBody>
          <a:bodyPr>
            <a:normAutofit/>
          </a:bodyPr>
          <a:lstStyle/>
          <a:p>
            <a:r>
              <a:rPr lang="en-US" sz="2900" dirty="0">
                <a:solidFill>
                  <a:schemeClr val="tx1"/>
                </a:solidFill>
              </a:rPr>
              <a:t>How did I get here?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6" y="1356172"/>
            <a:ext cx="5285193" cy="405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047" y="1205347"/>
            <a:ext cx="6449837" cy="2809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6972" y="3225338"/>
            <a:ext cx="5831847" cy="254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Image result for NCA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0823" y="5914096"/>
            <a:ext cx="3778981" cy="84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859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03431" y="306388"/>
            <a:ext cx="8318500" cy="801687"/>
          </a:xfrm>
          <a:prstGeom prst="rect">
            <a:avLst/>
          </a:prstGeom>
        </p:spPr>
        <p:txBody>
          <a:bodyPr/>
          <a:lstStyle/>
          <a:p>
            <a:pPr algn="ctr"/>
            <a:r>
              <a:rPr lang="en-US" sz="2400" kern="1200" dirty="0">
                <a:solidFill>
                  <a:schemeClr val="tx1"/>
                </a:solidFill>
                <a:latin typeface="Arial Black" panose="020B0A04020102020204" pitchFamily="34" charset="0"/>
              </a:rPr>
              <a:t>Gene expression changes in 2D and 3D will help us understand substantial changes in these models</a:t>
            </a:r>
            <a:br>
              <a:rPr lang="en-US" sz="2400" kern="1200" dirty="0">
                <a:solidFill>
                  <a:schemeClr val="tx1"/>
                </a:solidFill>
                <a:latin typeface="Arial Black" panose="020B0A04020102020204" pitchFamily="34" charset="0"/>
              </a:rPr>
            </a:br>
            <a:endParaRPr lang="en-US" sz="2400" kern="1200" dirty="0">
              <a:solidFill>
                <a:schemeClr val="tx1"/>
              </a:solidFill>
              <a:latin typeface="Arial Black" panose="020B0A04020102020204" pitchFamily="34" charset="0"/>
            </a:endParaRPr>
          </a:p>
        </p:txBody>
      </p:sp>
      <p:pic>
        <p:nvPicPr>
          <p:cNvPr id="10" name="Picture 9"/>
          <p:cNvPicPr>
            <a:picLocks noChangeAspect="1"/>
          </p:cNvPicPr>
          <p:nvPr/>
        </p:nvPicPr>
        <p:blipFill>
          <a:blip r:embed="rId2"/>
          <a:stretch>
            <a:fillRect/>
          </a:stretch>
        </p:blipFill>
        <p:spPr>
          <a:xfrm>
            <a:off x="2551004" y="1695809"/>
            <a:ext cx="3957289" cy="3983706"/>
          </a:xfrm>
          <a:prstGeom prst="rect">
            <a:avLst/>
          </a:prstGeom>
        </p:spPr>
      </p:pic>
      <p:sp>
        <p:nvSpPr>
          <p:cNvPr id="13" name="TextBox 12"/>
          <p:cNvSpPr txBox="1"/>
          <p:nvPr/>
        </p:nvSpPr>
        <p:spPr>
          <a:xfrm>
            <a:off x="2551004" y="5742702"/>
            <a:ext cx="3469219" cy="461665"/>
          </a:xfrm>
          <a:prstGeom prst="rect">
            <a:avLst/>
          </a:prstGeom>
          <a:noFill/>
        </p:spPr>
        <p:txBody>
          <a:bodyPr wrap="none" rtlCol="0">
            <a:spAutoFit/>
          </a:bodyPr>
          <a:lstStyle/>
          <a:p>
            <a:pPr fontAlgn="base">
              <a:spcBef>
                <a:spcPct val="0"/>
              </a:spcBef>
              <a:spcAft>
                <a:spcPct val="0"/>
              </a:spcAft>
            </a:pPr>
            <a:r>
              <a:rPr lang="en-US" sz="2400" dirty="0" smtClean="0">
                <a:solidFill>
                  <a:prstClr val="black"/>
                </a:solidFill>
              </a:rPr>
              <a:t>2D vs 3D DMSO control</a:t>
            </a:r>
            <a:endParaRPr lang="en-US" sz="2400" dirty="0">
              <a:solidFill>
                <a:prstClr val="black"/>
              </a:solidFill>
            </a:endParaRPr>
          </a:p>
        </p:txBody>
      </p:sp>
      <p:sp>
        <p:nvSpPr>
          <p:cNvPr id="14" name="TextBox 13"/>
          <p:cNvSpPr txBox="1"/>
          <p:nvPr/>
        </p:nvSpPr>
        <p:spPr>
          <a:xfrm>
            <a:off x="1585192" y="2744931"/>
            <a:ext cx="553998" cy="1103828"/>
          </a:xfrm>
          <a:prstGeom prst="rect">
            <a:avLst/>
          </a:prstGeom>
          <a:noFill/>
        </p:spPr>
        <p:txBody>
          <a:bodyPr vert="vert270" wrap="none" rtlCol="0">
            <a:spAutoFit/>
          </a:bodyPr>
          <a:lstStyle/>
          <a:p>
            <a:pPr fontAlgn="base">
              <a:spcBef>
                <a:spcPct val="0"/>
              </a:spcBef>
              <a:spcAft>
                <a:spcPct val="0"/>
              </a:spcAft>
            </a:pPr>
            <a:r>
              <a:rPr lang="en-US" sz="2400" dirty="0">
                <a:solidFill>
                  <a:prstClr val="black"/>
                </a:solidFill>
              </a:rPr>
              <a:t>p</a:t>
            </a:r>
            <a:r>
              <a:rPr lang="en-US" sz="2400" dirty="0" smtClean="0">
                <a:solidFill>
                  <a:prstClr val="black"/>
                </a:solidFill>
              </a:rPr>
              <a:t>-value</a:t>
            </a:r>
            <a:endParaRPr lang="en-US" sz="2400" dirty="0">
              <a:solidFill>
                <a:prstClr val="black"/>
              </a:solidFill>
            </a:endParaRPr>
          </a:p>
        </p:txBody>
      </p:sp>
      <p:sp>
        <p:nvSpPr>
          <p:cNvPr id="15" name="TextBox 14"/>
          <p:cNvSpPr txBox="1"/>
          <p:nvPr/>
        </p:nvSpPr>
        <p:spPr>
          <a:xfrm rot="5400000">
            <a:off x="3177915" y="962756"/>
            <a:ext cx="400110" cy="1466107"/>
          </a:xfrm>
          <a:prstGeom prst="rect">
            <a:avLst/>
          </a:prstGeom>
          <a:noFill/>
        </p:spPr>
        <p:txBody>
          <a:bodyPr vert="vert270" wrap="none" rtlCol="0">
            <a:spAutoFit/>
          </a:bodyPr>
          <a:lstStyle/>
          <a:p>
            <a:pPr fontAlgn="base">
              <a:spcBef>
                <a:spcPct val="0"/>
              </a:spcBef>
              <a:spcAft>
                <a:spcPct val="0"/>
              </a:spcAft>
            </a:pPr>
            <a:r>
              <a:rPr lang="en-US" sz="1400" dirty="0" smtClean="0">
                <a:solidFill>
                  <a:prstClr val="black"/>
                </a:solidFill>
              </a:rPr>
              <a:t>Decreasing in 3D</a:t>
            </a:r>
            <a:endParaRPr lang="en-US" sz="1400" dirty="0">
              <a:solidFill>
                <a:prstClr val="black"/>
              </a:solidFill>
            </a:endParaRPr>
          </a:p>
        </p:txBody>
      </p:sp>
      <p:sp>
        <p:nvSpPr>
          <p:cNvPr id="17" name="TextBox 16"/>
          <p:cNvSpPr txBox="1"/>
          <p:nvPr/>
        </p:nvSpPr>
        <p:spPr>
          <a:xfrm rot="5400000">
            <a:off x="5615259" y="1022997"/>
            <a:ext cx="400110" cy="1385957"/>
          </a:xfrm>
          <a:prstGeom prst="rect">
            <a:avLst/>
          </a:prstGeom>
          <a:noFill/>
        </p:spPr>
        <p:txBody>
          <a:bodyPr vert="vert270" wrap="none" rtlCol="0">
            <a:spAutoFit/>
          </a:bodyPr>
          <a:lstStyle/>
          <a:p>
            <a:pPr fontAlgn="base">
              <a:spcBef>
                <a:spcPct val="0"/>
              </a:spcBef>
              <a:spcAft>
                <a:spcPct val="0"/>
              </a:spcAft>
            </a:pPr>
            <a:r>
              <a:rPr lang="en-US" sz="1400" dirty="0" smtClean="0">
                <a:solidFill>
                  <a:prstClr val="black"/>
                </a:solidFill>
              </a:rPr>
              <a:t>Increasing in 3D</a:t>
            </a:r>
            <a:endParaRPr lang="en-US" sz="1400" dirty="0">
              <a:solidFill>
                <a:prstClr val="black"/>
              </a:solidFill>
            </a:endParaRPr>
          </a:p>
        </p:txBody>
      </p:sp>
      <p:pic>
        <p:nvPicPr>
          <p:cNvPr id="8" name="Picture 2" descr="Image result for NOVARTIS TEACHING 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872" y="5938603"/>
            <a:ext cx="1187748" cy="8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41692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66683" y="109659"/>
            <a:ext cx="8318530" cy="802800"/>
          </a:xfrm>
        </p:spPr>
        <p:txBody>
          <a:bodyPr>
            <a:normAutofit/>
          </a:bodyPr>
          <a:lstStyle/>
          <a:p>
            <a:pPr algn="ctr" eaLnBrk="1" hangingPunct="1"/>
            <a:r>
              <a:rPr lang="en-US" altLang="en-US" sz="3600" dirty="0">
                <a:solidFill>
                  <a:schemeClr val="tx1"/>
                </a:solidFill>
              </a:rPr>
              <a:t>Teamwork is central</a:t>
            </a:r>
          </a:p>
        </p:txBody>
      </p:sp>
      <p:sp>
        <p:nvSpPr>
          <p:cNvPr id="39945" name="Text Box 9"/>
          <p:cNvSpPr txBox="1">
            <a:spLocks noChangeArrowheads="1"/>
          </p:cNvSpPr>
          <p:nvPr/>
        </p:nvSpPr>
        <p:spPr bwMode="auto">
          <a:xfrm>
            <a:off x="873125" y="661193"/>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accent2"/>
                </a:solidFill>
              </a:rPr>
              <a:t>Biologists</a:t>
            </a:r>
          </a:p>
        </p:txBody>
      </p:sp>
      <p:sp>
        <p:nvSpPr>
          <p:cNvPr id="39948" name="Text Box 12"/>
          <p:cNvSpPr txBox="1">
            <a:spLocks noChangeArrowheads="1"/>
          </p:cNvSpPr>
          <p:nvPr/>
        </p:nvSpPr>
        <p:spPr bwMode="auto">
          <a:xfrm>
            <a:off x="7127875" y="5246688"/>
            <a:ext cx="130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accent2"/>
                </a:solidFill>
              </a:rPr>
              <a:t>Informatics</a:t>
            </a:r>
          </a:p>
          <a:p>
            <a:pPr algn="ctr" eaLnBrk="1" hangingPunct="1"/>
            <a:r>
              <a:rPr lang="en-US" altLang="en-US" dirty="0">
                <a:solidFill>
                  <a:schemeClr val="accent2"/>
                </a:solidFill>
              </a:rPr>
              <a:t>Scientists</a:t>
            </a:r>
          </a:p>
        </p:txBody>
      </p:sp>
      <p:sp>
        <p:nvSpPr>
          <p:cNvPr id="39949" name="Text Box 13"/>
          <p:cNvSpPr txBox="1">
            <a:spLocks noChangeArrowheads="1"/>
          </p:cNvSpPr>
          <p:nvPr/>
        </p:nvSpPr>
        <p:spPr bwMode="auto">
          <a:xfrm>
            <a:off x="3862388" y="661193"/>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accent2"/>
                </a:solidFill>
              </a:rPr>
              <a:t>Engineers</a:t>
            </a:r>
          </a:p>
        </p:txBody>
      </p:sp>
      <p:sp>
        <p:nvSpPr>
          <p:cNvPr id="15369" name="AutoShape 20"/>
          <p:cNvSpPr>
            <a:spLocks noChangeArrowheads="1"/>
          </p:cNvSpPr>
          <p:nvPr/>
        </p:nvSpPr>
        <p:spPr bwMode="auto">
          <a:xfrm>
            <a:off x="8685213" y="1147763"/>
            <a:ext cx="458787" cy="385762"/>
          </a:xfrm>
          <a:prstGeom prst="sun">
            <a:avLst>
              <a:gd name="adj" fmla="val 25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9947" name="Text Box 11"/>
          <p:cNvSpPr txBox="1">
            <a:spLocks noChangeArrowheads="1"/>
          </p:cNvSpPr>
          <p:nvPr/>
        </p:nvSpPr>
        <p:spPr bwMode="auto">
          <a:xfrm>
            <a:off x="6902450" y="62116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a:solidFill>
                  <a:schemeClr val="accent2"/>
                </a:solidFill>
              </a:rPr>
              <a:t>Chemists</a:t>
            </a:r>
          </a:p>
        </p:txBody>
      </p:sp>
      <p:sp>
        <p:nvSpPr>
          <p:cNvPr id="15373" name="Rectangle 21"/>
          <p:cNvSpPr>
            <a:spLocks noChangeArrowheads="1"/>
          </p:cNvSpPr>
          <p:nvPr/>
        </p:nvSpPr>
        <p:spPr bwMode="auto">
          <a:xfrm>
            <a:off x="254000" y="4238625"/>
            <a:ext cx="8412163" cy="314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12290" name="Picture 2" descr="User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88" y="1340644"/>
            <a:ext cx="13335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User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87" y="4807502"/>
            <a:ext cx="1019175" cy="13716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2"/>
          <p:cNvSpPr txBox="1">
            <a:spLocks noChangeArrowheads="1"/>
          </p:cNvSpPr>
          <p:nvPr/>
        </p:nvSpPr>
        <p:spPr bwMode="auto">
          <a:xfrm>
            <a:off x="1877835" y="4807502"/>
            <a:ext cx="2402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smtClean="0">
                <a:solidFill>
                  <a:schemeClr val="accent2"/>
                </a:solidFill>
              </a:rPr>
              <a:t>Operations Staff</a:t>
            </a:r>
            <a:endParaRPr lang="en-US" altLang="en-US" dirty="0">
              <a:solidFill>
                <a:schemeClr val="accent2"/>
              </a:solidFill>
            </a:endParaRPr>
          </a:p>
        </p:txBody>
      </p:sp>
      <p:pic>
        <p:nvPicPr>
          <p:cNvPr id="12302" name="Picture 14" descr="User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061" y="3064338"/>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12"/>
          <p:cNvSpPr txBox="1">
            <a:spLocks noChangeArrowheads="1"/>
          </p:cNvSpPr>
          <p:nvPr/>
        </p:nvSpPr>
        <p:spPr bwMode="auto">
          <a:xfrm>
            <a:off x="4834661" y="3509052"/>
            <a:ext cx="3447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dirty="0" smtClean="0">
                <a:solidFill>
                  <a:schemeClr val="accent2"/>
                </a:solidFill>
              </a:rPr>
              <a:t>Human Resources Staff</a:t>
            </a:r>
            <a:endParaRPr lang="en-US" altLang="en-US" dirty="0">
              <a:solidFill>
                <a:schemeClr val="accent2"/>
              </a:solidFill>
            </a:endParaRPr>
          </a:p>
        </p:txBody>
      </p:sp>
      <p:pic>
        <p:nvPicPr>
          <p:cNvPr id="12304" name="Picture 16" descr="User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1259681"/>
            <a:ext cx="1066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474" y="1362943"/>
            <a:ext cx="1925352" cy="2577876"/>
          </a:xfrm>
          <a:prstGeom prst="rect">
            <a:avLst/>
          </a:prstGeom>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8527" y="4395787"/>
            <a:ext cx="1383174" cy="2074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68515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5" grpId="0"/>
      <p:bldP spid="39948" grpId="0"/>
      <p:bldP spid="39949" grpId="0"/>
      <p:bldP spid="39947" grpId="0"/>
      <p:bldP spid="22"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47261" y="0"/>
            <a:ext cx="8229600" cy="1143000"/>
          </a:xfrm>
        </p:spPr>
        <p:txBody>
          <a:bodyPr>
            <a:normAutofit fontScale="90000"/>
          </a:bodyPr>
          <a:lstStyle/>
          <a:p>
            <a:pPr algn="ctr" eaLnBrk="1" hangingPunct="1"/>
            <a:r>
              <a:rPr lang="en-US" altLang="en-US" sz="4000" dirty="0" smtClean="0"/>
              <a:t>What is the path to a career in industry ?</a:t>
            </a:r>
          </a:p>
        </p:txBody>
      </p:sp>
      <p:sp>
        <p:nvSpPr>
          <p:cNvPr id="33796" name="Rectangle 4"/>
          <p:cNvSpPr>
            <a:spLocks noGrp="1" noChangeArrowheads="1"/>
          </p:cNvSpPr>
          <p:nvPr>
            <p:ph idx="1"/>
          </p:nvPr>
        </p:nvSpPr>
        <p:spPr>
          <a:xfrm>
            <a:off x="457200" y="1816463"/>
            <a:ext cx="8229600" cy="4525963"/>
          </a:xfrm>
        </p:spPr>
        <p:txBody>
          <a:bodyPr/>
          <a:lstStyle/>
          <a:p>
            <a:pPr eaLnBrk="1" hangingPunct="1">
              <a:lnSpc>
                <a:spcPct val="90000"/>
              </a:lnSpc>
            </a:pPr>
            <a:r>
              <a:rPr lang="en-US" altLang="en-US" dirty="0" smtClean="0"/>
              <a:t>Excel in science </a:t>
            </a:r>
          </a:p>
          <a:p>
            <a:pPr lvl="1" eaLnBrk="1" hangingPunct="1">
              <a:lnSpc>
                <a:spcPct val="90000"/>
              </a:lnSpc>
            </a:pPr>
            <a:r>
              <a:rPr lang="en-US" altLang="en-US" sz="2000" dirty="0">
                <a:solidFill>
                  <a:srgbClr val="000000"/>
                </a:solidFill>
              </a:rPr>
              <a:t>Publish: Not always about quantity-Quality and impact!</a:t>
            </a:r>
          </a:p>
          <a:p>
            <a:pPr lvl="1" eaLnBrk="1" hangingPunct="1">
              <a:lnSpc>
                <a:spcPct val="90000"/>
              </a:lnSpc>
            </a:pPr>
            <a:r>
              <a:rPr lang="en-US" altLang="en-US" sz="2000" dirty="0">
                <a:solidFill>
                  <a:srgbClr val="000000"/>
                </a:solidFill>
              </a:rPr>
              <a:t>Present: </a:t>
            </a:r>
            <a:r>
              <a:rPr lang="en-US" altLang="en-US" sz="2000" dirty="0" smtClean="0">
                <a:solidFill>
                  <a:srgbClr val="000000"/>
                </a:solidFill>
              </a:rPr>
              <a:t>Whenever </a:t>
            </a:r>
            <a:r>
              <a:rPr lang="en-US" altLang="en-US" sz="2000" dirty="0">
                <a:solidFill>
                  <a:srgbClr val="000000"/>
                </a:solidFill>
              </a:rPr>
              <a:t>possible take the opportunity to share your </a:t>
            </a:r>
            <a:r>
              <a:rPr lang="en-US" altLang="en-US" sz="2000" dirty="0" smtClean="0">
                <a:solidFill>
                  <a:srgbClr val="000000"/>
                </a:solidFill>
              </a:rPr>
              <a:t>science.</a:t>
            </a:r>
            <a:endParaRPr lang="en-US" altLang="en-US" sz="2000" dirty="0">
              <a:solidFill>
                <a:srgbClr val="000000"/>
              </a:solidFill>
            </a:endParaRPr>
          </a:p>
          <a:p>
            <a:pPr lvl="1" eaLnBrk="1" hangingPunct="1">
              <a:lnSpc>
                <a:spcPct val="90000"/>
              </a:lnSpc>
            </a:pPr>
            <a:r>
              <a:rPr lang="en-US" altLang="en-US" sz="2000" dirty="0">
                <a:solidFill>
                  <a:srgbClr val="000000"/>
                </a:solidFill>
              </a:rPr>
              <a:t>Write: </a:t>
            </a:r>
            <a:r>
              <a:rPr lang="en-US" altLang="en-US" sz="2000" dirty="0" smtClean="0">
                <a:solidFill>
                  <a:srgbClr val="000000"/>
                </a:solidFill>
              </a:rPr>
              <a:t>Even in industry we write! Communicate data to large teams or to the agencies like the FDA</a:t>
            </a:r>
            <a:endParaRPr lang="en-US" altLang="en-US" sz="2000" dirty="0">
              <a:solidFill>
                <a:srgbClr val="000000"/>
              </a:solidFill>
            </a:endParaRPr>
          </a:p>
          <a:p>
            <a:pPr>
              <a:lnSpc>
                <a:spcPct val="90000"/>
              </a:lnSpc>
            </a:pPr>
            <a:r>
              <a:rPr lang="en-US" altLang="en-US" dirty="0"/>
              <a:t>Cultivate a passion for science and learning</a:t>
            </a:r>
          </a:p>
          <a:p>
            <a:pPr lvl="1">
              <a:lnSpc>
                <a:spcPct val="90000"/>
              </a:lnSpc>
            </a:pPr>
            <a:r>
              <a:rPr lang="en-US" altLang="en-US" sz="2000" dirty="0">
                <a:solidFill>
                  <a:srgbClr val="000000"/>
                </a:solidFill>
              </a:rPr>
              <a:t>Be curious: ask ‘How’ and ‘Why’ questions</a:t>
            </a:r>
          </a:p>
          <a:p>
            <a:pPr eaLnBrk="1" hangingPunct="1">
              <a:lnSpc>
                <a:spcPct val="90000"/>
              </a:lnSpc>
            </a:pPr>
            <a:r>
              <a:rPr lang="en-US" altLang="en-US" dirty="0" smtClean="0"/>
              <a:t>Learn to play well with others as everything we do is in a matrix environment </a:t>
            </a:r>
          </a:p>
          <a:p>
            <a:pPr marL="228600" lvl="1" indent="0" eaLnBrk="1" hangingPunct="1">
              <a:lnSpc>
                <a:spcPct val="90000"/>
              </a:lnSpc>
              <a:buNone/>
            </a:pPr>
            <a:endParaRPr lang="en-US" altLang="en-US" dirty="0" smtClean="0"/>
          </a:p>
        </p:txBody>
      </p:sp>
    </p:spTree>
    <p:extLst>
      <p:ext uri="{BB962C8B-B14F-4D97-AF65-F5344CB8AC3E}">
        <p14:creationId xmlns:p14="http://schemas.microsoft.com/office/powerpoint/2010/main" val="3300097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79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79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87018" y="0"/>
            <a:ext cx="8229600" cy="1143000"/>
          </a:xfrm>
        </p:spPr>
        <p:txBody>
          <a:bodyPr>
            <a:normAutofit fontScale="90000"/>
          </a:bodyPr>
          <a:lstStyle/>
          <a:p>
            <a:pPr algn="ctr" eaLnBrk="1" hangingPunct="1"/>
            <a:r>
              <a:rPr lang="en-US" altLang="en-US" sz="4000" dirty="0" smtClean="0"/>
              <a:t>My own journey with personalized medicine </a:t>
            </a:r>
          </a:p>
        </p:txBody>
      </p:sp>
      <p:sp>
        <p:nvSpPr>
          <p:cNvPr id="54275" name="Rectangle 3"/>
          <p:cNvSpPr>
            <a:spLocks noGrp="1" noChangeArrowheads="1"/>
          </p:cNvSpPr>
          <p:nvPr>
            <p:ph idx="1"/>
          </p:nvPr>
        </p:nvSpPr>
        <p:spPr>
          <a:xfrm>
            <a:off x="870874" y="1218217"/>
            <a:ext cx="7032625" cy="4525963"/>
          </a:xfrm>
        </p:spPr>
        <p:txBody>
          <a:bodyPr/>
          <a:lstStyle/>
          <a:p>
            <a:pPr eaLnBrk="1" hangingPunct="1"/>
            <a:r>
              <a:rPr lang="en-US" altLang="en-US" dirty="0" smtClean="0"/>
              <a:t>In 2007 I had  back injury while lifting in the lab</a:t>
            </a:r>
          </a:p>
          <a:p>
            <a:pPr marL="0" indent="0" eaLnBrk="1" hangingPunct="1">
              <a:buNone/>
            </a:pPr>
            <a:endParaRPr lang="en-US" altLang="en-US" dirty="0" smtClean="0"/>
          </a:p>
        </p:txBody>
      </p:sp>
      <p:pic>
        <p:nvPicPr>
          <p:cNvPr id="4098" name="Picture 2" descr="Image result for MTHFR g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395" y="3070905"/>
            <a:ext cx="3201081" cy="31148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8371" y="1999922"/>
            <a:ext cx="5187639" cy="3393440"/>
            <a:chOff x="1942772" y="1913964"/>
            <a:chExt cx="5187639" cy="3393440"/>
          </a:xfrm>
        </p:grpSpPr>
        <p:grpSp>
          <p:nvGrpSpPr>
            <p:cNvPr id="12" name="Group 11"/>
            <p:cNvGrpSpPr/>
            <p:nvPr/>
          </p:nvGrpSpPr>
          <p:grpSpPr>
            <a:xfrm>
              <a:off x="1942772" y="1913964"/>
              <a:ext cx="5187639" cy="3393440"/>
              <a:chOff x="1942772" y="1913964"/>
              <a:chExt cx="5187639" cy="3393440"/>
            </a:xfrm>
          </p:grpSpPr>
          <p:grpSp>
            <p:nvGrpSpPr>
              <p:cNvPr id="13" name="Group 12"/>
              <p:cNvGrpSpPr/>
              <p:nvPr/>
            </p:nvGrpSpPr>
            <p:grpSpPr>
              <a:xfrm>
                <a:off x="1942772" y="1913964"/>
                <a:ext cx="5187639" cy="3393440"/>
                <a:chOff x="969972" y="1615441"/>
                <a:chExt cx="5187639" cy="3393440"/>
              </a:xfrm>
            </p:grpSpPr>
            <p:pic>
              <p:nvPicPr>
                <p:cNvPr id="15" name="Picture 2" descr="http://www.ibbl.lu/wp-content/uploads/2012/07/SNPs.jpg"/>
                <p:cNvPicPr>
                  <a:picLocks noChangeAspect="1" noChangeArrowheads="1"/>
                </p:cNvPicPr>
                <p:nvPr/>
              </p:nvPicPr>
              <p:blipFill rotWithShape="1">
                <a:blip r:embed="rId4">
                  <a:extLst>
                    <a:ext uri="{28A0092B-C50C-407E-A947-70E740481C1C}">
                      <a14:useLocalDpi xmlns:a14="http://schemas.microsoft.com/office/drawing/2010/main" val="0"/>
                    </a:ext>
                  </a:extLst>
                </a:blip>
                <a:srcRect l="1945" t="2449" r="1724" b="2292"/>
                <a:stretch/>
              </p:blipFill>
              <p:spPr bwMode="auto">
                <a:xfrm>
                  <a:off x="1196512" y="1615441"/>
                  <a:ext cx="4734560" cy="33934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69972" y="3049120"/>
                  <a:ext cx="5187639" cy="430887"/>
                </a:xfrm>
                <a:prstGeom prst="rect">
                  <a:avLst/>
                </a:prstGeom>
                <a:solidFill>
                  <a:schemeClr val="bg1"/>
                </a:solidFill>
              </p:spPr>
              <p:txBody>
                <a:bodyPr wrap="none" tIns="0" bIns="0" rtlCol="0">
                  <a:spAutoFit/>
                </a:bodyPr>
                <a:lstStyle/>
                <a:p>
                  <a:pPr algn="ctr"/>
                  <a:r>
                    <a:rPr lang="en-US" sz="2800" b="1" dirty="0" smtClean="0">
                      <a:latin typeface="Calibri" panose="020F0502020204030204" pitchFamily="34" charset="0"/>
                    </a:rPr>
                    <a:t>S</a:t>
                  </a:r>
                  <a:r>
                    <a:rPr lang="en-US" dirty="0" smtClean="0">
                      <a:latin typeface="Calibri" panose="020F0502020204030204" pitchFamily="34" charset="0"/>
                    </a:rPr>
                    <a:t>ingle </a:t>
                  </a:r>
                  <a:r>
                    <a:rPr lang="en-US" sz="2800" b="1" dirty="0" smtClean="0">
                      <a:latin typeface="Calibri" panose="020F0502020204030204" pitchFamily="34" charset="0"/>
                    </a:rPr>
                    <a:t>N</a:t>
                  </a:r>
                  <a:r>
                    <a:rPr lang="en-US" dirty="0" smtClean="0">
                      <a:latin typeface="Calibri" panose="020F0502020204030204" pitchFamily="34" charset="0"/>
                    </a:rPr>
                    <a:t>ucleotide </a:t>
                  </a:r>
                  <a:r>
                    <a:rPr lang="en-US" sz="2800" b="1" dirty="0" smtClean="0">
                      <a:latin typeface="Calibri" panose="020F0502020204030204" pitchFamily="34" charset="0"/>
                    </a:rPr>
                    <a:t>P</a:t>
                  </a:r>
                  <a:r>
                    <a:rPr lang="en-US" dirty="0" smtClean="0">
                      <a:latin typeface="Calibri" panose="020F0502020204030204" pitchFamily="34" charset="0"/>
                    </a:rPr>
                    <a:t>olymorphism (</a:t>
                  </a:r>
                  <a:r>
                    <a:rPr lang="en-US" sz="2800" b="1" dirty="0" smtClean="0">
                      <a:latin typeface="Calibri" panose="020F0502020204030204" pitchFamily="34" charset="0"/>
                    </a:rPr>
                    <a:t>SNP</a:t>
                  </a:r>
                  <a:r>
                    <a:rPr lang="en-US" dirty="0" smtClean="0">
                      <a:latin typeface="Calibri" panose="020F0502020204030204" pitchFamily="34" charset="0"/>
                    </a:rPr>
                    <a:t>)</a:t>
                  </a:r>
                  <a:endParaRPr lang="en-US" dirty="0">
                    <a:latin typeface="Calibri" panose="020F0502020204030204" pitchFamily="34" charset="0"/>
                  </a:endParaRPr>
                </a:p>
              </p:txBody>
            </p:sp>
            <p:sp>
              <p:nvSpPr>
                <p:cNvPr id="17" name="Oval 16"/>
                <p:cNvSpPr/>
                <p:nvPr/>
              </p:nvSpPr>
              <p:spPr>
                <a:xfrm>
                  <a:off x="3350000" y="1779270"/>
                  <a:ext cx="426720" cy="47497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50000" y="3953510"/>
                  <a:ext cx="426720" cy="474979"/>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4438651" y="3744240"/>
                <a:ext cx="182880" cy="294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322416" y="2073983"/>
              <a:ext cx="427104" cy="2653029"/>
              <a:chOff x="4322416" y="2073983"/>
              <a:chExt cx="427104" cy="2653029"/>
            </a:xfrm>
          </p:grpSpPr>
          <p:sp>
            <p:nvSpPr>
              <p:cNvPr id="20" name="Oval 19"/>
              <p:cNvSpPr/>
              <p:nvPr/>
            </p:nvSpPr>
            <p:spPr>
              <a:xfrm>
                <a:off x="4322800" y="2073983"/>
                <a:ext cx="426720" cy="485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322416" y="4241820"/>
                <a:ext cx="426720" cy="485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530091" y="3219450"/>
                <a:ext cx="5685" cy="819150"/>
                <a:chOff x="4530091" y="3219450"/>
                <a:chExt cx="5685" cy="819150"/>
              </a:xfrm>
            </p:grpSpPr>
            <p:cxnSp>
              <p:nvCxnSpPr>
                <p:cNvPr id="23" name="Straight Connector 22"/>
                <p:cNvCxnSpPr/>
                <p:nvPr/>
              </p:nvCxnSpPr>
              <p:spPr>
                <a:xfrm>
                  <a:off x="4535776" y="3219450"/>
                  <a:ext cx="0" cy="12819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530091" y="3744240"/>
                  <a:ext cx="0" cy="29436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sp>
        <p:nvSpPr>
          <p:cNvPr id="3" name="Rectangle 2"/>
          <p:cNvSpPr/>
          <p:nvPr/>
        </p:nvSpPr>
        <p:spPr>
          <a:xfrm>
            <a:off x="4699322" y="6185779"/>
            <a:ext cx="2370392" cy="461665"/>
          </a:xfrm>
          <a:prstGeom prst="rect">
            <a:avLst/>
          </a:prstGeom>
        </p:spPr>
        <p:txBody>
          <a:bodyPr wrap="none">
            <a:spAutoFit/>
          </a:bodyPr>
          <a:lstStyle/>
          <a:p>
            <a:r>
              <a:rPr lang="en-US" dirty="0"/>
              <a:t>C677T mutation</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185" y="1629388"/>
            <a:ext cx="36195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9663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fade">
                                      <p:cBhvr>
                                        <p:cTn id="11" dur="1000"/>
                                        <p:tgtEl>
                                          <p:spTgt spid="4099"/>
                                        </p:tgtEl>
                                      </p:cBhvr>
                                    </p:animEffect>
                                    <p:anim calcmode="lin" valueType="num">
                                      <p:cBhvr>
                                        <p:cTn id="12" dur="1000" fill="hold"/>
                                        <p:tgtEl>
                                          <p:spTgt spid="4099"/>
                                        </p:tgtEl>
                                        <p:attrNameLst>
                                          <p:attrName>ppt_x</p:attrName>
                                        </p:attrNameLst>
                                      </p:cBhvr>
                                      <p:tavLst>
                                        <p:tav tm="0">
                                          <p:val>
                                            <p:strVal val="#ppt_x"/>
                                          </p:val>
                                        </p:tav>
                                        <p:tav tm="100000">
                                          <p:val>
                                            <p:strVal val="#ppt_x"/>
                                          </p:val>
                                        </p:tav>
                                      </p:tavLst>
                                    </p:anim>
                                    <p:anim calcmode="lin" valueType="num">
                                      <p:cBhvr>
                                        <p:cTn id="13"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t>
            </a:r>
            <a:endParaRPr lang="en-US" dirty="0"/>
          </a:p>
        </p:txBody>
      </p:sp>
      <p:sp>
        <p:nvSpPr>
          <p:cNvPr id="3" name="Content Placeholder 2"/>
          <p:cNvSpPr>
            <a:spLocks noGrp="1"/>
          </p:cNvSpPr>
          <p:nvPr>
            <p:ph idx="1"/>
          </p:nvPr>
        </p:nvSpPr>
        <p:spPr/>
        <p:txBody>
          <a:bodyPr/>
          <a:lstStyle/>
          <a:p>
            <a:pPr marL="0" indent="0">
              <a:buNone/>
            </a:pPr>
            <a:r>
              <a:rPr lang="en-US" b="1" dirty="0"/>
              <a:t>NCATS/NIH	 </a:t>
            </a:r>
            <a:r>
              <a:rPr lang="en-US" b="1" dirty="0" smtClean="0"/>
              <a:t>                      Novartis </a:t>
            </a:r>
          </a:p>
          <a:p>
            <a:pPr marL="0" indent="0">
              <a:buNone/>
            </a:pPr>
            <a:r>
              <a:rPr lang="en-US" dirty="0" smtClean="0"/>
              <a:t>Marc Ferrer 	                       Serena Silver</a:t>
            </a:r>
          </a:p>
          <a:p>
            <a:pPr marL="0" indent="0">
              <a:buNone/>
            </a:pPr>
            <a:r>
              <a:rPr lang="en-US" dirty="0" smtClean="0"/>
              <a:t>Craig Thomas                    Kalyani Gampa </a:t>
            </a:r>
          </a:p>
          <a:p>
            <a:pPr marL="0" indent="0">
              <a:buNone/>
            </a:pPr>
            <a:r>
              <a:rPr lang="en-US" dirty="0" err="1" smtClean="0"/>
              <a:t>Xiaohu</a:t>
            </a:r>
            <a:r>
              <a:rPr lang="en-US" dirty="0" smtClean="0"/>
              <a:t> Zhang                    Fei Feng</a:t>
            </a:r>
          </a:p>
          <a:p>
            <a:pPr marL="0" indent="0">
              <a:buNone/>
            </a:pPr>
            <a:endParaRPr lang="en-US" dirty="0" smtClean="0"/>
          </a:p>
          <a:p>
            <a:pPr marL="0" indent="0">
              <a:buNone/>
            </a:pPr>
            <a:r>
              <a:rPr lang="en-US" dirty="0" smtClean="0"/>
              <a:t>Combination                       MAPK Teams</a:t>
            </a:r>
          </a:p>
          <a:p>
            <a:pPr marL="0" indent="0">
              <a:buNone/>
            </a:pPr>
            <a:r>
              <a:rPr lang="en-US" dirty="0" smtClean="0"/>
              <a:t>Screening Team</a:t>
            </a:r>
          </a:p>
          <a:p>
            <a:pPr marL="0" indent="0">
              <a:buNone/>
            </a:pPr>
            <a:endParaRPr lang="en-US" dirty="0"/>
          </a:p>
        </p:txBody>
      </p:sp>
    </p:spTree>
    <p:extLst>
      <p:ext uri="{BB962C8B-B14F-4D97-AF65-F5344CB8AC3E}">
        <p14:creationId xmlns:p14="http://schemas.microsoft.com/office/powerpoint/2010/main" val="2259499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title"/>
          </p:nvPr>
        </p:nvSpPr>
        <p:spPr/>
        <p:txBody>
          <a:bodyPr>
            <a:normAutofit fontScale="90000"/>
          </a:bodyPr>
          <a:lstStyle/>
          <a:p>
            <a:pPr eaLnBrk="1" hangingPunct="1"/>
            <a:r>
              <a:rPr lang="en-US" dirty="0" smtClean="0"/>
              <a:t>Our mission is to discover new ways to improve and extend peoples lives</a:t>
            </a:r>
          </a:p>
        </p:txBody>
      </p:sp>
      <p:sp>
        <p:nvSpPr>
          <p:cNvPr id="23555" name="Rectangle 6"/>
          <p:cNvSpPr>
            <a:spLocks noGrp="1" noChangeArrowheads="1"/>
          </p:cNvSpPr>
          <p:nvPr>
            <p:ph idx="4294967295"/>
          </p:nvPr>
        </p:nvSpPr>
        <p:spPr>
          <a:xfrm>
            <a:off x="546100" y="2433370"/>
            <a:ext cx="7961313" cy="863600"/>
          </a:xfrm>
          <a:solidFill>
            <a:schemeClr val="bg1"/>
          </a:solidFill>
          <a:ln w="28575">
            <a:solidFill>
              <a:schemeClr val="accent2"/>
            </a:solidFill>
          </a:ln>
          <a:effectLst>
            <a:outerShdw blurRad="50800" dist="38100" dir="2700000" algn="tl" rotWithShape="0">
              <a:prstClr val="black">
                <a:alpha val="40000"/>
              </a:prstClr>
            </a:outerShdw>
          </a:effectLst>
        </p:spPr>
        <p:txBody>
          <a:bodyPr lIns="91440" rIns="91440" anchor="ctr"/>
          <a:lstStyle/>
          <a:p>
            <a:pPr marL="0" indent="0" eaLnBrk="1" hangingPunct="1">
              <a:buFont typeface="Wingdings" pitchFamily="2" charset="2"/>
              <a:buNone/>
            </a:pPr>
            <a:r>
              <a:rPr lang="en-US" sz="2000" smtClean="0"/>
              <a:t>We discover and develop </a:t>
            </a:r>
            <a:r>
              <a:rPr lang="en-US" sz="2000" b="1" smtClean="0">
                <a:solidFill>
                  <a:schemeClr val="accent2"/>
                </a:solidFill>
              </a:rPr>
              <a:t>breakthrough treatments </a:t>
            </a:r>
            <a:r>
              <a:rPr lang="en-US" sz="2000" smtClean="0"/>
              <a:t>and find new ways to deliver them to as many people as possible</a:t>
            </a:r>
            <a:endParaRPr lang="en-US" sz="2000" dirty="0" smtClean="0"/>
          </a:p>
        </p:txBody>
      </p:sp>
      <p:pic>
        <p:nvPicPr>
          <p:cNvPr id="23557" name="Picture 9" descr="NVS_P_00027"/>
          <p:cNvPicPr>
            <a:picLocks noChangeAspect="1" noChangeArrowheads="1"/>
          </p:cNvPicPr>
          <p:nvPr/>
        </p:nvPicPr>
        <p:blipFill>
          <a:blip r:embed="rId4"/>
          <a:srcRect l="8769" t="3485" r="2287" b="13609"/>
          <a:stretch>
            <a:fillRect/>
          </a:stretch>
        </p:blipFill>
        <p:spPr bwMode="auto">
          <a:xfrm>
            <a:off x="546100" y="4642065"/>
            <a:ext cx="2592387" cy="158591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558" name="Picture 10" descr="NVS_P_00008_PPT"/>
          <p:cNvPicPr>
            <a:picLocks noChangeAspect="1" noChangeArrowheads="1"/>
          </p:cNvPicPr>
          <p:nvPr/>
        </p:nvPicPr>
        <p:blipFill>
          <a:blip r:embed="rId5"/>
          <a:srcRect l="45415" r="12756" b="14615"/>
          <a:stretch>
            <a:fillRect/>
          </a:stretch>
        </p:blipFill>
        <p:spPr bwMode="auto">
          <a:xfrm>
            <a:off x="3221831" y="4642065"/>
            <a:ext cx="2592387" cy="158591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559" name="Picture 11" descr="NVS_P_00015"/>
          <p:cNvPicPr>
            <a:picLocks noChangeAspect="1" noChangeArrowheads="1"/>
          </p:cNvPicPr>
          <p:nvPr/>
        </p:nvPicPr>
        <p:blipFill>
          <a:blip r:embed="rId6"/>
          <a:srcRect b="8600"/>
          <a:stretch>
            <a:fillRect/>
          </a:stretch>
        </p:blipFill>
        <p:spPr bwMode="auto">
          <a:xfrm>
            <a:off x="5897563" y="4642065"/>
            <a:ext cx="2609850" cy="158591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Rectangle 8"/>
          <p:cNvSpPr>
            <a:spLocks noChangeArrowheads="1"/>
          </p:cNvSpPr>
          <p:nvPr/>
        </p:nvSpPr>
        <p:spPr bwMode="auto">
          <a:xfrm>
            <a:off x="546100" y="3435015"/>
            <a:ext cx="7961313" cy="1015663"/>
          </a:xfrm>
          <a:prstGeom prst="rect">
            <a:avLst/>
          </a:prstGeom>
          <a:solidFill>
            <a:schemeClr val="bg1"/>
          </a:solidFill>
          <a:ln w="28575">
            <a:solidFill>
              <a:schemeClr val="accent3"/>
            </a:solidFill>
            <a:miter lim="800000"/>
            <a:headEnd/>
            <a:tailEnd/>
          </a:ln>
          <a:effectLst>
            <a:outerShdw blurRad="50800" dist="38100" dir="2700000" algn="tl" rotWithShape="0">
              <a:prstClr val="black">
                <a:alpha val="40000"/>
              </a:prstClr>
            </a:outerShdw>
          </a:effectLst>
        </p:spPr>
        <p:txBody>
          <a:bodyPr wrap="square">
            <a:spAutoFit/>
          </a:bodyPr>
          <a:lstStyle/>
          <a:p>
            <a:pPr fontAlgn="auto">
              <a:spcBef>
                <a:spcPts val="0"/>
              </a:spcBef>
              <a:spcAft>
                <a:spcPts val="0"/>
              </a:spcAft>
              <a:buFont typeface="Wingdings" pitchFamily="2" charset="2"/>
              <a:buNone/>
            </a:pPr>
            <a:r>
              <a:rPr lang="en-US" sz="2000" dirty="0" smtClean="0">
                <a:solidFill>
                  <a:srgbClr val="000000"/>
                </a:solidFill>
                <a:latin typeface="Arial"/>
              </a:rPr>
              <a:t>We provide a shareholder return that reflects outstanding </a:t>
            </a:r>
            <a:r>
              <a:rPr lang="en-US" sz="2000" b="1" dirty="0" smtClean="0">
                <a:solidFill>
                  <a:srgbClr val="EC9A1E"/>
                </a:solidFill>
                <a:latin typeface="Arial"/>
              </a:rPr>
              <a:t>performance</a:t>
            </a:r>
            <a:r>
              <a:rPr lang="en-US" sz="2000" dirty="0" smtClean="0">
                <a:solidFill>
                  <a:srgbClr val="000000"/>
                </a:solidFill>
                <a:latin typeface="Arial"/>
              </a:rPr>
              <a:t> and adequately rewards those who invest ideas and work in our company</a:t>
            </a:r>
            <a:endParaRPr lang="en-US" sz="2000" dirty="0">
              <a:solidFill>
                <a:srgbClr val="000000"/>
              </a:solidFill>
              <a:latin typeface="Arial"/>
            </a:endParaRPr>
          </a:p>
        </p:txBody>
      </p:sp>
      <p:sp>
        <p:nvSpPr>
          <p:cNvPr id="10" name="Rectangle 6"/>
          <p:cNvSpPr txBox="1">
            <a:spLocks noChangeArrowheads="1"/>
          </p:cNvSpPr>
          <p:nvPr/>
        </p:nvSpPr>
        <p:spPr>
          <a:xfrm>
            <a:off x="546100" y="1452393"/>
            <a:ext cx="7961313" cy="842933"/>
          </a:xfrm>
          <a:prstGeom prst="rect">
            <a:avLst/>
          </a:prstGeom>
          <a:solidFill>
            <a:schemeClr val="bg1"/>
          </a:solidFill>
          <a:ln w="28575">
            <a:solidFill>
              <a:schemeClr val="accent1"/>
            </a:solidFill>
          </a:ln>
          <a:effectLst>
            <a:outerShdw blurRad="50800" dist="38100" dir="2700000" algn="tl" rotWithShape="0">
              <a:prstClr val="black">
                <a:alpha val="40000"/>
              </a:prstClr>
            </a:outerShdw>
          </a:effectLst>
        </p:spPr>
        <p:txBody>
          <a:bodyPr vert="horz" lIns="91440" tIns="0" rIns="91440" bIns="0" spcCol="182880" rtlCol="0" anchor="ctr">
            <a:norm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Wingdings" pitchFamily="2" charset="2"/>
              <a:buNone/>
            </a:pPr>
            <a:r>
              <a:rPr lang="en-US" sz="2000" dirty="0" smtClean="0">
                <a:solidFill>
                  <a:srgbClr val="000000"/>
                </a:solidFill>
              </a:rPr>
              <a:t>We use </a:t>
            </a:r>
            <a:r>
              <a:rPr lang="en-US" sz="2000" b="1" dirty="0" smtClean="0">
                <a:solidFill>
                  <a:srgbClr val="0460A9"/>
                </a:solidFill>
              </a:rPr>
              <a:t>science-based innovation </a:t>
            </a:r>
            <a:r>
              <a:rPr lang="en-US" sz="2000" dirty="0" smtClean="0">
                <a:solidFill>
                  <a:srgbClr val="000000"/>
                </a:solidFill>
              </a:rPr>
              <a:t>to address some of society's most challenging healthcare issues</a:t>
            </a:r>
          </a:p>
        </p:txBody>
      </p:sp>
    </p:spTree>
    <p:custDataLst>
      <p:tags r:id="rId1"/>
    </p:custDataLst>
    <p:extLst>
      <p:ext uri="{BB962C8B-B14F-4D97-AF65-F5344CB8AC3E}">
        <p14:creationId xmlns:p14="http://schemas.microsoft.com/office/powerpoint/2010/main" val="2793548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a:t>
            </a:r>
            <a:r>
              <a:rPr lang="en-US" dirty="0" smtClean="0"/>
              <a:t>iverse research programs across many disease areas</a:t>
            </a:r>
            <a:endParaRPr lang="en-US" sz="2800" i="1" dirty="0"/>
          </a:p>
        </p:txBody>
      </p:sp>
      <p:grpSp>
        <p:nvGrpSpPr>
          <p:cNvPr id="58" name="Group 57"/>
          <p:cNvGrpSpPr/>
          <p:nvPr/>
        </p:nvGrpSpPr>
        <p:grpSpPr>
          <a:xfrm>
            <a:off x="678243" y="1650089"/>
            <a:ext cx="7805825" cy="4162044"/>
            <a:chOff x="678243" y="1650089"/>
            <a:chExt cx="7805825" cy="4162044"/>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0795" r="85107"/>
            <a:stretch/>
          </p:blipFill>
          <p:spPr bwMode="auto">
            <a:xfrm>
              <a:off x="4964306" y="2723198"/>
              <a:ext cx="1316146" cy="308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10648" y="4912698"/>
              <a:ext cx="1728690" cy="828674"/>
            </a:xfrm>
            <a:prstGeom prst="rect">
              <a:avLst/>
            </a:prstGeom>
            <a:noFill/>
          </p:spPr>
          <p:txBody>
            <a:bodyPr wrap="square" rtlCol="0" anchor="ctr">
              <a:noAutofit/>
            </a:bodyPr>
            <a:lstStyle/>
            <a:p>
              <a:pPr fontAlgn="auto">
                <a:spcBef>
                  <a:spcPts val="0"/>
                </a:spcBef>
                <a:spcAft>
                  <a:spcPts val="0"/>
                </a:spcAft>
              </a:pPr>
              <a:r>
                <a:rPr lang="en-US" sz="1800" dirty="0" smtClean="0">
                  <a:solidFill>
                    <a:srgbClr val="000000"/>
                  </a:solidFill>
                  <a:latin typeface="Arial"/>
                </a:rPr>
                <a:t>Respiratory Diseases (RD)</a:t>
              </a:r>
            </a:p>
          </p:txBody>
        </p:sp>
        <p:sp>
          <p:nvSpPr>
            <p:cNvPr id="17" name="TextBox 16"/>
            <p:cNvSpPr txBox="1"/>
            <p:nvPr/>
          </p:nvSpPr>
          <p:spPr>
            <a:xfrm>
              <a:off x="6210648" y="3893057"/>
              <a:ext cx="1913722" cy="766037"/>
            </a:xfrm>
            <a:prstGeom prst="rect">
              <a:avLst/>
            </a:prstGeom>
            <a:noFill/>
          </p:spPr>
          <p:txBody>
            <a:bodyPr wrap="square" rtlCol="0" anchor="ctr">
              <a:noAutofit/>
            </a:bodyPr>
            <a:lstStyle/>
            <a:p>
              <a:pPr fontAlgn="auto">
                <a:spcBef>
                  <a:spcPts val="0"/>
                </a:spcBef>
                <a:spcAft>
                  <a:spcPts val="0"/>
                </a:spcAft>
              </a:pPr>
              <a:r>
                <a:rPr lang="en-US" sz="1800" dirty="0" smtClean="0">
                  <a:solidFill>
                    <a:srgbClr val="000000"/>
                  </a:solidFill>
                  <a:latin typeface="Arial"/>
                </a:rPr>
                <a:t>Ophthalmology (OPH)</a:t>
              </a:r>
            </a:p>
          </p:txBody>
        </p:sp>
        <p:sp>
          <p:nvSpPr>
            <p:cNvPr id="19" name="TextBox 18"/>
            <p:cNvSpPr txBox="1"/>
            <p:nvPr/>
          </p:nvSpPr>
          <p:spPr>
            <a:xfrm>
              <a:off x="1908155" y="3787466"/>
              <a:ext cx="2651970" cy="1005793"/>
            </a:xfrm>
            <a:prstGeom prst="rect">
              <a:avLst/>
            </a:prstGeom>
            <a:noFill/>
          </p:spPr>
          <p:txBody>
            <a:bodyPr wrap="square" rtlCol="0" anchor="ctr">
              <a:noAutofit/>
            </a:bodyPr>
            <a:lstStyle/>
            <a:p>
              <a:pPr fontAlgn="auto">
                <a:spcBef>
                  <a:spcPts val="0"/>
                </a:spcBef>
                <a:spcAft>
                  <a:spcPts val="0"/>
                </a:spcAft>
              </a:pPr>
              <a:r>
                <a:rPr lang="en-US" sz="1800" dirty="0" smtClean="0">
                  <a:solidFill>
                    <a:srgbClr val="000000"/>
                  </a:solidFill>
                  <a:latin typeface="Arial"/>
                </a:rPr>
                <a:t>Cardiovascular &amp; Metabolic Diseases (CVM)</a:t>
              </a:r>
            </a:p>
          </p:txBody>
        </p:sp>
        <p:sp>
          <p:nvSpPr>
            <p:cNvPr id="20" name="TextBox 19"/>
            <p:cNvSpPr txBox="1"/>
            <p:nvPr/>
          </p:nvSpPr>
          <p:spPr>
            <a:xfrm>
              <a:off x="1908155" y="1868674"/>
              <a:ext cx="3056151" cy="656801"/>
            </a:xfrm>
            <a:prstGeom prst="rect">
              <a:avLst/>
            </a:prstGeom>
            <a:noFill/>
          </p:spPr>
          <p:txBody>
            <a:bodyPr wrap="square" rtlCol="0" anchor="ctr">
              <a:noAutofit/>
            </a:bodyPr>
            <a:lstStyle/>
            <a:p>
              <a:pPr fontAlgn="auto">
                <a:spcBef>
                  <a:spcPts val="0"/>
                </a:spcBef>
                <a:spcAft>
                  <a:spcPts val="0"/>
                </a:spcAft>
              </a:pPr>
              <a:r>
                <a:rPr lang="en-US" sz="1800" dirty="0" smtClean="0">
                  <a:solidFill>
                    <a:srgbClr val="000000"/>
                  </a:solidFill>
                  <a:latin typeface="Arial"/>
                </a:rPr>
                <a:t>Autoimmunity, Transplantation, &amp; Inflammatory Disease (ATI)</a:t>
              </a:r>
            </a:p>
          </p:txBody>
        </p:sp>
        <p:sp>
          <p:nvSpPr>
            <p:cNvPr id="21" name="TextBox 20"/>
            <p:cNvSpPr txBox="1"/>
            <p:nvPr/>
          </p:nvSpPr>
          <p:spPr>
            <a:xfrm>
              <a:off x="1908155" y="2768938"/>
              <a:ext cx="2126816" cy="909328"/>
            </a:xfrm>
            <a:prstGeom prst="rect">
              <a:avLst/>
            </a:prstGeom>
            <a:noFill/>
          </p:spPr>
          <p:txBody>
            <a:bodyPr wrap="square" rtlCol="0" anchor="ctr">
              <a:noAutofit/>
            </a:bodyPr>
            <a:lstStyle/>
            <a:p>
              <a:pPr fontAlgn="auto">
                <a:spcBef>
                  <a:spcPts val="0"/>
                </a:spcBef>
                <a:spcAft>
                  <a:spcPts val="0"/>
                </a:spcAft>
              </a:pPr>
              <a:r>
                <a:rPr lang="en-US" sz="1800" dirty="0" smtClean="0">
                  <a:solidFill>
                    <a:srgbClr val="000000"/>
                  </a:solidFill>
                  <a:latin typeface="Arial"/>
                </a:rPr>
                <a:t>Neuroscience (NS)</a:t>
              </a:r>
            </a:p>
          </p:txBody>
        </p:sp>
        <p:sp>
          <p:nvSpPr>
            <p:cNvPr id="22" name="TextBox 21"/>
            <p:cNvSpPr txBox="1"/>
            <p:nvPr/>
          </p:nvSpPr>
          <p:spPr>
            <a:xfrm>
              <a:off x="1908155" y="4973256"/>
              <a:ext cx="2432952" cy="689369"/>
            </a:xfrm>
            <a:prstGeom prst="rect">
              <a:avLst/>
            </a:prstGeom>
            <a:noFill/>
          </p:spPr>
          <p:txBody>
            <a:bodyPr wrap="square" rtlCol="0" anchor="ctr">
              <a:noAutofit/>
            </a:bodyPr>
            <a:lstStyle/>
            <a:p>
              <a:pPr fontAlgn="auto">
                <a:spcBef>
                  <a:spcPts val="0"/>
                </a:spcBef>
                <a:spcAft>
                  <a:spcPts val="0"/>
                </a:spcAft>
              </a:pPr>
              <a:r>
                <a:rPr lang="en-US" sz="1800" dirty="0" smtClean="0">
                  <a:solidFill>
                    <a:srgbClr val="000000"/>
                  </a:solidFill>
                  <a:latin typeface="Arial"/>
                </a:rPr>
                <a:t>Oncology (ONC)</a:t>
              </a:r>
            </a:p>
            <a:p>
              <a:pPr fontAlgn="auto">
                <a:spcBef>
                  <a:spcPts val="0"/>
                </a:spcBef>
                <a:spcAft>
                  <a:spcPts val="0"/>
                </a:spcAft>
              </a:pPr>
              <a:r>
                <a:rPr lang="en-US" sz="1800" dirty="0" smtClean="0">
                  <a:solidFill>
                    <a:srgbClr val="000000"/>
                  </a:solidFill>
                  <a:latin typeface="Arial"/>
                </a:rPr>
                <a:t>Exploratory Immuno-Oncology (IO)</a:t>
              </a:r>
            </a:p>
          </p:txBody>
        </p:sp>
        <p:sp>
          <p:nvSpPr>
            <p:cNvPr id="23" name="TextBox 22"/>
            <p:cNvSpPr txBox="1"/>
            <p:nvPr/>
          </p:nvSpPr>
          <p:spPr>
            <a:xfrm>
              <a:off x="6210648" y="1759029"/>
              <a:ext cx="1728690" cy="824922"/>
            </a:xfrm>
            <a:prstGeom prst="rect">
              <a:avLst/>
            </a:prstGeom>
            <a:noFill/>
          </p:spPr>
          <p:txBody>
            <a:bodyPr wrap="square" rtlCol="0" anchor="ctr">
              <a:noAutofit/>
            </a:bodyPr>
            <a:lstStyle/>
            <a:p>
              <a:pPr fontAlgn="auto">
                <a:spcBef>
                  <a:spcPts val="0"/>
                </a:spcBef>
                <a:spcAft>
                  <a:spcPts val="0"/>
                </a:spcAft>
              </a:pPr>
              <a:r>
                <a:rPr lang="en-US" sz="1800" dirty="0" smtClean="0">
                  <a:solidFill>
                    <a:srgbClr val="000000"/>
                  </a:solidFill>
                  <a:latin typeface="Arial"/>
                </a:rPr>
                <a:t>Infectious Diseases (ID)</a:t>
              </a:r>
            </a:p>
          </p:txBody>
        </p:sp>
        <p:sp>
          <p:nvSpPr>
            <p:cNvPr id="24" name="TextBox 23"/>
            <p:cNvSpPr txBox="1"/>
            <p:nvPr/>
          </p:nvSpPr>
          <p:spPr>
            <a:xfrm>
              <a:off x="6210648" y="2887598"/>
              <a:ext cx="2273420" cy="713127"/>
            </a:xfrm>
            <a:prstGeom prst="rect">
              <a:avLst/>
            </a:prstGeom>
            <a:noFill/>
          </p:spPr>
          <p:txBody>
            <a:bodyPr wrap="square" rtlCol="0" anchor="ctr">
              <a:noAutofit/>
            </a:bodyPr>
            <a:lstStyle/>
            <a:p>
              <a:pPr fontAlgn="auto">
                <a:spcBef>
                  <a:spcPts val="0"/>
                </a:spcBef>
                <a:spcAft>
                  <a:spcPts val="0"/>
                </a:spcAft>
              </a:pPr>
              <a:r>
                <a:rPr lang="en-US" sz="1800" dirty="0" smtClean="0">
                  <a:solidFill>
                    <a:srgbClr val="000000"/>
                  </a:solidFill>
                  <a:latin typeface="Arial"/>
                </a:rPr>
                <a:t>Musculoskeletal Diseases (MSD)</a:t>
              </a:r>
            </a:p>
          </p:txBody>
        </p:sp>
        <p:pic>
          <p:nvPicPr>
            <p:cNvPr id="3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1348" r="85107" b="38792"/>
            <a:stretch/>
          </p:blipFill>
          <p:spPr bwMode="auto">
            <a:xfrm>
              <a:off x="4964306" y="1650089"/>
              <a:ext cx="1316146" cy="104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539" r="85107" b="48782"/>
            <a:stretch/>
          </p:blipFill>
          <p:spPr bwMode="auto">
            <a:xfrm>
              <a:off x="678243" y="1721264"/>
              <a:ext cx="1316146" cy="409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p:nvPr/>
          </p:nvCxnSpPr>
          <p:spPr bwMode="auto">
            <a:xfrm>
              <a:off x="742876" y="2716071"/>
              <a:ext cx="7196462" cy="0"/>
            </a:xfrm>
            <a:prstGeom prst="line">
              <a:avLst/>
            </a:prstGeom>
            <a:noFill/>
            <a:ln w="28575" cap="rnd"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a:off x="742876" y="3753825"/>
              <a:ext cx="7196462" cy="0"/>
            </a:xfrm>
            <a:prstGeom prst="line">
              <a:avLst/>
            </a:prstGeom>
            <a:noFill/>
            <a:ln w="28575" cap="rnd"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a:off x="742876" y="4806134"/>
              <a:ext cx="7196462" cy="0"/>
            </a:xfrm>
            <a:prstGeom prst="line">
              <a:avLst/>
            </a:prstGeom>
            <a:noFill/>
            <a:ln w="28575" cap="rnd"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87727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394144" y="3716557"/>
            <a:ext cx="1871466" cy="777633"/>
          </a:xfrm>
          <a:prstGeom prst="rect">
            <a:avLst/>
          </a:prstGeom>
          <a:solidFill>
            <a:schemeClr val="bg1"/>
          </a:solidFill>
        </p:spPr>
        <p:txBody>
          <a:bodyPr wrap="square" rtlCol="0" anchor="ctr">
            <a:noAutofit/>
          </a:bodyPr>
          <a:lstStyle/>
          <a:p>
            <a:pPr algn="ctr" fontAlgn="auto">
              <a:lnSpc>
                <a:spcPts val="2700"/>
              </a:lnSpc>
              <a:spcBef>
                <a:spcPts val="0"/>
              </a:spcBef>
              <a:spcAft>
                <a:spcPts val="0"/>
              </a:spcAft>
            </a:pPr>
            <a:r>
              <a:rPr lang="en-US" sz="1800" dirty="0" smtClean="0">
                <a:solidFill>
                  <a:srgbClr val="000000"/>
                </a:solidFill>
                <a:latin typeface="Arial"/>
              </a:rPr>
              <a:t>Supporting Sciences</a:t>
            </a:r>
          </a:p>
        </p:txBody>
      </p:sp>
      <p:cxnSp>
        <p:nvCxnSpPr>
          <p:cNvPr id="24" name="Straight Connector 23"/>
          <p:cNvCxnSpPr>
            <a:stCxn id="12" idx="1"/>
          </p:cNvCxnSpPr>
          <p:nvPr/>
        </p:nvCxnSpPr>
        <p:spPr bwMode="auto">
          <a:xfrm flipH="1">
            <a:off x="4935682" y="2641978"/>
            <a:ext cx="839566" cy="1074579"/>
          </a:xfrm>
          <a:prstGeom prst="line">
            <a:avLst/>
          </a:prstGeom>
          <a:solidFill>
            <a:schemeClr val="accent2"/>
          </a:solidFill>
          <a:ln w="57150" cap="flat" cmpd="sng" algn="ctr">
            <a:solidFill>
              <a:srgbClr val="808080"/>
            </a:solidFill>
            <a:prstDash val="solid"/>
            <a:round/>
            <a:headEnd type="none" w="med" len="med"/>
            <a:tailEnd type="triangle" w="med" len="med"/>
          </a:ln>
          <a:effectLst/>
        </p:spPr>
      </p:cxnSp>
      <p:cxnSp>
        <p:nvCxnSpPr>
          <p:cNvPr id="26" name="Straight Connector 25"/>
          <p:cNvCxnSpPr>
            <a:stCxn id="11" idx="1"/>
            <a:endCxn id="20" idx="3"/>
          </p:cNvCxnSpPr>
          <p:nvPr/>
        </p:nvCxnSpPr>
        <p:spPr bwMode="auto">
          <a:xfrm flipH="1">
            <a:off x="5265610" y="4105373"/>
            <a:ext cx="514696" cy="1"/>
          </a:xfrm>
          <a:prstGeom prst="line">
            <a:avLst/>
          </a:prstGeom>
          <a:solidFill>
            <a:schemeClr val="accent2"/>
          </a:solidFill>
          <a:ln w="57150" cap="flat" cmpd="sng" algn="ctr">
            <a:solidFill>
              <a:srgbClr val="808080"/>
            </a:solidFill>
            <a:prstDash val="solid"/>
            <a:round/>
            <a:headEnd type="none" w="med" len="med"/>
            <a:tailEnd type="triangle" w="med" len="med"/>
          </a:ln>
          <a:effectLst/>
        </p:spPr>
      </p:cxnSp>
      <p:cxnSp>
        <p:nvCxnSpPr>
          <p:cNvPr id="28" name="Straight Connector 27"/>
          <p:cNvCxnSpPr>
            <a:stCxn id="10" idx="0"/>
            <a:endCxn id="20" idx="2"/>
          </p:cNvCxnSpPr>
          <p:nvPr/>
        </p:nvCxnSpPr>
        <p:spPr bwMode="auto">
          <a:xfrm flipH="1" flipV="1">
            <a:off x="4329877" y="4494190"/>
            <a:ext cx="1" cy="403014"/>
          </a:xfrm>
          <a:prstGeom prst="line">
            <a:avLst/>
          </a:prstGeom>
          <a:solidFill>
            <a:schemeClr val="accent2"/>
          </a:solidFill>
          <a:ln w="57150" cap="flat" cmpd="sng" algn="ctr">
            <a:solidFill>
              <a:srgbClr val="808080"/>
            </a:solidFill>
            <a:prstDash val="solid"/>
            <a:round/>
            <a:headEnd type="none" w="med" len="med"/>
            <a:tailEnd type="triangle" w="med" len="med"/>
          </a:ln>
          <a:effectLst/>
        </p:spPr>
      </p:cxnSp>
      <p:cxnSp>
        <p:nvCxnSpPr>
          <p:cNvPr id="30" name="Straight Connector 29"/>
          <p:cNvCxnSpPr>
            <a:stCxn id="8" idx="3"/>
            <a:endCxn id="20" idx="1"/>
          </p:cNvCxnSpPr>
          <p:nvPr/>
        </p:nvCxnSpPr>
        <p:spPr bwMode="auto">
          <a:xfrm>
            <a:off x="2910410" y="4105374"/>
            <a:ext cx="483734" cy="0"/>
          </a:xfrm>
          <a:prstGeom prst="line">
            <a:avLst/>
          </a:prstGeom>
          <a:solidFill>
            <a:schemeClr val="accent2"/>
          </a:solidFill>
          <a:ln w="57150" cap="flat" cmpd="sng" algn="ctr">
            <a:solidFill>
              <a:srgbClr val="808080"/>
            </a:solidFill>
            <a:prstDash val="solid"/>
            <a:round/>
            <a:headEnd type="none" w="med" len="med"/>
            <a:tailEnd type="triangle" w="med" len="med"/>
          </a:ln>
          <a:effectLst/>
        </p:spPr>
      </p:cxnSp>
      <p:cxnSp>
        <p:nvCxnSpPr>
          <p:cNvPr id="32" name="Straight Connector 31"/>
          <p:cNvCxnSpPr>
            <a:stCxn id="9" idx="3"/>
          </p:cNvCxnSpPr>
          <p:nvPr/>
        </p:nvCxnSpPr>
        <p:spPr bwMode="auto">
          <a:xfrm>
            <a:off x="2921171" y="2660348"/>
            <a:ext cx="871511" cy="1069866"/>
          </a:xfrm>
          <a:prstGeom prst="line">
            <a:avLst/>
          </a:prstGeom>
          <a:solidFill>
            <a:schemeClr val="accent2"/>
          </a:solidFill>
          <a:ln w="57150" cap="flat" cmpd="sng" algn="ctr">
            <a:solidFill>
              <a:srgbClr val="808080"/>
            </a:solidFill>
            <a:prstDash val="solid"/>
            <a:round/>
            <a:headEnd type="none" w="med" len="med"/>
            <a:tailEnd type="triangle" w="med" len="med"/>
          </a:ln>
          <a:effectLst/>
        </p:spPr>
      </p:cxnSp>
      <p:cxnSp>
        <p:nvCxnSpPr>
          <p:cNvPr id="6" name="Straight Connector 5"/>
          <p:cNvCxnSpPr>
            <a:stCxn id="7" idx="2"/>
            <a:endCxn id="20" idx="0"/>
          </p:cNvCxnSpPr>
          <p:nvPr/>
        </p:nvCxnSpPr>
        <p:spPr bwMode="auto">
          <a:xfrm flipH="1">
            <a:off x="4329877" y="2956891"/>
            <a:ext cx="1" cy="759666"/>
          </a:xfrm>
          <a:prstGeom prst="line">
            <a:avLst/>
          </a:prstGeom>
          <a:solidFill>
            <a:schemeClr val="accent2"/>
          </a:solidFill>
          <a:ln w="57150" cap="flat" cmpd="sng" algn="ctr">
            <a:solidFill>
              <a:srgbClr val="808080"/>
            </a:solidFill>
            <a:prstDash val="solid"/>
            <a:round/>
            <a:headEnd type="none" w="med" len="med"/>
            <a:tailEnd type="triangle" w="med" len="med"/>
          </a:ln>
          <a:effectLst/>
        </p:spPr>
      </p:cxnSp>
      <p:sp>
        <p:nvSpPr>
          <p:cNvPr id="2" name="Title 1"/>
          <p:cNvSpPr>
            <a:spLocks noGrp="1"/>
          </p:cNvSpPr>
          <p:nvPr>
            <p:ph type="title"/>
          </p:nvPr>
        </p:nvSpPr>
        <p:spPr/>
        <p:txBody>
          <a:bodyPr>
            <a:noAutofit/>
          </a:bodyPr>
          <a:lstStyle/>
          <a:p>
            <a:r>
              <a:rPr lang="en-US" dirty="0" smtClean="0"/>
              <a:t>Diverse scientific disciplines are </a:t>
            </a:r>
            <a:r>
              <a:rPr lang="en-US" dirty="0"/>
              <a:t>essential to </a:t>
            </a:r>
            <a:r>
              <a:rPr lang="en-US" dirty="0" smtClean="0"/>
              <a:t>our </a:t>
            </a:r>
            <a:r>
              <a:rPr lang="en-US" dirty="0"/>
              <a:t>research at NIBR</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351" t="42170" r="36112" b="49162"/>
          <a:stretch/>
        </p:blipFill>
        <p:spPr bwMode="auto">
          <a:xfrm>
            <a:off x="3565065" y="1784706"/>
            <a:ext cx="1529625" cy="1172185"/>
          </a:xfrm>
          <a:prstGeom prst="rect">
            <a:avLst/>
          </a:prstGeom>
          <a:ln w="19050" cap="flat" cmpd="sng" algn="ctr">
            <a:solidFill>
              <a:schemeClr val="bg1"/>
            </a:solidFill>
            <a:prstDash val="solid"/>
            <a:miter lim="800000"/>
            <a:headEnd type="none" w="med" len="med"/>
            <a:tailEnd type="none" w="med" len="me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415" t="32494" r="35970" b="58898"/>
          <a:stretch/>
        </p:blipFill>
        <p:spPr bwMode="auto">
          <a:xfrm>
            <a:off x="1462816" y="3557686"/>
            <a:ext cx="1447594" cy="1095375"/>
          </a:xfrm>
          <a:prstGeom prst="rect">
            <a:avLst/>
          </a:prstGeom>
          <a:ln w="19050" cap="flat" cmpd="sng" algn="ctr">
            <a:solidFill>
              <a:schemeClr val="bg1"/>
            </a:solidFill>
            <a:prstDash val="solid"/>
            <a:miter lim="800000"/>
            <a:headEnd type="none" w="med" len="med"/>
            <a:tailEnd type="none" w="med" len="me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2143" r="35634" b="68683"/>
          <a:stretch/>
        </p:blipFill>
        <p:spPr bwMode="auto">
          <a:xfrm>
            <a:off x="1462816" y="2103135"/>
            <a:ext cx="1458355" cy="1114425"/>
          </a:xfrm>
          <a:prstGeom prst="rect">
            <a:avLst/>
          </a:prstGeom>
          <a:ln w="19050" cap="flat" cmpd="sng" algn="ctr">
            <a:solidFill>
              <a:schemeClr val="bg1"/>
            </a:solidFill>
            <a:prstDash val="solid"/>
            <a:miter lim="800000"/>
            <a:headEnd type="none" w="med" len="med"/>
            <a:tailEnd type="none" w="med" len="me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57" t="42616" r="85199" b="40785"/>
          <a:stretch/>
        </p:blipFill>
        <p:spPr bwMode="auto">
          <a:xfrm>
            <a:off x="3565065" y="4897204"/>
            <a:ext cx="1529625" cy="1147762"/>
          </a:xfrm>
          <a:prstGeom prst="rect">
            <a:avLst/>
          </a:prstGeom>
          <a:ln w="19050" cap="flat" cmpd="sng" algn="ctr">
            <a:solidFill>
              <a:schemeClr val="bg1"/>
            </a:solidFill>
            <a:prstDash val="solid"/>
            <a:miter lim="800000"/>
            <a:headEnd type="none" w="med" len="med"/>
            <a:tailEnd type="none" w="med" len="me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42" t="61202" r="85224" b="22199"/>
          <a:stretch/>
        </p:blipFill>
        <p:spPr bwMode="auto">
          <a:xfrm>
            <a:off x="5780306" y="3531491"/>
            <a:ext cx="1528467" cy="1147764"/>
          </a:xfrm>
          <a:prstGeom prst="rect">
            <a:avLst/>
          </a:prstGeom>
          <a:ln w="19050" cap="flat" cmpd="sng" algn="ctr">
            <a:solidFill>
              <a:schemeClr val="bg1"/>
            </a:solidFill>
            <a:prstDash val="solid"/>
            <a:miter lim="800000"/>
            <a:headEnd type="none" w="med" len="med"/>
            <a:tailEnd type="none" w="med" len="me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14" t="80222" r="85405" b="3179"/>
          <a:stretch/>
        </p:blipFill>
        <p:spPr bwMode="auto">
          <a:xfrm>
            <a:off x="5775248" y="2068097"/>
            <a:ext cx="1533525" cy="1147762"/>
          </a:xfrm>
          <a:prstGeom prst="rect">
            <a:avLst/>
          </a:prstGeom>
          <a:ln w="19050" cap="flat" cmpd="sng" algn="ctr">
            <a:solidFill>
              <a:schemeClr val="bg1"/>
            </a:solidFill>
            <a:prstDash val="solid"/>
            <a:miter lim="800000"/>
            <a:headEnd type="none" w="med" len="med"/>
            <a:tailEnd type="none" w="med" len="me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1600867" y="1365807"/>
            <a:ext cx="1996366" cy="689369"/>
          </a:xfrm>
          <a:prstGeom prst="rect">
            <a:avLst/>
          </a:prstGeom>
          <a:noFill/>
        </p:spPr>
        <p:txBody>
          <a:bodyPr wrap="square" rtlCol="0" anchor="ctr">
            <a:noAutofit/>
          </a:bodyPr>
          <a:lstStyle/>
          <a:p>
            <a:pPr algn="r" fontAlgn="auto">
              <a:spcBef>
                <a:spcPts val="0"/>
              </a:spcBef>
              <a:spcAft>
                <a:spcPts val="0"/>
              </a:spcAft>
            </a:pPr>
            <a:r>
              <a:rPr lang="en-US" sz="1400" dirty="0" smtClean="0">
                <a:solidFill>
                  <a:srgbClr val="000000"/>
                </a:solidFill>
                <a:latin typeface="Arial"/>
              </a:rPr>
              <a:t>CBT</a:t>
            </a:r>
            <a:endParaRPr lang="en-US" sz="1400" dirty="0" smtClean="0">
              <a:solidFill>
                <a:srgbClr val="000000"/>
              </a:solidFill>
              <a:latin typeface="Arial"/>
            </a:endParaRPr>
          </a:p>
        </p:txBody>
      </p:sp>
      <p:sp>
        <p:nvSpPr>
          <p:cNvPr id="14" name="TextBox 13"/>
          <p:cNvSpPr txBox="1"/>
          <p:nvPr/>
        </p:nvSpPr>
        <p:spPr>
          <a:xfrm>
            <a:off x="262042" y="3602477"/>
            <a:ext cx="1171746" cy="1005793"/>
          </a:xfrm>
          <a:prstGeom prst="rect">
            <a:avLst/>
          </a:prstGeom>
          <a:noFill/>
        </p:spPr>
        <p:txBody>
          <a:bodyPr wrap="square" rtlCol="0" anchor="ctr">
            <a:noAutofit/>
          </a:bodyPr>
          <a:lstStyle/>
          <a:p>
            <a:pPr algn="r" fontAlgn="auto">
              <a:spcBef>
                <a:spcPts val="0"/>
              </a:spcBef>
              <a:spcAft>
                <a:spcPts val="0"/>
              </a:spcAft>
            </a:pPr>
            <a:r>
              <a:rPr lang="en-US" sz="1400" dirty="0" smtClean="0">
                <a:solidFill>
                  <a:srgbClr val="000000"/>
                </a:solidFill>
                <a:latin typeface="Arial"/>
              </a:rPr>
              <a:t>Global</a:t>
            </a:r>
          </a:p>
          <a:p>
            <a:pPr algn="r" fontAlgn="auto">
              <a:spcBef>
                <a:spcPts val="0"/>
              </a:spcBef>
              <a:spcAft>
                <a:spcPts val="0"/>
              </a:spcAft>
            </a:pPr>
            <a:r>
              <a:rPr lang="en-US" sz="1400" dirty="0" smtClean="0">
                <a:solidFill>
                  <a:srgbClr val="000000"/>
                </a:solidFill>
                <a:latin typeface="Arial"/>
              </a:rPr>
              <a:t>Discovery Chemistry</a:t>
            </a:r>
          </a:p>
        </p:txBody>
      </p:sp>
      <p:sp>
        <p:nvSpPr>
          <p:cNvPr id="15" name="TextBox 14"/>
          <p:cNvSpPr txBox="1"/>
          <p:nvPr/>
        </p:nvSpPr>
        <p:spPr>
          <a:xfrm>
            <a:off x="262042" y="2185140"/>
            <a:ext cx="1208575" cy="909328"/>
          </a:xfrm>
          <a:prstGeom prst="rect">
            <a:avLst/>
          </a:prstGeom>
          <a:noFill/>
        </p:spPr>
        <p:txBody>
          <a:bodyPr wrap="square" rtlCol="0" anchor="ctr">
            <a:noAutofit/>
          </a:bodyPr>
          <a:lstStyle/>
          <a:p>
            <a:pPr algn="r" fontAlgn="auto">
              <a:spcBef>
                <a:spcPts val="0"/>
              </a:spcBef>
              <a:spcAft>
                <a:spcPts val="0"/>
              </a:spcAft>
            </a:pPr>
            <a:r>
              <a:rPr lang="en-US" sz="1400" dirty="0" smtClean="0">
                <a:solidFill>
                  <a:srgbClr val="000000"/>
                </a:solidFill>
                <a:latin typeface="Arial"/>
              </a:rPr>
              <a:t>Biologics</a:t>
            </a:r>
          </a:p>
        </p:txBody>
      </p:sp>
      <p:sp>
        <p:nvSpPr>
          <p:cNvPr id="16" name="TextBox 15"/>
          <p:cNvSpPr txBox="1"/>
          <p:nvPr/>
        </p:nvSpPr>
        <p:spPr>
          <a:xfrm>
            <a:off x="3224090" y="6014114"/>
            <a:ext cx="2211574" cy="590036"/>
          </a:xfrm>
          <a:prstGeom prst="rect">
            <a:avLst/>
          </a:prstGeom>
          <a:noFill/>
        </p:spPr>
        <p:txBody>
          <a:bodyPr wrap="square" rtlCol="0" anchor="ctr">
            <a:noAutofit/>
          </a:bodyPr>
          <a:lstStyle/>
          <a:p>
            <a:pPr algn="ctr" fontAlgn="auto">
              <a:spcBef>
                <a:spcPts val="0"/>
              </a:spcBef>
              <a:spcAft>
                <a:spcPts val="0"/>
              </a:spcAft>
            </a:pPr>
            <a:r>
              <a:rPr lang="en-US" sz="1400" dirty="0" smtClean="0">
                <a:solidFill>
                  <a:srgbClr val="000000"/>
                </a:solidFill>
                <a:latin typeface="Arial"/>
              </a:rPr>
              <a:t>Drug Metabolism &amp; Pharmacokinetics</a:t>
            </a:r>
          </a:p>
        </p:txBody>
      </p:sp>
      <p:sp>
        <p:nvSpPr>
          <p:cNvPr id="17" name="TextBox 16"/>
          <p:cNvSpPr txBox="1"/>
          <p:nvPr/>
        </p:nvSpPr>
        <p:spPr>
          <a:xfrm>
            <a:off x="7352316" y="3730214"/>
            <a:ext cx="1344876" cy="750319"/>
          </a:xfrm>
          <a:prstGeom prst="rect">
            <a:avLst/>
          </a:prstGeom>
          <a:noFill/>
        </p:spPr>
        <p:txBody>
          <a:bodyPr wrap="square" rtlCol="0" anchor="ctr">
            <a:noAutofit/>
          </a:bodyPr>
          <a:lstStyle/>
          <a:p>
            <a:pPr fontAlgn="auto">
              <a:spcBef>
                <a:spcPts val="0"/>
              </a:spcBef>
              <a:spcAft>
                <a:spcPts val="0"/>
              </a:spcAft>
            </a:pPr>
            <a:r>
              <a:rPr lang="en-US" sz="1400" dirty="0" smtClean="0">
                <a:solidFill>
                  <a:srgbClr val="000000"/>
                </a:solidFill>
                <a:latin typeface="Arial"/>
              </a:rPr>
              <a:t>Preclinical Safety</a:t>
            </a:r>
          </a:p>
        </p:txBody>
      </p:sp>
      <p:sp>
        <p:nvSpPr>
          <p:cNvPr id="4" name="Rectangle 3"/>
          <p:cNvSpPr/>
          <p:nvPr/>
        </p:nvSpPr>
        <p:spPr bwMode="auto">
          <a:xfrm>
            <a:off x="1233378" y="5228907"/>
            <a:ext cx="260498" cy="461665"/>
          </a:xfrm>
          <a:prstGeom prst="rect">
            <a:avLst/>
          </a:prstGeom>
          <a:solidFill>
            <a:schemeClr val="bg1"/>
          </a:solidFill>
          <a:ln w="19050"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spAutoFit/>
          </a:bodyPr>
          <a:lstStyle/>
          <a:p>
            <a:endParaRPr lang="en-US">
              <a:solidFill>
                <a:srgbClr val="000000"/>
              </a:solidFill>
              <a:latin typeface="Arial" pitchFamily="34" charset="0"/>
            </a:endParaRPr>
          </a:p>
        </p:txBody>
      </p:sp>
      <p:sp>
        <p:nvSpPr>
          <p:cNvPr id="27" name="TextBox 26"/>
          <p:cNvSpPr txBox="1"/>
          <p:nvPr/>
        </p:nvSpPr>
        <p:spPr>
          <a:xfrm>
            <a:off x="0" y="5118313"/>
            <a:ext cx="1399434" cy="682851"/>
          </a:xfrm>
          <a:prstGeom prst="rect">
            <a:avLst/>
          </a:prstGeom>
          <a:noFill/>
        </p:spPr>
        <p:txBody>
          <a:bodyPr wrap="square" rtlCol="0" anchor="ctr">
            <a:noAutofit/>
          </a:bodyPr>
          <a:lstStyle/>
          <a:p>
            <a:pPr algn="r" fontAlgn="auto">
              <a:spcBef>
                <a:spcPts val="0"/>
              </a:spcBef>
              <a:spcAft>
                <a:spcPts val="0"/>
              </a:spcAft>
            </a:pPr>
            <a:r>
              <a:rPr lang="en-US" sz="1400" dirty="0" smtClean="0">
                <a:solidFill>
                  <a:srgbClr val="000000"/>
                </a:solidFill>
                <a:latin typeface="Arial"/>
              </a:rPr>
              <a:t>Analytical Sciences &amp; Imaging</a:t>
            </a:r>
          </a:p>
        </p:txBody>
      </p:sp>
      <p:cxnSp>
        <p:nvCxnSpPr>
          <p:cNvPr id="29" name="Straight Connector 28"/>
          <p:cNvCxnSpPr/>
          <p:nvPr/>
        </p:nvCxnSpPr>
        <p:spPr bwMode="auto">
          <a:xfrm flipV="1">
            <a:off x="2827020" y="4480533"/>
            <a:ext cx="861753" cy="1109778"/>
          </a:xfrm>
          <a:prstGeom prst="line">
            <a:avLst/>
          </a:prstGeom>
          <a:solidFill>
            <a:schemeClr val="accent2"/>
          </a:solidFill>
          <a:ln w="57150" cap="flat" cmpd="sng" algn="ctr">
            <a:solidFill>
              <a:srgbClr val="808080"/>
            </a:solidFill>
            <a:prstDash val="solid"/>
            <a:round/>
            <a:headEnd type="none" w="med" len="med"/>
            <a:tailEnd type="triangle" w="med" len="med"/>
          </a:ln>
          <a:effectLst/>
        </p:spPr>
      </p:cxnSp>
      <p:sp>
        <p:nvSpPr>
          <p:cNvPr id="33" name="TextBox 32"/>
          <p:cNvSpPr txBox="1"/>
          <p:nvPr/>
        </p:nvSpPr>
        <p:spPr>
          <a:xfrm>
            <a:off x="7352315" y="4914677"/>
            <a:ext cx="1791685" cy="750319"/>
          </a:xfrm>
          <a:prstGeom prst="rect">
            <a:avLst/>
          </a:prstGeom>
          <a:noFill/>
        </p:spPr>
        <p:txBody>
          <a:bodyPr wrap="square" rtlCol="0" anchor="ctr">
            <a:noAutofit/>
          </a:bodyPr>
          <a:lstStyle/>
          <a:p>
            <a:pPr fontAlgn="auto">
              <a:spcBef>
                <a:spcPts val="0"/>
              </a:spcBef>
              <a:spcAft>
                <a:spcPts val="0"/>
              </a:spcAft>
            </a:pPr>
            <a:r>
              <a:rPr lang="en-US" sz="1400" dirty="0" smtClean="0">
                <a:solidFill>
                  <a:srgbClr val="000000"/>
                </a:solidFill>
                <a:latin typeface="Arial"/>
              </a:rPr>
              <a:t>Proteomic Chemistry</a:t>
            </a:r>
          </a:p>
        </p:txBody>
      </p:sp>
      <p:cxnSp>
        <p:nvCxnSpPr>
          <p:cNvPr id="34" name="Straight Connector 33"/>
          <p:cNvCxnSpPr>
            <a:stCxn id="463876" idx="1"/>
          </p:cNvCxnSpPr>
          <p:nvPr/>
        </p:nvCxnSpPr>
        <p:spPr bwMode="auto">
          <a:xfrm flipH="1" flipV="1">
            <a:off x="5079307" y="4480533"/>
            <a:ext cx="749430" cy="1009419"/>
          </a:xfrm>
          <a:prstGeom prst="line">
            <a:avLst/>
          </a:prstGeom>
          <a:solidFill>
            <a:schemeClr val="accent2"/>
          </a:solidFill>
          <a:ln w="57150" cap="flat" cmpd="sng" algn="ctr">
            <a:solidFill>
              <a:srgbClr val="808080"/>
            </a:solidFill>
            <a:prstDash val="solid"/>
            <a:round/>
            <a:headEnd type="none" w="med" len="med"/>
            <a:tailEnd type="triangle" w="med" len="med"/>
          </a:ln>
          <a:effectLst/>
        </p:spPr>
      </p:cxnSp>
      <p:sp>
        <p:nvSpPr>
          <p:cNvPr id="37" name="TextBox 36"/>
          <p:cNvSpPr txBox="1"/>
          <p:nvPr/>
        </p:nvSpPr>
        <p:spPr>
          <a:xfrm>
            <a:off x="7395858" y="2377003"/>
            <a:ext cx="1654624" cy="682851"/>
          </a:xfrm>
          <a:prstGeom prst="rect">
            <a:avLst/>
          </a:prstGeom>
          <a:noFill/>
        </p:spPr>
        <p:txBody>
          <a:bodyPr wrap="square" rtlCol="0" anchor="ctr">
            <a:noAutofit/>
          </a:bodyPr>
          <a:lstStyle/>
          <a:p>
            <a:pPr fontAlgn="auto">
              <a:spcBef>
                <a:spcPts val="0"/>
              </a:spcBef>
              <a:spcAft>
                <a:spcPts val="0"/>
              </a:spcAft>
            </a:pPr>
            <a:r>
              <a:rPr lang="en-US" sz="1400" dirty="0" smtClean="0">
                <a:solidFill>
                  <a:srgbClr val="000000"/>
                </a:solidFill>
                <a:latin typeface="Arial"/>
              </a:rPr>
              <a:t>Translational Medicine</a:t>
            </a:r>
          </a:p>
        </p:txBody>
      </p:sp>
      <p:pic>
        <p:nvPicPr>
          <p:cNvPr id="463876" name="Picture 4" descr="https://share.nibr.novartis.net/cpc/about/Shared%20Documents/Intranet%20About%20Page%20Ima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8737" y="4934938"/>
            <a:ext cx="1480036" cy="111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63874" name="Picture 2" descr="http://share.nibr.novartis.net/as/ASI_Main/SiteAssets/SitePages/Home/Banner_IFx_400pix.png"/>
          <p:cNvPicPr>
            <a:picLocks noChangeAspect="1" noChangeArrowheads="1"/>
          </p:cNvPicPr>
          <p:nvPr/>
        </p:nvPicPr>
        <p:blipFill rotWithShape="1">
          <a:blip r:embed="rId6">
            <a:extLst>
              <a:ext uri="{28A0092B-C50C-407E-A947-70E740481C1C}">
                <a14:useLocalDpi xmlns:a14="http://schemas.microsoft.com/office/drawing/2010/main" val="0"/>
              </a:ext>
            </a:extLst>
          </a:blip>
          <a:srcRect l="16812"/>
          <a:stretch/>
        </p:blipFill>
        <p:spPr bwMode="auto">
          <a:xfrm>
            <a:off x="1478279" y="4942612"/>
            <a:ext cx="1404041" cy="1102354"/>
          </a:xfrm>
          <a:prstGeom prst="rect">
            <a:avLst/>
          </a:prstGeom>
          <a:ln w="1905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821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2"/>
          <p:cNvSpPr>
            <a:spLocks noChangeArrowheads="1"/>
          </p:cNvSpPr>
          <p:nvPr/>
        </p:nvSpPr>
        <p:spPr bwMode="auto">
          <a:xfrm rot="5400000" flipH="1">
            <a:off x="3849687" y="1890713"/>
            <a:ext cx="1154113" cy="7907338"/>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8" name="Rectangle 3"/>
          <p:cNvSpPr>
            <a:spLocks noGrp="1" noChangeArrowheads="1"/>
          </p:cNvSpPr>
          <p:nvPr>
            <p:ph type="title"/>
          </p:nvPr>
        </p:nvSpPr>
        <p:spPr>
          <a:xfrm>
            <a:off x="400050" y="260350"/>
            <a:ext cx="8229600" cy="785813"/>
          </a:xfrm>
        </p:spPr>
        <p:txBody>
          <a:bodyPr/>
          <a:lstStyle/>
          <a:p>
            <a:pPr eaLnBrk="1" hangingPunct="1"/>
            <a:r>
              <a:rPr lang="en-US" altLang="en-US" dirty="0" smtClean="0"/>
              <a:t>What can be assayed?</a:t>
            </a:r>
          </a:p>
        </p:txBody>
      </p:sp>
      <p:pic>
        <p:nvPicPr>
          <p:cNvPr id="60420" name="Picture 4" descr="sigmod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63" y="1470025"/>
            <a:ext cx="11430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21" name="Object 5"/>
          <p:cNvGraphicFramePr>
            <a:graphicFrameLocks noChangeAspect="1"/>
          </p:cNvGraphicFramePr>
          <p:nvPr/>
        </p:nvGraphicFramePr>
        <p:xfrm>
          <a:off x="6992938" y="1449388"/>
          <a:ext cx="1403350" cy="2335212"/>
        </p:xfrm>
        <a:graphic>
          <a:graphicData uri="http://schemas.openxmlformats.org/presentationml/2006/ole">
            <mc:AlternateContent xmlns:mc="http://schemas.openxmlformats.org/markup-compatibility/2006">
              <mc:Choice xmlns:v="urn:schemas-microsoft-com:vml" Requires="v">
                <p:oleObj spid="_x0000_s1058" name="Image" r:id="rId6" imgW="5422222" imgH="9028571" progId="Photoshop.Image.7">
                  <p:embed/>
                </p:oleObj>
              </mc:Choice>
              <mc:Fallback>
                <p:oleObj name="Image" r:id="rId6" imgW="5422222" imgH="9028571"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2938" y="1449388"/>
                        <a:ext cx="1403350" cy="233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2" name="Text Box 6"/>
          <p:cNvSpPr txBox="1">
            <a:spLocks noChangeArrowheads="1"/>
          </p:cNvSpPr>
          <p:nvPr/>
        </p:nvSpPr>
        <p:spPr bwMode="auto">
          <a:xfrm>
            <a:off x="614363" y="2500313"/>
            <a:ext cx="1100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accent2"/>
                </a:solidFill>
                <a:cs typeface="Arial" charset="0"/>
              </a:rPr>
              <a:t>10/day</a:t>
            </a:r>
          </a:p>
        </p:txBody>
      </p:sp>
      <p:sp>
        <p:nvSpPr>
          <p:cNvPr id="60423" name="Text Box 7"/>
          <p:cNvSpPr txBox="1">
            <a:spLocks noChangeArrowheads="1"/>
          </p:cNvSpPr>
          <p:nvPr/>
        </p:nvSpPr>
        <p:spPr bwMode="auto">
          <a:xfrm>
            <a:off x="2263775" y="3187700"/>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accent2"/>
                </a:solidFill>
                <a:cs typeface="Arial" charset="0"/>
              </a:rPr>
              <a:t>1000/day</a:t>
            </a:r>
          </a:p>
        </p:txBody>
      </p:sp>
      <p:sp>
        <p:nvSpPr>
          <p:cNvPr id="60424" name="Text Box 8"/>
          <p:cNvSpPr txBox="1">
            <a:spLocks noChangeArrowheads="1"/>
          </p:cNvSpPr>
          <p:nvPr/>
        </p:nvSpPr>
        <p:spPr bwMode="auto">
          <a:xfrm>
            <a:off x="3927475" y="3341688"/>
            <a:ext cx="1693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accent2"/>
                </a:solidFill>
                <a:cs typeface="Arial" charset="0"/>
              </a:rPr>
              <a:t>10,000/day</a:t>
            </a:r>
          </a:p>
        </p:txBody>
      </p:sp>
      <p:pic>
        <p:nvPicPr>
          <p:cNvPr id="60425" name="Picture 9" descr="exp1%2520neuron%2520overlay3d%2520laser">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9250" y="1439863"/>
            <a:ext cx="1360488"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1754188" y="1444625"/>
            <a:ext cx="2362200" cy="1566863"/>
            <a:chOff x="1104" y="789"/>
            <a:chExt cx="1488" cy="987"/>
          </a:xfrm>
        </p:grpSpPr>
        <p:pic>
          <p:nvPicPr>
            <p:cNvPr id="1043" name="Picture 11" descr="chem1">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4" y="789"/>
              <a:ext cx="1488" cy="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12" descr="Zebrafish">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0" y="805"/>
              <a:ext cx="660" cy="34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45" name="Picture 13" descr="male">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4" y="1260"/>
              <a:ext cx="493" cy="5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60430" name="Text Box 14"/>
          <p:cNvSpPr txBox="1">
            <a:spLocks noChangeArrowheads="1"/>
          </p:cNvSpPr>
          <p:nvPr/>
        </p:nvSpPr>
        <p:spPr bwMode="auto">
          <a:xfrm>
            <a:off x="6197600" y="4014788"/>
            <a:ext cx="186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accent2"/>
                </a:solidFill>
                <a:cs typeface="Arial" charset="0"/>
              </a:rPr>
              <a:t>100,000/day</a:t>
            </a:r>
          </a:p>
        </p:txBody>
      </p:sp>
      <p:sp>
        <p:nvSpPr>
          <p:cNvPr id="60431" name="Line 15"/>
          <p:cNvSpPr>
            <a:spLocks noChangeShapeType="1"/>
          </p:cNvSpPr>
          <p:nvPr/>
        </p:nvSpPr>
        <p:spPr bwMode="auto">
          <a:xfrm>
            <a:off x="5648325" y="3968750"/>
            <a:ext cx="2667000"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0432" name="AutoShape 16"/>
          <p:cNvSpPr>
            <a:spLocks noChangeArrowheads="1"/>
          </p:cNvSpPr>
          <p:nvPr/>
        </p:nvSpPr>
        <p:spPr bwMode="auto">
          <a:xfrm rot="-5400000">
            <a:off x="3871119" y="1140619"/>
            <a:ext cx="1154113" cy="7883525"/>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0433" name="Text Box 17"/>
          <p:cNvSpPr txBox="1">
            <a:spLocks noChangeArrowheads="1"/>
          </p:cNvSpPr>
          <p:nvPr/>
        </p:nvSpPr>
        <p:spPr bwMode="auto">
          <a:xfrm>
            <a:off x="5586413" y="4849813"/>
            <a:ext cx="281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solidFill>
                  <a:schemeClr val="bg1"/>
                </a:solidFill>
                <a:cs typeface="Arial" charset="0"/>
              </a:rPr>
              <a:t>Speed of screening</a:t>
            </a:r>
          </a:p>
        </p:txBody>
      </p:sp>
      <p:sp>
        <p:nvSpPr>
          <p:cNvPr id="60434" name="Text Box 18"/>
          <p:cNvSpPr txBox="1">
            <a:spLocks noChangeArrowheads="1"/>
          </p:cNvSpPr>
          <p:nvPr/>
        </p:nvSpPr>
        <p:spPr bwMode="auto">
          <a:xfrm>
            <a:off x="704850" y="5411788"/>
            <a:ext cx="17091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solidFill>
                  <a:schemeClr val="bg1"/>
                </a:solidFill>
                <a:cs typeface="Arial" charset="0"/>
              </a:rPr>
              <a:t>Complexity</a:t>
            </a:r>
          </a:p>
          <a:p>
            <a:pPr eaLnBrk="1" hangingPunct="1"/>
            <a:r>
              <a:rPr lang="en-US" altLang="en-US" sz="2400" dirty="0">
                <a:solidFill>
                  <a:schemeClr val="bg1"/>
                </a:solidFill>
                <a:cs typeface="Arial" charset="0"/>
              </a:rPr>
              <a:t>Volume</a:t>
            </a:r>
          </a:p>
        </p:txBody>
      </p:sp>
      <p:pic>
        <p:nvPicPr>
          <p:cNvPr id="60435"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8950" y="2790825"/>
            <a:ext cx="13700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60436" name="Picture 20" descr="50% Blue cells_1"/>
          <p:cNvPicPr>
            <a:picLocks noChangeAspect="1" noChangeArrowheads="1"/>
          </p:cNvPicPr>
          <p:nvPr/>
        </p:nvPicPr>
        <p:blipFill>
          <a:blip r:embed="rId17">
            <a:extLst>
              <a:ext uri="{28A0092B-C50C-407E-A947-70E740481C1C}">
                <a14:useLocalDpi xmlns:a14="http://schemas.microsoft.com/office/drawing/2010/main" val="0"/>
              </a:ext>
            </a:extLst>
          </a:blip>
          <a:srcRect r="37053"/>
          <a:stretch>
            <a:fillRect/>
          </a:stretch>
        </p:blipFill>
        <p:spPr bwMode="auto">
          <a:xfrm>
            <a:off x="5572125" y="1444625"/>
            <a:ext cx="13668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7" name="Text Box 21"/>
          <p:cNvSpPr txBox="1">
            <a:spLocks noChangeArrowheads="1"/>
          </p:cNvSpPr>
          <p:nvPr/>
        </p:nvSpPr>
        <p:spPr bwMode="auto">
          <a:xfrm>
            <a:off x="2658648" y="6323565"/>
            <a:ext cx="32928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smtClean="0">
                <a:solidFill>
                  <a:schemeClr val="accent2"/>
                </a:solidFill>
                <a:cs typeface="Arial" charset="0"/>
              </a:rPr>
              <a:t>500,000</a:t>
            </a:r>
            <a:r>
              <a:rPr lang="en-US" altLang="en-US" sz="2400" dirty="0">
                <a:solidFill>
                  <a:schemeClr val="accent2"/>
                </a:solidFill>
                <a:cs typeface="Arial" charset="0"/>
              </a:rPr>
              <a:t>+ samples/day</a:t>
            </a:r>
          </a:p>
        </p:txBody>
      </p:sp>
    </p:spTree>
    <p:extLst>
      <p:ext uri="{BB962C8B-B14F-4D97-AF65-F5344CB8AC3E}">
        <p14:creationId xmlns:p14="http://schemas.microsoft.com/office/powerpoint/2010/main" val="615460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2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4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4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04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4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4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4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43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04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4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4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4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nimBg="1"/>
      <p:bldP spid="60422" grpId="0"/>
      <p:bldP spid="60423" grpId="0"/>
      <p:bldP spid="60424" grpId="0"/>
      <p:bldP spid="60430" grpId="0"/>
      <p:bldP spid="60431" grpId="0" animBg="1"/>
      <p:bldP spid="60432" grpId="0" animBg="1"/>
      <p:bldP spid="60433" grpId="0"/>
      <p:bldP spid="60434" grpId="0"/>
      <p:bldP spid="604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363" y="4249738"/>
            <a:ext cx="2414587"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p:nvPr>
        </p:nvSpPr>
        <p:spPr>
          <a:xfrm>
            <a:off x="400050" y="260350"/>
            <a:ext cx="8229600" cy="785813"/>
          </a:xfrm>
        </p:spPr>
        <p:txBody>
          <a:bodyPr>
            <a:normAutofit fontScale="90000"/>
          </a:bodyPr>
          <a:lstStyle/>
          <a:p>
            <a:pPr eaLnBrk="1" hangingPunct="1"/>
            <a:r>
              <a:rPr lang="en-US" altLang="en-US" dirty="0" smtClean="0"/>
              <a:t>To test many samples, </a:t>
            </a:r>
            <a:br>
              <a:rPr lang="en-US" altLang="en-US" dirty="0" smtClean="0"/>
            </a:br>
            <a:r>
              <a:rPr lang="en-US" altLang="en-US" dirty="0" smtClean="0"/>
              <a:t>very small volumes are used</a:t>
            </a:r>
          </a:p>
        </p:txBody>
      </p:sp>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63" y="4621213"/>
            <a:ext cx="18129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p:cNvSpPr txBox="1">
            <a:spLocks noChangeArrowheads="1"/>
          </p:cNvSpPr>
          <p:nvPr/>
        </p:nvSpPr>
        <p:spPr bwMode="auto">
          <a:xfrm>
            <a:off x="2079626" y="5980015"/>
            <a:ext cx="1201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solidFill>
                  <a:schemeClr val="accent2"/>
                </a:solidFill>
              </a:rPr>
              <a:t>225 mL</a:t>
            </a:r>
          </a:p>
        </p:txBody>
      </p:sp>
      <p:sp>
        <p:nvSpPr>
          <p:cNvPr id="58374" name="Text Box 6"/>
          <p:cNvSpPr txBox="1">
            <a:spLocks noChangeArrowheads="1"/>
          </p:cNvSpPr>
          <p:nvPr/>
        </p:nvSpPr>
        <p:spPr bwMode="auto">
          <a:xfrm>
            <a:off x="4488656" y="5693765"/>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a:solidFill>
                  <a:schemeClr val="accent2"/>
                </a:solidFill>
              </a:rPr>
              <a:t>5 mL</a:t>
            </a:r>
          </a:p>
        </p:txBody>
      </p:sp>
      <p:pic>
        <p:nvPicPr>
          <p:cNvPr id="583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12080" t="8350" r="17900" b="14005"/>
          <a:stretch>
            <a:fillRect/>
          </a:stretch>
        </p:blipFill>
        <p:spPr bwMode="auto">
          <a:xfrm>
            <a:off x="6788150" y="4929188"/>
            <a:ext cx="1430338"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 Box 8"/>
          <p:cNvSpPr txBox="1">
            <a:spLocks noChangeArrowheads="1"/>
          </p:cNvSpPr>
          <p:nvPr/>
        </p:nvSpPr>
        <p:spPr bwMode="auto">
          <a:xfrm>
            <a:off x="8218488" y="5457031"/>
            <a:ext cx="94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solidFill>
                  <a:schemeClr val="accent2"/>
                </a:solidFill>
              </a:rPr>
              <a:t>50 </a:t>
            </a:r>
            <a:r>
              <a:rPr lang="en-US" altLang="en-US" sz="2400" dirty="0" err="1">
                <a:solidFill>
                  <a:schemeClr val="accent2"/>
                </a:solidFill>
              </a:rPr>
              <a:t>uL</a:t>
            </a:r>
            <a:endParaRPr lang="en-US" altLang="en-US" sz="2400" dirty="0">
              <a:solidFill>
                <a:schemeClr val="accent2"/>
              </a:solidFill>
            </a:endParaRPr>
          </a:p>
        </p:txBody>
      </p:sp>
      <p:sp>
        <p:nvSpPr>
          <p:cNvPr id="58377" name="Text Box 9"/>
          <p:cNvSpPr txBox="1">
            <a:spLocks noChangeArrowheads="1"/>
          </p:cNvSpPr>
          <p:nvPr/>
        </p:nvSpPr>
        <p:spPr bwMode="auto">
          <a:xfrm>
            <a:off x="847725" y="3968750"/>
            <a:ext cx="93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accent2"/>
                </a:solidFill>
              </a:rPr>
              <a:t>1 cup</a:t>
            </a:r>
          </a:p>
        </p:txBody>
      </p:sp>
      <p:sp>
        <p:nvSpPr>
          <p:cNvPr id="58378" name="Text Box 10"/>
          <p:cNvSpPr txBox="1">
            <a:spLocks noChangeArrowheads="1"/>
          </p:cNvSpPr>
          <p:nvPr/>
        </p:nvSpPr>
        <p:spPr bwMode="auto">
          <a:xfrm>
            <a:off x="3581400" y="3990975"/>
            <a:ext cx="1693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a:solidFill>
                  <a:schemeClr val="accent2"/>
                </a:solidFill>
              </a:rPr>
              <a:t>1 teaspoon</a:t>
            </a:r>
          </a:p>
          <a:p>
            <a:pPr algn="ctr" eaLnBrk="1" hangingPunct="1"/>
            <a:r>
              <a:rPr lang="en-US" altLang="en-US" sz="2400">
                <a:solidFill>
                  <a:schemeClr val="accent2"/>
                </a:solidFill>
              </a:rPr>
              <a:t>~1/50 cup</a:t>
            </a:r>
          </a:p>
        </p:txBody>
      </p:sp>
      <p:sp>
        <p:nvSpPr>
          <p:cNvPr id="58379" name="Text Box 11"/>
          <p:cNvSpPr txBox="1">
            <a:spLocks noChangeArrowheads="1"/>
          </p:cNvSpPr>
          <p:nvPr/>
        </p:nvSpPr>
        <p:spPr bwMode="auto">
          <a:xfrm>
            <a:off x="6359525" y="3960813"/>
            <a:ext cx="22875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a:solidFill>
                  <a:schemeClr val="accent2"/>
                </a:solidFill>
              </a:rPr>
              <a:t>1 raindrop</a:t>
            </a:r>
          </a:p>
          <a:p>
            <a:pPr algn="ctr" eaLnBrk="1" hangingPunct="1"/>
            <a:r>
              <a:rPr lang="en-US" altLang="en-US" sz="2400">
                <a:solidFill>
                  <a:schemeClr val="accent2"/>
                </a:solidFill>
              </a:rPr>
              <a:t>1/100 teaspoon</a:t>
            </a:r>
          </a:p>
        </p:txBody>
      </p:sp>
      <p:pic>
        <p:nvPicPr>
          <p:cNvPr id="12300" name="Picture 12"/>
          <p:cNvPicPr>
            <a:picLocks noChangeAspect="1" noChangeArrowheads="1"/>
          </p:cNvPicPr>
          <p:nvPr/>
        </p:nvPicPr>
        <p:blipFill>
          <a:blip r:embed="rId6">
            <a:extLst>
              <a:ext uri="{28A0092B-C50C-407E-A947-70E740481C1C}">
                <a14:useLocalDpi xmlns:a14="http://schemas.microsoft.com/office/drawing/2010/main" val="0"/>
              </a:ext>
            </a:extLst>
          </a:blip>
          <a:srcRect t="865" r="5208"/>
          <a:stretch>
            <a:fillRect/>
          </a:stretch>
        </p:blipFill>
        <p:spPr bwMode="auto">
          <a:xfrm>
            <a:off x="238125" y="1384300"/>
            <a:ext cx="28606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1" name="Text Box 13"/>
          <p:cNvSpPr txBox="1">
            <a:spLocks noChangeArrowheads="1"/>
          </p:cNvSpPr>
          <p:nvPr/>
        </p:nvSpPr>
        <p:spPr bwMode="auto">
          <a:xfrm>
            <a:off x="6530975" y="2052638"/>
            <a:ext cx="19827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a:solidFill>
                  <a:schemeClr val="accent2"/>
                </a:solidFill>
              </a:rPr>
              <a:t>5 uL</a:t>
            </a:r>
          </a:p>
          <a:p>
            <a:pPr algn="ctr" eaLnBrk="1" hangingPunct="1"/>
            <a:r>
              <a:rPr lang="en-US" altLang="en-US" sz="2400">
                <a:solidFill>
                  <a:schemeClr val="accent2"/>
                </a:solidFill>
              </a:rPr>
              <a:t>1/10 raindrop</a:t>
            </a:r>
          </a:p>
        </p:txBody>
      </p:sp>
      <p:sp>
        <p:nvSpPr>
          <p:cNvPr id="12302" name="Text Box 14"/>
          <p:cNvSpPr txBox="1">
            <a:spLocks noChangeArrowheads="1"/>
          </p:cNvSpPr>
          <p:nvPr/>
        </p:nvSpPr>
        <p:spPr bwMode="auto">
          <a:xfrm>
            <a:off x="3344863" y="2051050"/>
            <a:ext cx="22209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a:solidFill>
                  <a:schemeClr val="accent2"/>
                </a:solidFill>
              </a:rPr>
              <a:t>1 well in a</a:t>
            </a:r>
          </a:p>
          <a:p>
            <a:pPr algn="ctr" eaLnBrk="1" hangingPunct="1"/>
            <a:r>
              <a:rPr lang="en-US" altLang="en-US" sz="2400">
                <a:solidFill>
                  <a:schemeClr val="accent2"/>
                </a:solidFill>
              </a:rPr>
              <a:t>1536 well plate</a:t>
            </a:r>
          </a:p>
        </p:txBody>
      </p:sp>
      <p:sp>
        <p:nvSpPr>
          <p:cNvPr id="12303" name="Line 15"/>
          <p:cNvSpPr>
            <a:spLocks noChangeShapeType="1"/>
          </p:cNvSpPr>
          <p:nvPr/>
        </p:nvSpPr>
        <p:spPr bwMode="auto">
          <a:xfrm flipV="1">
            <a:off x="1614488" y="2471738"/>
            <a:ext cx="1881187" cy="7889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84" name="Text Box 16"/>
          <p:cNvSpPr txBox="1">
            <a:spLocks noChangeArrowheads="1"/>
          </p:cNvSpPr>
          <p:nvPr/>
        </p:nvSpPr>
        <p:spPr bwMode="auto">
          <a:xfrm>
            <a:off x="5956300" y="2235200"/>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a:solidFill>
                  <a:schemeClr val="accent2"/>
                </a:solidFill>
              </a:rPr>
              <a:t>=</a:t>
            </a:r>
          </a:p>
        </p:txBody>
      </p:sp>
    </p:spTree>
    <p:extLst>
      <p:ext uri="{BB962C8B-B14F-4D97-AF65-F5344CB8AC3E}">
        <p14:creationId xmlns:p14="http://schemas.microsoft.com/office/powerpoint/2010/main" val="4126295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3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3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83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3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37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p:bldP spid="58374" grpId="0"/>
      <p:bldP spid="58376" grpId="0"/>
      <p:bldP spid="58377" grpId="0"/>
      <p:bldP spid="58378" grpId="0"/>
      <p:bldP spid="58379" grpId="0"/>
      <p:bldP spid="58381" grpId="0"/>
      <p:bldP spid="583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 descr="frd_head"/>
          <p:cNvPicPr>
            <a:picLocks noChangeAspect="1" noChangeArrowheads="1"/>
          </p:cNvPicPr>
          <p:nvPr/>
        </p:nvPicPr>
        <p:blipFill>
          <a:blip r:embed="rId2">
            <a:extLst>
              <a:ext uri="{28A0092B-C50C-407E-A947-70E740481C1C}">
                <a14:useLocalDpi xmlns:a14="http://schemas.microsoft.com/office/drawing/2010/main" val="0"/>
              </a:ext>
            </a:extLst>
          </a:blip>
          <a:srcRect l="2081" r="6599" b="42320"/>
          <a:stretch>
            <a:fillRect/>
          </a:stretch>
        </p:blipFill>
        <p:spPr bwMode="auto">
          <a:xfrm>
            <a:off x="152400" y="1828800"/>
            <a:ext cx="24622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86" descr="P1000522-c"/>
          <p:cNvPicPr>
            <a:picLocks noChangeAspect="1" noChangeArrowheads="1"/>
          </p:cNvPicPr>
          <p:nvPr/>
        </p:nvPicPr>
        <p:blipFill>
          <a:blip r:embed="rId3">
            <a:extLst>
              <a:ext uri="{28A0092B-C50C-407E-A947-70E740481C1C}">
                <a14:useLocalDpi xmlns:a14="http://schemas.microsoft.com/office/drawing/2010/main" val="0"/>
              </a:ext>
            </a:extLst>
          </a:blip>
          <a:srcRect l="3482" r="5495" b="10155"/>
          <a:stretch>
            <a:fillRect/>
          </a:stretch>
        </p:blipFill>
        <p:spPr bwMode="auto">
          <a:xfrm>
            <a:off x="76200" y="3379788"/>
            <a:ext cx="46990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205288"/>
            <a:ext cx="44196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0" y="152399"/>
            <a:ext cx="9230604" cy="538609"/>
          </a:xfrm>
          <a:prstGeom prst="rect">
            <a:avLst/>
          </a:prstGeom>
          <a:noFill/>
          <a:ln w="9525">
            <a:noFill/>
            <a:miter lim="800000"/>
            <a:headEnd/>
            <a:tailEnd/>
          </a:ln>
          <a:effectLst/>
        </p:spPr>
        <p:txBody>
          <a:bodyPr wrap="none">
            <a:spAutoFit/>
          </a:bodyPr>
          <a:lstStyle/>
          <a:p>
            <a:pPr eaLnBrk="0" hangingPunct="0">
              <a:defRPr/>
            </a:pPr>
            <a:r>
              <a:rPr lang="en-US" sz="2900" dirty="0">
                <a:latin typeface="+mj-lt"/>
                <a:ea typeface="+mj-ea"/>
                <a:cs typeface="+mj-cs"/>
              </a:rPr>
              <a:t>Specialized equipment to do </a:t>
            </a:r>
            <a:r>
              <a:rPr lang="en-US" sz="2900" dirty="0" smtClean="0">
                <a:latin typeface="+mj-lt"/>
                <a:ea typeface="+mj-ea"/>
                <a:cs typeface="+mj-cs"/>
              </a:rPr>
              <a:t>well based SAR</a:t>
            </a:r>
            <a:endParaRPr lang="en-US" dirty="0">
              <a:solidFill>
                <a:schemeClr val="tx1">
                  <a:lumMod val="95000"/>
                </a:schemeClr>
              </a:solidFill>
            </a:endParaRPr>
          </a:p>
        </p:txBody>
      </p:sp>
      <p:sp>
        <p:nvSpPr>
          <p:cNvPr id="10" name="Text Box 8"/>
          <p:cNvSpPr txBox="1">
            <a:spLocks noChangeArrowheads="1"/>
          </p:cNvSpPr>
          <p:nvPr/>
        </p:nvSpPr>
        <p:spPr bwMode="auto">
          <a:xfrm>
            <a:off x="365125" y="1508125"/>
            <a:ext cx="2100263" cy="369888"/>
          </a:xfrm>
          <a:prstGeom prst="rect">
            <a:avLst/>
          </a:prstGeom>
          <a:noFill/>
          <a:ln w="9525">
            <a:noFill/>
            <a:miter lim="800000"/>
            <a:headEnd/>
            <a:tailEnd/>
          </a:ln>
          <a:effectLst/>
        </p:spPr>
        <p:txBody>
          <a:bodyPr wrap="none">
            <a:spAutoFit/>
          </a:bodyPr>
          <a:lstStyle/>
          <a:p>
            <a:pPr eaLnBrk="0" hangingPunct="0">
              <a:defRPr/>
            </a:pPr>
            <a:r>
              <a:rPr lang="en-US">
                <a:solidFill>
                  <a:schemeClr val="tx1">
                    <a:lumMod val="95000"/>
                  </a:schemeClr>
                </a:solidFill>
              </a:rPr>
              <a:t>Reagent dispensers</a:t>
            </a:r>
          </a:p>
        </p:txBody>
      </p:sp>
      <p:sp>
        <p:nvSpPr>
          <p:cNvPr id="11" name="Text Box 9"/>
          <p:cNvSpPr txBox="1">
            <a:spLocks noChangeArrowheads="1"/>
          </p:cNvSpPr>
          <p:nvPr/>
        </p:nvSpPr>
        <p:spPr bwMode="auto">
          <a:xfrm>
            <a:off x="2773171" y="929029"/>
            <a:ext cx="2492990" cy="646331"/>
          </a:xfrm>
          <a:prstGeom prst="rect">
            <a:avLst/>
          </a:prstGeom>
          <a:noFill/>
          <a:ln w="9525">
            <a:noFill/>
            <a:miter lim="800000"/>
            <a:headEnd/>
            <a:tailEnd/>
          </a:ln>
          <a:effectLst/>
        </p:spPr>
        <p:txBody>
          <a:bodyPr wrap="none">
            <a:spAutoFit/>
          </a:bodyPr>
          <a:lstStyle/>
          <a:p>
            <a:pPr eaLnBrk="0" hangingPunct="0">
              <a:defRPr/>
            </a:pPr>
            <a:r>
              <a:rPr lang="en-US" dirty="0" smtClean="0">
                <a:solidFill>
                  <a:schemeClr val="tx1">
                    <a:lumMod val="95000"/>
                  </a:schemeClr>
                </a:solidFill>
              </a:rPr>
              <a:t>Acoustic dispensers to</a:t>
            </a:r>
          </a:p>
          <a:p>
            <a:pPr eaLnBrk="0" hangingPunct="0">
              <a:defRPr/>
            </a:pPr>
            <a:r>
              <a:rPr lang="en-US" dirty="0" smtClean="0">
                <a:solidFill>
                  <a:schemeClr val="tx1">
                    <a:lumMod val="95000"/>
                  </a:schemeClr>
                </a:solidFill>
              </a:rPr>
              <a:t> transfer </a:t>
            </a:r>
            <a:r>
              <a:rPr lang="en-US" dirty="0">
                <a:solidFill>
                  <a:schemeClr val="tx1">
                    <a:lumMod val="95000"/>
                  </a:schemeClr>
                </a:solidFill>
              </a:rPr>
              <a:t>compounds</a:t>
            </a:r>
          </a:p>
        </p:txBody>
      </p:sp>
      <p:sp>
        <p:nvSpPr>
          <p:cNvPr id="12" name="Text Box 10"/>
          <p:cNvSpPr txBox="1">
            <a:spLocks noChangeArrowheads="1"/>
          </p:cNvSpPr>
          <p:nvPr/>
        </p:nvSpPr>
        <p:spPr bwMode="auto">
          <a:xfrm>
            <a:off x="5108575" y="3886200"/>
            <a:ext cx="3651250" cy="369888"/>
          </a:xfrm>
          <a:prstGeom prst="rect">
            <a:avLst/>
          </a:prstGeom>
          <a:noFill/>
          <a:ln w="9525">
            <a:noFill/>
            <a:miter lim="800000"/>
            <a:headEnd/>
            <a:tailEnd/>
          </a:ln>
          <a:effectLst/>
        </p:spPr>
        <p:txBody>
          <a:bodyPr>
            <a:spAutoFit/>
          </a:bodyPr>
          <a:lstStyle/>
          <a:p>
            <a:pPr eaLnBrk="0" hangingPunct="0">
              <a:defRPr/>
            </a:pPr>
            <a:r>
              <a:rPr lang="en-US" dirty="0">
                <a:solidFill>
                  <a:schemeClr val="tx1">
                    <a:lumMod val="95000"/>
                  </a:schemeClr>
                </a:solidFill>
              </a:rPr>
              <a:t>Automation to handle large screens</a:t>
            </a:r>
          </a:p>
        </p:txBody>
      </p:sp>
      <p:pic>
        <p:nvPicPr>
          <p:cNvPr id="31755" name="Picture 11" descr="acumen_eX3-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46188"/>
            <a:ext cx="22860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2" descr="in cell-002437"/>
          <p:cNvPicPr>
            <a:picLocks noChangeAspect="1" noChangeArrowheads="1"/>
          </p:cNvPicPr>
          <p:nvPr/>
        </p:nvPicPr>
        <p:blipFill>
          <a:blip r:embed="rId6">
            <a:extLst>
              <a:ext uri="{28A0092B-C50C-407E-A947-70E740481C1C}">
                <a14:useLocalDpi xmlns:a14="http://schemas.microsoft.com/office/drawing/2010/main" val="0"/>
              </a:ext>
            </a:extLst>
          </a:blip>
          <a:srcRect t="12946"/>
          <a:stretch>
            <a:fillRect/>
          </a:stretch>
        </p:blipFill>
        <p:spPr bwMode="auto">
          <a:xfrm>
            <a:off x="5368925" y="2293144"/>
            <a:ext cx="21240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p:cNvSpPr txBox="1">
            <a:spLocks noChangeArrowheads="1"/>
          </p:cNvSpPr>
          <p:nvPr/>
        </p:nvSpPr>
        <p:spPr bwMode="auto">
          <a:xfrm>
            <a:off x="5250889" y="1766094"/>
            <a:ext cx="1920875" cy="1200329"/>
          </a:xfrm>
          <a:prstGeom prst="rect">
            <a:avLst/>
          </a:prstGeom>
          <a:noFill/>
          <a:ln w="9525">
            <a:noFill/>
            <a:miter lim="800000"/>
            <a:headEnd/>
            <a:tailEnd/>
          </a:ln>
          <a:effectLst/>
        </p:spPr>
        <p:txBody>
          <a:bodyPr>
            <a:spAutoFit/>
          </a:bodyPr>
          <a:lstStyle/>
          <a:p>
            <a:pPr eaLnBrk="0" hangingPunct="0">
              <a:defRPr/>
            </a:pPr>
            <a:r>
              <a:rPr lang="en-US" dirty="0">
                <a:solidFill>
                  <a:schemeClr val="tx1">
                    <a:lumMod val="95000"/>
                  </a:schemeClr>
                </a:solidFill>
              </a:rPr>
              <a:t>Detectors to </a:t>
            </a:r>
            <a:r>
              <a:rPr lang="en-US" dirty="0" smtClean="0">
                <a:solidFill>
                  <a:schemeClr val="tx1">
                    <a:lumMod val="95000"/>
                  </a:schemeClr>
                </a:solidFill>
              </a:rPr>
              <a:t>read </a:t>
            </a:r>
            <a:r>
              <a:rPr lang="en-US" dirty="0">
                <a:solidFill>
                  <a:schemeClr val="tx1">
                    <a:lumMod val="95000"/>
                  </a:schemeClr>
                </a:solidFill>
              </a:rPr>
              <a:t>plates</a:t>
            </a:r>
          </a:p>
          <a:p>
            <a:pPr eaLnBrk="0" hangingPunct="0">
              <a:defRPr/>
            </a:pPr>
            <a:endParaRPr lang="en-US" dirty="0">
              <a:solidFill>
                <a:schemeClr val="tx1">
                  <a:lumMod val="95000"/>
                </a:schemeClr>
              </a:solidFill>
            </a:endParaRPr>
          </a:p>
          <a:p>
            <a:pPr eaLnBrk="0" hangingPunct="0">
              <a:defRPr/>
            </a:pPr>
            <a:r>
              <a:rPr lang="en-US" dirty="0">
                <a:solidFill>
                  <a:schemeClr val="tx1">
                    <a:lumMod val="95000"/>
                  </a:schemeClr>
                </a:solidFill>
              </a:rPr>
              <a:t>            </a:t>
            </a:r>
          </a:p>
        </p:txBody>
      </p:sp>
      <p:pic>
        <p:nvPicPr>
          <p:cNvPr id="14" name="Picture 6" descr="a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7368" y="1575360"/>
            <a:ext cx="1884597" cy="171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544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HECK" val="LegalDisclaimerNO"/>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Novartis Presentation Standard Sienna Chromosome">
  <a:themeElements>
    <a:clrScheme name="Novartis 2016">
      <a:dk1>
        <a:srgbClr val="000000"/>
      </a:dk1>
      <a:lt1>
        <a:srgbClr val="FFFFFF"/>
      </a:lt1>
      <a:dk2>
        <a:srgbClr val="404040"/>
      </a:dk2>
      <a:lt2>
        <a:srgbClr val="CCCCCC"/>
      </a:lt2>
      <a:accent1>
        <a:srgbClr val="0460A9"/>
      </a:accent1>
      <a:accent2>
        <a:srgbClr val="E74A21"/>
      </a:accent2>
      <a:accent3>
        <a:srgbClr val="EC9A1E"/>
      </a:accent3>
      <a:accent4>
        <a:srgbClr val="8D1F1B"/>
      </a:accent4>
      <a:accent5>
        <a:srgbClr val="7F7F7F"/>
      </a:accent5>
      <a:accent6>
        <a:srgbClr val="404040"/>
      </a:accent6>
      <a:hlink>
        <a:srgbClr val="0460A9"/>
      </a:hlink>
      <a:folHlink>
        <a:srgbClr val="0460A9"/>
      </a:folHlink>
    </a:clrScheme>
    <a:fontScheme name="Novartis 2016">
      <a:majorFont>
        <a:latin typeface="Arial Black"/>
        <a:ea typeface=""/>
        <a:cs typeface=""/>
      </a:majorFont>
      <a:minorFont>
        <a:latin typeface="Arial"/>
        <a:ea typeface=""/>
        <a:cs typeface=""/>
      </a:minorFont>
    </a:fontScheme>
    <a:fmtScheme name="Novartis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Novartis Presentation Standard Sienna Chromosome 22July2016.potx" id="{F6DCA456-EACA-4F00-8505-488206432163}" vid="{C403B7A8-C355-4EDB-A2BB-341BF4ECE9CA}"/>
    </a:ext>
  </a:extLst>
</a:theme>
</file>

<file path=ppt/theme/theme2.xml><?xml version="1.0" encoding="utf-8"?>
<a:theme xmlns:a="http://schemas.openxmlformats.org/drawingml/2006/main" name="Blank">
  <a:themeElements>
    <a:clrScheme name="NovartisWhite">
      <a:dk1>
        <a:sysClr val="windowText" lastClr="000000"/>
      </a:dk1>
      <a:lt1>
        <a:sysClr val="window" lastClr="FFFFFF"/>
      </a:lt1>
      <a:dk2>
        <a:srgbClr val="69676D"/>
      </a:dk2>
      <a:lt2>
        <a:srgbClr val="C9C2D1"/>
      </a:lt2>
      <a:accent1>
        <a:srgbClr val="FCAF17"/>
      </a:accent1>
      <a:accent2>
        <a:srgbClr val="EC8026"/>
      </a:accent2>
      <a:accent3>
        <a:srgbClr val="E44C16"/>
      </a:accent3>
      <a:accent4>
        <a:srgbClr val="923222"/>
      </a:accent4>
      <a:accent5>
        <a:srgbClr val="634329"/>
      </a:accent5>
      <a:accent6>
        <a:srgbClr val="000000"/>
      </a:accent6>
      <a:hlink>
        <a:srgbClr val="E44C16"/>
      </a:hlink>
      <a:folHlink>
        <a:srgbClr val="FCAF17"/>
      </a:folHlink>
    </a:clrScheme>
    <a:fontScheme name="NovartisWhite">
      <a:majorFont>
        <a:latin typeface="Arial"/>
        <a:ea typeface=""/>
        <a:cs typeface=""/>
      </a:majorFont>
      <a:minorFont>
        <a:latin typeface="Arial"/>
        <a:ea typeface=""/>
        <a:cs typeface=""/>
      </a:minorFont>
    </a:fontScheme>
    <a:fmtScheme name="Novartis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26250</TotalTime>
  <Words>2089</Words>
  <Application>Microsoft Office PowerPoint</Application>
  <PresentationFormat>On-screen Show (4:3)</PresentationFormat>
  <Paragraphs>362</Paragraphs>
  <Slides>34</Slides>
  <Notes>19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37" baseType="lpstr">
      <vt:lpstr>Novartis Presentation Standard Sienna Chromosome</vt:lpstr>
      <vt:lpstr>Blank</vt:lpstr>
      <vt:lpstr>Image</vt:lpstr>
      <vt:lpstr>Medicine hunting for new cancer drugs </vt:lpstr>
      <vt:lpstr>Agenda </vt:lpstr>
      <vt:lpstr>How did I get here? </vt:lpstr>
      <vt:lpstr>Our mission is to discover new ways to improve and extend peoples lives</vt:lpstr>
      <vt:lpstr>Diverse research programs across many disease areas</vt:lpstr>
      <vt:lpstr>Diverse scientific disciplines are essential to our research at NIBR</vt:lpstr>
      <vt:lpstr>What can be assayed?</vt:lpstr>
      <vt:lpstr>To test many samples,  very small volumes are used</vt:lpstr>
      <vt:lpstr>PowerPoint Presentation</vt:lpstr>
      <vt:lpstr>Implementation of High Throuhgput Dose Response Curves for Cancer Research</vt:lpstr>
      <vt:lpstr>What does this look like in high throughput?</vt:lpstr>
      <vt:lpstr>PowerPoint Presentation</vt:lpstr>
      <vt:lpstr>PowerPoint Presentation</vt:lpstr>
      <vt:lpstr>PowerPoint Presentation</vt:lpstr>
      <vt:lpstr>PowerPoint Presentation</vt:lpstr>
      <vt:lpstr>Target centric phenotypic assays: in vitro assays to address complex pharmacology questions</vt:lpstr>
      <vt:lpstr>Object level information much more informative  than whole well reads but with more complexity </vt:lpstr>
      <vt:lpstr>Targeting the MAPK Pathway in Cancer</vt:lpstr>
      <vt:lpstr>The paradox of drugging RAF in KRASmut cells</vt:lpstr>
      <vt:lpstr>Can anchorage independent cell culture offer advantages vs 2D?</vt:lpstr>
      <vt:lpstr>Many commercial options for 3D/anchorage independent cell culture </vt:lpstr>
      <vt:lpstr>Anchorage independent cells show  improved sensitivity to MAPK pathway  inhibitors with a larger dynamic range</vt:lpstr>
      <vt:lpstr>Growth inhibition in 3D also correlates better to on target inhibition of the pathway</vt:lpstr>
      <vt:lpstr>Workflow for a 3D 1536-CP assay</vt:lpstr>
      <vt:lpstr>PowerPoint Presentation</vt:lpstr>
      <vt:lpstr>Snapshot of varying spheroid morphologies </vt:lpstr>
      <vt:lpstr>PowerPoint Presentation</vt:lpstr>
      <vt:lpstr>Focused inhibitor screen in 1536</vt:lpstr>
      <vt:lpstr>Paradoxical Activation observed in 1536- well plates</vt:lpstr>
      <vt:lpstr>Gene expression changes in 2D and 3D will help us understand substantial changes in these models </vt:lpstr>
      <vt:lpstr>Teamwork is central</vt:lpstr>
      <vt:lpstr>What is the path to a career in industry ?</vt:lpstr>
      <vt:lpstr>My own journey with personalized medicine </vt:lpstr>
      <vt:lpstr>Acknowledgements </vt:lpstr>
    </vt:vector>
  </TitlesOfParts>
  <Company>Novartis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Novartis Presentation</dc:title>
  <dc:creator>Novartis</dc:creator>
  <cp:lastModifiedBy>Griner, Lesley</cp:lastModifiedBy>
  <cp:revision>563</cp:revision>
  <cp:lastPrinted>2017-01-31T19:33:06Z</cp:lastPrinted>
  <dcterms:created xsi:type="dcterms:W3CDTF">2016-03-30T20:40:19Z</dcterms:created>
  <dcterms:modified xsi:type="dcterms:W3CDTF">2017-05-15T13:01:32Z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erName">
    <vt:lpwstr>CELL @ Novartis</vt:lpwstr>
  </property>
  <property fmtid="{D5CDD505-2E9C-101B-9397-08002B2CF9AE}" pid="3" name="ConfidentialityLevel">
    <vt:lpwstr>None (no value displayed on slides)</vt:lpwstr>
  </property>
  <property fmtid="{D5CDD505-2E9C-101B-9397-08002B2CF9AE}" pid="4" name="HideFooter">
    <vt:bool>false</vt:bool>
  </property>
</Properties>
</file>