
<file path=[Content_Types].xml><?xml version="1.0" encoding="utf-8"?>
<Types xmlns="http://schemas.openxmlformats.org/package/2006/content-types">
  <Default Extension="jpeg" ContentType="image/jpeg"/>
  <Default Extension="jpg" ContentType="image/jpeg"/>
  <Default Extension="php"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58"/>
  </p:notesMasterIdLst>
  <p:handoutMasterIdLst>
    <p:handoutMasterId r:id="rId59"/>
  </p:handoutMasterIdLst>
  <p:sldIdLst>
    <p:sldId id="258" r:id="rId5"/>
    <p:sldId id="452" r:id="rId6"/>
    <p:sldId id="349" r:id="rId7"/>
    <p:sldId id="457" r:id="rId8"/>
    <p:sldId id="463" r:id="rId9"/>
    <p:sldId id="350" r:id="rId10"/>
    <p:sldId id="307" r:id="rId11"/>
    <p:sldId id="310" r:id="rId12"/>
    <p:sldId id="311" r:id="rId13"/>
    <p:sldId id="459" r:id="rId14"/>
    <p:sldId id="460" r:id="rId15"/>
    <p:sldId id="352" r:id="rId16"/>
    <p:sldId id="338" r:id="rId17"/>
    <p:sldId id="335" r:id="rId18"/>
    <p:sldId id="340" r:id="rId19"/>
    <p:sldId id="341" r:id="rId20"/>
    <p:sldId id="369" r:id="rId21"/>
    <p:sldId id="465" r:id="rId22"/>
    <p:sldId id="461" r:id="rId23"/>
    <p:sldId id="266" r:id="rId24"/>
    <p:sldId id="285" r:id="rId25"/>
    <p:sldId id="322" r:id="rId26"/>
    <p:sldId id="323" r:id="rId27"/>
    <p:sldId id="324" r:id="rId28"/>
    <p:sldId id="321" r:id="rId29"/>
    <p:sldId id="343" r:id="rId30"/>
    <p:sldId id="462" r:id="rId31"/>
    <p:sldId id="353" r:id="rId32"/>
    <p:sldId id="355" r:id="rId33"/>
    <p:sldId id="354" r:id="rId34"/>
    <p:sldId id="451" r:id="rId35"/>
    <p:sldId id="374" r:id="rId36"/>
    <p:sldId id="401" r:id="rId37"/>
    <p:sldId id="271" r:id="rId38"/>
    <p:sldId id="292" r:id="rId39"/>
    <p:sldId id="294" r:id="rId40"/>
    <p:sldId id="296" r:id="rId41"/>
    <p:sldId id="297" r:id="rId42"/>
    <p:sldId id="337" r:id="rId43"/>
    <p:sldId id="403" r:id="rId44"/>
    <p:sldId id="404" r:id="rId45"/>
    <p:sldId id="397" r:id="rId46"/>
    <p:sldId id="395" r:id="rId47"/>
    <p:sldId id="359" r:id="rId48"/>
    <p:sldId id="432" r:id="rId49"/>
    <p:sldId id="434" r:id="rId50"/>
    <p:sldId id="433" r:id="rId51"/>
    <p:sldId id="435" r:id="rId52"/>
    <p:sldId id="436" r:id="rId53"/>
    <p:sldId id="423" r:id="rId54"/>
    <p:sldId id="466" r:id="rId55"/>
    <p:sldId id="437" r:id="rId56"/>
    <p:sldId id="281" r:id="rId5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181"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362"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543"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724"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5905"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08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266"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448" algn="l" defTabSz="914362"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864" userDrawn="1">
          <p15:clr>
            <a:srgbClr val="A4A3A4"/>
          </p15:clr>
        </p15:guide>
        <p15:guide id="2" pos="2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uland, Dan" initials="RD" lastIdx="2" clrIdx="0">
    <p:extLst>
      <p:ext uri="{19B8F6BF-5375-455C-9EA6-DF929625EA0E}">
        <p15:presenceInfo xmlns:p15="http://schemas.microsoft.com/office/powerpoint/2012/main" userId="f887c43e-5fde-421d-b112-0b897d653a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CD3"/>
    <a:srgbClr val="78AAD6"/>
    <a:srgbClr val="AAAAAA"/>
    <a:srgbClr val="3DAAD6"/>
    <a:srgbClr val="7EB8DF"/>
    <a:srgbClr val="B2D7FF"/>
    <a:srgbClr val="7AB0D5"/>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p:restoredTop sz="94671"/>
  </p:normalViewPr>
  <p:slideViewPr>
    <p:cSldViewPr snapToGrid="0">
      <p:cViewPr varScale="1">
        <p:scale>
          <a:sx n="131" d="100"/>
          <a:sy n="131" d="100"/>
        </p:scale>
        <p:origin x="568" y="184"/>
      </p:cViewPr>
      <p:guideLst>
        <p:guide orient="horz" pos="864"/>
        <p:guide pos="264"/>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F626512-9E6D-864D-860D-DFB87653235B}"/>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a:extLst>
              <a:ext uri="{FF2B5EF4-FFF2-40B4-BE49-F238E27FC236}">
                <a16:creationId xmlns:a16="http://schemas.microsoft.com/office/drawing/2014/main" id="{FEF8CBE8-B7A4-0747-9EC1-405C83C51913}"/>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a:extLst>
              <a:ext uri="{FF2B5EF4-FFF2-40B4-BE49-F238E27FC236}">
                <a16:creationId xmlns:a16="http://schemas.microsoft.com/office/drawing/2014/main" id="{B2D944A9-C553-7545-8DE5-6170AA0D1244}"/>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5" name="Rectangle 5">
            <a:extLst>
              <a:ext uri="{FF2B5EF4-FFF2-40B4-BE49-F238E27FC236}">
                <a16:creationId xmlns:a16="http://schemas.microsoft.com/office/drawing/2014/main" id="{2FCA88AF-B468-9546-83D4-F4DAB1495A60}"/>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AD93BA4E-7999-B441-BA2A-0E9407F4831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5D370-4617-BD40-BFD3-3CEA71B098BD}" type="datetimeFigureOut">
              <a:rPr lang="en-US" smtClean="0"/>
              <a:t>10/8/21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FBB53-4D7B-A34F-A489-6DABF704F1A1}" type="slidenum">
              <a:rPr lang="en-US" smtClean="0"/>
              <a:t>‹#›</a:t>
            </a:fld>
            <a:endParaRPr lang="en-US"/>
          </a:p>
        </p:txBody>
      </p:sp>
    </p:spTree>
    <p:extLst>
      <p:ext uri="{BB962C8B-B14F-4D97-AF65-F5344CB8AC3E}">
        <p14:creationId xmlns:p14="http://schemas.microsoft.com/office/powerpoint/2010/main" val="1175538648"/>
      </p:ext>
    </p:extLst>
  </p:cSld>
  <p:clrMap bg1="lt1" tx1="dk1" bg2="lt2" tx2="dk2" accent1="accent1" accent2="accent2" accent3="accent3" accent4="accent4" accent5="accent5" accent6="accent6" hlink="hlink" folHlink="folHlink"/>
  <p:notesStyle>
    <a:lvl1pPr marL="0" algn="l" defTabSz="914362" rtl="0" eaLnBrk="1" latinLnBrk="0" hangingPunct="1">
      <a:defRPr sz="1200" kern="1200">
        <a:solidFill>
          <a:schemeClr val="tx1"/>
        </a:solidFill>
        <a:latin typeface="+mn-lt"/>
        <a:ea typeface="+mn-ea"/>
        <a:cs typeface="+mn-cs"/>
      </a:defRPr>
    </a:lvl1pPr>
    <a:lvl2pPr marL="457181" algn="l" defTabSz="914362" rtl="0" eaLnBrk="1" latinLnBrk="0" hangingPunct="1">
      <a:defRPr sz="1200" kern="1200">
        <a:solidFill>
          <a:schemeClr val="tx1"/>
        </a:solidFill>
        <a:latin typeface="+mn-lt"/>
        <a:ea typeface="+mn-ea"/>
        <a:cs typeface="+mn-cs"/>
      </a:defRPr>
    </a:lvl2pPr>
    <a:lvl3pPr marL="914362" algn="l" defTabSz="914362" rtl="0" eaLnBrk="1" latinLnBrk="0" hangingPunct="1">
      <a:defRPr sz="1200" kern="1200">
        <a:solidFill>
          <a:schemeClr val="tx1"/>
        </a:solidFill>
        <a:latin typeface="+mn-lt"/>
        <a:ea typeface="+mn-ea"/>
        <a:cs typeface="+mn-cs"/>
      </a:defRPr>
    </a:lvl3pPr>
    <a:lvl4pPr marL="1371543" algn="l" defTabSz="914362" rtl="0" eaLnBrk="1" latinLnBrk="0" hangingPunct="1">
      <a:defRPr sz="1200" kern="1200">
        <a:solidFill>
          <a:schemeClr val="tx1"/>
        </a:solidFill>
        <a:latin typeface="+mn-lt"/>
        <a:ea typeface="+mn-ea"/>
        <a:cs typeface="+mn-cs"/>
      </a:defRPr>
    </a:lvl4pPr>
    <a:lvl5pPr marL="1828724" algn="l" defTabSz="914362" rtl="0" eaLnBrk="1" latinLnBrk="0" hangingPunct="1">
      <a:defRPr sz="1200" kern="1200">
        <a:solidFill>
          <a:schemeClr val="tx1"/>
        </a:solidFill>
        <a:latin typeface="+mn-lt"/>
        <a:ea typeface="+mn-ea"/>
        <a:cs typeface="+mn-cs"/>
      </a:defRPr>
    </a:lvl5pPr>
    <a:lvl6pPr marL="2285905" algn="l" defTabSz="914362" rtl="0" eaLnBrk="1" latinLnBrk="0" hangingPunct="1">
      <a:defRPr sz="1200" kern="1200">
        <a:solidFill>
          <a:schemeClr val="tx1"/>
        </a:solidFill>
        <a:latin typeface="+mn-lt"/>
        <a:ea typeface="+mn-ea"/>
        <a:cs typeface="+mn-cs"/>
      </a:defRPr>
    </a:lvl6pPr>
    <a:lvl7pPr marL="2743086" algn="l" defTabSz="914362" rtl="0" eaLnBrk="1" latinLnBrk="0" hangingPunct="1">
      <a:defRPr sz="1200" kern="1200">
        <a:solidFill>
          <a:schemeClr val="tx1"/>
        </a:solidFill>
        <a:latin typeface="+mn-lt"/>
        <a:ea typeface="+mn-ea"/>
        <a:cs typeface="+mn-cs"/>
      </a:defRPr>
    </a:lvl7pPr>
    <a:lvl8pPr marL="3200266" algn="l" defTabSz="914362" rtl="0" eaLnBrk="1" latinLnBrk="0" hangingPunct="1">
      <a:defRPr sz="1200" kern="1200">
        <a:solidFill>
          <a:schemeClr val="tx1"/>
        </a:solidFill>
        <a:latin typeface="+mn-lt"/>
        <a:ea typeface="+mn-ea"/>
        <a:cs typeface="+mn-cs"/>
      </a:defRPr>
    </a:lvl8pPr>
    <a:lvl9pPr marL="3657448" algn="l" defTabSz="9143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monitors, 3 PMs, 5 CDMAs</a:t>
            </a:r>
          </a:p>
        </p:txBody>
      </p:sp>
      <p:sp>
        <p:nvSpPr>
          <p:cNvPr id="4" name="Slide Number Placeholder 3"/>
          <p:cNvSpPr>
            <a:spLocks noGrp="1"/>
          </p:cNvSpPr>
          <p:nvPr>
            <p:ph type="sldNum" sz="quarter" idx="5"/>
          </p:nvPr>
        </p:nvSpPr>
        <p:spPr/>
        <p:txBody>
          <a:bodyPr/>
          <a:lstStyle/>
          <a:p>
            <a:fld id="{0AADB32D-A679-499F-82FF-F6F3B6AE582B}" type="slidenum">
              <a:rPr lang="en-US" smtClean="0"/>
              <a:t>31</a:t>
            </a:fld>
            <a:endParaRPr lang="en-US"/>
          </a:p>
        </p:txBody>
      </p:sp>
    </p:spTree>
    <p:extLst>
      <p:ext uri="{BB962C8B-B14F-4D97-AF65-F5344CB8AC3E}">
        <p14:creationId xmlns:p14="http://schemas.microsoft.com/office/powerpoint/2010/main" val="28348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place of major improvement.</a:t>
            </a:r>
            <a:r>
              <a:rPr lang="en-US" baseline="0" dirty="0"/>
              <a:t> </a:t>
            </a:r>
            <a:endParaRPr lang="en-US" dirty="0"/>
          </a:p>
        </p:txBody>
      </p:sp>
      <p:sp>
        <p:nvSpPr>
          <p:cNvPr id="4" name="Slide Number Placeholder 3"/>
          <p:cNvSpPr>
            <a:spLocks noGrp="1"/>
          </p:cNvSpPr>
          <p:nvPr>
            <p:ph type="sldNum" sz="quarter" idx="10"/>
          </p:nvPr>
        </p:nvSpPr>
        <p:spPr/>
        <p:txBody>
          <a:bodyPr/>
          <a:lstStyle/>
          <a:p>
            <a:fld id="{0AADB32D-A679-499F-82FF-F6F3B6AE582B}" type="slidenum">
              <a:rPr lang="en-US" smtClean="0"/>
              <a:t>42</a:t>
            </a:fld>
            <a:endParaRPr lang="en-US"/>
          </a:p>
        </p:txBody>
      </p:sp>
    </p:spTree>
    <p:extLst>
      <p:ext uri="{BB962C8B-B14F-4D97-AF65-F5344CB8AC3E}">
        <p14:creationId xmlns:p14="http://schemas.microsoft.com/office/powerpoint/2010/main" val="123001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ADB32D-A679-499F-82FF-F6F3B6AE582B}" type="slidenum">
              <a:rPr lang="en-US" smtClean="0"/>
              <a:t>52</a:t>
            </a:fld>
            <a:endParaRPr lang="en-US"/>
          </a:p>
        </p:txBody>
      </p:sp>
    </p:spTree>
    <p:extLst>
      <p:ext uri="{BB962C8B-B14F-4D97-AF65-F5344CB8AC3E}">
        <p14:creationId xmlns:p14="http://schemas.microsoft.com/office/powerpoint/2010/main" val="1723480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4198E395-51D9-CF48-8F0F-3997E9986EAD}"/>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a:p>
        </p:txBody>
      </p:sp>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a:stretch>
            <a:fillRect/>
          </a:stretch>
        </p:blipFill>
        <p:spPr>
          <a:xfrm>
            <a:off x="197942" y="911113"/>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164435" y="842533"/>
            <a:ext cx="1703833" cy="594360"/>
          </a:xfrm>
          <a:prstGeom prst="rect">
            <a:avLst/>
          </a:prstGeom>
        </p:spPr>
      </p:pic>
      <p:sp>
        <p:nvSpPr>
          <p:cNvPr id="12" name="Rectangle 11">
            <a:extLst>
              <a:ext uri="{FF2B5EF4-FFF2-40B4-BE49-F238E27FC236}">
                <a16:creationId xmlns:a16="http://schemas.microsoft.com/office/drawing/2014/main" id="{17CC0FC8-C418-B348-AE9B-D40DD265A5A5}"/>
              </a:ext>
            </a:extLst>
          </p:cNvPr>
          <p:cNvSpPr/>
          <p:nvPr userDrawn="1"/>
        </p:nvSpPr>
        <p:spPr>
          <a:xfrm>
            <a:off x="1" y="0"/>
            <a:ext cx="12192000" cy="640080"/>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7F71FFD-361E-C645-86F9-302FC5671071}"/>
              </a:ext>
            </a:extLst>
          </p:cNvPr>
          <p:cNvPicPr>
            <a:picLocks noChangeAspect="1"/>
          </p:cNvPicPr>
          <p:nvPr userDrawn="1"/>
        </p:nvPicPr>
        <p:blipFill>
          <a:blip r:embed="rId4">
            <a:alphaModFix/>
            <a:duotone>
              <a:prstClr val="black"/>
              <a:schemeClr val="accent5">
                <a:tint val="45000"/>
                <a:satMod val="400000"/>
              </a:schemeClr>
            </a:duotone>
            <a:extLst>
              <a:ext uri="{BEBA8EAE-BF5A-486C-A8C5-ECC9F3942E4B}">
                <a14:imgProps xmlns:a14="http://schemas.microsoft.com/office/drawing/2010/main">
                  <a14:imgLayer>
                    <a14:imgEffect>
                      <a14:saturation sat="0"/>
                    </a14:imgEffect>
                  </a14:imgLayer>
                </a14:imgProps>
              </a:ext>
            </a:extLst>
          </a:blip>
          <a:stretch>
            <a:fillRect/>
          </a:stretch>
        </p:blipFill>
        <p:spPr>
          <a:xfrm>
            <a:off x="0" y="5562600"/>
            <a:ext cx="12192000" cy="1143000"/>
          </a:xfrm>
          <a:prstGeom prst="rect">
            <a:avLst/>
          </a:prstGeom>
        </p:spPr>
      </p:pic>
    </p:spTree>
    <p:extLst>
      <p:ext uri="{BB962C8B-B14F-4D97-AF65-F5344CB8AC3E}">
        <p14:creationId xmlns:p14="http://schemas.microsoft.com/office/powerpoint/2010/main" val="34874071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8DAF2-0C22-4FBC-96FC-3A9892E3C9F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F314A-8DBF-4A9D-8BD5-09D1B075EE1F}" type="slidenum">
              <a:rPr lang="en-US" smtClean="0"/>
              <a:t>‹#›</a:t>
            </a:fld>
            <a:endParaRPr lang="en-US"/>
          </a:p>
        </p:txBody>
      </p:sp>
    </p:spTree>
    <p:extLst>
      <p:ext uri="{BB962C8B-B14F-4D97-AF65-F5344CB8AC3E}">
        <p14:creationId xmlns:p14="http://schemas.microsoft.com/office/powerpoint/2010/main" val="303383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0515600" cy="548640"/>
          </a:xfrm>
        </p:spPr>
        <p:txBody>
          <a:bodyPr>
            <a:normAutofit/>
          </a:bodyPr>
          <a:lstStyle>
            <a:lvl1pPr marL="0" indent="0" algn="l">
              <a:tabLst>
                <a:tab pos="1019175" algn="l"/>
              </a:tabLst>
              <a:defRPr sz="3600" b="1" i="0" baseline="0">
                <a:solidFill>
                  <a:srgbClr val="4B9CD3"/>
                </a:solidFill>
                <a:latin typeface="Calibri" panose="020F0502020204030204" pitchFamily="34"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39189" y="1825625"/>
            <a:ext cx="10515600" cy="4351338"/>
          </a:xfrm>
        </p:spPr>
        <p:txBody>
          <a:bodyPr/>
          <a:lstStyle>
            <a:lvl1pPr>
              <a:defRPr b="1" i="0" baseline="0">
                <a:latin typeface="Calibri" panose="020F0502020204030204" pitchFamily="34" charset="0"/>
              </a:defRPr>
            </a:lvl1pPr>
            <a:lvl2pPr>
              <a:defRPr b="1" i="0">
                <a:latin typeface="Whitney Semibold" pitchFamily="2" charset="77"/>
              </a:defRPr>
            </a:lvl2pPr>
            <a:lvl3pPr>
              <a:defRPr b="1" i="0">
                <a:latin typeface="Whitney Semibold" pitchFamily="2" charset="77"/>
              </a:defRPr>
            </a:lvl3pPr>
            <a:lvl4pPr>
              <a:defRPr b="1" i="0">
                <a:latin typeface="Whitney Semibold" pitchFamily="2" charset="77"/>
              </a:defRPr>
            </a:lvl4pPr>
            <a:lvl5pPr>
              <a:defRPr b="1" i="0">
                <a:latin typeface="Whitney Semibold"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0" y="6356350"/>
            <a:ext cx="9381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0"/>
            <a:ext cx="3810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1115568"/>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0995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4" name="TextBox 3">
            <a:extLst>
              <a:ext uri="{FF2B5EF4-FFF2-40B4-BE49-F238E27FC236}">
                <a16:creationId xmlns:a16="http://schemas.microsoft.com/office/drawing/2014/main" id="{288D143D-F383-F446-A121-D24944A6351D}"/>
              </a:ext>
            </a:extLst>
          </p:cNvPr>
          <p:cNvSpPr txBox="1"/>
          <p:nvPr userDrawn="1"/>
        </p:nvSpPr>
        <p:spPr>
          <a:xfrm>
            <a:off x="1288473" y="193964"/>
            <a:ext cx="184731" cy="461665"/>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9DF1D16-3064-8242-B2EA-5C3969E6DC1C}"/>
              </a:ext>
            </a:extLst>
          </p:cNvPr>
          <p:cNvSpPr/>
          <p:nvPr userDrawn="1"/>
        </p:nvSpPr>
        <p:spPr>
          <a:xfrm>
            <a:off x="1" y="-41565"/>
            <a:ext cx="12192000" cy="193964"/>
          </a:xfrm>
          <a:prstGeom prst="rect">
            <a:avLst/>
          </a:prstGeom>
          <a:solidFill>
            <a:srgbClr val="4B9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3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2270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4188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46090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4000" b="0" i="0">
                <a:solidFill>
                  <a:srgbClr val="003366"/>
                </a:solidFill>
                <a:latin typeface="+mn-lt"/>
                <a:cs typeface="Times New Roman" panose="020206030504050203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0"/>
            <a:ext cx="436713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28959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222606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8DAF2-0C22-4FBC-96FC-3A9892E3C9F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F314A-8DBF-4A9D-8BD5-09D1B075EE1F}" type="slidenum">
              <a:rPr lang="en-US" smtClean="0"/>
              <a:t>‹#›</a:t>
            </a:fld>
            <a:endParaRPr lang="en-US"/>
          </a:p>
        </p:txBody>
      </p:sp>
    </p:spTree>
    <p:extLst>
      <p:ext uri="{BB962C8B-B14F-4D97-AF65-F5344CB8AC3E}">
        <p14:creationId xmlns:p14="http://schemas.microsoft.com/office/powerpoint/2010/main" val="3769300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79778" y="6340300"/>
            <a:ext cx="12429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263989" y="6356350"/>
            <a:ext cx="3886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7285160" y="6356350"/>
            <a:ext cx="480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2400"/>
          </a:p>
        </p:txBody>
      </p:sp>
      <p:sp>
        <p:nvSpPr>
          <p:cNvPr id="9" name="TextBox 8">
            <a:extLst>
              <a:ext uri="{FF2B5EF4-FFF2-40B4-BE49-F238E27FC236}">
                <a16:creationId xmlns:a16="http://schemas.microsoft.com/office/drawing/2014/main" id="{13B6796B-DAF4-6D42-A638-1C8E51405B91}"/>
              </a:ext>
            </a:extLst>
          </p:cNvPr>
          <p:cNvSpPr txBox="1"/>
          <p:nvPr userDrawn="1"/>
        </p:nvSpPr>
        <p:spPr>
          <a:xfrm>
            <a:off x="914400" y="-2233534"/>
            <a:ext cx="184731" cy="461665"/>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8382000" y="6319428"/>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551311" y="6245541"/>
            <a:ext cx="216513" cy="457200"/>
          </a:xfrm>
          <a:prstGeom prst="rect">
            <a:avLst/>
          </a:prstGeom>
        </p:spPr>
      </p:pic>
    </p:spTree>
    <p:extLst>
      <p:ext uri="{BB962C8B-B14F-4D97-AF65-F5344CB8AC3E}">
        <p14:creationId xmlns:p14="http://schemas.microsoft.com/office/powerpoint/2010/main" val="258601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2" r:id="rId8"/>
    <p:sldLayoutId id="2147483673" r:id="rId9"/>
    <p:sldLayoutId id="2147483674" r:id="rId10"/>
  </p:sldLayoutIdLst>
  <p:txStyles>
    <p:titleStyle>
      <a:lvl1pPr algn="l" defTabSz="914400" rtl="0" eaLnBrk="1" latinLnBrk="0" hangingPunct="1">
        <a:lnSpc>
          <a:spcPct val="90000"/>
        </a:lnSpc>
        <a:spcBef>
          <a:spcPct val="0"/>
        </a:spcBef>
        <a:buNone/>
        <a:defRPr sz="4400" b="0" i="0" kern="1200" baseline="0">
          <a:solidFill>
            <a:srgbClr val="003366"/>
          </a:solidFill>
          <a:latin typeface="Calibri" panose="020F0502020204030204" pitchFamily="34"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Calibri" panose="020F0502020204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www.oncotarget.com/article/12191/text/" TargetMode="External"/><Relationship Id="rId2" Type="http://schemas.openxmlformats.org/officeDocument/2006/relationships/image" Target="../media/image30.php"/><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creativecommons.org/licenses/by/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www.tylerjford.com/landing.html/2018/11/29/when-an-effective-cancer-treatment-makes-your-cells-riot-cytokine-release-syndrom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35285" y="1641169"/>
            <a:ext cx="9144000" cy="2387600"/>
          </a:xfrm>
        </p:spPr>
        <p:txBody>
          <a:bodyPr>
            <a:normAutofit/>
          </a:bodyPr>
          <a:lstStyle/>
          <a:p>
            <a:pPr algn="ctr"/>
            <a:r>
              <a:rPr lang="en-US" dirty="0">
                <a:solidFill>
                  <a:schemeClr val="bg1"/>
                </a:solidFill>
              </a:rPr>
              <a:t>Writing and Holding an IND- IIT Development</a:t>
            </a:r>
            <a:br>
              <a:rPr lang="en-US" dirty="0">
                <a:solidFill>
                  <a:schemeClr val="bg1"/>
                </a:solidFill>
              </a:rPr>
            </a:br>
            <a:r>
              <a:rPr lang="en-US" sz="2800" dirty="0">
                <a:solidFill>
                  <a:schemeClr val="bg1"/>
                </a:solidFill>
              </a:rPr>
              <a:t>Week 3- Proposing and Conducting a Clinical Trial</a:t>
            </a:r>
            <a:endParaRPr lang="en-US" dirty="0">
              <a:solidFill>
                <a:schemeClr val="bg1"/>
              </a:solidFill>
            </a:endParaRPr>
          </a:p>
        </p:txBody>
      </p:sp>
      <p:sp>
        <p:nvSpPr>
          <p:cNvPr id="3" name="Subtitle 2"/>
          <p:cNvSpPr>
            <a:spLocks noGrp="1"/>
          </p:cNvSpPr>
          <p:nvPr>
            <p:ph type="subTitle" idx="4294967295"/>
          </p:nvPr>
        </p:nvSpPr>
        <p:spPr>
          <a:xfrm>
            <a:off x="1680020" y="3886726"/>
            <a:ext cx="9144000" cy="1655763"/>
          </a:xfrm>
        </p:spPr>
        <p:txBody>
          <a:bodyPr>
            <a:normAutofit lnSpcReduction="10000"/>
          </a:bodyPr>
          <a:lstStyle/>
          <a:p>
            <a:pPr marL="0" indent="0" algn="ctr">
              <a:buNone/>
            </a:pPr>
            <a:r>
              <a:rPr lang="en-US" sz="2400" dirty="0">
                <a:solidFill>
                  <a:schemeClr val="bg1"/>
                </a:solidFill>
              </a:rPr>
              <a:t>J. Kaitlin Morrison, PhD</a:t>
            </a:r>
          </a:p>
          <a:p>
            <a:pPr marL="0" indent="0" algn="ctr">
              <a:buNone/>
            </a:pPr>
            <a:r>
              <a:rPr lang="en-US" sz="2400" dirty="0">
                <a:solidFill>
                  <a:schemeClr val="bg1"/>
                </a:solidFill>
              </a:rPr>
              <a:t>Director of UNC Lineberger Sponsored Clinical Research</a:t>
            </a:r>
          </a:p>
          <a:p>
            <a:pPr marL="0" indent="0" algn="ctr">
              <a:buNone/>
            </a:pPr>
            <a:r>
              <a:rPr lang="en-US" sz="2400" dirty="0">
                <a:solidFill>
                  <a:schemeClr val="bg1"/>
                </a:solidFill>
              </a:rPr>
              <a:t>Assistant Professor of Medicine- Hematology </a:t>
            </a:r>
          </a:p>
          <a:p>
            <a:pPr marL="0" indent="0" algn="ctr">
              <a:buNone/>
            </a:pPr>
            <a:r>
              <a:rPr lang="en-US" sz="2400" dirty="0">
                <a:solidFill>
                  <a:schemeClr val="bg1"/>
                </a:solidFill>
              </a:rPr>
              <a:t>Kaitlin_Morrison@med.unc.edu</a:t>
            </a:r>
          </a:p>
        </p:txBody>
      </p:sp>
    </p:spTree>
    <p:extLst>
      <p:ext uri="{BB962C8B-B14F-4D97-AF65-F5344CB8AC3E}">
        <p14:creationId xmlns:p14="http://schemas.microsoft.com/office/powerpoint/2010/main" val="4201606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B2B7B895-FDA0-4FF4-AEC0-D8D6315A773F}"/>
              </a:ext>
            </a:extLst>
          </p:cNvPr>
          <p:cNvSpPr>
            <a:spLocks noGrp="1"/>
          </p:cNvSpPr>
          <p:nvPr>
            <p:ph idx="1"/>
          </p:nvPr>
        </p:nvSpPr>
        <p:spPr/>
        <p:txBody>
          <a:bodyPr>
            <a:normAutofit/>
          </a:bodyPr>
          <a:lstStyle/>
          <a:p>
            <a:r>
              <a:rPr lang="en-US" dirty="0"/>
              <a:t>Additional patient education required</a:t>
            </a:r>
          </a:p>
          <a:p>
            <a:pPr lvl="1"/>
            <a:r>
              <a:rPr lang="en-US" dirty="0"/>
              <a:t>Pediatric Patients</a:t>
            </a:r>
          </a:p>
        </p:txBody>
      </p:sp>
      <p:pic>
        <p:nvPicPr>
          <p:cNvPr id="14" name="Picture 13">
            <a:extLst>
              <a:ext uri="{FF2B5EF4-FFF2-40B4-BE49-F238E27FC236}">
                <a16:creationId xmlns:a16="http://schemas.microsoft.com/office/drawing/2014/main" id="{4B481635-AB02-4644-8C28-15D0C5B00892}"/>
              </a:ext>
            </a:extLst>
          </p:cNvPr>
          <p:cNvPicPr>
            <a:picLocks noChangeAspect="1"/>
          </p:cNvPicPr>
          <p:nvPr/>
        </p:nvPicPr>
        <p:blipFill>
          <a:blip r:embed="rId2"/>
          <a:stretch>
            <a:fillRect/>
          </a:stretch>
        </p:blipFill>
        <p:spPr>
          <a:xfrm>
            <a:off x="7204261" y="1275576"/>
            <a:ext cx="4366517" cy="4947895"/>
          </a:xfrm>
          <a:prstGeom prst="rect">
            <a:avLst/>
          </a:prstGeom>
        </p:spPr>
      </p:pic>
      <p:sp>
        <p:nvSpPr>
          <p:cNvPr id="7" name="Title 1">
            <a:extLst>
              <a:ext uri="{FF2B5EF4-FFF2-40B4-BE49-F238E27FC236}">
                <a16:creationId xmlns:a16="http://schemas.microsoft.com/office/drawing/2014/main" id="{A66F7E86-37C6-4511-A1DA-CC115792C340}"/>
              </a:ext>
            </a:extLst>
          </p:cNvPr>
          <p:cNvSpPr>
            <a:spLocks noGrp="1"/>
          </p:cNvSpPr>
          <p:nvPr>
            <p:ph type="title"/>
          </p:nvPr>
        </p:nvSpPr>
        <p:spPr>
          <a:xfrm>
            <a:off x="439189" y="415690"/>
            <a:ext cx="10515600" cy="548640"/>
          </a:xfrm>
        </p:spPr>
        <p:txBody>
          <a:bodyPr>
            <a:noAutofit/>
          </a:bodyPr>
          <a:lstStyle/>
          <a:p>
            <a:pPr algn="ctr"/>
            <a:r>
              <a:rPr lang="en-US" dirty="0"/>
              <a:t>Informed Consent Form Development</a:t>
            </a:r>
          </a:p>
        </p:txBody>
      </p:sp>
    </p:spTree>
    <p:extLst>
      <p:ext uri="{BB962C8B-B14F-4D97-AF65-F5344CB8AC3E}">
        <p14:creationId xmlns:p14="http://schemas.microsoft.com/office/powerpoint/2010/main" val="227287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6F75B0F-C1B1-43E0-8736-E05E76399FD3}"/>
              </a:ext>
            </a:extLst>
          </p:cNvPr>
          <p:cNvGrpSpPr/>
          <p:nvPr/>
        </p:nvGrpSpPr>
        <p:grpSpPr>
          <a:xfrm>
            <a:off x="2055439" y="264246"/>
            <a:ext cx="8632016" cy="6523834"/>
            <a:chOff x="2055439" y="264246"/>
            <a:chExt cx="8632016" cy="6523834"/>
          </a:xfrm>
        </p:grpSpPr>
        <p:sp>
          <p:nvSpPr>
            <p:cNvPr id="14" name="TextBox 13">
              <a:extLst>
                <a:ext uri="{FF2B5EF4-FFF2-40B4-BE49-F238E27FC236}">
                  <a16:creationId xmlns:a16="http://schemas.microsoft.com/office/drawing/2014/main" id="{427725DB-5991-4E5C-AB6F-9E7CED3F8748}"/>
                </a:ext>
              </a:extLst>
            </p:cNvPr>
            <p:cNvSpPr txBox="1"/>
            <p:nvPr/>
          </p:nvSpPr>
          <p:spPr>
            <a:xfrm>
              <a:off x="4477374" y="832088"/>
              <a:ext cx="2366682" cy="400110"/>
            </a:xfrm>
            <a:prstGeom prst="rect">
              <a:avLst/>
            </a:prstGeom>
            <a:noFill/>
          </p:spPr>
          <p:txBody>
            <a:bodyPr wrap="square" rtlCol="0">
              <a:spAutoFit/>
            </a:bodyPr>
            <a:lstStyle/>
            <a:p>
              <a:pPr algn="ctr"/>
              <a:r>
                <a:rPr lang="en-US" sz="2000" b="1" dirty="0"/>
                <a:t>Develop Protocol</a:t>
              </a:r>
            </a:p>
          </p:txBody>
        </p:sp>
        <p:sp>
          <p:nvSpPr>
            <p:cNvPr id="15" name="Arrow: Right 14">
              <a:extLst>
                <a:ext uri="{FF2B5EF4-FFF2-40B4-BE49-F238E27FC236}">
                  <a16:creationId xmlns:a16="http://schemas.microsoft.com/office/drawing/2014/main" id="{F1465904-7A70-44B7-A069-0DD2A06A9DD6}"/>
                </a:ext>
              </a:extLst>
            </p:cNvPr>
            <p:cNvSpPr/>
            <p:nvPr/>
          </p:nvSpPr>
          <p:spPr>
            <a:xfrm rot="5400000">
              <a:off x="5496650" y="1203665"/>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Arrow: Right 17">
              <a:extLst>
                <a:ext uri="{FF2B5EF4-FFF2-40B4-BE49-F238E27FC236}">
                  <a16:creationId xmlns:a16="http://schemas.microsoft.com/office/drawing/2014/main" id="{06A06F03-8C49-4190-B8A8-D875EF2C1666}"/>
                </a:ext>
              </a:extLst>
            </p:cNvPr>
            <p:cNvSpPr/>
            <p:nvPr/>
          </p:nvSpPr>
          <p:spPr>
            <a:xfrm rot="2092772">
              <a:off x="4719099" y="573596"/>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TextBox 26">
              <a:extLst>
                <a:ext uri="{FF2B5EF4-FFF2-40B4-BE49-F238E27FC236}">
                  <a16:creationId xmlns:a16="http://schemas.microsoft.com/office/drawing/2014/main" id="{292589B0-62F4-4388-B60A-9FA068C6A3D7}"/>
                </a:ext>
              </a:extLst>
            </p:cNvPr>
            <p:cNvSpPr txBox="1"/>
            <p:nvPr/>
          </p:nvSpPr>
          <p:spPr>
            <a:xfrm>
              <a:off x="3428710" y="3551031"/>
              <a:ext cx="2280290" cy="400110"/>
            </a:xfrm>
            <a:prstGeom prst="rect">
              <a:avLst/>
            </a:prstGeom>
            <a:noFill/>
          </p:spPr>
          <p:txBody>
            <a:bodyPr wrap="square" rtlCol="0">
              <a:spAutoFit/>
            </a:bodyPr>
            <a:lstStyle/>
            <a:p>
              <a:pPr algn="ctr"/>
              <a:r>
                <a:rPr lang="en-US" sz="2000" b="1" dirty="0">
                  <a:solidFill>
                    <a:srgbClr val="4B9CD3"/>
                  </a:solidFill>
                </a:rPr>
                <a:t>ICF Development</a:t>
              </a:r>
            </a:p>
          </p:txBody>
        </p:sp>
        <p:sp>
          <p:nvSpPr>
            <p:cNvPr id="31" name="TextBox 30">
              <a:extLst>
                <a:ext uri="{FF2B5EF4-FFF2-40B4-BE49-F238E27FC236}">
                  <a16:creationId xmlns:a16="http://schemas.microsoft.com/office/drawing/2014/main" id="{619D30C5-AC8D-43AB-AC60-CFE721EB0A11}"/>
                </a:ext>
              </a:extLst>
            </p:cNvPr>
            <p:cNvSpPr txBox="1"/>
            <p:nvPr/>
          </p:nvSpPr>
          <p:spPr>
            <a:xfrm>
              <a:off x="4490289" y="4140512"/>
              <a:ext cx="2366682" cy="584775"/>
            </a:xfrm>
            <a:prstGeom prst="rect">
              <a:avLst/>
            </a:prstGeom>
            <a:noFill/>
          </p:spPr>
          <p:txBody>
            <a:bodyPr wrap="square" rtlCol="0">
              <a:spAutoFit/>
            </a:bodyPr>
            <a:lstStyle/>
            <a:p>
              <a:pPr algn="ctr"/>
              <a:r>
                <a:rPr lang="en-US" sz="2000" b="1" dirty="0">
                  <a:solidFill>
                    <a:srgbClr val="4B9CD3"/>
                  </a:solidFill>
                </a:rPr>
                <a:t>FDA Review</a:t>
              </a:r>
            </a:p>
            <a:p>
              <a:pPr algn="ctr"/>
              <a:r>
                <a:rPr lang="en-US" sz="1100" dirty="0">
                  <a:solidFill>
                    <a:srgbClr val="4B9CD3"/>
                  </a:solidFill>
                </a:rPr>
                <a:t>(if applicable)</a:t>
              </a:r>
            </a:p>
          </p:txBody>
        </p:sp>
        <p:sp>
          <p:nvSpPr>
            <p:cNvPr id="33" name="TextBox 32">
              <a:extLst>
                <a:ext uri="{FF2B5EF4-FFF2-40B4-BE49-F238E27FC236}">
                  <a16:creationId xmlns:a16="http://schemas.microsoft.com/office/drawing/2014/main" id="{7371EC9D-C459-4961-AE62-457854A3DEBB}"/>
                </a:ext>
              </a:extLst>
            </p:cNvPr>
            <p:cNvSpPr txBox="1"/>
            <p:nvPr/>
          </p:nvSpPr>
          <p:spPr>
            <a:xfrm>
              <a:off x="2444885" y="5377522"/>
              <a:ext cx="2875176" cy="907941"/>
            </a:xfrm>
            <a:prstGeom prst="rect">
              <a:avLst/>
            </a:prstGeom>
            <a:noFill/>
          </p:spPr>
          <p:txBody>
            <a:bodyPr wrap="square" rtlCol="0">
              <a:spAutoFit/>
            </a:bodyPr>
            <a:lstStyle/>
            <a:p>
              <a:pPr algn="ctr"/>
              <a:r>
                <a:rPr lang="en-US" sz="2000" b="1" dirty="0"/>
                <a:t>Opening the UNC Site</a:t>
              </a:r>
            </a:p>
            <a:p>
              <a:pPr algn="ctr"/>
              <a:r>
                <a:rPr lang="en-US" sz="1100" dirty="0"/>
                <a:t>(IRB, IBC (if applicable), Beacon Build, Contract (if applicable), Budget, </a:t>
              </a:r>
              <a:r>
                <a:rPr lang="en-US" sz="1100" dirty="0" err="1"/>
                <a:t>OnCore</a:t>
              </a:r>
              <a:r>
                <a:rPr lang="en-US" sz="1100" dirty="0"/>
                <a:t> Build, etc.)</a:t>
              </a:r>
            </a:p>
          </p:txBody>
        </p:sp>
        <p:sp>
          <p:nvSpPr>
            <p:cNvPr id="35" name="TextBox 34">
              <a:extLst>
                <a:ext uri="{FF2B5EF4-FFF2-40B4-BE49-F238E27FC236}">
                  <a16:creationId xmlns:a16="http://schemas.microsoft.com/office/drawing/2014/main" id="{143ED720-C608-4B16-8B27-39DD28449CC6}"/>
                </a:ext>
              </a:extLst>
            </p:cNvPr>
            <p:cNvSpPr txBox="1"/>
            <p:nvPr/>
          </p:nvSpPr>
          <p:spPr>
            <a:xfrm>
              <a:off x="6169060" y="5317169"/>
              <a:ext cx="3396472" cy="569387"/>
            </a:xfrm>
            <a:prstGeom prst="rect">
              <a:avLst/>
            </a:prstGeom>
            <a:noFill/>
          </p:spPr>
          <p:txBody>
            <a:bodyPr wrap="square" rtlCol="0">
              <a:spAutoFit/>
            </a:bodyPr>
            <a:lstStyle/>
            <a:p>
              <a:pPr algn="ctr"/>
              <a:r>
                <a:rPr lang="en-US" sz="2000" b="1" dirty="0"/>
                <a:t>Opening Multicenter Sites</a:t>
              </a:r>
            </a:p>
            <a:p>
              <a:pPr algn="ctr"/>
              <a:r>
                <a:rPr lang="en-US" sz="1100" dirty="0"/>
                <a:t>(if applicable)</a:t>
              </a:r>
            </a:p>
          </p:txBody>
        </p:sp>
        <p:sp>
          <p:nvSpPr>
            <p:cNvPr id="40" name="Arrow: Right 39">
              <a:extLst>
                <a:ext uri="{FF2B5EF4-FFF2-40B4-BE49-F238E27FC236}">
                  <a16:creationId xmlns:a16="http://schemas.microsoft.com/office/drawing/2014/main" id="{8DB90232-64A0-47D6-901E-4465616901DA}"/>
                </a:ext>
              </a:extLst>
            </p:cNvPr>
            <p:cNvSpPr/>
            <p:nvPr/>
          </p:nvSpPr>
          <p:spPr>
            <a:xfrm rot="19507228" flipH="1">
              <a:off x="6202780" y="573595"/>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TextBox 47">
              <a:extLst>
                <a:ext uri="{FF2B5EF4-FFF2-40B4-BE49-F238E27FC236}">
                  <a16:creationId xmlns:a16="http://schemas.microsoft.com/office/drawing/2014/main" id="{4AB6C99C-7184-429A-8606-F4AD76B3BA7E}"/>
                </a:ext>
              </a:extLst>
            </p:cNvPr>
            <p:cNvSpPr txBox="1"/>
            <p:nvPr/>
          </p:nvSpPr>
          <p:spPr>
            <a:xfrm>
              <a:off x="2239505" y="264246"/>
              <a:ext cx="3275030" cy="430887"/>
            </a:xfrm>
            <a:prstGeom prst="rect">
              <a:avLst/>
            </a:prstGeom>
            <a:noFill/>
          </p:spPr>
          <p:txBody>
            <a:bodyPr wrap="square" rtlCol="0">
              <a:spAutoFit/>
            </a:bodyPr>
            <a:lstStyle/>
            <a:p>
              <a:pPr algn="ctr"/>
              <a:r>
                <a:rPr lang="en-US" sz="1100" dirty="0"/>
                <a:t>Pre-Clinical Data OR Previous Human Experience</a:t>
              </a:r>
            </a:p>
          </p:txBody>
        </p:sp>
        <p:sp>
          <p:nvSpPr>
            <p:cNvPr id="49" name="TextBox 48">
              <a:extLst>
                <a:ext uri="{FF2B5EF4-FFF2-40B4-BE49-F238E27FC236}">
                  <a16:creationId xmlns:a16="http://schemas.microsoft.com/office/drawing/2014/main" id="{B7F623CE-9E4B-4B72-AD8B-786FA6F6734B}"/>
                </a:ext>
              </a:extLst>
            </p:cNvPr>
            <p:cNvSpPr txBox="1"/>
            <p:nvPr/>
          </p:nvSpPr>
          <p:spPr>
            <a:xfrm>
              <a:off x="6030532" y="271168"/>
              <a:ext cx="4043366" cy="261610"/>
            </a:xfrm>
            <a:prstGeom prst="rect">
              <a:avLst/>
            </a:prstGeom>
            <a:noFill/>
          </p:spPr>
          <p:txBody>
            <a:bodyPr wrap="square" rtlCol="0">
              <a:spAutoFit/>
            </a:bodyPr>
            <a:lstStyle/>
            <a:p>
              <a:pPr algn="ctr"/>
              <a:r>
                <a:rPr lang="en-US" sz="1100" dirty="0"/>
                <a:t>Secured Investigational Product OR Manufacturing Validation</a:t>
              </a:r>
            </a:p>
          </p:txBody>
        </p:sp>
        <p:sp>
          <p:nvSpPr>
            <p:cNvPr id="51" name="Arrow: Right 50">
              <a:extLst>
                <a:ext uri="{FF2B5EF4-FFF2-40B4-BE49-F238E27FC236}">
                  <a16:creationId xmlns:a16="http://schemas.microsoft.com/office/drawing/2014/main" id="{A048922F-C45B-489A-8273-82F7A16B2122}"/>
                </a:ext>
              </a:extLst>
            </p:cNvPr>
            <p:cNvSpPr/>
            <p:nvPr/>
          </p:nvSpPr>
          <p:spPr>
            <a:xfrm rot="5400000">
              <a:off x="5496647" y="208647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C7130D93-E051-4C93-82AD-F1B46FD3D5A8}"/>
                </a:ext>
              </a:extLst>
            </p:cNvPr>
            <p:cNvSpPr txBox="1"/>
            <p:nvPr/>
          </p:nvSpPr>
          <p:spPr>
            <a:xfrm>
              <a:off x="7871821" y="4583719"/>
              <a:ext cx="2815634" cy="276999"/>
            </a:xfrm>
            <a:prstGeom prst="rect">
              <a:avLst/>
            </a:prstGeom>
            <a:noFill/>
          </p:spPr>
          <p:txBody>
            <a:bodyPr wrap="square" rtlCol="0">
              <a:spAutoFit/>
            </a:bodyPr>
            <a:lstStyle/>
            <a:p>
              <a:pPr algn="ctr"/>
              <a:r>
                <a:rPr lang="en-US" sz="1200" dirty="0"/>
                <a:t>Hard Stop Until Secure Funding*</a:t>
              </a:r>
            </a:p>
          </p:txBody>
        </p:sp>
        <p:sp>
          <p:nvSpPr>
            <p:cNvPr id="20" name="TextBox 19">
              <a:extLst>
                <a:ext uri="{FF2B5EF4-FFF2-40B4-BE49-F238E27FC236}">
                  <a16:creationId xmlns:a16="http://schemas.microsoft.com/office/drawing/2014/main" id="{230A5299-35F8-4300-A882-0C4E1C982744}"/>
                </a:ext>
              </a:extLst>
            </p:cNvPr>
            <p:cNvSpPr txBox="1"/>
            <p:nvPr/>
          </p:nvSpPr>
          <p:spPr>
            <a:xfrm>
              <a:off x="3711106" y="1492263"/>
              <a:ext cx="3866828" cy="584775"/>
            </a:xfrm>
            <a:prstGeom prst="rect">
              <a:avLst/>
            </a:prstGeom>
            <a:noFill/>
          </p:spPr>
          <p:txBody>
            <a:bodyPr wrap="square" rtlCol="0">
              <a:spAutoFit/>
            </a:bodyPr>
            <a:lstStyle/>
            <a:p>
              <a:pPr algn="ctr"/>
              <a:r>
                <a:rPr lang="en-US" sz="2000" b="1" dirty="0"/>
                <a:t>Funding Source Review</a:t>
              </a:r>
            </a:p>
            <a:p>
              <a:pPr algn="ctr"/>
              <a:r>
                <a:rPr lang="en-US" sz="1100" dirty="0"/>
                <a:t>(If externally funded)</a:t>
              </a:r>
              <a:endParaRPr lang="en-US" sz="1100" b="1" dirty="0"/>
            </a:p>
          </p:txBody>
        </p:sp>
        <p:sp>
          <p:nvSpPr>
            <p:cNvPr id="21" name="TextBox 20">
              <a:extLst>
                <a:ext uri="{FF2B5EF4-FFF2-40B4-BE49-F238E27FC236}">
                  <a16:creationId xmlns:a16="http://schemas.microsoft.com/office/drawing/2014/main" id="{8A76442E-AA96-4B41-A468-C37DC8EE64C4}"/>
                </a:ext>
              </a:extLst>
            </p:cNvPr>
            <p:cNvSpPr txBox="1"/>
            <p:nvPr/>
          </p:nvSpPr>
          <p:spPr>
            <a:xfrm>
              <a:off x="3566549" y="2340001"/>
              <a:ext cx="4150733" cy="400110"/>
            </a:xfrm>
            <a:prstGeom prst="rect">
              <a:avLst/>
            </a:prstGeom>
            <a:noFill/>
          </p:spPr>
          <p:txBody>
            <a:bodyPr wrap="square" rtlCol="0">
              <a:spAutoFit/>
            </a:bodyPr>
            <a:lstStyle/>
            <a:p>
              <a:pPr algn="ctr"/>
              <a:r>
                <a:rPr lang="en-US" sz="2000" b="1" dirty="0"/>
                <a:t>Final Draft Protocol Approved!</a:t>
              </a:r>
            </a:p>
          </p:txBody>
        </p:sp>
        <p:sp>
          <p:nvSpPr>
            <p:cNvPr id="22" name="TextBox 21">
              <a:extLst>
                <a:ext uri="{FF2B5EF4-FFF2-40B4-BE49-F238E27FC236}">
                  <a16:creationId xmlns:a16="http://schemas.microsoft.com/office/drawing/2014/main" id="{FBF2E043-3AB6-4C67-8109-6E4328ADAFEA}"/>
                </a:ext>
              </a:extLst>
            </p:cNvPr>
            <p:cNvSpPr txBox="1"/>
            <p:nvPr/>
          </p:nvSpPr>
          <p:spPr>
            <a:xfrm>
              <a:off x="3815948" y="2986237"/>
              <a:ext cx="3660281" cy="400110"/>
            </a:xfrm>
            <a:prstGeom prst="rect">
              <a:avLst/>
            </a:prstGeom>
            <a:noFill/>
          </p:spPr>
          <p:txBody>
            <a:bodyPr wrap="square" rtlCol="0">
              <a:spAutoFit/>
            </a:bodyPr>
            <a:lstStyle/>
            <a:p>
              <a:pPr algn="ctr"/>
              <a:r>
                <a:rPr lang="en-US" sz="2000" b="1" dirty="0"/>
                <a:t>Protocol Review Meeting</a:t>
              </a:r>
            </a:p>
          </p:txBody>
        </p:sp>
        <p:sp>
          <p:nvSpPr>
            <p:cNvPr id="23" name="Arrow: Right 22">
              <a:extLst>
                <a:ext uri="{FF2B5EF4-FFF2-40B4-BE49-F238E27FC236}">
                  <a16:creationId xmlns:a16="http://schemas.microsoft.com/office/drawing/2014/main" id="{3047200E-662F-4B4F-8C20-96C083280C71}"/>
                </a:ext>
              </a:extLst>
            </p:cNvPr>
            <p:cNvSpPr/>
            <p:nvPr/>
          </p:nvSpPr>
          <p:spPr>
            <a:xfrm rot="5400000">
              <a:off x="5496646" y="2720729"/>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Arrow: Right 24">
              <a:extLst>
                <a:ext uri="{FF2B5EF4-FFF2-40B4-BE49-F238E27FC236}">
                  <a16:creationId xmlns:a16="http://schemas.microsoft.com/office/drawing/2014/main" id="{7A964C8C-A342-4670-8F96-820460685205}"/>
                </a:ext>
              </a:extLst>
            </p:cNvPr>
            <p:cNvSpPr/>
            <p:nvPr/>
          </p:nvSpPr>
          <p:spPr>
            <a:xfrm rot="9382252">
              <a:off x="4483799" y="4961398"/>
              <a:ext cx="1089586"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Arrow: Right 27">
              <a:extLst>
                <a:ext uri="{FF2B5EF4-FFF2-40B4-BE49-F238E27FC236}">
                  <a16:creationId xmlns:a16="http://schemas.microsoft.com/office/drawing/2014/main" id="{6FEC287C-E5F3-4C89-8CF1-2402ACEA6279}"/>
                </a:ext>
              </a:extLst>
            </p:cNvPr>
            <p:cNvSpPr/>
            <p:nvPr/>
          </p:nvSpPr>
          <p:spPr>
            <a:xfrm rot="8455355">
              <a:off x="5316109" y="3338164"/>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54EE38B2-F88C-4E12-BEA7-7D5F08C3074C}"/>
                </a:ext>
              </a:extLst>
            </p:cNvPr>
            <p:cNvSpPr txBox="1"/>
            <p:nvPr/>
          </p:nvSpPr>
          <p:spPr>
            <a:xfrm>
              <a:off x="5660715" y="3522222"/>
              <a:ext cx="1833717" cy="400110"/>
            </a:xfrm>
            <a:prstGeom prst="rect">
              <a:avLst/>
            </a:prstGeom>
            <a:noFill/>
          </p:spPr>
          <p:txBody>
            <a:bodyPr wrap="square" rtlCol="0">
              <a:spAutoFit/>
            </a:bodyPr>
            <a:lstStyle/>
            <a:p>
              <a:pPr algn="ctr"/>
              <a:r>
                <a:rPr lang="en-US" sz="2000" b="1" dirty="0"/>
                <a:t>PRC Review</a:t>
              </a:r>
            </a:p>
          </p:txBody>
        </p:sp>
        <p:sp>
          <p:nvSpPr>
            <p:cNvPr id="30" name="Arrow: Right 29">
              <a:extLst>
                <a:ext uri="{FF2B5EF4-FFF2-40B4-BE49-F238E27FC236}">
                  <a16:creationId xmlns:a16="http://schemas.microsoft.com/office/drawing/2014/main" id="{4A993768-F967-4B59-864E-3160D16A9F92}"/>
                </a:ext>
              </a:extLst>
            </p:cNvPr>
            <p:cNvSpPr/>
            <p:nvPr/>
          </p:nvSpPr>
          <p:spPr>
            <a:xfrm rot="13144645" flipH="1">
              <a:off x="5697911" y="3336697"/>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Arrow: Right 31">
              <a:extLst>
                <a:ext uri="{FF2B5EF4-FFF2-40B4-BE49-F238E27FC236}">
                  <a16:creationId xmlns:a16="http://schemas.microsoft.com/office/drawing/2014/main" id="{31095C9D-ADFF-4BFF-8D44-B116371D7F16}"/>
                </a:ext>
              </a:extLst>
            </p:cNvPr>
            <p:cNvSpPr/>
            <p:nvPr/>
          </p:nvSpPr>
          <p:spPr>
            <a:xfrm rot="3018002">
              <a:off x="5366658" y="390372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Arrow: Right 33">
              <a:extLst>
                <a:ext uri="{FF2B5EF4-FFF2-40B4-BE49-F238E27FC236}">
                  <a16:creationId xmlns:a16="http://schemas.microsoft.com/office/drawing/2014/main" id="{91EB65E3-7185-4417-AFB2-828CC6CEFA51}"/>
                </a:ext>
              </a:extLst>
            </p:cNvPr>
            <p:cNvSpPr/>
            <p:nvPr/>
          </p:nvSpPr>
          <p:spPr>
            <a:xfrm rot="18581998" flipH="1">
              <a:off x="5718101" y="3902258"/>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Arrow: Right 35">
              <a:extLst>
                <a:ext uri="{FF2B5EF4-FFF2-40B4-BE49-F238E27FC236}">
                  <a16:creationId xmlns:a16="http://schemas.microsoft.com/office/drawing/2014/main" id="{7CA30F74-77B4-4EEE-A4D6-34B148CAD3AD}"/>
                </a:ext>
              </a:extLst>
            </p:cNvPr>
            <p:cNvSpPr/>
            <p:nvPr/>
          </p:nvSpPr>
          <p:spPr>
            <a:xfrm rot="12217748" flipH="1">
              <a:off x="5752954" y="4961398"/>
              <a:ext cx="1089586" cy="259976"/>
            </a:xfrm>
            <a:prstGeom prst="rightArrow">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5" name="Straight Connector 4">
              <a:extLst>
                <a:ext uri="{FF2B5EF4-FFF2-40B4-BE49-F238E27FC236}">
                  <a16:creationId xmlns:a16="http://schemas.microsoft.com/office/drawing/2014/main" id="{AA84EC3E-5A19-48B2-A015-16F1289197AB}"/>
                </a:ext>
              </a:extLst>
            </p:cNvPr>
            <p:cNvCxnSpPr/>
            <p:nvPr/>
          </p:nvCxnSpPr>
          <p:spPr>
            <a:xfrm>
              <a:off x="3297382" y="4722218"/>
              <a:ext cx="4730015"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BA12CA4-4287-44DD-846F-76CBC68741A4}"/>
                </a:ext>
              </a:extLst>
            </p:cNvPr>
            <p:cNvSpPr txBox="1"/>
            <p:nvPr/>
          </p:nvSpPr>
          <p:spPr>
            <a:xfrm>
              <a:off x="2055439" y="6526470"/>
              <a:ext cx="4633224" cy="261610"/>
            </a:xfrm>
            <a:prstGeom prst="rect">
              <a:avLst/>
            </a:prstGeom>
            <a:noFill/>
          </p:spPr>
          <p:txBody>
            <a:bodyPr wrap="square" rtlCol="0">
              <a:spAutoFit/>
            </a:bodyPr>
            <a:lstStyle/>
            <a:p>
              <a:pPr algn="ctr"/>
              <a:r>
                <a:rPr lang="en-US" sz="1050" dirty="0"/>
                <a:t>*Previous steps may only occur if trying to secure funding from a grant</a:t>
              </a:r>
            </a:p>
          </p:txBody>
        </p:sp>
      </p:grpSp>
      <p:sp>
        <p:nvSpPr>
          <p:cNvPr id="37" name="Rectangle 36">
            <a:extLst>
              <a:ext uri="{FF2B5EF4-FFF2-40B4-BE49-F238E27FC236}">
                <a16:creationId xmlns:a16="http://schemas.microsoft.com/office/drawing/2014/main" id="{ADE0F386-F839-4BEE-8FEA-BD9CB1BF5A9B}"/>
              </a:ext>
            </a:extLst>
          </p:cNvPr>
          <p:cNvSpPr/>
          <p:nvPr/>
        </p:nvSpPr>
        <p:spPr>
          <a:xfrm>
            <a:off x="4648131" y="4192832"/>
            <a:ext cx="2121738" cy="4669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69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12700"/>
            <a:ext cx="11925300" cy="1325563"/>
          </a:xfrm>
        </p:spPr>
        <p:txBody>
          <a:bodyPr>
            <a:normAutofit/>
          </a:bodyPr>
          <a:lstStyle/>
          <a:p>
            <a:pPr algn="ctr"/>
            <a:r>
              <a:rPr lang="en-US" sz="4000" dirty="0"/>
              <a:t>What is an Investigational New Drug Application (IND)?</a:t>
            </a:r>
          </a:p>
        </p:txBody>
      </p:sp>
      <p:sp>
        <p:nvSpPr>
          <p:cNvPr id="44" name="Content Placeholder 43"/>
          <p:cNvSpPr>
            <a:spLocks noGrp="1"/>
          </p:cNvSpPr>
          <p:nvPr>
            <p:ph idx="1"/>
          </p:nvPr>
        </p:nvSpPr>
        <p:spPr>
          <a:xfrm>
            <a:off x="442263" y="1158111"/>
            <a:ext cx="10515600" cy="1500283"/>
          </a:xfrm>
        </p:spPr>
        <p:txBody>
          <a:bodyPr>
            <a:normAutofit/>
          </a:bodyPr>
          <a:lstStyle/>
          <a:p>
            <a:r>
              <a:rPr lang="en-US" sz="2400" dirty="0"/>
              <a:t>A request for authorization from the FDA to administer an investigational drug or biological product to humans</a:t>
            </a:r>
          </a:p>
          <a:p>
            <a:r>
              <a:rPr lang="en-US" sz="2400" dirty="0"/>
              <a:t>Gives permission for interstate shipment of an IP</a:t>
            </a:r>
          </a:p>
        </p:txBody>
      </p:sp>
      <p:grpSp>
        <p:nvGrpSpPr>
          <p:cNvPr id="43" name="Group 42"/>
          <p:cNvGrpSpPr/>
          <p:nvPr/>
        </p:nvGrpSpPr>
        <p:grpSpPr>
          <a:xfrm>
            <a:off x="960828" y="2454116"/>
            <a:ext cx="10612354" cy="3859817"/>
            <a:chOff x="960828" y="2273141"/>
            <a:chExt cx="10612354" cy="3859817"/>
          </a:xfrm>
        </p:grpSpPr>
        <p:cxnSp>
          <p:nvCxnSpPr>
            <p:cNvPr id="34" name="Straight Connector 33"/>
            <p:cNvCxnSpPr/>
            <p:nvPr/>
          </p:nvCxnSpPr>
          <p:spPr>
            <a:xfrm flipH="1">
              <a:off x="9029387" y="2859728"/>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762687" y="2859728"/>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095437" y="2859728"/>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28737" y="2859728"/>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960828" y="3501082"/>
              <a:ext cx="10612354" cy="2631876"/>
              <a:chOff x="75003" y="2586682"/>
              <a:chExt cx="10612354" cy="2631876"/>
            </a:xfrm>
          </p:grpSpPr>
          <p:sp>
            <p:nvSpPr>
              <p:cNvPr id="17" name="Right Arrow 16"/>
              <p:cNvSpPr/>
              <p:nvPr/>
            </p:nvSpPr>
            <p:spPr>
              <a:xfrm>
                <a:off x="3309039" y="2951810"/>
                <a:ext cx="4425261" cy="456983"/>
              </a:xfrm>
              <a:prstGeom prst="rightArrow">
                <a:avLst/>
              </a:prstGeom>
              <a:solidFill>
                <a:srgbClr val="FFC000">
                  <a:alpha val="44000"/>
                </a:srgbClr>
              </a:solidFill>
              <a:ln>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5003" y="2586682"/>
                <a:ext cx="2277979" cy="456983"/>
                <a:chOff x="511612" y="2158314"/>
                <a:chExt cx="2277979" cy="456983"/>
              </a:xfrm>
            </p:grpSpPr>
            <p:sp>
              <p:nvSpPr>
                <p:cNvPr id="3" name="Right Arrow 2"/>
                <p:cNvSpPr/>
                <p:nvPr/>
              </p:nvSpPr>
              <p:spPr>
                <a:xfrm>
                  <a:off x="577517" y="2158314"/>
                  <a:ext cx="1860883" cy="45698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1612" y="2229852"/>
                  <a:ext cx="2277979" cy="276999"/>
                </a:xfrm>
                <a:prstGeom prst="rect">
                  <a:avLst/>
                </a:prstGeom>
                <a:noFill/>
              </p:spPr>
              <p:txBody>
                <a:bodyPr wrap="square" rtlCol="0">
                  <a:spAutoFit/>
                </a:bodyPr>
                <a:lstStyle/>
                <a:p>
                  <a:r>
                    <a:rPr lang="en-US" sz="1200" dirty="0"/>
                    <a:t>Discovery/Development</a:t>
                  </a:r>
                </a:p>
              </p:txBody>
            </p:sp>
          </p:grpSp>
          <p:grpSp>
            <p:nvGrpSpPr>
              <p:cNvPr id="14" name="Group 13"/>
              <p:cNvGrpSpPr/>
              <p:nvPr/>
            </p:nvGrpSpPr>
            <p:grpSpPr>
              <a:xfrm>
                <a:off x="1366856" y="2965997"/>
                <a:ext cx="2277979" cy="456983"/>
                <a:chOff x="511612" y="2158314"/>
                <a:chExt cx="2277979" cy="456983"/>
              </a:xfrm>
            </p:grpSpPr>
            <p:sp>
              <p:nvSpPr>
                <p:cNvPr id="15" name="Right Arrow 14"/>
                <p:cNvSpPr/>
                <p:nvPr/>
              </p:nvSpPr>
              <p:spPr>
                <a:xfrm>
                  <a:off x="577517" y="2158314"/>
                  <a:ext cx="2045151" cy="45698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1612" y="2229852"/>
                  <a:ext cx="2277979" cy="276999"/>
                </a:xfrm>
                <a:prstGeom prst="rect">
                  <a:avLst/>
                </a:prstGeom>
                <a:noFill/>
              </p:spPr>
              <p:txBody>
                <a:bodyPr wrap="square" rtlCol="0">
                  <a:spAutoFit/>
                </a:bodyPr>
                <a:lstStyle/>
                <a:p>
                  <a:r>
                    <a:rPr lang="en-US" sz="1200" dirty="0"/>
                    <a:t>Preclinical (Animal) Studies</a:t>
                  </a:r>
                </a:p>
              </p:txBody>
            </p:sp>
          </p:grpSp>
          <p:grpSp>
            <p:nvGrpSpPr>
              <p:cNvPr id="18" name="Group 17"/>
              <p:cNvGrpSpPr/>
              <p:nvPr/>
            </p:nvGrpSpPr>
            <p:grpSpPr>
              <a:xfrm>
                <a:off x="3241631" y="3408793"/>
                <a:ext cx="2726424" cy="456983"/>
                <a:chOff x="577517" y="2158314"/>
                <a:chExt cx="2726424" cy="456983"/>
              </a:xfrm>
            </p:grpSpPr>
            <p:sp>
              <p:nvSpPr>
                <p:cNvPr id="19" name="Right Arrow 18"/>
                <p:cNvSpPr/>
                <p:nvPr/>
              </p:nvSpPr>
              <p:spPr>
                <a:xfrm>
                  <a:off x="577517" y="2158314"/>
                  <a:ext cx="1860883" cy="4569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25962" y="2229852"/>
                  <a:ext cx="2277979" cy="276999"/>
                </a:xfrm>
                <a:prstGeom prst="rect">
                  <a:avLst/>
                </a:prstGeom>
                <a:noFill/>
              </p:spPr>
              <p:txBody>
                <a:bodyPr wrap="square" rtlCol="0">
                  <a:spAutoFit/>
                </a:bodyPr>
                <a:lstStyle/>
                <a:p>
                  <a:r>
                    <a:rPr lang="en-US" sz="1200" dirty="0">
                      <a:solidFill>
                        <a:schemeClr val="bg1"/>
                      </a:solidFill>
                    </a:rPr>
                    <a:t>Phase 1 </a:t>
                  </a:r>
                </a:p>
              </p:txBody>
            </p:sp>
          </p:grpSp>
          <p:grpSp>
            <p:nvGrpSpPr>
              <p:cNvPr id="21" name="Group 20"/>
              <p:cNvGrpSpPr/>
              <p:nvPr/>
            </p:nvGrpSpPr>
            <p:grpSpPr>
              <a:xfrm>
                <a:off x="4827208" y="3845459"/>
                <a:ext cx="2707374" cy="456983"/>
                <a:chOff x="577517" y="2158314"/>
                <a:chExt cx="2707374" cy="456983"/>
              </a:xfrm>
            </p:grpSpPr>
            <p:sp>
              <p:nvSpPr>
                <p:cNvPr id="22" name="Right Arrow 21"/>
                <p:cNvSpPr/>
                <p:nvPr/>
              </p:nvSpPr>
              <p:spPr>
                <a:xfrm>
                  <a:off x="577517" y="2158314"/>
                  <a:ext cx="1860883" cy="4569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06912" y="2229852"/>
                  <a:ext cx="2277979" cy="276999"/>
                </a:xfrm>
                <a:prstGeom prst="rect">
                  <a:avLst/>
                </a:prstGeom>
                <a:noFill/>
              </p:spPr>
              <p:txBody>
                <a:bodyPr wrap="square" rtlCol="0">
                  <a:spAutoFit/>
                </a:bodyPr>
                <a:lstStyle/>
                <a:p>
                  <a:r>
                    <a:rPr lang="en-US" sz="1200" dirty="0">
                      <a:solidFill>
                        <a:schemeClr val="bg1"/>
                      </a:solidFill>
                    </a:rPr>
                    <a:t>Phase 2 </a:t>
                  </a:r>
                </a:p>
              </p:txBody>
            </p:sp>
          </p:grpSp>
          <p:grpSp>
            <p:nvGrpSpPr>
              <p:cNvPr id="24" name="Group 23"/>
              <p:cNvGrpSpPr/>
              <p:nvPr/>
            </p:nvGrpSpPr>
            <p:grpSpPr>
              <a:xfrm>
                <a:off x="6408358" y="4303517"/>
                <a:ext cx="2774049" cy="456983"/>
                <a:chOff x="577517" y="2158314"/>
                <a:chExt cx="2774049" cy="456983"/>
              </a:xfrm>
            </p:grpSpPr>
            <p:sp>
              <p:nvSpPr>
                <p:cNvPr id="25" name="Right Arrow 24"/>
                <p:cNvSpPr/>
                <p:nvPr/>
              </p:nvSpPr>
              <p:spPr>
                <a:xfrm>
                  <a:off x="577517" y="2158314"/>
                  <a:ext cx="1860883" cy="45698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p:cNvSpPr txBox="1"/>
                <p:nvPr/>
              </p:nvSpPr>
              <p:spPr>
                <a:xfrm>
                  <a:off x="1073587" y="2229852"/>
                  <a:ext cx="2277979" cy="276999"/>
                </a:xfrm>
                <a:prstGeom prst="rect">
                  <a:avLst/>
                </a:prstGeom>
                <a:noFill/>
              </p:spPr>
              <p:txBody>
                <a:bodyPr wrap="square" rtlCol="0">
                  <a:spAutoFit/>
                </a:bodyPr>
                <a:lstStyle/>
                <a:p>
                  <a:r>
                    <a:rPr lang="en-US" sz="1200" dirty="0">
                      <a:solidFill>
                        <a:schemeClr val="bg1"/>
                      </a:solidFill>
                    </a:rPr>
                    <a:t>Phase 3</a:t>
                  </a:r>
                </a:p>
              </p:txBody>
            </p:sp>
          </p:grpSp>
          <p:grpSp>
            <p:nvGrpSpPr>
              <p:cNvPr id="27" name="Group 26"/>
              <p:cNvGrpSpPr/>
              <p:nvPr/>
            </p:nvGrpSpPr>
            <p:grpSpPr>
              <a:xfrm>
                <a:off x="8008558" y="4761575"/>
                <a:ext cx="2678799" cy="456983"/>
                <a:chOff x="577517" y="2158314"/>
                <a:chExt cx="2678799" cy="456983"/>
              </a:xfrm>
            </p:grpSpPr>
            <p:sp>
              <p:nvSpPr>
                <p:cNvPr id="28" name="Right Arrow 27"/>
                <p:cNvSpPr/>
                <p:nvPr/>
              </p:nvSpPr>
              <p:spPr>
                <a:xfrm>
                  <a:off x="577517" y="2158314"/>
                  <a:ext cx="1860883" cy="456983"/>
                </a:xfrm>
                <a:prstGeom prst="rightArrow">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78337" y="2229852"/>
                  <a:ext cx="2277979" cy="276999"/>
                </a:xfrm>
                <a:prstGeom prst="rect">
                  <a:avLst/>
                </a:prstGeom>
                <a:noFill/>
              </p:spPr>
              <p:txBody>
                <a:bodyPr wrap="square" rtlCol="0">
                  <a:spAutoFit/>
                </a:bodyPr>
                <a:lstStyle/>
                <a:p>
                  <a:r>
                    <a:rPr lang="en-US" sz="1200" dirty="0"/>
                    <a:t>Phase 4</a:t>
                  </a:r>
                </a:p>
              </p:txBody>
            </p:sp>
          </p:grpSp>
        </p:grpSp>
        <p:sp>
          <p:nvSpPr>
            <p:cNvPr id="38" name="TextBox 37"/>
            <p:cNvSpPr txBox="1"/>
            <p:nvPr/>
          </p:nvSpPr>
          <p:spPr>
            <a:xfrm>
              <a:off x="3124200" y="2273141"/>
              <a:ext cx="1711260" cy="584775"/>
            </a:xfrm>
            <a:prstGeom prst="rect">
              <a:avLst/>
            </a:prstGeom>
            <a:noFill/>
          </p:spPr>
          <p:txBody>
            <a:bodyPr wrap="square" rtlCol="0">
              <a:spAutoFit/>
            </a:bodyPr>
            <a:lstStyle/>
            <a:p>
              <a:pPr algn="ctr"/>
              <a:r>
                <a:rPr lang="en-US" sz="1600" dirty="0">
                  <a:solidFill>
                    <a:sysClr val="windowText" lastClr="000000"/>
                  </a:solidFill>
                </a:rPr>
                <a:t>Initial IND Application</a:t>
              </a:r>
            </a:p>
          </p:txBody>
        </p:sp>
        <p:sp>
          <p:nvSpPr>
            <p:cNvPr id="40" name="TextBox 39"/>
            <p:cNvSpPr txBox="1"/>
            <p:nvPr/>
          </p:nvSpPr>
          <p:spPr>
            <a:xfrm>
              <a:off x="7122260" y="2273141"/>
              <a:ext cx="3595658" cy="584775"/>
            </a:xfrm>
            <a:prstGeom prst="rect">
              <a:avLst/>
            </a:prstGeom>
            <a:noFill/>
          </p:spPr>
          <p:txBody>
            <a:bodyPr wrap="square" rtlCol="0">
              <a:spAutoFit/>
            </a:bodyPr>
            <a:lstStyle/>
            <a:p>
              <a:pPr algn="ctr"/>
              <a:r>
                <a:rPr lang="en-US" sz="1600" dirty="0">
                  <a:solidFill>
                    <a:sysClr val="windowText" lastClr="000000"/>
                  </a:solidFill>
                </a:rPr>
                <a:t>New Drug Application (NDA) or Biological License Application (BLA)</a:t>
              </a:r>
            </a:p>
          </p:txBody>
        </p:sp>
        <p:sp>
          <p:nvSpPr>
            <p:cNvPr id="41" name="TextBox 40"/>
            <p:cNvSpPr txBox="1"/>
            <p:nvPr/>
          </p:nvSpPr>
          <p:spPr>
            <a:xfrm>
              <a:off x="9503982" y="3357993"/>
              <a:ext cx="2069200" cy="400110"/>
            </a:xfrm>
            <a:prstGeom prst="rect">
              <a:avLst/>
            </a:prstGeom>
            <a:noFill/>
          </p:spPr>
          <p:txBody>
            <a:bodyPr wrap="square" rtlCol="0">
              <a:spAutoFit/>
            </a:bodyPr>
            <a:lstStyle/>
            <a:p>
              <a:pPr algn="ctr"/>
              <a:r>
                <a:rPr lang="en-US" sz="2000" dirty="0">
                  <a:solidFill>
                    <a:sysClr val="windowText" lastClr="000000"/>
                  </a:solidFill>
                </a:rPr>
                <a:t>FDA Approved</a:t>
              </a:r>
            </a:p>
          </p:txBody>
        </p:sp>
        <p:sp>
          <p:nvSpPr>
            <p:cNvPr id="42" name="TextBox 41"/>
            <p:cNvSpPr txBox="1"/>
            <p:nvPr/>
          </p:nvSpPr>
          <p:spPr>
            <a:xfrm>
              <a:off x="5563185" y="3351599"/>
              <a:ext cx="1711260" cy="400110"/>
            </a:xfrm>
            <a:prstGeom prst="rect">
              <a:avLst/>
            </a:prstGeom>
            <a:noFill/>
          </p:spPr>
          <p:txBody>
            <a:bodyPr wrap="square" rtlCol="0">
              <a:spAutoFit/>
            </a:bodyPr>
            <a:lstStyle/>
            <a:p>
              <a:pPr algn="ctr"/>
              <a:r>
                <a:rPr lang="en-US" sz="2000" dirty="0">
                  <a:solidFill>
                    <a:sysClr val="windowText" lastClr="000000"/>
                  </a:solidFill>
                </a:rPr>
                <a:t>IND</a:t>
              </a:r>
            </a:p>
          </p:txBody>
        </p:sp>
      </p:grpSp>
    </p:spTree>
    <p:extLst>
      <p:ext uri="{BB962C8B-B14F-4D97-AF65-F5344CB8AC3E}">
        <p14:creationId xmlns:p14="http://schemas.microsoft.com/office/powerpoint/2010/main" val="24587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19725"/>
            <a:ext cx="11925300" cy="1325563"/>
          </a:xfrm>
        </p:spPr>
        <p:txBody>
          <a:bodyPr>
            <a:normAutofit/>
          </a:bodyPr>
          <a:lstStyle/>
          <a:p>
            <a:pPr algn="ctr"/>
            <a:r>
              <a:rPr lang="en-US" dirty="0"/>
              <a:t>Initial IND Applications</a:t>
            </a:r>
            <a:br>
              <a:rPr lang="en-US" dirty="0"/>
            </a:br>
            <a:r>
              <a:rPr lang="en-US" b="1" dirty="0">
                <a:latin typeface="+mn-lt"/>
              </a:rPr>
              <a:t>PRIOR TO THE IND SUBMISSION: </a:t>
            </a:r>
            <a:r>
              <a:rPr lang="en-US" sz="3200" b="1" dirty="0">
                <a:latin typeface="+mn-lt"/>
              </a:rPr>
              <a:t>WHAT YOU NEED TO DO</a:t>
            </a:r>
            <a:r>
              <a:rPr lang="en-US" b="1" dirty="0">
                <a:latin typeface="+mn-lt"/>
              </a:rPr>
              <a:t>  </a:t>
            </a:r>
          </a:p>
        </p:txBody>
      </p:sp>
      <p:sp>
        <p:nvSpPr>
          <p:cNvPr id="44" name="Content Placeholder 43"/>
          <p:cNvSpPr>
            <a:spLocks noGrp="1"/>
          </p:cNvSpPr>
          <p:nvPr>
            <p:ph idx="1"/>
          </p:nvPr>
        </p:nvSpPr>
        <p:spPr>
          <a:xfrm>
            <a:off x="3094262" y="1338263"/>
            <a:ext cx="8842814" cy="4989385"/>
          </a:xfrm>
        </p:spPr>
        <p:txBody>
          <a:bodyPr>
            <a:normAutofit fontScale="92500" lnSpcReduction="10000"/>
          </a:bodyPr>
          <a:lstStyle/>
          <a:p>
            <a:r>
              <a:rPr lang="en-US" sz="3100" dirty="0"/>
              <a:t>Determine early if your study may need an IND</a:t>
            </a:r>
          </a:p>
          <a:p>
            <a:pPr marL="457200" lvl="1" indent="0">
              <a:buNone/>
            </a:pPr>
            <a:endParaRPr lang="en-US" sz="2700" dirty="0"/>
          </a:p>
          <a:p>
            <a:r>
              <a:rPr lang="en-US" sz="3100" dirty="0"/>
              <a:t>Consider having a Pre-IND Meeting with FDA</a:t>
            </a:r>
          </a:p>
          <a:p>
            <a:pPr marL="0" indent="0">
              <a:buNone/>
            </a:pPr>
            <a:endParaRPr lang="en-US" dirty="0"/>
          </a:p>
          <a:p>
            <a:r>
              <a:rPr lang="en-US" dirty="0"/>
              <a:t>If UNC is the manufacturer</a:t>
            </a:r>
          </a:p>
          <a:p>
            <a:pPr lvl="1"/>
            <a:r>
              <a:rPr lang="en-US" b="0" dirty="0"/>
              <a:t>Finish pre-clinical studies </a:t>
            </a:r>
          </a:p>
          <a:p>
            <a:pPr lvl="1"/>
            <a:r>
              <a:rPr lang="en-US" b="0" dirty="0"/>
              <a:t>Complete validation of the manufacturing process</a:t>
            </a:r>
          </a:p>
          <a:p>
            <a:pPr lvl="1"/>
            <a:endParaRPr lang="en-US" dirty="0"/>
          </a:p>
          <a:p>
            <a:r>
              <a:rPr lang="en-US" sz="3100" dirty="0"/>
              <a:t>If pharma company is the manufacturer then collect:</a:t>
            </a:r>
          </a:p>
          <a:p>
            <a:pPr lvl="1"/>
            <a:r>
              <a:rPr lang="en-US" b="0" dirty="0"/>
              <a:t>Letter of Authorization</a:t>
            </a:r>
          </a:p>
          <a:p>
            <a:pPr lvl="1"/>
            <a:r>
              <a:rPr lang="en-US" b="0" dirty="0"/>
              <a:t>Investigator Brochure</a:t>
            </a:r>
          </a:p>
          <a:p>
            <a:pPr lvl="1"/>
            <a:r>
              <a:rPr lang="en-US" b="0" dirty="0"/>
              <a:t>Template Risk Language for the ICF (if available)</a:t>
            </a:r>
          </a:p>
        </p:txBody>
      </p:sp>
      <p:grpSp>
        <p:nvGrpSpPr>
          <p:cNvPr id="4" name="Group 3"/>
          <p:cNvGrpSpPr/>
          <p:nvPr/>
        </p:nvGrpSpPr>
        <p:grpSpPr>
          <a:xfrm>
            <a:off x="53837" y="1787307"/>
            <a:ext cx="3138542" cy="4058142"/>
            <a:chOff x="649795" y="2454116"/>
            <a:chExt cx="4185665" cy="4058142"/>
          </a:xfrm>
        </p:grpSpPr>
        <p:grpSp>
          <p:nvGrpSpPr>
            <p:cNvPr id="43" name="Group 42"/>
            <p:cNvGrpSpPr/>
            <p:nvPr/>
          </p:nvGrpSpPr>
          <p:grpSpPr>
            <a:xfrm>
              <a:off x="649795" y="2454116"/>
              <a:ext cx="4185665" cy="4058142"/>
              <a:chOff x="649795" y="2273141"/>
              <a:chExt cx="4185665" cy="4058142"/>
            </a:xfrm>
          </p:grpSpPr>
          <p:cxnSp>
            <p:nvCxnSpPr>
              <p:cNvPr id="32" name="Straight Connector 31"/>
              <p:cNvCxnSpPr/>
              <p:nvPr/>
            </p:nvCxnSpPr>
            <p:spPr>
              <a:xfrm flipH="1">
                <a:off x="409543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2873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649795" y="3501082"/>
                <a:ext cx="3880865" cy="836298"/>
                <a:chOff x="-236030" y="2586682"/>
                <a:chExt cx="3880865" cy="836298"/>
              </a:xfrm>
            </p:grpSpPr>
            <p:grpSp>
              <p:nvGrpSpPr>
                <p:cNvPr id="6" name="Group 5"/>
                <p:cNvGrpSpPr/>
                <p:nvPr/>
              </p:nvGrpSpPr>
              <p:grpSpPr>
                <a:xfrm>
                  <a:off x="-236030" y="2586682"/>
                  <a:ext cx="2789652" cy="456983"/>
                  <a:chOff x="200579" y="2158314"/>
                  <a:chExt cx="2789652" cy="456983"/>
                </a:xfrm>
              </p:grpSpPr>
              <p:sp>
                <p:nvSpPr>
                  <p:cNvPr id="3" name="Right Arrow 2"/>
                  <p:cNvSpPr/>
                  <p:nvPr/>
                </p:nvSpPr>
                <p:spPr>
                  <a:xfrm>
                    <a:off x="577517" y="2158314"/>
                    <a:ext cx="1860883" cy="45698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0579" y="2243352"/>
                    <a:ext cx="2789652" cy="276999"/>
                  </a:xfrm>
                  <a:prstGeom prst="rect">
                    <a:avLst/>
                  </a:prstGeom>
                  <a:noFill/>
                </p:spPr>
                <p:txBody>
                  <a:bodyPr wrap="square" rtlCol="0">
                    <a:spAutoFit/>
                  </a:bodyPr>
                  <a:lstStyle/>
                  <a:p>
                    <a:r>
                      <a:rPr lang="en-US" sz="1200" dirty="0"/>
                      <a:t>Discovery/Development</a:t>
                    </a:r>
                  </a:p>
                </p:txBody>
              </p:sp>
            </p:grpSp>
            <p:grpSp>
              <p:nvGrpSpPr>
                <p:cNvPr id="14" name="Group 13"/>
                <p:cNvGrpSpPr/>
                <p:nvPr/>
              </p:nvGrpSpPr>
              <p:grpSpPr>
                <a:xfrm>
                  <a:off x="666047" y="2965997"/>
                  <a:ext cx="2978788" cy="456983"/>
                  <a:chOff x="-189197" y="2158314"/>
                  <a:chExt cx="2978788" cy="456983"/>
                </a:xfrm>
              </p:grpSpPr>
              <p:sp>
                <p:nvSpPr>
                  <p:cNvPr id="15" name="Right Arrow 14"/>
                  <p:cNvSpPr/>
                  <p:nvPr/>
                </p:nvSpPr>
                <p:spPr>
                  <a:xfrm>
                    <a:off x="577517" y="2158314"/>
                    <a:ext cx="2045151" cy="45698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9197" y="2229852"/>
                    <a:ext cx="2978788" cy="276999"/>
                  </a:xfrm>
                  <a:prstGeom prst="rect">
                    <a:avLst/>
                  </a:prstGeom>
                  <a:noFill/>
                </p:spPr>
                <p:txBody>
                  <a:bodyPr wrap="square" rtlCol="0">
                    <a:spAutoFit/>
                  </a:bodyPr>
                  <a:lstStyle/>
                  <a:p>
                    <a:r>
                      <a:rPr lang="en-US" sz="1200" dirty="0"/>
                      <a:t>Preclinical (Animal) Studies</a:t>
                    </a:r>
                  </a:p>
                </p:txBody>
              </p:sp>
            </p:grpSp>
          </p:grpSp>
          <p:sp>
            <p:nvSpPr>
              <p:cNvPr id="38" name="TextBox 37"/>
              <p:cNvSpPr txBox="1"/>
              <p:nvPr/>
            </p:nvSpPr>
            <p:spPr>
              <a:xfrm>
                <a:off x="3124200" y="2273141"/>
                <a:ext cx="1711260" cy="584775"/>
              </a:xfrm>
              <a:prstGeom prst="rect">
                <a:avLst/>
              </a:prstGeom>
              <a:noFill/>
            </p:spPr>
            <p:txBody>
              <a:bodyPr wrap="square" rtlCol="0">
                <a:spAutoFit/>
              </a:bodyPr>
              <a:lstStyle/>
              <a:p>
                <a:pPr algn="ctr"/>
                <a:r>
                  <a:rPr lang="en-US" sz="1600" dirty="0"/>
                  <a:t>Initial IND Application</a:t>
                </a:r>
              </a:p>
            </p:txBody>
          </p:sp>
        </p:grpSp>
        <p:sp>
          <p:nvSpPr>
            <p:cNvPr id="7" name="Rectangle 6"/>
            <p:cNvSpPr/>
            <p:nvPr/>
          </p:nvSpPr>
          <p:spPr>
            <a:xfrm>
              <a:off x="1551873" y="2456510"/>
              <a:ext cx="2627596" cy="4055748"/>
            </a:xfrm>
            <a:prstGeom prst="rect">
              <a:avLst/>
            </a:prstGeom>
            <a:noFill/>
            <a:ln w="3810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797669" y="6310181"/>
            <a:ext cx="8071234" cy="369332"/>
          </a:xfrm>
          <a:prstGeom prst="rect">
            <a:avLst/>
          </a:prstGeom>
          <a:noFill/>
        </p:spPr>
        <p:txBody>
          <a:bodyPr wrap="square" rtlCol="0">
            <a:spAutoFit/>
          </a:bodyPr>
          <a:lstStyle/>
          <a:p>
            <a:r>
              <a:rPr lang="en-US" sz="1800" b="1" dirty="0">
                <a:solidFill>
                  <a:srgbClr val="FF0000"/>
                </a:solidFill>
              </a:rPr>
              <a:t>Preparation</a:t>
            </a:r>
            <a:r>
              <a:rPr lang="en-US" sz="1800" dirty="0">
                <a:solidFill>
                  <a:srgbClr val="FF0000"/>
                </a:solidFill>
              </a:rPr>
              <a:t> </a:t>
            </a:r>
            <a:r>
              <a:rPr lang="en-US" sz="1800" dirty="0">
                <a:solidFill>
                  <a:schemeClr val="bg1"/>
                </a:solidFill>
              </a:rPr>
              <a:t> </a:t>
            </a:r>
            <a:r>
              <a:rPr lang="en-US" sz="1800" dirty="0">
                <a:sym typeface="Wingdings" panose="05000000000000000000" pitchFamily="2" charset="2"/>
              </a:rPr>
              <a:t>  Drafting IND    FDA Review    Safe to Proceed</a:t>
            </a:r>
            <a:endParaRPr lang="en-US" sz="1800" dirty="0"/>
          </a:p>
        </p:txBody>
      </p:sp>
    </p:spTree>
    <p:extLst>
      <p:ext uri="{BB962C8B-B14F-4D97-AF65-F5344CB8AC3E}">
        <p14:creationId xmlns:p14="http://schemas.microsoft.com/office/powerpoint/2010/main" val="340988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4">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4">
                                            <p:txEl>
                                              <p:pRg st="5" end="5"/>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4">
                                            <p:txEl>
                                              <p:pRg st="6" end="6"/>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4">
                                            <p:txEl>
                                              <p:pRg st="8" end="8"/>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4">
                                            <p:txEl>
                                              <p:pRg st="9" end="9"/>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4">
                                            <p:txEl>
                                              <p:pRg st="10" end="1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4">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45665"/>
            <a:ext cx="11925300" cy="1325563"/>
          </a:xfrm>
        </p:spPr>
        <p:txBody>
          <a:bodyPr>
            <a:normAutofit/>
          </a:bodyPr>
          <a:lstStyle/>
          <a:p>
            <a:pPr algn="ctr"/>
            <a:r>
              <a:rPr lang="en-US" sz="4000" dirty="0"/>
              <a:t>Initial IND Applications</a:t>
            </a:r>
          </a:p>
        </p:txBody>
      </p:sp>
      <p:sp>
        <p:nvSpPr>
          <p:cNvPr id="44" name="Content Placeholder 43"/>
          <p:cNvSpPr>
            <a:spLocks noGrp="1"/>
          </p:cNvSpPr>
          <p:nvPr>
            <p:ph idx="1"/>
          </p:nvPr>
        </p:nvSpPr>
        <p:spPr>
          <a:xfrm>
            <a:off x="875363" y="1034896"/>
            <a:ext cx="10515600" cy="1500283"/>
          </a:xfrm>
        </p:spPr>
        <p:txBody>
          <a:bodyPr>
            <a:normAutofit/>
          </a:bodyPr>
          <a:lstStyle/>
          <a:p>
            <a:pPr marL="0" indent="0" algn="ctr">
              <a:buNone/>
            </a:pPr>
            <a:r>
              <a:rPr lang="en-US" sz="4800" b="1" dirty="0">
                <a:solidFill>
                  <a:srgbClr val="4B9CD3"/>
                </a:solidFill>
              </a:rPr>
              <a:t>IND EXEMPTIONS</a:t>
            </a:r>
          </a:p>
        </p:txBody>
      </p:sp>
      <p:sp>
        <p:nvSpPr>
          <p:cNvPr id="5" name="TextBox 4"/>
          <p:cNvSpPr txBox="1"/>
          <p:nvPr/>
        </p:nvSpPr>
        <p:spPr>
          <a:xfrm>
            <a:off x="139405" y="1888984"/>
            <a:ext cx="6120079" cy="3785652"/>
          </a:xfrm>
          <a:prstGeom prst="rect">
            <a:avLst/>
          </a:prstGeom>
          <a:noFill/>
        </p:spPr>
        <p:txBody>
          <a:bodyPr wrap="square" rtlCol="0">
            <a:spAutoFit/>
          </a:bodyPr>
          <a:lstStyle/>
          <a:p>
            <a:r>
              <a:rPr lang="en-US" sz="1600" b="1" dirty="0"/>
              <a:t>Your study must meet </a:t>
            </a:r>
            <a:r>
              <a:rPr lang="en-US" sz="1600" b="1" dirty="0">
                <a:solidFill>
                  <a:srgbClr val="FF0000"/>
                </a:solidFill>
              </a:rPr>
              <a:t>all</a:t>
            </a:r>
            <a:r>
              <a:rPr lang="en-US" sz="1600" b="1" dirty="0">
                <a:solidFill>
                  <a:schemeClr val="bg1"/>
                </a:solidFill>
              </a:rPr>
              <a:t> </a:t>
            </a:r>
            <a:r>
              <a:rPr lang="en-US" sz="1600" b="1" dirty="0"/>
              <a:t>of the following conditions to be exempt:</a:t>
            </a:r>
          </a:p>
          <a:p>
            <a:pPr marL="457200" indent="-457200">
              <a:buFont typeface="+mj-lt"/>
              <a:buAutoNum type="arabicPeriod"/>
            </a:pPr>
            <a:r>
              <a:rPr lang="en-US" sz="1600" dirty="0"/>
              <a:t>Not intended to support FDA approval of:</a:t>
            </a:r>
          </a:p>
          <a:p>
            <a:pPr marL="914400" lvl="1" indent="-457200">
              <a:buFont typeface="Arial" panose="020B0604020202020204" pitchFamily="34" charset="0"/>
              <a:buChar char="•"/>
            </a:pPr>
            <a:r>
              <a:rPr lang="en-US" sz="1600" dirty="0"/>
              <a:t>New indication</a:t>
            </a:r>
          </a:p>
          <a:p>
            <a:pPr marL="914400" lvl="1" indent="-457200">
              <a:buFont typeface="Arial" panose="020B0604020202020204" pitchFamily="34" charset="0"/>
              <a:buChar char="•"/>
            </a:pPr>
            <a:r>
              <a:rPr lang="en-US" sz="1600" dirty="0"/>
              <a:t>Significant change in the labeling </a:t>
            </a:r>
          </a:p>
          <a:p>
            <a:pPr marL="457200" indent="-457200">
              <a:buFont typeface="+mj-lt"/>
              <a:buAutoNum type="arabicPeriod"/>
            </a:pPr>
            <a:r>
              <a:rPr lang="en-US" sz="1600" dirty="0"/>
              <a:t>Not intended to support a significant change in advertising </a:t>
            </a:r>
          </a:p>
          <a:p>
            <a:pPr marL="457200" indent="-457200">
              <a:buFont typeface="+mj-lt"/>
              <a:buAutoNum type="arabicPeriod"/>
            </a:pPr>
            <a:r>
              <a:rPr lang="en-US" sz="1600" dirty="0"/>
              <a:t>Conducted in compliance with IRB and informed consent regulations</a:t>
            </a:r>
          </a:p>
          <a:p>
            <a:pPr marL="457200" indent="-457200">
              <a:buFont typeface="+mj-lt"/>
              <a:buAutoNum type="arabicPeriod"/>
            </a:pPr>
            <a:r>
              <a:rPr lang="en-US" sz="1600" dirty="0"/>
              <a:t>Conducted in compliance with promotion and charging for investigational drugs regulations</a:t>
            </a:r>
          </a:p>
          <a:p>
            <a:pPr marL="457200" indent="-457200">
              <a:buFont typeface="+mj-lt"/>
              <a:buAutoNum type="arabicPeriod"/>
            </a:pPr>
            <a:r>
              <a:rPr lang="en-US" sz="1600" b="1" i="1" dirty="0">
                <a:solidFill>
                  <a:srgbClr val="FF0000"/>
                </a:solidFill>
              </a:rPr>
              <a:t>Does NOT involve a route of administration or dosage level or using a patient population or other factor that significantly increases the risks (or decreases the acceptability of the risks associated with the use of the drug product)</a:t>
            </a:r>
            <a:endParaRPr lang="en-US" sz="1100" b="1" i="1" dirty="0">
              <a:solidFill>
                <a:srgbClr val="FF0000"/>
              </a:solidFill>
            </a:endParaRPr>
          </a:p>
        </p:txBody>
      </p:sp>
      <p:sp>
        <p:nvSpPr>
          <p:cNvPr id="6" name="TextBox 5"/>
          <p:cNvSpPr txBox="1"/>
          <p:nvPr/>
        </p:nvSpPr>
        <p:spPr>
          <a:xfrm>
            <a:off x="6681537" y="1917928"/>
            <a:ext cx="5222288" cy="3754874"/>
          </a:xfrm>
          <a:prstGeom prst="rect">
            <a:avLst/>
          </a:prstGeom>
          <a:noFill/>
        </p:spPr>
        <p:txBody>
          <a:bodyPr wrap="square" rtlCol="0">
            <a:spAutoFit/>
          </a:bodyPr>
          <a:lstStyle/>
          <a:p>
            <a:pPr algn="ctr"/>
            <a:r>
              <a:rPr lang="en-US" sz="2000" b="1" dirty="0"/>
              <a:t>Be careful! Make sure you refer to the rest of the guidance because FDA provides examples of studies that are NOT exempt:</a:t>
            </a:r>
          </a:p>
          <a:p>
            <a:pPr marL="342900" indent="-342900">
              <a:buFont typeface="Arial" panose="020B0604020202020204" pitchFamily="34" charset="0"/>
              <a:buChar char="•"/>
            </a:pPr>
            <a:r>
              <a:rPr lang="en-US" sz="1800" dirty="0"/>
              <a:t>Studies with adjuvant chemotherapy </a:t>
            </a:r>
          </a:p>
          <a:p>
            <a:pPr marL="800100" lvl="1" indent="-342900">
              <a:buFont typeface="Arial" panose="020B0604020202020204" pitchFamily="34" charset="0"/>
              <a:buChar char="•"/>
            </a:pPr>
            <a:r>
              <a:rPr lang="en-US" sz="1200" dirty="0"/>
              <a:t>One reason why: studied population may have low risk of cancer recurring after surgery so treatment with any toxic therapy may significantly increase risk</a:t>
            </a:r>
          </a:p>
          <a:p>
            <a:pPr marL="342900" indent="-342900">
              <a:buFont typeface="Arial" panose="020B0604020202020204" pitchFamily="34" charset="0"/>
              <a:buChar char="•"/>
            </a:pPr>
            <a:r>
              <a:rPr lang="en-US" sz="1800" dirty="0"/>
              <a:t>Studies involving substitution of a new agent of unproven activity when standard therapy provides a cure or increase in survival</a:t>
            </a:r>
          </a:p>
          <a:p>
            <a:pPr marL="342900" indent="-342900">
              <a:buFont typeface="Arial" panose="020B0604020202020204" pitchFamily="34" charset="0"/>
              <a:buChar char="•"/>
            </a:pPr>
            <a:r>
              <a:rPr lang="en-US" sz="1800" dirty="0"/>
              <a:t>New drug combinations UNLESS adequately described in the literature</a:t>
            </a:r>
          </a:p>
          <a:p>
            <a:pPr marL="800100" lvl="1" indent="-342900">
              <a:buFont typeface="Arial" panose="020B0604020202020204" pitchFamily="34" charset="0"/>
              <a:buChar char="•"/>
            </a:pPr>
            <a:r>
              <a:rPr lang="en-US" sz="1200" dirty="0"/>
              <a:t>Due to the possible occurrence of synergistic toxicity </a:t>
            </a:r>
          </a:p>
        </p:txBody>
      </p:sp>
      <p:sp>
        <p:nvSpPr>
          <p:cNvPr id="8" name="TextBox 7">
            <a:extLst>
              <a:ext uri="{FF2B5EF4-FFF2-40B4-BE49-F238E27FC236}">
                <a16:creationId xmlns:a16="http://schemas.microsoft.com/office/drawing/2014/main" id="{E76F0432-290F-4DE5-8A57-49D853C0F47B}"/>
              </a:ext>
            </a:extLst>
          </p:cNvPr>
          <p:cNvSpPr txBox="1"/>
          <p:nvPr/>
        </p:nvSpPr>
        <p:spPr>
          <a:xfrm>
            <a:off x="797669" y="6310181"/>
            <a:ext cx="8071234" cy="369332"/>
          </a:xfrm>
          <a:prstGeom prst="rect">
            <a:avLst/>
          </a:prstGeom>
          <a:noFill/>
        </p:spPr>
        <p:txBody>
          <a:bodyPr wrap="square" rtlCol="0">
            <a:spAutoFit/>
          </a:bodyPr>
          <a:lstStyle/>
          <a:p>
            <a:r>
              <a:rPr lang="en-US" sz="1800" b="1" dirty="0">
                <a:solidFill>
                  <a:srgbClr val="FF0000"/>
                </a:solidFill>
              </a:rPr>
              <a:t>Preparation</a:t>
            </a:r>
            <a:r>
              <a:rPr lang="en-US" sz="1800" dirty="0">
                <a:solidFill>
                  <a:schemeClr val="bg1"/>
                </a:solidFill>
              </a:rPr>
              <a:t>  </a:t>
            </a:r>
            <a:r>
              <a:rPr lang="en-US" sz="1800" dirty="0">
                <a:sym typeface="Wingdings" panose="05000000000000000000" pitchFamily="2" charset="2"/>
              </a:rPr>
              <a:t>  Drafting IND    FDA Review    Safe to Proceed</a:t>
            </a:r>
            <a:endParaRPr lang="en-US" sz="1800" dirty="0"/>
          </a:p>
        </p:txBody>
      </p:sp>
    </p:spTree>
    <p:extLst>
      <p:ext uri="{BB962C8B-B14F-4D97-AF65-F5344CB8AC3E}">
        <p14:creationId xmlns:p14="http://schemas.microsoft.com/office/powerpoint/2010/main" val="406297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12700"/>
            <a:ext cx="11925300" cy="1325563"/>
          </a:xfrm>
        </p:spPr>
        <p:txBody>
          <a:bodyPr>
            <a:normAutofit/>
          </a:bodyPr>
          <a:lstStyle/>
          <a:p>
            <a:pPr algn="ctr"/>
            <a:r>
              <a:rPr lang="en-US" sz="4000" dirty="0"/>
              <a:t>Initial IND Applications</a:t>
            </a:r>
          </a:p>
        </p:txBody>
      </p:sp>
      <p:sp>
        <p:nvSpPr>
          <p:cNvPr id="44" name="Content Placeholder 43"/>
          <p:cNvSpPr>
            <a:spLocks noGrp="1"/>
          </p:cNvSpPr>
          <p:nvPr>
            <p:ph idx="1"/>
          </p:nvPr>
        </p:nvSpPr>
        <p:spPr>
          <a:xfrm>
            <a:off x="875363" y="1080291"/>
            <a:ext cx="10515600" cy="1500283"/>
          </a:xfrm>
        </p:spPr>
        <p:txBody>
          <a:bodyPr>
            <a:normAutofit/>
          </a:bodyPr>
          <a:lstStyle/>
          <a:p>
            <a:pPr marL="0" indent="0" algn="ctr">
              <a:buNone/>
            </a:pPr>
            <a:r>
              <a:rPr lang="en-US" sz="4800" b="1" dirty="0">
                <a:solidFill>
                  <a:srgbClr val="4B9CD3"/>
                </a:solidFill>
              </a:rPr>
              <a:t>LCCC EXAMPLE</a:t>
            </a:r>
          </a:p>
        </p:txBody>
      </p:sp>
      <p:sp>
        <p:nvSpPr>
          <p:cNvPr id="5" name="TextBox 4"/>
          <p:cNvSpPr txBox="1"/>
          <p:nvPr/>
        </p:nvSpPr>
        <p:spPr>
          <a:xfrm>
            <a:off x="139405" y="1804679"/>
            <a:ext cx="12052595" cy="1631216"/>
          </a:xfrm>
          <a:prstGeom prst="rect">
            <a:avLst/>
          </a:prstGeom>
          <a:noFill/>
        </p:spPr>
        <p:txBody>
          <a:bodyPr wrap="square" rtlCol="0">
            <a:spAutoFit/>
          </a:bodyPr>
          <a:lstStyle/>
          <a:p>
            <a:pPr algn="ctr"/>
            <a:r>
              <a:rPr lang="en-US" sz="2000" dirty="0"/>
              <a:t>Study LCCC XXXX does not intend to support FDA approval of a new indication, significant change in labeling or a significant change in advertising for the investigational product. The study will be submitted to the IRB and an appropriate ICF has been drafted. The investigational product is being given in the same way with the same frequency as many other clinical trials. However, when the Investigator submitted the protocol to the PRC the following stipulation was received:</a:t>
            </a:r>
          </a:p>
        </p:txBody>
      </p:sp>
      <p:pic>
        <p:nvPicPr>
          <p:cNvPr id="3" name="Picture 2"/>
          <p:cNvPicPr>
            <a:picLocks noChangeAspect="1"/>
          </p:cNvPicPr>
          <p:nvPr/>
        </p:nvPicPr>
        <p:blipFill>
          <a:blip r:embed="rId2"/>
          <a:stretch>
            <a:fillRect/>
          </a:stretch>
        </p:blipFill>
        <p:spPr>
          <a:xfrm>
            <a:off x="1695300" y="3610262"/>
            <a:ext cx="8940801" cy="1097280"/>
          </a:xfrm>
          <a:prstGeom prst="rect">
            <a:avLst/>
          </a:prstGeom>
        </p:spPr>
      </p:pic>
      <p:sp>
        <p:nvSpPr>
          <p:cNvPr id="4" name="TextBox 3"/>
          <p:cNvSpPr txBox="1"/>
          <p:nvPr/>
        </p:nvSpPr>
        <p:spPr>
          <a:xfrm>
            <a:off x="401262" y="4779901"/>
            <a:ext cx="11446625" cy="584775"/>
          </a:xfrm>
          <a:prstGeom prst="rect">
            <a:avLst/>
          </a:prstGeom>
          <a:noFill/>
        </p:spPr>
        <p:txBody>
          <a:bodyPr wrap="square" rtlCol="0">
            <a:spAutoFit/>
          </a:bodyPr>
          <a:lstStyle/>
          <a:p>
            <a:pPr algn="ctr"/>
            <a:r>
              <a:rPr lang="en-US" sz="3200" b="1" dirty="0">
                <a:solidFill>
                  <a:srgbClr val="FF0000"/>
                </a:solidFill>
              </a:rPr>
              <a:t>Why did this study require an IND?</a:t>
            </a:r>
          </a:p>
        </p:txBody>
      </p:sp>
      <p:sp>
        <p:nvSpPr>
          <p:cNvPr id="7" name="TextBox 6"/>
          <p:cNvSpPr txBox="1"/>
          <p:nvPr/>
        </p:nvSpPr>
        <p:spPr>
          <a:xfrm>
            <a:off x="139405" y="5390616"/>
            <a:ext cx="11947820" cy="923330"/>
          </a:xfrm>
          <a:prstGeom prst="rect">
            <a:avLst/>
          </a:prstGeom>
          <a:noFill/>
        </p:spPr>
        <p:txBody>
          <a:bodyPr wrap="square" rtlCol="0">
            <a:spAutoFit/>
          </a:bodyPr>
          <a:lstStyle/>
          <a:p>
            <a:pPr algn="ctr"/>
            <a:r>
              <a:rPr lang="en-US" sz="2000" b="1" dirty="0"/>
              <a:t>Investigational product = Not FDA Approved</a:t>
            </a:r>
          </a:p>
          <a:p>
            <a:pPr algn="ctr"/>
            <a:r>
              <a:rPr lang="en-US" sz="2000" b="1" dirty="0"/>
              <a:t>For a study to be IND exempt the study drug used MUST be a commercial product*</a:t>
            </a:r>
          </a:p>
          <a:p>
            <a:r>
              <a:rPr lang="en-US" sz="1200" dirty="0"/>
              <a:t>*Even if the drug is FDA approved you MUST be using the commercial lot of the product for the study to be IND exempt.</a:t>
            </a:r>
          </a:p>
        </p:txBody>
      </p:sp>
    </p:spTree>
    <p:extLst>
      <p:ext uri="{BB962C8B-B14F-4D97-AF65-F5344CB8AC3E}">
        <p14:creationId xmlns:p14="http://schemas.microsoft.com/office/powerpoint/2010/main" val="317712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39180"/>
            <a:ext cx="11925300" cy="1325563"/>
          </a:xfrm>
        </p:spPr>
        <p:txBody>
          <a:bodyPr>
            <a:normAutofit/>
          </a:bodyPr>
          <a:lstStyle/>
          <a:p>
            <a:pPr algn="ctr"/>
            <a:r>
              <a:rPr lang="en-US" sz="4000" b="0" dirty="0"/>
              <a:t>Initial IND Applications</a:t>
            </a:r>
            <a:br>
              <a:rPr lang="en-US" sz="4000" dirty="0"/>
            </a:br>
            <a:r>
              <a:rPr lang="en-US" sz="4000" b="1" dirty="0">
                <a:latin typeface="+mn-lt"/>
              </a:rPr>
              <a:t>PRIOR TO THE IND SUBMISSION: </a:t>
            </a:r>
            <a:r>
              <a:rPr lang="en-US" b="1" dirty="0">
                <a:latin typeface="+mn-lt"/>
              </a:rPr>
              <a:t>WHAT YOU NEED TO DO</a:t>
            </a:r>
            <a:r>
              <a:rPr lang="en-US" sz="4000" b="1" dirty="0">
                <a:latin typeface="+mn-lt"/>
              </a:rPr>
              <a:t>  </a:t>
            </a:r>
          </a:p>
        </p:txBody>
      </p:sp>
      <p:sp>
        <p:nvSpPr>
          <p:cNvPr id="44" name="Content Placeholder 43"/>
          <p:cNvSpPr>
            <a:spLocks noGrp="1"/>
          </p:cNvSpPr>
          <p:nvPr>
            <p:ph idx="1"/>
          </p:nvPr>
        </p:nvSpPr>
        <p:spPr>
          <a:xfrm>
            <a:off x="3094262" y="1338263"/>
            <a:ext cx="8842814" cy="4952809"/>
          </a:xfrm>
        </p:spPr>
        <p:txBody>
          <a:bodyPr>
            <a:normAutofit fontScale="92500" lnSpcReduction="10000"/>
          </a:bodyPr>
          <a:lstStyle/>
          <a:p>
            <a:r>
              <a:rPr lang="en-US" sz="3100" dirty="0">
                <a:solidFill>
                  <a:sysClr val="windowText" lastClr="000000"/>
                </a:solidFill>
              </a:rPr>
              <a:t>Determine early if your study may need an IND</a:t>
            </a:r>
          </a:p>
          <a:p>
            <a:pPr marL="457200" lvl="1" indent="0">
              <a:buNone/>
            </a:pPr>
            <a:endParaRPr lang="en-US" sz="2700" dirty="0">
              <a:solidFill>
                <a:sysClr val="windowText" lastClr="000000"/>
              </a:solidFill>
            </a:endParaRPr>
          </a:p>
          <a:p>
            <a:r>
              <a:rPr lang="en-US" sz="3100" dirty="0">
                <a:solidFill>
                  <a:sysClr val="windowText" lastClr="000000"/>
                </a:solidFill>
              </a:rPr>
              <a:t>Consider having a Pre-IND Meeting with FDA</a:t>
            </a:r>
          </a:p>
          <a:p>
            <a:endParaRPr lang="en-US" sz="3000" dirty="0">
              <a:solidFill>
                <a:sysClr val="windowText" lastClr="000000"/>
              </a:solidFill>
            </a:endParaRPr>
          </a:p>
          <a:p>
            <a:r>
              <a:rPr lang="en-US" dirty="0">
                <a:solidFill>
                  <a:sysClr val="windowText" lastClr="000000"/>
                </a:solidFill>
              </a:rPr>
              <a:t>If UNC is the manufacturer</a:t>
            </a:r>
          </a:p>
          <a:p>
            <a:pPr lvl="1"/>
            <a:r>
              <a:rPr lang="en-US" b="0" dirty="0">
                <a:solidFill>
                  <a:sysClr val="windowText" lastClr="000000"/>
                </a:solidFill>
              </a:rPr>
              <a:t>Finish pre-clinical studies </a:t>
            </a:r>
          </a:p>
          <a:p>
            <a:pPr lvl="1"/>
            <a:r>
              <a:rPr lang="en-US" b="0" dirty="0">
                <a:solidFill>
                  <a:sysClr val="windowText" lastClr="000000"/>
                </a:solidFill>
              </a:rPr>
              <a:t>Complete validation of the manufacturing process</a:t>
            </a:r>
          </a:p>
          <a:p>
            <a:pPr lvl="1"/>
            <a:endParaRPr lang="en-US" dirty="0">
              <a:solidFill>
                <a:sysClr val="windowText" lastClr="000000"/>
              </a:solidFill>
            </a:endParaRPr>
          </a:p>
          <a:p>
            <a:r>
              <a:rPr lang="en-US" sz="3100" dirty="0">
                <a:solidFill>
                  <a:sysClr val="windowText" lastClr="000000"/>
                </a:solidFill>
              </a:rPr>
              <a:t>If pharma company is the manufacturer then collect:</a:t>
            </a:r>
          </a:p>
          <a:p>
            <a:pPr lvl="1"/>
            <a:r>
              <a:rPr lang="en-US" b="0" dirty="0">
                <a:solidFill>
                  <a:sysClr val="windowText" lastClr="000000"/>
                </a:solidFill>
              </a:rPr>
              <a:t>Investigator Brochure</a:t>
            </a:r>
          </a:p>
          <a:p>
            <a:pPr lvl="1"/>
            <a:r>
              <a:rPr lang="en-US" b="0" dirty="0">
                <a:solidFill>
                  <a:sysClr val="windowText" lastClr="000000"/>
                </a:solidFill>
              </a:rPr>
              <a:t>Template Risk Language for the ICF (if available)</a:t>
            </a:r>
          </a:p>
          <a:p>
            <a:pPr lvl="1"/>
            <a:r>
              <a:rPr lang="en-US" b="0" dirty="0">
                <a:solidFill>
                  <a:sysClr val="windowText" lastClr="000000"/>
                </a:solidFill>
              </a:rPr>
              <a:t>Letter of Authorization</a:t>
            </a:r>
          </a:p>
          <a:p>
            <a:endParaRPr lang="en-US" dirty="0">
              <a:solidFill>
                <a:sysClr val="windowText" lastClr="000000"/>
              </a:solidFill>
            </a:endParaRPr>
          </a:p>
          <a:p>
            <a:pPr lvl="1"/>
            <a:endParaRPr lang="en-US" dirty="0">
              <a:solidFill>
                <a:sysClr val="windowText" lastClr="000000"/>
              </a:solidFill>
            </a:endParaRPr>
          </a:p>
        </p:txBody>
      </p:sp>
      <p:grpSp>
        <p:nvGrpSpPr>
          <p:cNvPr id="4" name="Group 3"/>
          <p:cNvGrpSpPr/>
          <p:nvPr/>
        </p:nvGrpSpPr>
        <p:grpSpPr>
          <a:xfrm>
            <a:off x="53837" y="1787307"/>
            <a:ext cx="3138542" cy="4058142"/>
            <a:chOff x="649795" y="2454116"/>
            <a:chExt cx="4185665" cy="4058142"/>
          </a:xfrm>
        </p:grpSpPr>
        <p:grpSp>
          <p:nvGrpSpPr>
            <p:cNvPr id="43" name="Group 42"/>
            <p:cNvGrpSpPr/>
            <p:nvPr/>
          </p:nvGrpSpPr>
          <p:grpSpPr>
            <a:xfrm>
              <a:off x="649795" y="2454116"/>
              <a:ext cx="4185665" cy="4058142"/>
              <a:chOff x="649795" y="2273141"/>
              <a:chExt cx="4185665" cy="4058142"/>
            </a:xfrm>
          </p:grpSpPr>
          <p:cxnSp>
            <p:nvCxnSpPr>
              <p:cNvPr id="32" name="Straight Connector 31"/>
              <p:cNvCxnSpPr/>
              <p:nvPr/>
            </p:nvCxnSpPr>
            <p:spPr>
              <a:xfrm flipH="1">
                <a:off x="409543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2873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649795" y="3501082"/>
                <a:ext cx="3880865" cy="836298"/>
                <a:chOff x="-236030" y="2586682"/>
                <a:chExt cx="3880865" cy="836298"/>
              </a:xfrm>
            </p:grpSpPr>
            <p:grpSp>
              <p:nvGrpSpPr>
                <p:cNvPr id="6" name="Group 5"/>
                <p:cNvGrpSpPr/>
                <p:nvPr/>
              </p:nvGrpSpPr>
              <p:grpSpPr>
                <a:xfrm>
                  <a:off x="-236030" y="2586682"/>
                  <a:ext cx="2789652" cy="456983"/>
                  <a:chOff x="200579" y="2158314"/>
                  <a:chExt cx="2789652" cy="456983"/>
                </a:xfrm>
              </p:grpSpPr>
              <p:sp>
                <p:nvSpPr>
                  <p:cNvPr id="3" name="Right Arrow 2"/>
                  <p:cNvSpPr/>
                  <p:nvPr/>
                </p:nvSpPr>
                <p:spPr>
                  <a:xfrm>
                    <a:off x="577517" y="2158314"/>
                    <a:ext cx="1860883" cy="45698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0579" y="2243352"/>
                    <a:ext cx="2789652" cy="276999"/>
                  </a:xfrm>
                  <a:prstGeom prst="rect">
                    <a:avLst/>
                  </a:prstGeom>
                  <a:noFill/>
                </p:spPr>
                <p:txBody>
                  <a:bodyPr wrap="square" rtlCol="0">
                    <a:spAutoFit/>
                  </a:bodyPr>
                  <a:lstStyle/>
                  <a:p>
                    <a:r>
                      <a:rPr lang="en-US" sz="1200" dirty="0"/>
                      <a:t>Discovery/Development</a:t>
                    </a:r>
                  </a:p>
                </p:txBody>
              </p:sp>
            </p:grpSp>
            <p:grpSp>
              <p:nvGrpSpPr>
                <p:cNvPr id="14" name="Group 13"/>
                <p:cNvGrpSpPr/>
                <p:nvPr/>
              </p:nvGrpSpPr>
              <p:grpSpPr>
                <a:xfrm>
                  <a:off x="666047" y="2965997"/>
                  <a:ext cx="2978788" cy="456983"/>
                  <a:chOff x="-189197" y="2158314"/>
                  <a:chExt cx="2978788" cy="456983"/>
                </a:xfrm>
              </p:grpSpPr>
              <p:sp>
                <p:nvSpPr>
                  <p:cNvPr id="15" name="Right Arrow 14"/>
                  <p:cNvSpPr/>
                  <p:nvPr/>
                </p:nvSpPr>
                <p:spPr>
                  <a:xfrm>
                    <a:off x="577517" y="2158314"/>
                    <a:ext cx="2045151" cy="45698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9197" y="2229852"/>
                    <a:ext cx="2978788" cy="276999"/>
                  </a:xfrm>
                  <a:prstGeom prst="rect">
                    <a:avLst/>
                  </a:prstGeom>
                  <a:noFill/>
                </p:spPr>
                <p:txBody>
                  <a:bodyPr wrap="square" rtlCol="0">
                    <a:spAutoFit/>
                  </a:bodyPr>
                  <a:lstStyle/>
                  <a:p>
                    <a:r>
                      <a:rPr lang="en-US" sz="1200" dirty="0"/>
                      <a:t>Preclinical (Animal) Studies</a:t>
                    </a:r>
                  </a:p>
                </p:txBody>
              </p:sp>
            </p:grpSp>
          </p:grpSp>
          <p:sp>
            <p:nvSpPr>
              <p:cNvPr id="38" name="TextBox 37"/>
              <p:cNvSpPr txBox="1"/>
              <p:nvPr/>
            </p:nvSpPr>
            <p:spPr>
              <a:xfrm>
                <a:off x="3124200" y="2273141"/>
                <a:ext cx="1711260" cy="584775"/>
              </a:xfrm>
              <a:prstGeom prst="rect">
                <a:avLst/>
              </a:prstGeom>
              <a:noFill/>
            </p:spPr>
            <p:txBody>
              <a:bodyPr wrap="square" rtlCol="0">
                <a:spAutoFit/>
              </a:bodyPr>
              <a:lstStyle/>
              <a:p>
                <a:pPr algn="ctr"/>
                <a:r>
                  <a:rPr lang="en-US" sz="1600" dirty="0"/>
                  <a:t>Initial IND Application</a:t>
                </a:r>
              </a:p>
            </p:txBody>
          </p:sp>
        </p:grpSp>
        <p:sp>
          <p:nvSpPr>
            <p:cNvPr id="7" name="Rectangle 6"/>
            <p:cNvSpPr/>
            <p:nvPr/>
          </p:nvSpPr>
          <p:spPr>
            <a:xfrm>
              <a:off x="1551873" y="2456510"/>
              <a:ext cx="2627596" cy="4055748"/>
            </a:xfrm>
            <a:prstGeom prst="rect">
              <a:avLst/>
            </a:prstGeom>
            <a:noFill/>
            <a:ln w="3810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A66436C9-4A60-427C-8B00-7724A6ABA78F}"/>
              </a:ext>
            </a:extLst>
          </p:cNvPr>
          <p:cNvSpPr txBox="1"/>
          <p:nvPr/>
        </p:nvSpPr>
        <p:spPr>
          <a:xfrm>
            <a:off x="797669" y="6310181"/>
            <a:ext cx="8071234" cy="369332"/>
          </a:xfrm>
          <a:prstGeom prst="rect">
            <a:avLst/>
          </a:prstGeom>
          <a:noFill/>
        </p:spPr>
        <p:txBody>
          <a:bodyPr wrap="square" rtlCol="0">
            <a:spAutoFit/>
          </a:bodyPr>
          <a:lstStyle/>
          <a:p>
            <a:r>
              <a:rPr lang="en-US" sz="1800" b="1" dirty="0">
                <a:solidFill>
                  <a:srgbClr val="FF0000"/>
                </a:solidFill>
              </a:rPr>
              <a:t>Preparation</a:t>
            </a:r>
            <a:r>
              <a:rPr lang="en-US" sz="1800" dirty="0">
                <a:solidFill>
                  <a:srgbClr val="FF0000"/>
                </a:solidFill>
              </a:rPr>
              <a:t> </a:t>
            </a:r>
            <a:r>
              <a:rPr lang="en-US" sz="1800" dirty="0">
                <a:solidFill>
                  <a:schemeClr val="bg1"/>
                </a:solidFill>
              </a:rPr>
              <a:t> </a:t>
            </a:r>
            <a:r>
              <a:rPr lang="en-US" sz="1800" dirty="0">
                <a:sym typeface="Wingdings" panose="05000000000000000000" pitchFamily="2" charset="2"/>
              </a:rPr>
              <a:t>  Drafting IND    FDA Review    Safe to Proceed</a:t>
            </a:r>
            <a:endParaRPr lang="en-US" sz="1800" dirty="0"/>
          </a:p>
        </p:txBody>
      </p:sp>
    </p:spTree>
    <p:extLst>
      <p:ext uri="{BB962C8B-B14F-4D97-AF65-F5344CB8AC3E}">
        <p14:creationId xmlns:p14="http://schemas.microsoft.com/office/powerpoint/2010/main" val="245866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4">
                                            <p:txEl>
                                              <p:pRg st="8" end="8"/>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4">
                                            <p:txEl>
                                              <p:pRg st="9" end="9"/>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4">
                                            <p:txEl>
                                              <p:pRg st="10" end="1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4">
                                            <p:txEl>
                                              <p:pRg st="11" end="1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80"/>
            <a:ext cx="10515600" cy="1325563"/>
          </a:xfrm>
        </p:spPr>
        <p:txBody>
          <a:bodyPr>
            <a:normAutofit/>
          </a:bodyPr>
          <a:lstStyle/>
          <a:p>
            <a:pPr algn="ctr"/>
            <a:r>
              <a:rPr lang="en-US" dirty="0"/>
              <a:t>UNC as a Manufacturer- </a:t>
            </a:r>
            <a:r>
              <a:rPr lang="en-US" sz="2400" dirty="0"/>
              <a:t>Good Manufacturing Practices (GMP)</a:t>
            </a:r>
            <a:endParaRPr lang="en-US" dirty="0"/>
          </a:p>
        </p:txBody>
      </p:sp>
      <p:sp>
        <p:nvSpPr>
          <p:cNvPr id="3" name="Content Placeholder 2"/>
          <p:cNvSpPr>
            <a:spLocks noGrp="1"/>
          </p:cNvSpPr>
          <p:nvPr>
            <p:ph idx="1"/>
          </p:nvPr>
        </p:nvSpPr>
        <p:spPr>
          <a:xfrm>
            <a:off x="268705" y="1329743"/>
            <a:ext cx="5478754" cy="2528383"/>
          </a:xfrm>
        </p:spPr>
        <p:txBody>
          <a:bodyPr>
            <a:normAutofit fontScale="85000" lnSpcReduction="10000"/>
          </a:bodyPr>
          <a:lstStyle/>
          <a:p>
            <a:pPr marL="0" indent="0">
              <a:buNone/>
            </a:pPr>
            <a:r>
              <a:rPr lang="en-US" dirty="0"/>
              <a:t>Ensure IP is manufactured in accordance with GMP.</a:t>
            </a:r>
          </a:p>
          <a:p>
            <a:pPr marL="0" indent="0">
              <a:buNone/>
            </a:pPr>
            <a:endParaRPr lang="en-US" dirty="0"/>
          </a:p>
          <a:p>
            <a:pPr marL="0" indent="0">
              <a:buNone/>
            </a:pPr>
            <a:r>
              <a:rPr lang="en-US" dirty="0"/>
              <a:t>The IP must be coded and labelled in a manner that complies with the applicable regulatory requirements</a:t>
            </a:r>
          </a:p>
        </p:txBody>
      </p:sp>
      <p:pic>
        <p:nvPicPr>
          <p:cNvPr id="4" name="Picture 2" descr="F:\Dotti Gianpietro\UNC GMP pictutures\IMG_0554.jpg">
            <a:extLst>
              <a:ext uri="{FF2B5EF4-FFF2-40B4-BE49-F238E27FC236}">
                <a16:creationId xmlns:a16="http://schemas.microsoft.com/office/drawing/2014/main" id="{A2F1FDE4-309E-694E-A743-D6C83E081B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705" y="3737232"/>
            <a:ext cx="3584646" cy="252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F53D14DF-07E1-9F43-85A5-8B9B7F21A6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4859" y="373531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3029ECB6-CDE9-7E40-A950-D817F38C6F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4859" y="5183689"/>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F:\Dotti Gianpietro\UNC GMP pictutures\IMG_0555.JPG">
            <a:extLst>
              <a:ext uri="{FF2B5EF4-FFF2-40B4-BE49-F238E27FC236}">
                <a16:creationId xmlns:a16="http://schemas.microsoft.com/office/drawing/2014/main" id="{28A7E2E4-C4B9-994E-9FF7-2948D2BA01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8967" y="4525528"/>
            <a:ext cx="1755096" cy="131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138272" y="4130261"/>
            <a:ext cx="3785023" cy="1631216"/>
          </a:xfrm>
          <a:prstGeom prst="rect">
            <a:avLst/>
          </a:prstGeom>
          <a:noFill/>
        </p:spPr>
        <p:txBody>
          <a:bodyPr wrap="square" rtlCol="0">
            <a:spAutoFit/>
          </a:bodyPr>
          <a:lstStyle/>
          <a:p>
            <a:pPr algn="ctr"/>
            <a:r>
              <a:rPr lang="en-US" sz="2000" b="1" dirty="0">
                <a:solidFill>
                  <a:srgbClr val="00FF00"/>
                </a:solidFill>
              </a:rPr>
              <a:t>As a sponsor we have to ensure subject safety and data quality by ensure potency, purity and identity of our IP.</a:t>
            </a:r>
          </a:p>
        </p:txBody>
      </p:sp>
      <p:pic>
        <p:nvPicPr>
          <p:cNvPr id="15362" name="Picture 2">
            <a:extLst>
              <a:ext uri="{FF2B5EF4-FFF2-40B4-BE49-F238E27FC236}">
                <a16:creationId xmlns:a16="http://schemas.microsoft.com/office/drawing/2014/main" id="{66AC63DF-FB09-4E7E-9D8D-98C78D6B5E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621" y="5367847"/>
            <a:ext cx="865070" cy="12971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172C02-641B-498B-81B5-20382BBE12E5}"/>
              </a:ext>
            </a:extLst>
          </p:cNvPr>
          <p:cNvSpPr txBox="1"/>
          <p:nvPr/>
        </p:nvSpPr>
        <p:spPr>
          <a:xfrm>
            <a:off x="6608190" y="1574276"/>
            <a:ext cx="5408712" cy="2062103"/>
          </a:xfrm>
          <a:prstGeom prst="rect">
            <a:avLst/>
          </a:prstGeom>
          <a:noFill/>
        </p:spPr>
        <p:txBody>
          <a:bodyPr wrap="square" rtlCol="0">
            <a:spAutoFit/>
          </a:bodyPr>
          <a:lstStyle/>
          <a:p>
            <a:r>
              <a:rPr lang="en-US" b="1" dirty="0"/>
              <a:t>GMP Facilities:</a:t>
            </a:r>
          </a:p>
          <a:p>
            <a:pPr marL="285750" indent="-285750">
              <a:buFont typeface="Arial" panose="020B0604020202020204" pitchFamily="34" charset="0"/>
              <a:buChar char="•"/>
            </a:pPr>
            <a:r>
              <a:rPr lang="en-US" sz="2000" dirty="0"/>
              <a:t>UNC Lineberger Advanced Cellular Therapy Facility</a:t>
            </a:r>
          </a:p>
          <a:p>
            <a:pPr marL="285750" indent="-285750">
              <a:buFont typeface="Arial" panose="020B0604020202020204" pitchFamily="34" charset="0"/>
              <a:buChar char="•"/>
            </a:pPr>
            <a:r>
              <a:rPr lang="en-US" sz="2000" dirty="0"/>
              <a:t>UNC Biomedical Research Imaging Center (BRIC)</a:t>
            </a:r>
          </a:p>
          <a:p>
            <a:pPr marL="285750" indent="-285750">
              <a:buFont typeface="Arial" panose="020B0604020202020204" pitchFamily="34" charset="0"/>
              <a:buChar char="•"/>
            </a:pPr>
            <a:r>
              <a:rPr lang="en-US" sz="2000" dirty="0"/>
              <a:t>UNC Food Allergy Initiative </a:t>
            </a:r>
          </a:p>
        </p:txBody>
      </p:sp>
    </p:spTree>
    <p:extLst>
      <p:ext uri="{BB962C8B-B14F-4D97-AF65-F5344CB8AC3E}">
        <p14:creationId xmlns:p14="http://schemas.microsoft.com/office/powerpoint/2010/main" val="107872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80"/>
            <a:ext cx="10515600" cy="1325563"/>
          </a:xfrm>
        </p:spPr>
        <p:txBody>
          <a:bodyPr>
            <a:normAutofit/>
          </a:bodyPr>
          <a:lstStyle/>
          <a:p>
            <a:pPr algn="ctr"/>
            <a:r>
              <a:rPr lang="en-US" dirty="0"/>
              <a:t>UNC as a Manufacturer- </a:t>
            </a:r>
            <a:r>
              <a:rPr lang="en-US" sz="2400" i="1" dirty="0"/>
              <a:t>in vitro </a:t>
            </a:r>
            <a:r>
              <a:rPr lang="en-US" sz="2400" dirty="0"/>
              <a:t>Companion Diagnostics</a:t>
            </a:r>
            <a:endParaRPr lang="en-US" i="1" dirty="0"/>
          </a:p>
        </p:txBody>
      </p:sp>
      <p:sp>
        <p:nvSpPr>
          <p:cNvPr id="3" name="Content Placeholder 2"/>
          <p:cNvSpPr>
            <a:spLocks noGrp="1"/>
          </p:cNvSpPr>
          <p:nvPr>
            <p:ph idx="1"/>
          </p:nvPr>
        </p:nvSpPr>
        <p:spPr>
          <a:xfrm>
            <a:off x="268704" y="1329743"/>
            <a:ext cx="5827295" cy="2528383"/>
          </a:xfrm>
        </p:spPr>
        <p:txBody>
          <a:bodyPr>
            <a:normAutofit/>
          </a:bodyPr>
          <a:lstStyle/>
          <a:p>
            <a:pPr marL="0" indent="0">
              <a:buNone/>
            </a:pPr>
            <a:r>
              <a:rPr lang="en-US" sz="2800" dirty="0"/>
              <a:t>May require a test to determine eligibility for a study</a:t>
            </a:r>
          </a:p>
          <a:p>
            <a:pPr marL="0" indent="0">
              <a:buNone/>
            </a:pPr>
            <a:endParaRPr lang="en-US" sz="2800" dirty="0"/>
          </a:p>
          <a:p>
            <a:pPr marL="0" indent="0">
              <a:buNone/>
            </a:pPr>
            <a:r>
              <a:rPr lang="en-US" sz="2800" dirty="0"/>
              <a:t>These diagnostics are FDA-regulated devices…</a:t>
            </a:r>
          </a:p>
        </p:txBody>
      </p:sp>
      <p:sp>
        <p:nvSpPr>
          <p:cNvPr id="11" name="TextBox 10">
            <a:extLst>
              <a:ext uri="{FF2B5EF4-FFF2-40B4-BE49-F238E27FC236}">
                <a16:creationId xmlns:a16="http://schemas.microsoft.com/office/drawing/2014/main" id="{636C0E4E-EBC7-419F-969C-F5222932B796}"/>
              </a:ext>
            </a:extLst>
          </p:cNvPr>
          <p:cNvSpPr txBox="1"/>
          <p:nvPr/>
        </p:nvSpPr>
        <p:spPr>
          <a:xfrm>
            <a:off x="609228" y="3692812"/>
            <a:ext cx="5506138" cy="707886"/>
          </a:xfrm>
          <a:prstGeom prst="rect">
            <a:avLst/>
          </a:prstGeom>
          <a:noFill/>
        </p:spPr>
        <p:txBody>
          <a:bodyPr wrap="square" rtlCol="0">
            <a:spAutoFit/>
          </a:bodyPr>
          <a:lstStyle/>
          <a:p>
            <a:r>
              <a:rPr lang="en-US" sz="2000" b="1" dirty="0">
                <a:solidFill>
                  <a:srgbClr val="FF0000"/>
                </a:solidFill>
              </a:rPr>
              <a:t>&lt; 5% of cancer </a:t>
            </a:r>
            <a:r>
              <a:rPr lang="en-US" sz="2000" b="1" i="1" dirty="0">
                <a:solidFill>
                  <a:srgbClr val="FF0000"/>
                </a:solidFill>
              </a:rPr>
              <a:t>in vitro </a:t>
            </a:r>
            <a:r>
              <a:rPr lang="en-US" sz="2000" b="1" dirty="0">
                <a:solidFill>
                  <a:srgbClr val="FF0000"/>
                </a:solidFill>
              </a:rPr>
              <a:t>diagnostics require an IDE, but…</a:t>
            </a:r>
          </a:p>
        </p:txBody>
      </p:sp>
      <p:sp>
        <p:nvSpPr>
          <p:cNvPr id="12" name="TextBox 11">
            <a:extLst>
              <a:ext uri="{FF2B5EF4-FFF2-40B4-BE49-F238E27FC236}">
                <a16:creationId xmlns:a16="http://schemas.microsoft.com/office/drawing/2014/main" id="{E92B381C-2722-4982-9884-2EA29A5D00D8}"/>
              </a:ext>
            </a:extLst>
          </p:cNvPr>
          <p:cNvSpPr txBox="1"/>
          <p:nvPr/>
        </p:nvSpPr>
        <p:spPr>
          <a:xfrm>
            <a:off x="4803274" y="4853584"/>
            <a:ext cx="3609831" cy="830997"/>
          </a:xfrm>
          <a:prstGeom prst="rect">
            <a:avLst/>
          </a:prstGeom>
          <a:noFill/>
        </p:spPr>
        <p:txBody>
          <a:bodyPr wrap="square" rtlCol="0">
            <a:spAutoFit/>
          </a:bodyPr>
          <a:lstStyle/>
          <a:p>
            <a:r>
              <a:rPr lang="en-US" sz="1200" dirty="0"/>
              <a:t>Example: Using IHC to see how is eligible for your protocol, </a:t>
            </a:r>
            <a:r>
              <a:rPr lang="en-US" sz="1200" b="1" dirty="0"/>
              <a:t>only those with expression have the chance to benefit</a:t>
            </a:r>
            <a:r>
              <a:rPr lang="en-US" sz="1200" dirty="0"/>
              <a:t> or there are </a:t>
            </a:r>
            <a:r>
              <a:rPr lang="en-US" sz="1200" b="1" dirty="0"/>
              <a:t>other viable treatment options</a:t>
            </a:r>
          </a:p>
        </p:txBody>
      </p:sp>
      <p:sp>
        <p:nvSpPr>
          <p:cNvPr id="14" name="TextBox 13">
            <a:extLst>
              <a:ext uri="{FF2B5EF4-FFF2-40B4-BE49-F238E27FC236}">
                <a16:creationId xmlns:a16="http://schemas.microsoft.com/office/drawing/2014/main" id="{72806EC0-4970-4AF5-B907-D7FA8A1266DC}"/>
              </a:ext>
            </a:extLst>
          </p:cNvPr>
          <p:cNvSpPr txBox="1"/>
          <p:nvPr/>
        </p:nvSpPr>
        <p:spPr>
          <a:xfrm>
            <a:off x="832610" y="6104029"/>
            <a:ext cx="7574560" cy="738664"/>
          </a:xfrm>
          <a:prstGeom prst="rect">
            <a:avLst/>
          </a:prstGeom>
          <a:noFill/>
        </p:spPr>
        <p:txBody>
          <a:bodyPr wrap="square" rtlCol="0">
            <a:spAutoFit/>
          </a:bodyPr>
          <a:lstStyle/>
          <a:p>
            <a:pPr marL="171450" indent="-171450">
              <a:buFont typeface="Arial" panose="020B0604020202020204" pitchFamily="34" charset="0"/>
              <a:buChar char="•"/>
            </a:pPr>
            <a:r>
              <a:rPr lang="en-US" sz="1400" dirty="0"/>
              <a:t>IRB approvals for device development for preclinical work</a:t>
            </a:r>
          </a:p>
          <a:p>
            <a:pPr marL="171450" indent="-171450">
              <a:buFont typeface="Arial" panose="020B0604020202020204" pitchFamily="34" charset="0"/>
              <a:buChar char="•"/>
            </a:pPr>
            <a:r>
              <a:rPr lang="en-US" sz="1400" dirty="0"/>
              <a:t>Preparation of nonclinical data for device-related additions to IND submission OR IDE submission</a:t>
            </a:r>
          </a:p>
        </p:txBody>
      </p:sp>
      <p:pic>
        <p:nvPicPr>
          <p:cNvPr id="15" name="Picture 14" descr="Chart, shape, pie chart&#10;&#10;Description automatically generated">
            <a:extLst>
              <a:ext uri="{FF2B5EF4-FFF2-40B4-BE49-F238E27FC236}">
                <a16:creationId xmlns:a16="http://schemas.microsoft.com/office/drawing/2014/main" id="{87521D39-4E25-428C-8FD3-19BCAD0E76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5802" y="4512691"/>
            <a:ext cx="3612038" cy="1328119"/>
          </a:xfrm>
          <a:prstGeom prst="rect">
            <a:avLst/>
          </a:prstGeom>
        </p:spPr>
      </p:pic>
      <p:sp>
        <p:nvSpPr>
          <p:cNvPr id="16" name="TextBox 15">
            <a:extLst>
              <a:ext uri="{FF2B5EF4-FFF2-40B4-BE49-F238E27FC236}">
                <a16:creationId xmlns:a16="http://schemas.microsoft.com/office/drawing/2014/main" id="{A7A7525E-C0CF-4EEA-9046-17A164837D50}"/>
              </a:ext>
            </a:extLst>
          </p:cNvPr>
          <p:cNvSpPr txBox="1"/>
          <p:nvPr/>
        </p:nvSpPr>
        <p:spPr>
          <a:xfrm>
            <a:off x="1004741" y="5879843"/>
            <a:ext cx="3396890" cy="200055"/>
          </a:xfrm>
          <a:prstGeom prst="rect">
            <a:avLst/>
          </a:prstGeom>
          <a:noFill/>
        </p:spPr>
        <p:txBody>
          <a:bodyPr wrap="square" rtlCol="0">
            <a:spAutoFit/>
          </a:bodyPr>
          <a:lstStyle/>
          <a:p>
            <a:r>
              <a:rPr lang="en-US" sz="700" dirty="0">
                <a:hlinkClick r:id="rId3" tooltip="https://www.oncotarget.com/article/12191/text/">
                  <a:extLst>
                    <a:ext uri="{A12FA001-AC4F-418D-AE19-62706E023703}">
                      <ahyp:hlinkClr xmlns:ahyp="http://schemas.microsoft.com/office/drawing/2018/hyperlinkcolor" val="tx"/>
                    </a:ext>
                  </a:extLst>
                </a:hlinkClick>
              </a:rPr>
              <a:t>This Photo</a:t>
            </a:r>
            <a:r>
              <a:rPr lang="en-US" sz="700" dirty="0"/>
              <a:t> by Unknown Author is licensed under </a:t>
            </a:r>
            <a:r>
              <a:rPr lang="en-US" sz="700" dirty="0">
                <a:hlinkClick r:id="rId4" tooltip="https://creativecommons.org/licenses/by/3.0/">
                  <a:extLst>
                    <a:ext uri="{A12FA001-AC4F-418D-AE19-62706E023703}">
                      <ahyp:hlinkClr xmlns:ahyp="http://schemas.microsoft.com/office/drawing/2018/hyperlinkcolor" val="tx"/>
                    </a:ext>
                  </a:extLst>
                </a:hlinkClick>
              </a:rPr>
              <a:t>CC BY</a:t>
            </a:r>
            <a:endParaRPr lang="en-US" sz="700" dirty="0"/>
          </a:p>
        </p:txBody>
      </p:sp>
      <p:sp>
        <p:nvSpPr>
          <p:cNvPr id="17" name="TextBox 16">
            <a:extLst>
              <a:ext uri="{FF2B5EF4-FFF2-40B4-BE49-F238E27FC236}">
                <a16:creationId xmlns:a16="http://schemas.microsoft.com/office/drawing/2014/main" id="{84340BB1-1F55-4AF9-A299-65736B5884D6}"/>
              </a:ext>
            </a:extLst>
          </p:cNvPr>
          <p:cNvSpPr txBox="1"/>
          <p:nvPr/>
        </p:nvSpPr>
        <p:spPr>
          <a:xfrm>
            <a:off x="2205049" y="4224906"/>
            <a:ext cx="3398462" cy="369332"/>
          </a:xfrm>
          <a:prstGeom prst="rect">
            <a:avLst/>
          </a:prstGeom>
          <a:noFill/>
        </p:spPr>
        <p:txBody>
          <a:bodyPr wrap="square" rtlCol="0">
            <a:spAutoFit/>
          </a:bodyPr>
          <a:lstStyle/>
          <a:p>
            <a:r>
              <a:rPr lang="en-US" sz="1800" dirty="0"/>
              <a:t>Your Device</a:t>
            </a:r>
          </a:p>
        </p:txBody>
      </p:sp>
      <p:pic>
        <p:nvPicPr>
          <p:cNvPr id="18" name="Picture 17" descr="Text&#10;&#10;Description automatically generated">
            <a:extLst>
              <a:ext uri="{FF2B5EF4-FFF2-40B4-BE49-F238E27FC236}">
                <a16:creationId xmlns:a16="http://schemas.microsoft.com/office/drawing/2014/main" id="{308E344D-C503-4F08-ACAC-45DD22BE889E}"/>
              </a:ext>
            </a:extLst>
          </p:cNvPr>
          <p:cNvPicPr>
            <a:picLocks noChangeAspect="1"/>
          </p:cNvPicPr>
          <p:nvPr/>
        </p:nvPicPr>
        <p:blipFill>
          <a:blip r:embed="rId5"/>
          <a:stretch>
            <a:fillRect/>
          </a:stretch>
        </p:blipFill>
        <p:spPr>
          <a:xfrm>
            <a:off x="6294023" y="2081213"/>
            <a:ext cx="5629273" cy="1347787"/>
          </a:xfrm>
          <a:prstGeom prst="rect">
            <a:avLst/>
          </a:prstGeom>
        </p:spPr>
      </p:pic>
    </p:spTree>
    <p:extLst>
      <p:ext uri="{BB962C8B-B14F-4D97-AF65-F5344CB8AC3E}">
        <p14:creationId xmlns:p14="http://schemas.microsoft.com/office/powerpoint/2010/main" val="2000651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6210"/>
            <a:ext cx="11925300" cy="1325563"/>
          </a:xfrm>
        </p:spPr>
        <p:txBody>
          <a:bodyPr>
            <a:normAutofit/>
          </a:bodyPr>
          <a:lstStyle/>
          <a:p>
            <a:pPr algn="ctr"/>
            <a:r>
              <a:rPr lang="en-US" dirty="0"/>
              <a:t>Initial IND Applications</a:t>
            </a:r>
            <a:br>
              <a:rPr lang="en-US" dirty="0"/>
            </a:br>
            <a:r>
              <a:rPr lang="en-US" b="1" dirty="0">
                <a:latin typeface="+mn-lt"/>
              </a:rPr>
              <a:t>PRIOR TO THE IND SUBMISSION: </a:t>
            </a:r>
            <a:r>
              <a:rPr lang="en-US" sz="3200" b="1" dirty="0">
                <a:latin typeface="+mn-lt"/>
              </a:rPr>
              <a:t>WHAT YOU NEED TO DO</a:t>
            </a:r>
            <a:r>
              <a:rPr lang="en-US" b="1" dirty="0">
                <a:latin typeface="+mn-lt"/>
              </a:rPr>
              <a:t>  </a:t>
            </a:r>
          </a:p>
        </p:txBody>
      </p:sp>
      <p:sp>
        <p:nvSpPr>
          <p:cNvPr id="44" name="Content Placeholder 43"/>
          <p:cNvSpPr>
            <a:spLocks noGrp="1"/>
          </p:cNvSpPr>
          <p:nvPr>
            <p:ph idx="1"/>
          </p:nvPr>
        </p:nvSpPr>
        <p:spPr>
          <a:xfrm>
            <a:off x="3094262" y="1338263"/>
            <a:ext cx="8842814" cy="4952809"/>
          </a:xfrm>
        </p:spPr>
        <p:txBody>
          <a:bodyPr>
            <a:normAutofit fontScale="92500" lnSpcReduction="10000"/>
          </a:bodyPr>
          <a:lstStyle/>
          <a:p>
            <a:r>
              <a:rPr lang="en-US" sz="3100" dirty="0">
                <a:solidFill>
                  <a:sysClr val="windowText" lastClr="000000"/>
                </a:solidFill>
              </a:rPr>
              <a:t>Determine early if your study may need an IND</a:t>
            </a:r>
          </a:p>
          <a:p>
            <a:pPr marL="457200" lvl="1" indent="0">
              <a:buNone/>
            </a:pPr>
            <a:endParaRPr lang="en-US" sz="2700" dirty="0">
              <a:solidFill>
                <a:sysClr val="windowText" lastClr="000000"/>
              </a:solidFill>
            </a:endParaRPr>
          </a:p>
          <a:p>
            <a:r>
              <a:rPr lang="en-US" sz="3100" dirty="0">
                <a:solidFill>
                  <a:sysClr val="windowText" lastClr="000000"/>
                </a:solidFill>
              </a:rPr>
              <a:t>Consider having a Pre-IND Meeting with FDA</a:t>
            </a:r>
          </a:p>
          <a:p>
            <a:endParaRPr lang="en-US" sz="3000" dirty="0">
              <a:solidFill>
                <a:sysClr val="windowText" lastClr="000000"/>
              </a:solidFill>
            </a:endParaRPr>
          </a:p>
          <a:p>
            <a:r>
              <a:rPr lang="en-US" dirty="0">
                <a:solidFill>
                  <a:sysClr val="windowText" lastClr="000000"/>
                </a:solidFill>
              </a:rPr>
              <a:t>If UNC is the manufacturer</a:t>
            </a:r>
          </a:p>
          <a:p>
            <a:pPr lvl="1"/>
            <a:r>
              <a:rPr lang="en-US" b="0" dirty="0">
                <a:solidFill>
                  <a:sysClr val="windowText" lastClr="000000"/>
                </a:solidFill>
              </a:rPr>
              <a:t>Finish pre-clinical studies </a:t>
            </a:r>
          </a:p>
          <a:p>
            <a:pPr lvl="1"/>
            <a:r>
              <a:rPr lang="en-US" b="0" dirty="0">
                <a:solidFill>
                  <a:sysClr val="windowText" lastClr="000000"/>
                </a:solidFill>
              </a:rPr>
              <a:t>Complete validation of the manufacturing process</a:t>
            </a:r>
          </a:p>
          <a:p>
            <a:pPr lvl="1"/>
            <a:endParaRPr lang="en-US" dirty="0">
              <a:solidFill>
                <a:sysClr val="windowText" lastClr="000000"/>
              </a:solidFill>
            </a:endParaRPr>
          </a:p>
          <a:p>
            <a:r>
              <a:rPr lang="en-US" sz="3100" dirty="0">
                <a:solidFill>
                  <a:sysClr val="windowText" lastClr="000000"/>
                </a:solidFill>
              </a:rPr>
              <a:t>If pharma company is the manufacturer then collect:</a:t>
            </a:r>
          </a:p>
          <a:p>
            <a:pPr lvl="1"/>
            <a:r>
              <a:rPr lang="en-US" b="0" dirty="0">
                <a:solidFill>
                  <a:sysClr val="windowText" lastClr="000000"/>
                </a:solidFill>
              </a:rPr>
              <a:t>Investigator Brochure</a:t>
            </a:r>
          </a:p>
          <a:p>
            <a:pPr lvl="1"/>
            <a:r>
              <a:rPr lang="en-US" b="0" dirty="0">
                <a:solidFill>
                  <a:sysClr val="windowText" lastClr="000000"/>
                </a:solidFill>
              </a:rPr>
              <a:t>Template Risk Language for the ICF (if available)</a:t>
            </a:r>
          </a:p>
          <a:p>
            <a:pPr lvl="1"/>
            <a:r>
              <a:rPr lang="en-US" b="0" dirty="0">
                <a:solidFill>
                  <a:sysClr val="windowText" lastClr="000000"/>
                </a:solidFill>
              </a:rPr>
              <a:t>Letter of Authorization</a:t>
            </a:r>
          </a:p>
          <a:p>
            <a:endParaRPr lang="en-US" dirty="0">
              <a:solidFill>
                <a:sysClr val="windowText" lastClr="000000"/>
              </a:solidFill>
            </a:endParaRPr>
          </a:p>
          <a:p>
            <a:pPr lvl="1"/>
            <a:endParaRPr lang="en-US" dirty="0">
              <a:solidFill>
                <a:sysClr val="windowText" lastClr="000000"/>
              </a:solidFill>
            </a:endParaRPr>
          </a:p>
        </p:txBody>
      </p:sp>
      <p:grpSp>
        <p:nvGrpSpPr>
          <p:cNvPr id="4" name="Group 3"/>
          <p:cNvGrpSpPr/>
          <p:nvPr/>
        </p:nvGrpSpPr>
        <p:grpSpPr>
          <a:xfrm>
            <a:off x="53837" y="1787307"/>
            <a:ext cx="3138542" cy="4058142"/>
            <a:chOff x="649795" y="2454116"/>
            <a:chExt cx="4185665" cy="4058142"/>
          </a:xfrm>
        </p:grpSpPr>
        <p:grpSp>
          <p:nvGrpSpPr>
            <p:cNvPr id="43" name="Group 42"/>
            <p:cNvGrpSpPr/>
            <p:nvPr/>
          </p:nvGrpSpPr>
          <p:grpSpPr>
            <a:xfrm>
              <a:off x="649795" y="2454116"/>
              <a:ext cx="4185665" cy="4058142"/>
              <a:chOff x="649795" y="2273141"/>
              <a:chExt cx="4185665" cy="4058142"/>
            </a:xfrm>
          </p:grpSpPr>
          <p:cxnSp>
            <p:nvCxnSpPr>
              <p:cNvPr id="32" name="Straight Connector 31"/>
              <p:cNvCxnSpPr/>
              <p:nvPr/>
            </p:nvCxnSpPr>
            <p:spPr>
              <a:xfrm flipH="1">
                <a:off x="409543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2873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649795" y="3501082"/>
                <a:ext cx="3880865" cy="836298"/>
                <a:chOff x="-236030" y="2586682"/>
                <a:chExt cx="3880865" cy="836298"/>
              </a:xfrm>
            </p:grpSpPr>
            <p:grpSp>
              <p:nvGrpSpPr>
                <p:cNvPr id="6" name="Group 5"/>
                <p:cNvGrpSpPr/>
                <p:nvPr/>
              </p:nvGrpSpPr>
              <p:grpSpPr>
                <a:xfrm>
                  <a:off x="-236030" y="2586682"/>
                  <a:ext cx="2789652" cy="456983"/>
                  <a:chOff x="200579" y="2158314"/>
                  <a:chExt cx="2789652" cy="456983"/>
                </a:xfrm>
              </p:grpSpPr>
              <p:sp>
                <p:nvSpPr>
                  <p:cNvPr id="3" name="Right Arrow 2"/>
                  <p:cNvSpPr/>
                  <p:nvPr/>
                </p:nvSpPr>
                <p:spPr>
                  <a:xfrm>
                    <a:off x="577517" y="2158314"/>
                    <a:ext cx="1860883" cy="45698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0579" y="2243352"/>
                    <a:ext cx="2789652" cy="276999"/>
                  </a:xfrm>
                  <a:prstGeom prst="rect">
                    <a:avLst/>
                  </a:prstGeom>
                  <a:noFill/>
                </p:spPr>
                <p:txBody>
                  <a:bodyPr wrap="square" rtlCol="0">
                    <a:spAutoFit/>
                  </a:bodyPr>
                  <a:lstStyle/>
                  <a:p>
                    <a:r>
                      <a:rPr lang="en-US" sz="1200" dirty="0"/>
                      <a:t>Discovery/Development</a:t>
                    </a:r>
                  </a:p>
                </p:txBody>
              </p:sp>
            </p:grpSp>
            <p:grpSp>
              <p:nvGrpSpPr>
                <p:cNvPr id="14" name="Group 13"/>
                <p:cNvGrpSpPr/>
                <p:nvPr/>
              </p:nvGrpSpPr>
              <p:grpSpPr>
                <a:xfrm>
                  <a:off x="666047" y="2965997"/>
                  <a:ext cx="2978788" cy="456983"/>
                  <a:chOff x="-189197" y="2158314"/>
                  <a:chExt cx="2978788" cy="456983"/>
                </a:xfrm>
              </p:grpSpPr>
              <p:sp>
                <p:nvSpPr>
                  <p:cNvPr id="15" name="Right Arrow 14"/>
                  <p:cNvSpPr/>
                  <p:nvPr/>
                </p:nvSpPr>
                <p:spPr>
                  <a:xfrm>
                    <a:off x="577517" y="2158314"/>
                    <a:ext cx="2045151" cy="45698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9197" y="2229852"/>
                    <a:ext cx="2978788" cy="276999"/>
                  </a:xfrm>
                  <a:prstGeom prst="rect">
                    <a:avLst/>
                  </a:prstGeom>
                  <a:noFill/>
                </p:spPr>
                <p:txBody>
                  <a:bodyPr wrap="square" rtlCol="0">
                    <a:spAutoFit/>
                  </a:bodyPr>
                  <a:lstStyle/>
                  <a:p>
                    <a:r>
                      <a:rPr lang="en-US" sz="1200" dirty="0"/>
                      <a:t>Preclinical (Animal) Studies</a:t>
                    </a:r>
                  </a:p>
                </p:txBody>
              </p:sp>
            </p:grpSp>
          </p:grpSp>
          <p:sp>
            <p:nvSpPr>
              <p:cNvPr id="38" name="TextBox 37"/>
              <p:cNvSpPr txBox="1"/>
              <p:nvPr/>
            </p:nvSpPr>
            <p:spPr>
              <a:xfrm>
                <a:off x="3124200" y="2273141"/>
                <a:ext cx="1711260" cy="584775"/>
              </a:xfrm>
              <a:prstGeom prst="rect">
                <a:avLst/>
              </a:prstGeom>
              <a:noFill/>
            </p:spPr>
            <p:txBody>
              <a:bodyPr wrap="square" rtlCol="0">
                <a:spAutoFit/>
              </a:bodyPr>
              <a:lstStyle/>
              <a:p>
                <a:pPr algn="ctr"/>
                <a:r>
                  <a:rPr lang="en-US" sz="1600" dirty="0"/>
                  <a:t>Initial IND Application</a:t>
                </a:r>
              </a:p>
            </p:txBody>
          </p:sp>
        </p:grpSp>
        <p:sp>
          <p:nvSpPr>
            <p:cNvPr id="7" name="Rectangle 6"/>
            <p:cNvSpPr/>
            <p:nvPr/>
          </p:nvSpPr>
          <p:spPr>
            <a:xfrm>
              <a:off x="1551873" y="2456510"/>
              <a:ext cx="2627596" cy="4055748"/>
            </a:xfrm>
            <a:prstGeom prst="rect">
              <a:avLst/>
            </a:prstGeom>
            <a:noFill/>
            <a:ln w="3810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7575A16-7FA0-4EF2-9428-E303A4250454}"/>
              </a:ext>
            </a:extLst>
          </p:cNvPr>
          <p:cNvSpPr txBox="1"/>
          <p:nvPr/>
        </p:nvSpPr>
        <p:spPr>
          <a:xfrm>
            <a:off x="797669" y="6310181"/>
            <a:ext cx="8071234" cy="369332"/>
          </a:xfrm>
          <a:prstGeom prst="rect">
            <a:avLst/>
          </a:prstGeom>
          <a:noFill/>
        </p:spPr>
        <p:txBody>
          <a:bodyPr wrap="square" rtlCol="0">
            <a:spAutoFit/>
          </a:bodyPr>
          <a:lstStyle/>
          <a:p>
            <a:r>
              <a:rPr lang="en-US" sz="1800" b="1" dirty="0">
                <a:solidFill>
                  <a:srgbClr val="FF0000"/>
                </a:solidFill>
              </a:rPr>
              <a:t>Preparation</a:t>
            </a:r>
            <a:r>
              <a:rPr lang="en-US" sz="1800" dirty="0">
                <a:solidFill>
                  <a:srgbClr val="FF0000"/>
                </a:solidFill>
              </a:rPr>
              <a:t> </a:t>
            </a:r>
            <a:r>
              <a:rPr lang="en-US" sz="1800" dirty="0">
                <a:solidFill>
                  <a:schemeClr val="bg1"/>
                </a:solidFill>
              </a:rPr>
              <a:t> </a:t>
            </a:r>
            <a:r>
              <a:rPr lang="en-US" sz="1800" dirty="0">
                <a:sym typeface="Wingdings" panose="05000000000000000000" pitchFamily="2" charset="2"/>
              </a:rPr>
              <a:t>  Drafting IND    FDA Review    Safe to Proceed</a:t>
            </a:r>
            <a:endParaRPr lang="en-US" sz="1800" dirty="0"/>
          </a:p>
        </p:txBody>
      </p:sp>
    </p:spTree>
    <p:extLst>
      <p:ext uri="{BB962C8B-B14F-4D97-AF65-F5344CB8AC3E}">
        <p14:creationId xmlns:p14="http://schemas.microsoft.com/office/powerpoint/2010/main" val="389578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45029" y="191876"/>
            <a:ext cx="10515600" cy="905404"/>
          </a:xfrm>
        </p:spPr>
        <p:txBody>
          <a:bodyPr>
            <a:normAutofit fontScale="90000"/>
          </a:bodyPr>
          <a:lstStyle/>
          <a:p>
            <a:pPr algn="ctr"/>
            <a:r>
              <a:rPr lang="en-US" sz="4000" dirty="0"/>
              <a:t>Who is There to Help me? The Office of UNC Lineberger Sponsored Clinical Research</a:t>
            </a:r>
            <a:endParaRPr lang="en-US" sz="4000" b="1" dirty="0"/>
          </a:p>
        </p:txBody>
      </p:sp>
      <p:sp>
        <p:nvSpPr>
          <p:cNvPr id="10" name="Content Placeholder 9">
            <a:extLst>
              <a:ext uri="{FF2B5EF4-FFF2-40B4-BE49-F238E27FC236}">
                <a16:creationId xmlns:a16="http://schemas.microsoft.com/office/drawing/2014/main" id="{7E155DB5-8C6C-4079-B71E-F4939CCF7820}"/>
              </a:ext>
            </a:extLst>
          </p:cNvPr>
          <p:cNvSpPr>
            <a:spLocks noGrp="1"/>
          </p:cNvSpPr>
          <p:nvPr>
            <p:ph idx="1"/>
          </p:nvPr>
        </p:nvSpPr>
        <p:spPr>
          <a:xfrm>
            <a:off x="439189" y="1576598"/>
            <a:ext cx="5155466" cy="4868589"/>
          </a:xfrm>
        </p:spPr>
        <p:txBody>
          <a:bodyPr>
            <a:normAutofit fontScale="55000" lnSpcReduction="20000"/>
          </a:bodyPr>
          <a:lstStyle/>
          <a:p>
            <a:pPr marL="0" indent="0">
              <a:buNone/>
            </a:pPr>
            <a:r>
              <a:rPr lang="en-US" sz="3300" b="1" dirty="0"/>
              <a:t>We can help you:</a:t>
            </a:r>
          </a:p>
          <a:p>
            <a:r>
              <a:rPr lang="en-US" b="0" dirty="0"/>
              <a:t>Figure out what regulations apply to your study</a:t>
            </a:r>
          </a:p>
          <a:p>
            <a:r>
              <a:rPr lang="en-US" b="0" dirty="0"/>
              <a:t>Submit to the FDA on your behalf </a:t>
            </a:r>
            <a:r>
              <a:rPr lang="en-US" sz="1900" b="0" dirty="0"/>
              <a:t>(IND &amp; IDE templates)</a:t>
            </a:r>
          </a:p>
          <a:p>
            <a:r>
              <a:rPr lang="en-US" b="0" dirty="0"/>
              <a:t>Submit an IND/IDE exemption determination to the PRC </a:t>
            </a:r>
            <a:r>
              <a:rPr lang="en-US" sz="1800" b="0" dirty="0"/>
              <a:t>(SOP and WI-31)</a:t>
            </a:r>
          </a:p>
          <a:p>
            <a:r>
              <a:rPr lang="en-US" b="0" dirty="0"/>
              <a:t>Make sure that your study team has the right information</a:t>
            </a:r>
          </a:p>
          <a:p>
            <a:r>
              <a:rPr lang="en-US" b="0" dirty="0"/>
              <a:t>Draft appropriate protocol, ICF &amp; patient education materials</a:t>
            </a:r>
          </a:p>
          <a:p>
            <a:r>
              <a:rPr lang="en-US" b="0" dirty="0"/>
              <a:t>Lead protocol and correlative review meetings </a:t>
            </a:r>
            <a:r>
              <a:rPr lang="en-US" sz="1900" b="0" dirty="0"/>
              <a:t>(SOP and WI-31)</a:t>
            </a:r>
          </a:p>
          <a:p>
            <a:r>
              <a:rPr lang="en-US" sz="3300" b="0" dirty="0"/>
              <a:t>Facilitate the transition of your study from the bench to the clinic</a:t>
            </a:r>
          </a:p>
          <a:p>
            <a:r>
              <a:rPr lang="en-US" sz="3300" b="0" dirty="0"/>
              <a:t>Help you find LCCC sources to enable clinical development</a:t>
            </a:r>
          </a:p>
          <a:p>
            <a:r>
              <a:rPr lang="en-US" b="0" dirty="0"/>
              <a:t>Interact with the Institutional COI Board</a:t>
            </a:r>
          </a:p>
          <a:p>
            <a:r>
              <a:rPr lang="en-US" b="0" dirty="0"/>
              <a:t>Train you on your responsibilities</a:t>
            </a:r>
          </a:p>
        </p:txBody>
      </p:sp>
      <p:pic>
        <p:nvPicPr>
          <p:cNvPr id="9" name="Picture 8">
            <a:extLst>
              <a:ext uri="{FF2B5EF4-FFF2-40B4-BE49-F238E27FC236}">
                <a16:creationId xmlns:a16="http://schemas.microsoft.com/office/drawing/2014/main" id="{36B94A1A-0CD2-4126-B736-ADB4B1A51C85}"/>
              </a:ext>
            </a:extLst>
          </p:cNvPr>
          <p:cNvPicPr>
            <a:picLocks noChangeAspect="1"/>
          </p:cNvPicPr>
          <p:nvPr/>
        </p:nvPicPr>
        <p:blipFill>
          <a:blip r:embed="rId2"/>
          <a:stretch>
            <a:fillRect/>
          </a:stretch>
        </p:blipFill>
        <p:spPr>
          <a:xfrm>
            <a:off x="5564592" y="2003878"/>
            <a:ext cx="5974945" cy="3495675"/>
          </a:xfrm>
          <a:prstGeom prst="rect">
            <a:avLst/>
          </a:prstGeom>
        </p:spPr>
      </p:pic>
      <p:pic>
        <p:nvPicPr>
          <p:cNvPr id="12" name="Picture 11">
            <a:extLst>
              <a:ext uri="{FF2B5EF4-FFF2-40B4-BE49-F238E27FC236}">
                <a16:creationId xmlns:a16="http://schemas.microsoft.com/office/drawing/2014/main" id="{429A1D86-DA22-4F0A-8B8B-B3DB53A7FE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7498" y="5166140"/>
            <a:ext cx="1057275" cy="1057275"/>
          </a:xfrm>
          <a:prstGeom prst="rect">
            <a:avLst/>
          </a:prstGeom>
          <a:noFill/>
          <a:ln>
            <a:noFill/>
          </a:ln>
        </p:spPr>
      </p:pic>
      <p:pic>
        <p:nvPicPr>
          <p:cNvPr id="13" name="Picture 12">
            <a:extLst>
              <a:ext uri="{FF2B5EF4-FFF2-40B4-BE49-F238E27FC236}">
                <a16:creationId xmlns:a16="http://schemas.microsoft.com/office/drawing/2014/main" id="{0CC58CF9-8225-4C6A-8089-648798CD0B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15"/>
          <a:stretch/>
        </p:blipFill>
        <p:spPr bwMode="auto">
          <a:xfrm>
            <a:off x="6245054" y="4821919"/>
            <a:ext cx="1008386" cy="1236159"/>
          </a:xfrm>
          <a:prstGeom prst="rect">
            <a:avLst/>
          </a:prstGeom>
          <a:noFill/>
          <a:ln>
            <a:noFill/>
          </a:ln>
        </p:spPr>
      </p:pic>
      <p:pic>
        <p:nvPicPr>
          <p:cNvPr id="14" name="Picture 13">
            <a:extLst>
              <a:ext uri="{FF2B5EF4-FFF2-40B4-BE49-F238E27FC236}">
                <a16:creationId xmlns:a16="http://schemas.microsoft.com/office/drawing/2014/main" id="{34CB1B73-E86A-4F92-8285-B9C80E6B00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720" r="18628"/>
          <a:stretch/>
        </p:blipFill>
        <p:spPr bwMode="auto">
          <a:xfrm>
            <a:off x="7855872" y="1239378"/>
            <a:ext cx="1163000" cy="889079"/>
          </a:xfrm>
          <a:prstGeom prst="rect">
            <a:avLst/>
          </a:prstGeom>
          <a:noFill/>
          <a:ln>
            <a:noFill/>
          </a:ln>
        </p:spPr>
      </p:pic>
      <p:pic>
        <p:nvPicPr>
          <p:cNvPr id="5" name="Picture 4" descr="A person wearing glasses&#10;&#10;Description automatically generated with low confidence">
            <a:extLst>
              <a:ext uri="{FF2B5EF4-FFF2-40B4-BE49-F238E27FC236}">
                <a16:creationId xmlns:a16="http://schemas.microsoft.com/office/drawing/2014/main" id="{98E03457-EF2C-4D0F-81DC-E539DD50D8AD}"/>
              </a:ext>
            </a:extLst>
          </p:cNvPr>
          <p:cNvPicPr>
            <a:picLocks noChangeAspect="1"/>
          </p:cNvPicPr>
          <p:nvPr/>
        </p:nvPicPr>
        <p:blipFill>
          <a:blip r:embed="rId6"/>
          <a:stretch>
            <a:fillRect/>
          </a:stretch>
        </p:blipFill>
        <p:spPr>
          <a:xfrm>
            <a:off x="10129683" y="5316743"/>
            <a:ext cx="1483202" cy="988801"/>
          </a:xfrm>
          <a:prstGeom prst="rect">
            <a:avLst/>
          </a:prstGeom>
        </p:spPr>
      </p:pic>
    </p:spTree>
    <p:extLst>
      <p:ext uri="{BB962C8B-B14F-4D97-AF65-F5344CB8AC3E}">
        <p14:creationId xmlns:p14="http://schemas.microsoft.com/office/powerpoint/2010/main" val="229636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05074"/>
            <a:ext cx="11925300" cy="1325563"/>
          </a:xfrm>
        </p:spPr>
        <p:txBody>
          <a:bodyPr>
            <a:normAutofit fontScale="90000"/>
          </a:bodyPr>
          <a:lstStyle/>
          <a:p>
            <a:pPr algn="ctr"/>
            <a:r>
              <a:rPr lang="en-US" sz="4000" dirty="0"/>
              <a:t>Initial IND Applications</a:t>
            </a:r>
            <a:br>
              <a:rPr lang="en-US" sz="4000" dirty="0"/>
            </a:br>
            <a:r>
              <a:rPr lang="en-US" b="1" dirty="0">
                <a:latin typeface="+mn-lt"/>
              </a:rPr>
              <a:t>SUBMISSION PREPARATION</a:t>
            </a:r>
            <a:br>
              <a:rPr lang="en-US" sz="4000" dirty="0"/>
            </a:br>
            <a:r>
              <a:rPr lang="en-US" sz="3600" b="1" dirty="0">
                <a:solidFill>
                  <a:schemeClr val="tx1"/>
                </a:solidFill>
                <a:latin typeface="+mn-lt"/>
              </a:rPr>
              <a:t>What goes into an initial IND Application?</a:t>
            </a:r>
            <a:endParaRPr lang="en-US" sz="4000" b="1" dirty="0">
              <a:solidFill>
                <a:schemeClr val="tx1"/>
              </a:solidFill>
              <a:latin typeface="+mn-lt"/>
            </a:endParaRPr>
          </a:p>
        </p:txBody>
      </p:sp>
      <p:sp>
        <p:nvSpPr>
          <p:cNvPr id="44" name="Content Placeholder 43"/>
          <p:cNvSpPr>
            <a:spLocks noGrp="1"/>
          </p:cNvSpPr>
          <p:nvPr>
            <p:ph idx="1"/>
          </p:nvPr>
        </p:nvSpPr>
        <p:spPr>
          <a:xfrm>
            <a:off x="460754" y="1665707"/>
            <a:ext cx="6689987" cy="4724974"/>
          </a:xfrm>
        </p:spPr>
        <p:txBody>
          <a:bodyPr>
            <a:noAutofit/>
          </a:bodyPr>
          <a:lstStyle/>
          <a:p>
            <a:pPr marL="514350" indent="-514350">
              <a:buFont typeface="+mj-lt"/>
              <a:buAutoNum type="arabicPeriod"/>
            </a:pPr>
            <a:r>
              <a:rPr lang="en-US" sz="1800" b="0" dirty="0"/>
              <a:t>Form FDA 1571</a:t>
            </a:r>
          </a:p>
          <a:p>
            <a:pPr marL="514350" indent="-514350">
              <a:buFont typeface="+mj-lt"/>
              <a:buAutoNum type="arabicPeriod"/>
            </a:pPr>
            <a:r>
              <a:rPr lang="en-US" sz="1800" b="0" dirty="0"/>
              <a:t>Table of Contents</a:t>
            </a:r>
          </a:p>
          <a:p>
            <a:pPr marL="514350" indent="-514350">
              <a:buFont typeface="+mj-lt"/>
              <a:buAutoNum type="arabicPeriod"/>
            </a:pPr>
            <a:r>
              <a:rPr lang="en-US" sz="1800" b="0" dirty="0"/>
              <a:t>Introductory Statement</a:t>
            </a:r>
          </a:p>
          <a:p>
            <a:pPr marL="971550" lvl="1" indent="-514350">
              <a:buFont typeface="+mj-lt"/>
              <a:buAutoNum type="alphaLcPeriod"/>
            </a:pPr>
            <a:r>
              <a:rPr lang="en-US" sz="1200" b="0" dirty="0"/>
              <a:t>Name of Drug and active ingredients</a:t>
            </a:r>
          </a:p>
          <a:p>
            <a:pPr marL="971550" lvl="1" indent="-514350">
              <a:buFont typeface="+mj-lt"/>
              <a:buAutoNum type="alphaLcPeriod"/>
            </a:pPr>
            <a:r>
              <a:rPr lang="en-US" sz="1200" b="0" dirty="0"/>
              <a:t>Pharmacological Class</a:t>
            </a:r>
          </a:p>
          <a:p>
            <a:pPr marL="971550" lvl="1" indent="-514350">
              <a:buFont typeface="+mj-lt"/>
              <a:buAutoNum type="alphaLcPeriod"/>
            </a:pPr>
            <a:r>
              <a:rPr lang="en-US" sz="1200" b="0" dirty="0"/>
              <a:t>Structural formula</a:t>
            </a:r>
          </a:p>
          <a:p>
            <a:pPr marL="971550" lvl="1" indent="-514350">
              <a:buFont typeface="+mj-lt"/>
              <a:buAutoNum type="alphaLcPeriod"/>
            </a:pPr>
            <a:r>
              <a:rPr lang="en-US" sz="1200" b="0" dirty="0"/>
              <a:t>Formulation</a:t>
            </a:r>
          </a:p>
          <a:p>
            <a:pPr marL="971550" lvl="1" indent="-514350">
              <a:buFont typeface="+mj-lt"/>
              <a:buAutoNum type="alphaLcPeriod"/>
            </a:pPr>
            <a:r>
              <a:rPr lang="en-US" sz="1200" b="0" dirty="0"/>
              <a:t>Route of administration</a:t>
            </a:r>
          </a:p>
          <a:p>
            <a:pPr marL="971550" lvl="1" indent="-514350">
              <a:buFont typeface="+mj-lt"/>
              <a:buAutoNum type="alphaLcPeriod"/>
            </a:pPr>
            <a:r>
              <a:rPr lang="en-US" sz="1200" b="0" dirty="0"/>
              <a:t>Objectives and Duration</a:t>
            </a:r>
          </a:p>
          <a:p>
            <a:pPr marL="971550" lvl="1" indent="-514350">
              <a:buFont typeface="+mj-lt"/>
              <a:buAutoNum type="alphaLcPeriod"/>
            </a:pPr>
            <a:r>
              <a:rPr lang="en-US" sz="1200" b="0" dirty="0"/>
              <a:t>Status of drug in other countries</a:t>
            </a:r>
          </a:p>
          <a:p>
            <a:pPr marL="514350" indent="-514350">
              <a:buFont typeface="+mj-lt"/>
              <a:buAutoNum type="arabicPeriod"/>
            </a:pPr>
            <a:r>
              <a:rPr lang="en-US" sz="1800" b="0" dirty="0"/>
              <a:t>General Investigational Plan</a:t>
            </a:r>
          </a:p>
          <a:p>
            <a:pPr marL="971550" lvl="1" indent="-514350">
              <a:buFont typeface="+mj-lt"/>
              <a:buAutoNum type="alphaLcPeriod"/>
            </a:pPr>
            <a:r>
              <a:rPr lang="en-US" sz="1200" b="0" dirty="0"/>
              <a:t>Rationale</a:t>
            </a:r>
          </a:p>
          <a:p>
            <a:pPr marL="971550" lvl="1" indent="-514350">
              <a:buFont typeface="+mj-lt"/>
              <a:buAutoNum type="alphaLcPeriod"/>
            </a:pPr>
            <a:r>
              <a:rPr lang="en-US" sz="1200" b="0" dirty="0"/>
              <a:t>Indication</a:t>
            </a:r>
          </a:p>
          <a:p>
            <a:pPr marL="971550" lvl="1" indent="-514350">
              <a:buFont typeface="+mj-lt"/>
              <a:buAutoNum type="alphaLcPeriod"/>
            </a:pPr>
            <a:r>
              <a:rPr lang="en-US" sz="1200" b="0" dirty="0"/>
              <a:t>Approach to evaluate treatment</a:t>
            </a:r>
          </a:p>
          <a:p>
            <a:pPr marL="971550" lvl="1" indent="-514350">
              <a:buFont typeface="+mj-lt"/>
              <a:buAutoNum type="alphaLcPeriod"/>
            </a:pPr>
            <a:r>
              <a:rPr lang="en-US" sz="1200" b="0" dirty="0"/>
              <a:t>Drug Related Risks</a:t>
            </a:r>
          </a:p>
          <a:p>
            <a:pPr marL="514350" indent="-514350">
              <a:buFont typeface="+mj-lt"/>
              <a:buAutoNum type="arabicPeriod"/>
            </a:pPr>
            <a:r>
              <a:rPr lang="en-US" sz="1800" b="0" dirty="0"/>
              <a:t>Investigator’s Brochure</a:t>
            </a:r>
          </a:p>
        </p:txBody>
      </p:sp>
      <p:sp>
        <p:nvSpPr>
          <p:cNvPr id="39" name="Content Placeholder 43"/>
          <p:cNvSpPr txBox="1">
            <a:spLocks/>
          </p:cNvSpPr>
          <p:nvPr/>
        </p:nvSpPr>
        <p:spPr>
          <a:xfrm>
            <a:off x="6359330" y="1624112"/>
            <a:ext cx="5832670" cy="5404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sz="1800" dirty="0"/>
              <a:t>Protocol</a:t>
            </a:r>
          </a:p>
          <a:p>
            <a:pPr marL="971550" lvl="1" indent="-514350">
              <a:buFont typeface="+mj-lt"/>
              <a:buAutoNum type="alphaLcPeriod"/>
            </a:pPr>
            <a:r>
              <a:rPr lang="en-US" sz="1600" dirty="0"/>
              <a:t>Study Protocol</a:t>
            </a:r>
          </a:p>
          <a:p>
            <a:pPr marL="971550" lvl="1" indent="-514350">
              <a:buFont typeface="+mj-lt"/>
              <a:buAutoNum type="alphaLcPeriod"/>
            </a:pPr>
            <a:r>
              <a:rPr lang="en-US" sz="1600" dirty="0"/>
              <a:t>Informed  Consent Form</a:t>
            </a:r>
          </a:p>
          <a:p>
            <a:pPr marL="971550" lvl="1" indent="-514350">
              <a:buFont typeface="+mj-lt"/>
              <a:buAutoNum type="alphaLcPeriod"/>
            </a:pPr>
            <a:r>
              <a:rPr lang="en-US" sz="1600" dirty="0"/>
              <a:t>Investigator and Facility Data </a:t>
            </a:r>
            <a:r>
              <a:rPr lang="en-US" sz="1400" dirty="0"/>
              <a:t>(Form FDA 1572)</a:t>
            </a:r>
            <a:endParaRPr lang="en-US" sz="1600" dirty="0"/>
          </a:p>
          <a:p>
            <a:pPr marL="514350" indent="-514350">
              <a:buFont typeface="+mj-lt"/>
              <a:buAutoNum type="arabicPeriod" startAt="6"/>
            </a:pPr>
            <a:r>
              <a:rPr lang="en-US" sz="1800" dirty="0"/>
              <a:t>Chemistry, Manufacturing and Controls</a:t>
            </a:r>
          </a:p>
          <a:p>
            <a:pPr marL="514350" indent="-514350">
              <a:buFont typeface="+mj-lt"/>
              <a:buAutoNum type="arabicPeriod" startAt="6"/>
            </a:pPr>
            <a:r>
              <a:rPr lang="en-US" sz="1800" dirty="0"/>
              <a:t>Pharmacology and Toxicology</a:t>
            </a:r>
          </a:p>
          <a:p>
            <a:pPr marL="514350" indent="-514350">
              <a:buFont typeface="+mj-lt"/>
              <a:buAutoNum type="arabicPeriod" startAt="6"/>
            </a:pPr>
            <a:r>
              <a:rPr lang="en-US" sz="1800" dirty="0"/>
              <a:t>Previous Human Experience</a:t>
            </a:r>
          </a:p>
          <a:p>
            <a:pPr marL="514350" indent="-514350">
              <a:buFont typeface="+mj-lt"/>
              <a:buAutoNum type="arabicPeriod" startAt="6"/>
            </a:pPr>
            <a:r>
              <a:rPr lang="en-US" sz="1800" dirty="0"/>
              <a:t>Additional Information</a:t>
            </a:r>
          </a:p>
          <a:p>
            <a:pPr marL="971550" lvl="1" indent="-514350">
              <a:buFont typeface="+mj-lt"/>
              <a:buAutoNum type="alphaLcPeriod"/>
            </a:pPr>
            <a:r>
              <a:rPr lang="en-US" sz="1600" dirty="0"/>
              <a:t>Drug Dependence and Abuse Potential</a:t>
            </a:r>
          </a:p>
          <a:p>
            <a:pPr marL="971550" lvl="1" indent="-514350">
              <a:buFont typeface="+mj-lt"/>
              <a:buAutoNum type="alphaLcPeriod"/>
            </a:pPr>
            <a:r>
              <a:rPr lang="en-US" sz="1600" dirty="0"/>
              <a:t>Radioactive Drugs</a:t>
            </a:r>
          </a:p>
          <a:p>
            <a:pPr marL="971550" lvl="1" indent="-514350">
              <a:buFont typeface="+mj-lt"/>
              <a:buAutoNum type="alphaLcPeriod"/>
            </a:pPr>
            <a:r>
              <a:rPr lang="en-US" sz="1600" dirty="0"/>
              <a:t>Pediatric Studies</a:t>
            </a:r>
          </a:p>
          <a:p>
            <a:pPr marL="514350" indent="-514350">
              <a:buFont typeface="+mj-lt"/>
              <a:buAutoNum type="arabicPeriod" startAt="6"/>
            </a:pPr>
            <a:r>
              <a:rPr lang="en-US" sz="1800" dirty="0" err="1"/>
              <a:t>Biosimiliar</a:t>
            </a:r>
            <a:r>
              <a:rPr lang="en-US" sz="1800" dirty="0"/>
              <a:t> User Fee Cover Sheet</a:t>
            </a:r>
          </a:p>
          <a:p>
            <a:pPr marL="514350" indent="-514350">
              <a:buFont typeface="+mj-lt"/>
              <a:buAutoNum type="arabicPeriod" startAt="6"/>
            </a:pPr>
            <a:r>
              <a:rPr lang="en-US" sz="1800" dirty="0"/>
              <a:t>Clinical Trials Certification of Compliance</a:t>
            </a:r>
          </a:p>
        </p:txBody>
      </p:sp>
      <p:sp>
        <p:nvSpPr>
          <p:cNvPr id="6" name="TextBox 5">
            <a:extLst>
              <a:ext uri="{FF2B5EF4-FFF2-40B4-BE49-F238E27FC236}">
                <a16:creationId xmlns:a16="http://schemas.microsoft.com/office/drawing/2014/main" id="{5F1E3DF3-AB5E-46A0-9058-3FE34CFC3936}"/>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olidFill>
                  <a:schemeClr val="bg1"/>
                </a:solidFill>
              </a:rPr>
              <a:t> </a:t>
            </a:r>
            <a:r>
              <a:rPr lang="en-US" sz="1800" dirty="0">
                <a:sym typeface="Wingdings" panose="05000000000000000000" pitchFamily="2" charset="2"/>
              </a:rPr>
              <a:t>  </a:t>
            </a:r>
            <a:r>
              <a:rPr lang="en-US" sz="1800" b="1" dirty="0">
                <a:solidFill>
                  <a:srgbClr val="FF0000"/>
                </a:solidFill>
                <a:sym typeface="Wingdings" panose="05000000000000000000" pitchFamily="2" charset="2"/>
              </a:rPr>
              <a:t>Drafting IND  </a:t>
            </a:r>
            <a:r>
              <a:rPr lang="en-US" sz="1800" dirty="0">
                <a:sym typeface="Wingdings" panose="05000000000000000000" pitchFamily="2" charset="2"/>
              </a:rPr>
              <a:t>  FDA Review    Safe to Proceed</a:t>
            </a:r>
            <a:endParaRPr lang="en-US" sz="1800" dirty="0"/>
          </a:p>
        </p:txBody>
      </p:sp>
    </p:spTree>
    <p:extLst>
      <p:ext uri="{BB962C8B-B14F-4D97-AF65-F5344CB8AC3E}">
        <p14:creationId xmlns:p14="http://schemas.microsoft.com/office/powerpoint/2010/main" val="2690896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380" y="1609345"/>
            <a:ext cx="6532806" cy="4496836"/>
          </a:xfrm>
          <a:prstGeom prst="rect">
            <a:avLst/>
          </a:prstGeom>
        </p:spPr>
      </p:pic>
      <p:sp>
        <p:nvSpPr>
          <p:cNvPr id="8" name="TextBox 7"/>
          <p:cNvSpPr txBox="1"/>
          <p:nvPr/>
        </p:nvSpPr>
        <p:spPr>
          <a:xfrm>
            <a:off x="7801232" y="1868125"/>
            <a:ext cx="4102444" cy="830997"/>
          </a:xfrm>
          <a:prstGeom prst="rect">
            <a:avLst/>
          </a:prstGeom>
          <a:noFill/>
        </p:spPr>
        <p:txBody>
          <a:bodyPr wrap="square" rtlCol="0">
            <a:spAutoFit/>
          </a:bodyPr>
          <a:lstStyle/>
          <a:p>
            <a:r>
              <a:rPr lang="en-US" sz="2400" b="1" dirty="0"/>
              <a:t>What is this form? Have any of you seen it before?</a:t>
            </a:r>
          </a:p>
        </p:txBody>
      </p:sp>
      <p:sp>
        <p:nvSpPr>
          <p:cNvPr id="9" name="TextBox 8"/>
          <p:cNvSpPr txBox="1"/>
          <p:nvPr/>
        </p:nvSpPr>
        <p:spPr>
          <a:xfrm>
            <a:off x="7801232" y="2699122"/>
            <a:ext cx="4168346" cy="1200329"/>
          </a:xfrm>
          <a:prstGeom prst="rect">
            <a:avLst/>
          </a:prstGeom>
          <a:noFill/>
        </p:spPr>
        <p:txBody>
          <a:bodyPr wrap="square" rtlCol="0">
            <a:spAutoFit/>
          </a:bodyPr>
          <a:lstStyle/>
          <a:p>
            <a:r>
              <a:rPr lang="en-US" b="1" dirty="0"/>
              <a:t>Form FDA 1571</a:t>
            </a:r>
          </a:p>
          <a:p>
            <a:pPr marL="457200" indent="-457200">
              <a:buFont typeface="Arial" panose="020B0604020202020204" pitchFamily="34" charset="0"/>
              <a:buChar char="•"/>
            </a:pPr>
            <a:r>
              <a:rPr lang="en-US" dirty="0"/>
              <a:t>FDA’s cover letter for all serial submission</a:t>
            </a:r>
          </a:p>
        </p:txBody>
      </p:sp>
      <p:cxnSp>
        <p:nvCxnSpPr>
          <p:cNvPr id="11" name="Straight Arrow Connector 10"/>
          <p:cNvCxnSpPr/>
          <p:nvPr/>
        </p:nvCxnSpPr>
        <p:spPr>
          <a:xfrm flipV="1">
            <a:off x="5952134" y="4423225"/>
            <a:ext cx="1692580" cy="0"/>
          </a:xfrm>
          <a:prstGeom prst="straightConnector1">
            <a:avLst/>
          </a:prstGeom>
          <a:ln w="57150">
            <a:solidFill>
              <a:srgbClr val="00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952134" y="4896900"/>
            <a:ext cx="1692580" cy="0"/>
          </a:xfrm>
          <a:prstGeom prst="straightConnector1">
            <a:avLst/>
          </a:prstGeom>
          <a:ln w="57150">
            <a:solidFill>
              <a:srgbClr val="00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69427" y="4312117"/>
            <a:ext cx="4201297" cy="707886"/>
          </a:xfrm>
          <a:prstGeom prst="rect">
            <a:avLst/>
          </a:prstGeom>
          <a:noFill/>
        </p:spPr>
        <p:txBody>
          <a:bodyPr wrap="square" rtlCol="0">
            <a:spAutoFit/>
          </a:bodyPr>
          <a:lstStyle/>
          <a:p>
            <a:r>
              <a:rPr lang="en-US" sz="2000" b="1" dirty="0">
                <a:solidFill>
                  <a:srgbClr val="00FF00"/>
                </a:solidFill>
              </a:rPr>
              <a:t>Typically, the PI’s name goes here for our LCCC studies</a:t>
            </a:r>
          </a:p>
        </p:txBody>
      </p:sp>
      <p:sp>
        <p:nvSpPr>
          <p:cNvPr id="31" name="TextBox 30"/>
          <p:cNvSpPr txBox="1"/>
          <p:nvPr/>
        </p:nvSpPr>
        <p:spPr>
          <a:xfrm>
            <a:off x="7512908" y="5052933"/>
            <a:ext cx="4574317" cy="1323439"/>
          </a:xfrm>
          <a:prstGeom prst="rect">
            <a:avLst/>
          </a:prstGeom>
          <a:noFill/>
        </p:spPr>
        <p:txBody>
          <a:bodyPr wrap="square" rtlCol="0">
            <a:spAutoFit/>
          </a:bodyPr>
          <a:lstStyle/>
          <a:p>
            <a:r>
              <a:rPr lang="en-US" sz="1600" dirty="0"/>
              <a:t>What does this mean?</a:t>
            </a:r>
          </a:p>
          <a:p>
            <a:pPr marL="285750" indent="-285750">
              <a:buFont typeface="Arial" panose="020B0604020202020204" pitchFamily="34" charset="0"/>
              <a:buChar char="•"/>
            </a:pPr>
            <a:r>
              <a:rPr lang="en-US" sz="1600" dirty="0"/>
              <a:t>Agreeing to monitor conduct and progress of clinical investigations</a:t>
            </a:r>
          </a:p>
          <a:p>
            <a:pPr marL="285750" indent="-285750">
              <a:buFont typeface="Arial" panose="020B0604020202020204" pitchFamily="34" charset="0"/>
              <a:buChar char="•"/>
            </a:pPr>
            <a:r>
              <a:rPr lang="en-US" sz="1600" dirty="0"/>
              <a:t>Agreeing to review and evaluate information relevant to the safety of the drug</a:t>
            </a:r>
          </a:p>
        </p:txBody>
      </p:sp>
      <p:sp>
        <p:nvSpPr>
          <p:cNvPr id="14" name="Title 1">
            <a:extLst>
              <a:ext uri="{FF2B5EF4-FFF2-40B4-BE49-F238E27FC236}">
                <a16:creationId xmlns:a16="http://schemas.microsoft.com/office/drawing/2014/main" id="{4D34999E-3BCC-49FD-B2E1-99E16076725D}"/>
              </a:ext>
            </a:extLst>
          </p:cNvPr>
          <p:cNvSpPr>
            <a:spLocks noGrp="1"/>
          </p:cNvSpPr>
          <p:nvPr>
            <p:ph type="title"/>
          </p:nvPr>
        </p:nvSpPr>
        <p:spPr>
          <a:xfrm>
            <a:off x="161925" y="-47841"/>
            <a:ext cx="11925300" cy="1325563"/>
          </a:xfrm>
        </p:spPr>
        <p:txBody>
          <a:bodyPr>
            <a:normAutofit/>
          </a:bodyPr>
          <a:lstStyle/>
          <a:p>
            <a:pPr algn="ctr"/>
            <a:r>
              <a:rPr lang="en-US" sz="4000" dirty="0"/>
              <a:t>Initial IND Applications</a:t>
            </a:r>
            <a:br>
              <a:rPr lang="en-US" sz="4000" dirty="0"/>
            </a:br>
            <a:r>
              <a:rPr lang="en-US" b="1" dirty="0">
                <a:latin typeface="+mn-lt"/>
              </a:rPr>
              <a:t>KNOWLEDGE TEST</a:t>
            </a:r>
            <a:endParaRPr lang="en-US" sz="4000" b="1" dirty="0">
              <a:solidFill>
                <a:schemeClr val="tx1"/>
              </a:solidFill>
              <a:latin typeface="+mn-lt"/>
            </a:endParaRPr>
          </a:p>
        </p:txBody>
      </p:sp>
      <p:sp>
        <p:nvSpPr>
          <p:cNvPr id="16" name="TextBox 15">
            <a:extLst>
              <a:ext uri="{FF2B5EF4-FFF2-40B4-BE49-F238E27FC236}">
                <a16:creationId xmlns:a16="http://schemas.microsoft.com/office/drawing/2014/main" id="{CA4AA42F-3016-4A36-A8FA-5261704073B5}"/>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olidFill>
                  <a:schemeClr val="bg1"/>
                </a:solidFill>
              </a:rPr>
              <a:t> </a:t>
            </a:r>
            <a:r>
              <a:rPr lang="en-US" sz="1800" dirty="0">
                <a:sym typeface="Wingdings" panose="05000000000000000000" pitchFamily="2" charset="2"/>
              </a:rPr>
              <a:t>  </a:t>
            </a:r>
            <a:r>
              <a:rPr lang="en-US" sz="1800" b="1" dirty="0">
                <a:solidFill>
                  <a:srgbClr val="FF0000"/>
                </a:solidFill>
                <a:sym typeface="Wingdings" panose="05000000000000000000" pitchFamily="2" charset="2"/>
              </a:rPr>
              <a:t>Drafting IND  </a:t>
            </a:r>
            <a:r>
              <a:rPr lang="en-US" sz="1800" dirty="0">
                <a:sym typeface="Wingdings" panose="05000000000000000000" pitchFamily="2" charset="2"/>
              </a:rPr>
              <a:t>  FDA Review    Safe to Proceed</a:t>
            </a:r>
            <a:endParaRPr lang="en-US" sz="1800" dirty="0"/>
          </a:p>
        </p:txBody>
      </p:sp>
    </p:spTree>
    <p:extLst>
      <p:ext uri="{BB962C8B-B14F-4D97-AF65-F5344CB8AC3E}">
        <p14:creationId xmlns:p14="http://schemas.microsoft.com/office/powerpoint/2010/main" val="245696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380" y="1721821"/>
            <a:ext cx="6522620" cy="4489825"/>
          </a:xfrm>
          <a:prstGeom prst="rect">
            <a:avLst/>
          </a:prstGeom>
        </p:spPr>
      </p:pic>
      <p:sp>
        <p:nvSpPr>
          <p:cNvPr id="9" name="TextBox 8"/>
          <p:cNvSpPr txBox="1"/>
          <p:nvPr/>
        </p:nvSpPr>
        <p:spPr>
          <a:xfrm>
            <a:off x="7438768" y="1924770"/>
            <a:ext cx="4648457" cy="4031873"/>
          </a:xfrm>
          <a:prstGeom prst="rect">
            <a:avLst/>
          </a:prstGeom>
          <a:noFill/>
        </p:spPr>
        <p:txBody>
          <a:bodyPr wrap="square" rtlCol="0">
            <a:spAutoFit/>
          </a:bodyPr>
          <a:lstStyle/>
          <a:p>
            <a:pPr marL="457200" indent="-457200">
              <a:buFont typeface="Arial" panose="020B0604020202020204" pitchFamily="34" charset="0"/>
              <a:buChar char="•"/>
            </a:pPr>
            <a:r>
              <a:rPr lang="en-US" sz="2000" dirty="0"/>
              <a:t>What are you agreeing to when you sign it?</a:t>
            </a:r>
          </a:p>
          <a:p>
            <a:pPr marL="914400" lvl="1" indent="-457200">
              <a:buFont typeface="Arial" panose="020B0604020202020204" pitchFamily="34" charset="0"/>
              <a:buChar char="•"/>
            </a:pPr>
            <a:r>
              <a:rPr lang="en-US" sz="1800" dirty="0"/>
              <a:t>Not to begin until 30 day initial review is complete</a:t>
            </a:r>
          </a:p>
          <a:p>
            <a:pPr marL="914400" lvl="1" indent="-457200">
              <a:buFont typeface="Arial" panose="020B0604020202020204" pitchFamily="34" charset="0"/>
              <a:buChar char="•"/>
            </a:pPr>
            <a:r>
              <a:rPr lang="en-US" sz="1800" dirty="0"/>
              <a:t>Not to begin research if placed on clinical or financial hold</a:t>
            </a:r>
          </a:p>
          <a:p>
            <a:pPr marL="914400" lvl="1" indent="-457200">
              <a:buFont typeface="Arial" panose="020B0604020202020204" pitchFamily="34" charset="0"/>
              <a:buChar char="•"/>
            </a:pPr>
            <a:r>
              <a:rPr lang="en-US" sz="1800" dirty="0"/>
              <a:t>Agrees that an IRB that complies with the regulations will be responsible for initial and continuing review and approval of all studies under the IND</a:t>
            </a:r>
          </a:p>
          <a:p>
            <a:pPr marL="914400" lvl="1" indent="-457200">
              <a:buFont typeface="Arial" panose="020B0604020202020204" pitchFamily="34" charset="0"/>
              <a:buChar char="•"/>
            </a:pPr>
            <a:r>
              <a:rPr lang="en-US" sz="1800" dirty="0"/>
              <a:t>Agrees to conduct investigation in accordance with the regulatory requirements</a:t>
            </a:r>
          </a:p>
        </p:txBody>
      </p:sp>
      <p:sp>
        <p:nvSpPr>
          <p:cNvPr id="10" name="Title 1">
            <a:extLst>
              <a:ext uri="{FF2B5EF4-FFF2-40B4-BE49-F238E27FC236}">
                <a16:creationId xmlns:a16="http://schemas.microsoft.com/office/drawing/2014/main" id="{DF3621B7-BDF3-43BD-918E-3844B995F8C5}"/>
              </a:ext>
            </a:extLst>
          </p:cNvPr>
          <p:cNvSpPr>
            <a:spLocks noGrp="1"/>
          </p:cNvSpPr>
          <p:nvPr>
            <p:ph type="title"/>
          </p:nvPr>
        </p:nvSpPr>
        <p:spPr>
          <a:xfrm>
            <a:off x="161925" y="-47841"/>
            <a:ext cx="11925300" cy="1325563"/>
          </a:xfrm>
        </p:spPr>
        <p:txBody>
          <a:bodyPr>
            <a:normAutofit/>
          </a:bodyPr>
          <a:lstStyle/>
          <a:p>
            <a:pPr algn="ctr"/>
            <a:r>
              <a:rPr lang="en-US" sz="4000" dirty="0"/>
              <a:t>Initial IND Applications</a:t>
            </a:r>
            <a:br>
              <a:rPr lang="en-US" sz="4000" dirty="0"/>
            </a:br>
            <a:r>
              <a:rPr lang="en-US" b="1" dirty="0">
                <a:latin typeface="+mn-lt"/>
              </a:rPr>
              <a:t>FORM FDA 1571</a:t>
            </a:r>
            <a:endParaRPr lang="en-US" sz="4000" b="1" dirty="0">
              <a:solidFill>
                <a:schemeClr val="tx1"/>
              </a:solidFill>
              <a:latin typeface="+mn-lt"/>
            </a:endParaRPr>
          </a:p>
        </p:txBody>
      </p:sp>
      <p:sp>
        <p:nvSpPr>
          <p:cNvPr id="11" name="TextBox 10">
            <a:extLst>
              <a:ext uri="{FF2B5EF4-FFF2-40B4-BE49-F238E27FC236}">
                <a16:creationId xmlns:a16="http://schemas.microsoft.com/office/drawing/2014/main" id="{55AF7E1B-5B87-488E-943F-AF2D16695B8F}"/>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olidFill>
                  <a:schemeClr val="bg1"/>
                </a:solidFill>
              </a:rPr>
              <a:t> </a:t>
            </a:r>
            <a:r>
              <a:rPr lang="en-US" sz="1800" dirty="0">
                <a:sym typeface="Wingdings" panose="05000000000000000000" pitchFamily="2" charset="2"/>
              </a:rPr>
              <a:t>  </a:t>
            </a:r>
            <a:r>
              <a:rPr lang="en-US" sz="1800" b="1" dirty="0">
                <a:solidFill>
                  <a:srgbClr val="FF0000"/>
                </a:solidFill>
                <a:sym typeface="Wingdings" panose="05000000000000000000" pitchFamily="2" charset="2"/>
              </a:rPr>
              <a:t>Drafting IND  </a:t>
            </a:r>
            <a:r>
              <a:rPr lang="en-US" sz="1800" dirty="0">
                <a:sym typeface="Wingdings" panose="05000000000000000000" pitchFamily="2" charset="2"/>
              </a:rPr>
              <a:t>  FDA Review    Safe to Proceed</a:t>
            </a:r>
            <a:endParaRPr lang="en-US" sz="1800" dirty="0"/>
          </a:p>
        </p:txBody>
      </p:sp>
    </p:spTree>
    <p:extLst>
      <p:ext uri="{BB962C8B-B14F-4D97-AF65-F5344CB8AC3E}">
        <p14:creationId xmlns:p14="http://schemas.microsoft.com/office/powerpoint/2010/main" val="77587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a:xfrm>
            <a:off x="875363" y="1267652"/>
            <a:ext cx="10515600" cy="1500283"/>
          </a:xfrm>
        </p:spPr>
        <p:txBody>
          <a:bodyPr>
            <a:normAutofit/>
          </a:bodyPr>
          <a:lstStyle/>
          <a:p>
            <a:pPr marL="0" indent="0" algn="ctr">
              <a:buNone/>
            </a:pPr>
            <a:r>
              <a:rPr lang="en-US" sz="4800" b="1" dirty="0">
                <a:solidFill>
                  <a:schemeClr val="bg1"/>
                </a:solidFill>
              </a:rPr>
              <a:t>KNOWLEDGE TEST</a:t>
            </a:r>
          </a:p>
        </p:txBody>
      </p:sp>
      <p:sp>
        <p:nvSpPr>
          <p:cNvPr id="8" name="TextBox 7"/>
          <p:cNvSpPr txBox="1"/>
          <p:nvPr/>
        </p:nvSpPr>
        <p:spPr>
          <a:xfrm>
            <a:off x="7356389" y="1868125"/>
            <a:ext cx="4547287" cy="830997"/>
          </a:xfrm>
          <a:prstGeom prst="rect">
            <a:avLst/>
          </a:prstGeom>
          <a:noFill/>
        </p:spPr>
        <p:txBody>
          <a:bodyPr wrap="square" rtlCol="0">
            <a:spAutoFit/>
          </a:bodyPr>
          <a:lstStyle/>
          <a:p>
            <a:r>
              <a:rPr lang="en-US" sz="2400" b="1" dirty="0"/>
              <a:t>What is this form? Have any of you seen it before?</a:t>
            </a:r>
          </a:p>
        </p:txBody>
      </p:sp>
      <p:sp>
        <p:nvSpPr>
          <p:cNvPr id="9" name="TextBox 8"/>
          <p:cNvSpPr txBox="1"/>
          <p:nvPr/>
        </p:nvSpPr>
        <p:spPr>
          <a:xfrm>
            <a:off x="7356389" y="2699122"/>
            <a:ext cx="4730835" cy="892552"/>
          </a:xfrm>
          <a:prstGeom prst="rect">
            <a:avLst/>
          </a:prstGeom>
          <a:noFill/>
        </p:spPr>
        <p:txBody>
          <a:bodyPr wrap="square" rtlCol="0">
            <a:spAutoFit/>
          </a:bodyPr>
          <a:lstStyle/>
          <a:p>
            <a:r>
              <a:rPr lang="en-US" sz="2800" b="1" dirty="0"/>
              <a:t>Form FDA 1572</a:t>
            </a:r>
          </a:p>
          <a:p>
            <a:pPr marL="457200" indent="-457200">
              <a:buFont typeface="Arial" panose="020B0604020202020204" pitchFamily="34" charset="0"/>
              <a:buChar char="•"/>
            </a:pPr>
            <a:r>
              <a:rPr lang="en-US" sz="2400" dirty="0"/>
              <a:t>Statement of Investigator</a:t>
            </a:r>
          </a:p>
        </p:txBody>
      </p:sp>
      <p:pic>
        <p:nvPicPr>
          <p:cNvPr id="3" name="Picture 2"/>
          <p:cNvPicPr>
            <a:picLocks noChangeAspect="1"/>
          </p:cNvPicPr>
          <p:nvPr/>
        </p:nvPicPr>
        <p:blipFill>
          <a:blip r:embed="rId2"/>
          <a:stretch>
            <a:fillRect/>
          </a:stretch>
        </p:blipFill>
        <p:spPr>
          <a:xfrm>
            <a:off x="161925" y="2115816"/>
            <a:ext cx="7058025" cy="3676650"/>
          </a:xfrm>
          <a:prstGeom prst="rect">
            <a:avLst/>
          </a:prstGeom>
        </p:spPr>
      </p:pic>
      <p:sp>
        <p:nvSpPr>
          <p:cNvPr id="11" name="Title 1">
            <a:extLst>
              <a:ext uri="{FF2B5EF4-FFF2-40B4-BE49-F238E27FC236}">
                <a16:creationId xmlns:a16="http://schemas.microsoft.com/office/drawing/2014/main" id="{3DC4A53A-DB36-4BF1-8CFC-C4997A0EF66D}"/>
              </a:ext>
            </a:extLst>
          </p:cNvPr>
          <p:cNvSpPr>
            <a:spLocks noGrp="1"/>
          </p:cNvSpPr>
          <p:nvPr>
            <p:ph type="title"/>
          </p:nvPr>
        </p:nvSpPr>
        <p:spPr>
          <a:xfrm>
            <a:off x="161925" y="-47841"/>
            <a:ext cx="11925300" cy="1325563"/>
          </a:xfrm>
        </p:spPr>
        <p:txBody>
          <a:bodyPr>
            <a:normAutofit/>
          </a:bodyPr>
          <a:lstStyle/>
          <a:p>
            <a:pPr algn="ctr"/>
            <a:r>
              <a:rPr lang="en-US" sz="4000" dirty="0"/>
              <a:t>Initial IND Applications</a:t>
            </a:r>
            <a:br>
              <a:rPr lang="en-US" sz="4000" dirty="0"/>
            </a:br>
            <a:r>
              <a:rPr lang="en-US" b="1" dirty="0">
                <a:latin typeface="+mn-lt"/>
              </a:rPr>
              <a:t>KNOWLEDGE TEST</a:t>
            </a:r>
            <a:endParaRPr lang="en-US" sz="4000" b="1" dirty="0">
              <a:solidFill>
                <a:schemeClr val="tx1"/>
              </a:solidFill>
              <a:latin typeface="+mn-lt"/>
            </a:endParaRPr>
          </a:p>
        </p:txBody>
      </p:sp>
      <p:sp>
        <p:nvSpPr>
          <p:cNvPr id="12" name="TextBox 11">
            <a:extLst>
              <a:ext uri="{FF2B5EF4-FFF2-40B4-BE49-F238E27FC236}">
                <a16:creationId xmlns:a16="http://schemas.microsoft.com/office/drawing/2014/main" id="{7DA1FCC0-674F-46D6-BC61-3B556950D7C7}"/>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olidFill>
                  <a:schemeClr val="bg1"/>
                </a:solidFill>
              </a:rPr>
              <a:t> </a:t>
            </a:r>
            <a:r>
              <a:rPr lang="en-US" sz="1800" dirty="0">
                <a:sym typeface="Wingdings" panose="05000000000000000000" pitchFamily="2" charset="2"/>
              </a:rPr>
              <a:t>  </a:t>
            </a:r>
            <a:r>
              <a:rPr lang="en-US" sz="1800" b="1" dirty="0">
                <a:solidFill>
                  <a:srgbClr val="FF0000"/>
                </a:solidFill>
                <a:sym typeface="Wingdings" panose="05000000000000000000" pitchFamily="2" charset="2"/>
              </a:rPr>
              <a:t>Drafting IND  </a:t>
            </a:r>
            <a:r>
              <a:rPr lang="en-US" sz="1800" dirty="0">
                <a:sym typeface="Wingdings" panose="05000000000000000000" pitchFamily="2" charset="2"/>
              </a:rPr>
              <a:t>  FDA Review    Safe to Proceed</a:t>
            </a:r>
            <a:endParaRPr lang="en-US" sz="1800" dirty="0"/>
          </a:p>
        </p:txBody>
      </p:sp>
    </p:spTree>
    <p:extLst>
      <p:ext uri="{BB962C8B-B14F-4D97-AF65-F5344CB8AC3E}">
        <p14:creationId xmlns:p14="http://schemas.microsoft.com/office/powerpoint/2010/main" val="171625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06962" y="1338973"/>
            <a:ext cx="4885038" cy="4816703"/>
          </a:xfrm>
          <a:prstGeom prst="rect">
            <a:avLst/>
          </a:prstGeom>
          <a:noFill/>
        </p:spPr>
        <p:txBody>
          <a:bodyPr wrap="square" rtlCol="0">
            <a:spAutoFit/>
          </a:bodyPr>
          <a:lstStyle/>
          <a:p>
            <a:pPr marL="342900" indent="-342900">
              <a:buFont typeface="Arial" panose="020B0604020202020204" pitchFamily="34" charset="0"/>
              <a:buChar char="•"/>
            </a:pPr>
            <a:r>
              <a:rPr lang="en-US" sz="1800" dirty="0"/>
              <a:t>Conduct study according to protocol</a:t>
            </a:r>
          </a:p>
          <a:p>
            <a:pPr marL="342900" indent="-342900">
              <a:buFont typeface="Arial" panose="020B0604020202020204" pitchFamily="34" charset="0"/>
              <a:buChar char="•"/>
            </a:pPr>
            <a:r>
              <a:rPr lang="en-US" sz="1800" b="1" dirty="0"/>
              <a:t>Personally</a:t>
            </a:r>
            <a:r>
              <a:rPr lang="en-US" sz="1800" dirty="0"/>
              <a:t> conduct or supervise</a:t>
            </a:r>
          </a:p>
          <a:p>
            <a:pPr marL="342900" indent="-342900">
              <a:buFont typeface="Arial" panose="020B0604020202020204" pitchFamily="34" charset="0"/>
              <a:buChar char="•"/>
            </a:pPr>
            <a:r>
              <a:rPr lang="en-US" sz="1800" dirty="0"/>
              <a:t>Tell subjects using an IP</a:t>
            </a:r>
          </a:p>
          <a:p>
            <a:pPr marL="342900" indent="-342900">
              <a:buFont typeface="Arial" panose="020B0604020202020204" pitchFamily="34" charset="0"/>
              <a:buChar char="•"/>
            </a:pPr>
            <a:r>
              <a:rPr lang="en-US" sz="1800" dirty="0"/>
              <a:t>Obtain informed consent</a:t>
            </a:r>
          </a:p>
          <a:p>
            <a:pPr marL="342900" indent="-342900">
              <a:buFont typeface="Arial" panose="020B0604020202020204" pitchFamily="34" charset="0"/>
              <a:buChar char="•"/>
            </a:pPr>
            <a:r>
              <a:rPr lang="en-US" sz="1800" dirty="0"/>
              <a:t>Obtain IRB review and approval</a:t>
            </a:r>
          </a:p>
          <a:p>
            <a:pPr marL="342900" indent="-342900">
              <a:buFont typeface="Arial" panose="020B0604020202020204" pitchFamily="34" charset="0"/>
              <a:buChar char="•"/>
            </a:pPr>
            <a:r>
              <a:rPr lang="en-US" sz="1800" dirty="0"/>
              <a:t>Read and Understood the IB </a:t>
            </a:r>
          </a:p>
          <a:p>
            <a:pPr marL="800100" lvl="1" indent="-342900">
              <a:buFont typeface="Arial" panose="020B0604020202020204" pitchFamily="34" charset="0"/>
              <a:buChar char="•"/>
            </a:pPr>
            <a:r>
              <a:rPr lang="en-US" sz="1100" dirty="0"/>
              <a:t>Including risks and side effects</a:t>
            </a:r>
          </a:p>
          <a:p>
            <a:pPr marL="342900" indent="-342900">
              <a:buFont typeface="Arial" panose="020B0604020202020204" pitchFamily="34" charset="0"/>
              <a:buChar char="•"/>
            </a:pPr>
            <a:r>
              <a:rPr lang="en-US" sz="1800" dirty="0"/>
              <a:t>Ensure all associate, colleagues and employees are informed about the obligations</a:t>
            </a:r>
          </a:p>
          <a:p>
            <a:pPr marL="342900" indent="-342900">
              <a:buFont typeface="Arial" panose="020B0604020202020204" pitchFamily="34" charset="0"/>
              <a:buChar char="•"/>
            </a:pPr>
            <a:r>
              <a:rPr lang="en-US" sz="1800" dirty="0"/>
              <a:t>Maintain adequate and accurate records</a:t>
            </a:r>
          </a:p>
          <a:p>
            <a:pPr marL="342900" indent="-342900">
              <a:buFont typeface="Arial" panose="020B0604020202020204" pitchFamily="34" charset="0"/>
              <a:buChar char="•"/>
            </a:pPr>
            <a:r>
              <a:rPr lang="en-US" sz="1800" dirty="0"/>
              <a:t>Make records available for inspections</a:t>
            </a:r>
          </a:p>
          <a:p>
            <a:pPr marL="342900" indent="-342900">
              <a:buFont typeface="Arial" panose="020B0604020202020204" pitchFamily="34" charset="0"/>
              <a:buChar char="•"/>
            </a:pPr>
            <a:r>
              <a:rPr lang="en-US" sz="1800" dirty="0"/>
              <a:t>Report all UPRISOs to the IRB </a:t>
            </a:r>
          </a:p>
          <a:p>
            <a:pPr marL="342900" indent="-342900">
              <a:buFont typeface="Arial" panose="020B0604020202020204" pitchFamily="34" charset="0"/>
              <a:buChar char="•"/>
            </a:pPr>
            <a:r>
              <a:rPr lang="en-US" sz="1800" dirty="0"/>
              <a:t>Not to make changes to research without IRB approval </a:t>
            </a:r>
          </a:p>
          <a:p>
            <a:pPr marL="800100" lvl="1" indent="-342900">
              <a:buFont typeface="Arial" panose="020B0604020202020204" pitchFamily="34" charset="0"/>
              <a:buChar char="•"/>
            </a:pPr>
            <a:r>
              <a:rPr lang="en-US" sz="1100" dirty="0"/>
              <a:t>Except to eliminate apparent immediate hazards to human subjects</a:t>
            </a:r>
          </a:p>
          <a:p>
            <a:pPr marL="342900" indent="-342900">
              <a:buFont typeface="Arial" panose="020B0604020202020204" pitchFamily="34" charset="0"/>
              <a:buChar char="•"/>
            </a:pPr>
            <a:r>
              <a:rPr lang="en-US" sz="1800" b="1" dirty="0">
                <a:solidFill>
                  <a:srgbClr val="FF0000"/>
                </a:solidFill>
              </a:rPr>
              <a:t>Follow all IND regulations</a:t>
            </a:r>
          </a:p>
        </p:txBody>
      </p:sp>
      <p:pic>
        <p:nvPicPr>
          <p:cNvPr id="3" name="Picture 2"/>
          <p:cNvPicPr>
            <a:picLocks noChangeAspect="1"/>
          </p:cNvPicPr>
          <p:nvPr/>
        </p:nvPicPr>
        <p:blipFill>
          <a:blip r:embed="rId2"/>
          <a:stretch>
            <a:fillRect/>
          </a:stretch>
        </p:blipFill>
        <p:spPr>
          <a:xfrm>
            <a:off x="161925" y="2115815"/>
            <a:ext cx="7058025" cy="3676650"/>
          </a:xfrm>
          <a:prstGeom prst="rect">
            <a:avLst/>
          </a:prstGeom>
        </p:spPr>
      </p:pic>
      <p:sp>
        <p:nvSpPr>
          <p:cNvPr id="9" name="Title 1">
            <a:extLst>
              <a:ext uri="{FF2B5EF4-FFF2-40B4-BE49-F238E27FC236}">
                <a16:creationId xmlns:a16="http://schemas.microsoft.com/office/drawing/2014/main" id="{CDC67113-3EDE-4D2D-A375-EE4672277E18}"/>
              </a:ext>
            </a:extLst>
          </p:cNvPr>
          <p:cNvSpPr>
            <a:spLocks noGrp="1"/>
          </p:cNvSpPr>
          <p:nvPr>
            <p:ph type="title"/>
          </p:nvPr>
        </p:nvSpPr>
        <p:spPr>
          <a:xfrm>
            <a:off x="161925" y="-47841"/>
            <a:ext cx="11925300" cy="1325563"/>
          </a:xfrm>
        </p:spPr>
        <p:txBody>
          <a:bodyPr>
            <a:normAutofit/>
          </a:bodyPr>
          <a:lstStyle/>
          <a:p>
            <a:pPr algn="ctr"/>
            <a:r>
              <a:rPr lang="en-US" sz="4000" dirty="0"/>
              <a:t>Initial IND Applications</a:t>
            </a:r>
            <a:br>
              <a:rPr lang="en-US" sz="4000" dirty="0"/>
            </a:br>
            <a:r>
              <a:rPr lang="en-US" b="1" dirty="0">
                <a:latin typeface="+mn-lt"/>
              </a:rPr>
              <a:t>FORM FDA 1572</a:t>
            </a:r>
            <a:endParaRPr lang="en-US" sz="4000" b="1" dirty="0">
              <a:solidFill>
                <a:schemeClr val="tx1"/>
              </a:solidFill>
              <a:latin typeface="+mn-lt"/>
            </a:endParaRPr>
          </a:p>
        </p:txBody>
      </p:sp>
      <p:sp>
        <p:nvSpPr>
          <p:cNvPr id="12" name="TextBox 11">
            <a:extLst>
              <a:ext uri="{FF2B5EF4-FFF2-40B4-BE49-F238E27FC236}">
                <a16:creationId xmlns:a16="http://schemas.microsoft.com/office/drawing/2014/main" id="{C275F042-060B-4534-B7CC-F9A2F4D08CBB}"/>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olidFill>
                  <a:schemeClr val="bg1"/>
                </a:solidFill>
              </a:rPr>
              <a:t> </a:t>
            </a:r>
            <a:r>
              <a:rPr lang="en-US" sz="1800" dirty="0">
                <a:sym typeface="Wingdings" panose="05000000000000000000" pitchFamily="2" charset="2"/>
              </a:rPr>
              <a:t>  </a:t>
            </a:r>
            <a:r>
              <a:rPr lang="en-US" sz="1800" b="1" dirty="0">
                <a:solidFill>
                  <a:srgbClr val="FF0000"/>
                </a:solidFill>
                <a:sym typeface="Wingdings" panose="05000000000000000000" pitchFamily="2" charset="2"/>
              </a:rPr>
              <a:t>Drafting IND  </a:t>
            </a:r>
            <a:r>
              <a:rPr lang="en-US" sz="1800" dirty="0">
                <a:sym typeface="Wingdings" panose="05000000000000000000" pitchFamily="2" charset="2"/>
              </a:rPr>
              <a:t>  FDA Review    Safe to Proceed</a:t>
            </a:r>
            <a:endParaRPr lang="en-US" sz="1800" dirty="0"/>
          </a:p>
        </p:txBody>
      </p:sp>
    </p:spTree>
    <p:extLst>
      <p:ext uri="{BB962C8B-B14F-4D97-AF65-F5344CB8AC3E}">
        <p14:creationId xmlns:p14="http://schemas.microsoft.com/office/powerpoint/2010/main" val="547969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a:xfrm>
            <a:off x="161925" y="1595873"/>
            <a:ext cx="9946351" cy="5770384"/>
          </a:xfrm>
        </p:spPr>
        <p:txBody>
          <a:bodyPr>
            <a:normAutofit/>
          </a:bodyPr>
          <a:lstStyle/>
          <a:p>
            <a:pPr marL="742950" indent="-742950">
              <a:buFont typeface="+mj-lt"/>
              <a:buAutoNum type="arabicPeriod"/>
            </a:pPr>
            <a:r>
              <a:rPr lang="en-US" sz="2400" b="0" dirty="0"/>
              <a:t>Start your 30 Day FDA Review- FDA confirms receipt of IND</a:t>
            </a:r>
          </a:p>
          <a:p>
            <a:pPr marL="742950" indent="-742950">
              <a:buFont typeface="+mj-lt"/>
              <a:buAutoNum type="arabicPeriod"/>
            </a:pPr>
            <a:r>
              <a:rPr lang="en-US" sz="2400" b="0" dirty="0"/>
              <a:t>FDA may request additional information</a:t>
            </a:r>
          </a:p>
          <a:p>
            <a:r>
              <a:rPr lang="en-US" sz="1800" b="0" dirty="0"/>
              <a:t>Better Dose Rationale</a:t>
            </a:r>
          </a:p>
          <a:p>
            <a:endParaRPr lang="en-US" sz="2000" b="0" dirty="0"/>
          </a:p>
          <a:p>
            <a:endParaRPr lang="en-US" sz="2000" b="0" dirty="0"/>
          </a:p>
          <a:p>
            <a:pPr marL="0" indent="0">
              <a:buNone/>
            </a:pPr>
            <a:endParaRPr lang="en-US" sz="2000" b="0" dirty="0"/>
          </a:p>
          <a:p>
            <a:pPr marL="0" indent="0">
              <a:buNone/>
            </a:pPr>
            <a:endParaRPr lang="en-US" sz="2800" b="0" dirty="0"/>
          </a:p>
          <a:p>
            <a:r>
              <a:rPr lang="en-US" sz="1800" b="0" dirty="0"/>
              <a:t>Copy of the Informed Consent Form</a:t>
            </a:r>
          </a:p>
        </p:txBody>
      </p:sp>
      <p:grpSp>
        <p:nvGrpSpPr>
          <p:cNvPr id="12" name="Group 11"/>
          <p:cNvGrpSpPr/>
          <p:nvPr/>
        </p:nvGrpSpPr>
        <p:grpSpPr>
          <a:xfrm>
            <a:off x="2828193" y="2527069"/>
            <a:ext cx="4254251" cy="1985842"/>
            <a:chOff x="3657497" y="2557864"/>
            <a:chExt cx="5408243" cy="2216707"/>
          </a:xfrm>
        </p:grpSpPr>
        <p:pic>
          <p:nvPicPr>
            <p:cNvPr id="10" name="Picture 9"/>
            <p:cNvPicPr>
              <a:picLocks noChangeAspect="1"/>
            </p:cNvPicPr>
            <p:nvPr/>
          </p:nvPicPr>
          <p:blipFill rotWithShape="1">
            <a:blip r:embed="rId2"/>
            <a:srcRect t="36726"/>
            <a:stretch/>
          </p:blipFill>
          <p:spPr>
            <a:xfrm>
              <a:off x="3657497" y="2557864"/>
              <a:ext cx="5400675" cy="542422"/>
            </a:xfrm>
            <a:prstGeom prst="rect">
              <a:avLst/>
            </a:prstGeom>
          </p:spPr>
        </p:pic>
        <p:pic>
          <p:nvPicPr>
            <p:cNvPr id="11" name="Picture 10"/>
            <p:cNvPicPr>
              <a:picLocks noChangeAspect="1"/>
            </p:cNvPicPr>
            <p:nvPr/>
          </p:nvPicPr>
          <p:blipFill rotWithShape="1">
            <a:blip r:embed="rId3"/>
            <a:srcRect t="52977" r="462"/>
            <a:stretch/>
          </p:blipFill>
          <p:spPr>
            <a:xfrm>
              <a:off x="3661615" y="3256207"/>
              <a:ext cx="5404125" cy="1518364"/>
            </a:xfrm>
            <a:prstGeom prst="rect">
              <a:avLst/>
            </a:prstGeom>
          </p:spPr>
        </p:pic>
        <p:pic>
          <p:nvPicPr>
            <p:cNvPr id="34" name="Picture 33"/>
            <p:cNvPicPr>
              <a:picLocks noChangeAspect="1"/>
            </p:cNvPicPr>
            <p:nvPr/>
          </p:nvPicPr>
          <p:blipFill rotWithShape="1">
            <a:blip r:embed="rId3"/>
            <a:srcRect r="462" b="93073"/>
            <a:stretch/>
          </p:blipFill>
          <p:spPr>
            <a:xfrm>
              <a:off x="3661615" y="3059096"/>
              <a:ext cx="5404125" cy="223682"/>
            </a:xfrm>
            <a:prstGeom prst="rect">
              <a:avLst/>
            </a:prstGeom>
          </p:spPr>
        </p:pic>
      </p:grpSp>
      <p:pic>
        <p:nvPicPr>
          <p:cNvPr id="13" name="Picture 12"/>
          <p:cNvPicPr>
            <a:picLocks noChangeAspect="1"/>
          </p:cNvPicPr>
          <p:nvPr/>
        </p:nvPicPr>
        <p:blipFill rotWithShape="1">
          <a:blip r:embed="rId4"/>
          <a:srcRect b="32224"/>
          <a:stretch/>
        </p:blipFill>
        <p:spPr>
          <a:xfrm>
            <a:off x="4311005" y="4608591"/>
            <a:ext cx="5530971" cy="1773921"/>
          </a:xfrm>
          <a:prstGeom prst="rect">
            <a:avLst/>
          </a:prstGeom>
        </p:spPr>
      </p:pic>
      <p:sp>
        <p:nvSpPr>
          <p:cNvPr id="9" name="Rectangle 8"/>
          <p:cNvSpPr/>
          <p:nvPr/>
        </p:nvSpPr>
        <p:spPr>
          <a:xfrm>
            <a:off x="4476012" y="4944484"/>
            <a:ext cx="3391455" cy="94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39290" y="5148151"/>
            <a:ext cx="2921382" cy="104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65862" y="5813759"/>
            <a:ext cx="244793" cy="962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35233" y="3176485"/>
            <a:ext cx="867052" cy="1096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938946" y="3181388"/>
            <a:ext cx="794362" cy="104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42486" y="3764357"/>
            <a:ext cx="2607696" cy="142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41466" y="3928748"/>
            <a:ext cx="3108716" cy="1179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8428" y="4070917"/>
            <a:ext cx="522416" cy="988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41158" y="5570500"/>
            <a:ext cx="461665" cy="1269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CEC0A0E-91E2-4CD4-A692-B19F5B23185E}"/>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ym typeface="Wingdings" panose="05000000000000000000" pitchFamily="2" charset="2"/>
              </a:rPr>
              <a:t>  Drafting IND    </a:t>
            </a:r>
            <a:r>
              <a:rPr lang="en-US" sz="1800" b="1" dirty="0">
                <a:solidFill>
                  <a:srgbClr val="FF0000"/>
                </a:solidFill>
                <a:sym typeface="Wingdings" panose="05000000000000000000" pitchFamily="2" charset="2"/>
              </a:rPr>
              <a:t>FDA Review  </a:t>
            </a:r>
            <a:r>
              <a:rPr lang="en-US" sz="1800" dirty="0">
                <a:sym typeface="Wingdings" panose="05000000000000000000" pitchFamily="2" charset="2"/>
              </a:rPr>
              <a:t>  Safe to Proceed</a:t>
            </a:r>
            <a:endParaRPr lang="en-US" sz="1800" dirty="0"/>
          </a:p>
        </p:txBody>
      </p:sp>
      <p:sp>
        <p:nvSpPr>
          <p:cNvPr id="25" name="Title 1">
            <a:extLst>
              <a:ext uri="{FF2B5EF4-FFF2-40B4-BE49-F238E27FC236}">
                <a16:creationId xmlns:a16="http://schemas.microsoft.com/office/drawing/2014/main" id="{A25A3EFB-722D-43F6-9BF5-BF2DCBFCACE1}"/>
              </a:ext>
            </a:extLst>
          </p:cNvPr>
          <p:cNvSpPr>
            <a:spLocks noGrp="1"/>
          </p:cNvSpPr>
          <p:nvPr>
            <p:ph type="title"/>
          </p:nvPr>
        </p:nvSpPr>
        <p:spPr>
          <a:xfrm>
            <a:off x="161925" y="36464"/>
            <a:ext cx="11925300" cy="1643045"/>
          </a:xfrm>
        </p:spPr>
        <p:txBody>
          <a:bodyPr>
            <a:normAutofit/>
          </a:bodyPr>
          <a:lstStyle/>
          <a:p>
            <a:pPr algn="ctr"/>
            <a:r>
              <a:rPr lang="en-US" sz="4000" dirty="0"/>
              <a:t>Initial IND Applications</a:t>
            </a:r>
            <a:br>
              <a:rPr lang="en-US" sz="4000" dirty="0"/>
            </a:br>
            <a:r>
              <a:rPr lang="en-US" b="1" dirty="0">
                <a:latin typeface="+mn-lt"/>
              </a:rPr>
              <a:t>SUBMITTED TO FDA</a:t>
            </a:r>
            <a:br>
              <a:rPr lang="en-US" b="1" dirty="0">
                <a:latin typeface="+mn-lt"/>
              </a:rPr>
            </a:br>
            <a:r>
              <a:rPr lang="en-US" b="1" dirty="0">
                <a:solidFill>
                  <a:schemeClr val="tx1"/>
                </a:solidFill>
                <a:latin typeface="+mn-lt"/>
              </a:rPr>
              <a:t>What happens next?</a:t>
            </a:r>
            <a:endParaRPr lang="en-US" sz="4000" b="1" dirty="0">
              <a:solidFill>
                <a:schemeClr val="tx1"/>
              </a:solidFill>
              <a:latin typeface="+mn-lt"/>
            </a:endParaRPr>
          </a:p>
        </p:txBody>
      </p:sp>
    </p:spTree>
    <p:extLst>
      <p:ext uri="{BB962C8B-B14F-4D97-AF65-F5344CB8AC3E}">
        <p14:creationId xmlns:p14="http://schemas.microsoft.com/office/powerpoint/2010/main" val="1780868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a:xfrm>
            <a:off x="161925" y="1543993"/>
            <a:ext cx="8690091" cy="5770384"/>
          </a:xfrm>
        </p:spPr>
        <p:txBody>
          <a:bodyPr>
            <a:normAutofit/>
          </a:bodyPr>
          <a:lstStyle/>
          <a:p>
            <a:pPr marL="742950" indent="-742950">
              <a:buFont typeface="+mj-lt"/>
              <a:buAutoNum type="arabicPeriod"/>
            </a:pPr>
            <a:r>
              <a:rPr lang="en-US" sz="2400" b="0" dirty="0"/>
              <a:t>Start your 30 Day FDA Review</a:t>
            </a:r>
          </a:p>
          <a:p>
            <a:pPr marL="742950" indent="-742950">
              <a:buFont typeface="+mj-lt"/>
              <a:buAutoNum type="arabicPeriod"/>
            </a:pPr>
            <a:r>
              <a:rPr lang="en-US" sz="2400" b="0" dirty="0"/>
              <a:t>FDA may request additional information</a:t>
            </a:r>
          </a:p>
          <a:p>
            <a:pPr marL="742950" indent="-742950">
              <a:buFont typeface="+mj-lt"/>
              <a:buAutoNum type="arabicPeriod"/>
            </a:pPr>
            <a:r>
              <a:rPr lang="en-US" sz="2400" b="0" dirty="0"/>
              <a:t>30 day clock ends</a:t>
            </a:r>
          </a:p>
          <a:p>
            <a:pPr lvl="2"/>
            <a:r>
              <a:rPr lang="en-US" b="0" dirty="0"/>
              <a:t>Safe to Proceed Letter</a:t>
            </a:r>
          </a:p>
          <a:p>
            <a:pPr lvl="2"/>
            <a:r>
              <a:rPr lang="en-US" b="0" dirty="0"/>
              <a:t>Clinical Hold</a:t>
            </a:r>
          </a:p>
        </p:txBody>
      </p:sp>
      <p:sp>
        <p:nvSpPr>
          <p:cNvPr id="5" name="Title 1">
            <a:extLst>
              <a:ext uri="{FF2B5EF4-FFF2-40B4-BE49-F238E27FC236}">
                <a16:creationId xmlns:a16="http://schemas.microsoft.com/office/drawing/2014/main" id="{4929FCCC-9E76-4026-9AA1-6ECAD1B8C68A}"/>
              </a:ext>
            </a:extLst>
          </p:cNvPr>
          <p:cNvSpPr>
            <a:spLocks noGrp="1"/>
          </p:cNvSpPr>
          <p:nvPr>
            <p:ph type="title"/>
          </p:nvPr>
        </p:nvSpPr>
        <p:spPr>
          <a:xfrm>
            <a:off x="161925" y="36464"/>
            <a:ext cx="11925300" cy="1643045"/>
          </a:xfrm>
        </p:spPr>
        <p:txBody>
          <a:bodyPr>
            <a:normAutofit/>
          </a:bodyPr>
          <a:lstStyle/>
          <a:p>
            <a:pPr algn="ctr"/>
            <a:r>
              <a:rPr lang="en-US" sz="4000" dirty="0"/>
              <a:t>Initial IND Applications</a:t>
            </a:r>
            <a:br>
              <a:rPr lang="en-US" sz="4000" dirty="0"/>
            </a:br>
            <a:r>
              <a:rPr lang="en-US" b="1" dirty="0">
                <a:latin typeface="+mn-lt"/>
              </a:rPr>
              <a:t>SUBMITTED TO FDA</a:t>
            </a:r>
            <a:br>
              <a:rPr lang="en-US" b="1" dirty="0">
                <a:latin typeface="+mn-lt"/>
              </a:rPr>
            </a:br>
            <a:r>
              <a:rPr lang="en-US" b="1" dirty="0">
                <a:solidFill>
                  <a:schemeClr val="tx1"/>
                </a:solidFill>
                <a:latin typeface="+mn-lt"/>
              </a:rPr>
              <a:t>What happens next?</a:t>
            </a:r>
            <a:endParaRPr lang="en-US" sz="4000" b="1" dirty="0">
              <a:solidFill>
                <a:schemeClr val="tx1"/>
              </a:solidFill>
              <a:latin typeface="+mn-lt"/>
            </a:endParaRPr>
          </a:p>
        </p:txBody>
      </p:sp>
      <p:sp>
        <p:nvSpPr>
          <p:cNvPr id="6" name="TextBox 5">
            <a:extLst>
              <a:ext uri="{FF2B5EF4-FFF2-40B4-BE49-F238E27FC236}">
                <a16:creationId xmlns:a16="http://schemas.microsoft.com/office/drawing/2014/main" id="{A3C28BAD-579A-401F-BF56-D791C31E8B58}"/>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ym typeface="Wingdings" panose="05000000000000000000" pitchFamily="2" charset="2"/>
              </a:rPr>
              <a:t>  Drafting IND    FDA Review    </a:t>
            </a:r>
            <a:r>
              <a:rPr lang="en-US" sz="1800" b="1" dirty="0">
                <a:solidFill>
                  <a:srgbClr val="FF0000"/>
                </a:solidFill>
                <a:sym typeface="Wingdings" panose="05000000000000000000" pitchFamily="2" charset="2"/>
              </a:rPr>
              <a:t>Safe to Proceed</a:t>
            </a:r>
            <a:endParaRPr lang="en-US" sz="1800" b="1" dirty="0">
              <a:solidFill>
                <a:srgbClr val="FF0000"/>
              </a:solidFill>
            </a:endParaRPr>
          </a:p>
        </p:txBody>
      </p:sp>
    </p:spTree>
    <p:extLst>
      <p:ext uri="{BB962C8B-B14F-4D97-AF65-F5344CB8AC3E}">
        <p14:creationId xmlns:p14="http://schemas.microsoft.com/office/powerpoint/2010/main" val="3513309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6F75B0F-C1B1-43E0-8736-E05E76399FD3}"/>
              </a:ext>
            </a:extLst>
          </p:cNvPr>
          <p:cNvGrpSpPr/>
          <p:nvPr/>
        </p:nvGrpSpPr>
        <p:grpSpPr>
          <a:xfrm>
            <a:off x="2055439" y="264246"/>
            <a:ext cx="8515284" cy="6523834"/>
            <a:chOff x="2055439" y="264246"/>
            <a:chExt cx="8515284" cy="6523834"/>
          </a:xfrm>
        </p:grpSpPr>
        <p:sp>
          <p:nvSpPr>
            <p:cNvPr id="14" name="TextBox 13">
              <a:extLst>
                <a:ext uri="{FF2B5EF4-FFF2-40B4-BE49-F238E27FC236}">
                  <a16:creationId xmlns:a16="http://schemas.microsoft.com/office/drawing/2014/main" id="{427725DB-5991-4E5C-AB6F-9E7CED3F8748}"/>
                </a:ext>
              </a:extLst>
            </p:cNvPr>
            <p:cNvSpPr txBox="1"/>
            <p:nvPr/>
          </p:nvSpPr>
          <p:spPr>
            <a:xfrm>
              <a:off x="4477374" y="832088"/>
              <a:ext cx="2366682" cy="400110"/>
            </a:xfrm>
            <a:prstGeom prst="rect">
              <a:avLst/>
            </a:prstGeom>
            <a:noFill/>
          </p:spPr>
          <p:txBody>
            <a:bodyPr wrap="square" rtlCol="0">
              <a:spAutoFit/>
            </a:bodyPr>
            <a:lstStyle/>
            <a:p>
              <a:pPr algn="ctr"/>
              <a:r>
                <a:rPr lang="en-US" sz="2000" b="1" dirty="0"/>
                <a:t>Develop Protocol</a:t>
              </a:r>
            </a:p>
          </p:txBody>
        </p:sp>
        <p:sp>
          <p:nvSpPr>
            <p:cNvPr id="15" name="Arrow: Right 14">
              <a:extLst>
                <a:ext uri="{FF2B5EF4-FFF2-40B4-BE49-F238E27FC236}">
                  <a16:creationId xmlns:a16="http://schemas.microsoft.com/office/drawing/2014/main" id="{F1465904-7A70-44B7-A069-0DD2A06A9DD6}"/>
                </a:ext>
              </a:extLst>
            </p:cNvPr>
            <p:cNvSpPr/>
            <p:nvPr/>
          </p:nvSpPr>
          <p:spPr>
            <a:xfrm rot="5400000">
              <a:off x="5496650" y="1203665"/>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Arrow: Right 17">
              <a:extLst>
                <a:ext uri="{FF2B5EF4-FFF2-40B4-BE49-F238E27FC236}">
                  <a16:creationId xmlns:a16="http://schemas.microsoft.com/office/drawing/2014/main" id="{06A06F03-8C49-4190-B8A8-D875EF2C1666}"/>
                </a:ext>
              </a:extLst>
            </p:cNvPr>
            <p:cNvSpPr/>
            <p:nvPr/>
          </p:nvSpPr>
          <p:spPr>
            <a:xfrm rot="2092772">
              <a:off x="4719099" y="573596"/>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TextBox 26">
              <a:extLst>
                <a:ext uri="{FF2B5EF4-FFF2-40B4-BE49-F238E27FC236}">
                  <a16:creationId xmlns:a16="http://schemas.microsoft.com/office/drawing/2014/main" id="{292589B0-62F4-4388-B60A-9FA068C6A3D7}"/>
                </a:ext>
              </a:extLst>
            </p:cNvPr>
            <p:cNvSpPr txBox="1"/>
            <p:nvPr/>
          </p:nvSpPr>
          <p:spPr>
            <a:xfrm>
              <a:off x="3428710" y="3551031"/>
              <a:ext cx="2280290" cy="400110"/>
            </a:xfrm>
            <a:prstGeom prst="rect">
              <a:avLst/>
            </a:prstGeom>
            <a:noFill/>
          </p:spPr>
          <p:txBody>
            <a:bodyPr wrap="square" rtlCol="0">
              <a:spAutoFit/>
            </a:bodyPr>
            <a:lstStyle/>
            <a:p>
              <a:pPr algn="ctr"/>
              <a:r>
                <a:rPr lang="en-US" sz="2000" b="1" dirty="0">
                  <a:solidFill>
                    <a:srgbClr val="4B9CD3"/>
                  </a:solidFill>
                </a:rPr>
                <a:t>ICF Development</a:t>
              </a:r>
            </a:p>
          </p:txBody>
        </p:sp>
        <p:sp>
          <p:nvSpPr>
            <p:cNvPr id="31" name="TextBox 30">
              <a:extLst>
                <a:ext uri="{FF2B5EF4-FFF2-40B4-BE49-F238E27FC236}">
                  <a16:creationId xmlns:a16="http://schemas.microsoft.com/office/drawing/2014/main" id="{619D30C5-AC8D-43AB-AC60-CFE721EB0A11}"/>
                </a:ext>
              </a:extLst>
            </p:cNvPr>
            <p:cNvSpPr txBox="1"/>
            <p:nvPr/>
          </p:nvSpPr>
          <p:spPr>
            <a:xfrm>
              <a:off x="4490289" y="4140512"/>
              <a:ext cx="2366682" cy="584775"/>
            </a:xfrm>
            <a:prstGeom prst="rect">
              <a:avLst/>
            </a:prstGeom>
            <a:noFill/>
          </p:spPr>
          <p:txBody>
            <a:bodyPr wrap="square" rtlCol="0">
              <a:spAutoFit/>
            </a:bodyPr>
            <a:lstStyle/>
            <a:p>
              <a:pPr algn="ctr"/>
              <a:r>
                <a:rPr lang="en-US" sz="2000" b="1" dirty="0">
                  <a:solidFill>
                    <a:srgbClr val="4B9CD3"/>
                  </a:solidFill>
                </a:rPr>
                <a:t>FDA Review</a:t>
              </a:r>
            </a:p>
            <a:p>
              <a:pPr algn="ctr"/>
              <a:r>
                <a:rPr lang="en-US" sz="1100" dirty="0">
                  <a:solidFill>
                    <a:srgbClr val="4B9CD3"/>
                  </a:solidFill>
                </a:rPr>
                <a:t>(if applicable)</a:t>
              </a:r>
            </a:p>
          </p:txBody>
        </p:sp>
        <p:sp>
          <p:nvSpPr>
            <p:cNvPr id="33" name="TextBox 32">
              <a:extLst>
                <a:ext uri="{FF2B5EF4-FFF2-40B4-BE49-F238E27FC236}">
                  <a16:creationId xmlns:a16="http://schemas.microsoft.com/office/drawing/2014/main" id="{7371EC9D-C459-4961-AE62-457854A3DEBB}"/>
                </a:ext>
              </a:extLst>
            </p:cNvPr>
            <p:cNvSpPr txBox="1"/>
            <p:nvPr/>
          </p:nvSpPr>
          <p:spPr>
            <a:xfrm>
              <a:off x="2366234" y="5377522"/>
              <a:ext cx="2953827" cy="907941"/>
            </a:xfrm>
            <a:prstGeom prst="rect">
              <a:avLst/>
            </a:prstGeom>
            <a:noFill/>
          </p:spPr>
          <p:txBody>
            <a:bodyPr wrap="square" rtlCol="0">
              <a:spAutoFit/>
            </a:bodyPr>
            <a:lstStyle/>
            <a:p>
              <a:pPr algn="ctr"/>
              <a:r>
                <a:rPr lang="en-US" sz="2000" b="1" dirty="0"/>
                <a:t>Opening the UNC Site</a:t>
              </a:r>
            </a:p>
            <a:p>
              <a:pPr algn="ctr"/>
              <a:r>
                <a:rPr lang="en-US" sz="1100" dirty="0"/>
                <a:t>(IRB, IBC (if applicable), Beacon Build, Contract (if applicable), Budget, </a:t>
              </a:r>
              <a:r>
                <a:rPr lang="en-US" sz="1100" dirty="0" err="1"/>
                <a:t>OnCore</a:t>
              </a:r>
              <a:r>
                <a:rPr lang="en-US" sz="1100" dirty="0"/>
                <a:t> Build, etc.)</a:t>
              </a:r>
            </a:p>
          </p:txBody>
        </p:sp>
        <p:sp>
          <p:nvSpPr>
            <p:cNvPr id="35" name="TextBox 34">
              <a:extLst>
                <a:ext uri="{FF2B5EF4-FFF2-40B4-BE49-F238E27FC236}">
                  <a16:creationId xmlns:a16="http://schemas.microsoft.com/office/drawing/2014/main" id="{143ED720-C608-4B16-8B27-39DD28449CC6}"/>
                </a:ext>
              </a:extLst>
            </p:cNvPr>
            <p:cNvSpPr txBox="1"/>
            <p:nvPr/>
          </p:nvSpPr>
          <p:spPr>
            <a:xfrm>
              <a:off x="6169060" y="5317169"/>
              <a:ext cx="3402957" cy="569387"/>
            </a:xfrm>
            <a:prstGeom prst="rect">
              <a:avLst/>
            </a:prstGeom>
            <a:noFill/>
          </p:spPr>
          <p:txBody>
            <a:bodyPr wrap="square" rtlCol="0">
              <a:spAutoFit/>
            </a:bodyPr>
            <a:lstStyle/>
            <a:p>
              <a:pPr algn="ctr"/>
              <a:r>
                <a:rPr lang="en-US" sz="2000" b="1" dirty="0"/>
                <a:t>Opening Multicenter Sites</a:t>
              </a:r>
            </a:p>
            <a:p>
              <a:pPr algn="ctr"/>
              <a:r>
                <a:rPr lang="en-US" sz="1100" dirty="0"/>
                <a:t>(if applicable)</a:t>
              </a:r>
            </a:p>
          </p:txBody>
        </p:sp>
        <p:sp>
          <p:nvSpPr>
            <p:cNvPr id="40" name="Arrow: Right 39">
              <a:extLst>
                <a:ext uri="{FF2B5EF4-FFF2-40B4-BE49-F238E27FC236}">
                  <a16:creationId xmlns:a16="http://schemas.microsoft.com/office/drawing/2014/main" id="{8DB90232-64A0-47D6-901E-4465616901DA}"/>
                </a:ext>
              </a:extLst>
            </p:cNvPr>
            <p:cNvSpPr/>
            <p:nvPr/>
          </p:nvSpPr>
          <p:spPr>
            <a:xfrm rot="19507228" flipH="1">
              <a:off x="6202780" y="573595"/>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TextBox 47">
              <a:extLst>
                <a:ext uri="{FF2B5EF4-FFF2-40B4-BE49-F238E27FC236}">
                  <a16:creationId xmlns:a16="http://schemas.microsoft.com/office/drawing/2014/main" id="{4AB6C99C-7184-429A-8606-F4AD76B3BA7E}"/>
                </a:ext>
              </a:extLst>
            </p:cNvPr>
            <p:cNvSpPr txBox="1"/>
            <p:nvPr/>
          </p:nvSpPr>
          <p:spPr>
            <a:xfrm>
              <a:off x="2239505" y="264246"/>
              <a:ext cx="3275030" cy="430887"/>
            </a:xfrm>
            <a:prstGeom prst="rect">
              <a:avLst/>
            </a:prstGeom>
            <a:noFill/>
          </p:spPr>
          <p:txBody>
            <a:bodyPr wrap="square" rtlCol="0">
              <a:spAutoFit/>
            </a:bodyPr>
            <a:lstStyle/>
            <a:p>
              <a:pPr algn="ctr"/>
              <a:r>
                <a:rPr lang="en-US" sz="1100" dirty="0"/>
                <a:t>Pre-Clinical Data OR Previous Human Experience</a:t>
              </a:r>
            </a:p>
          </p:txBody>
        </p:sp>
        <p:sp>
          <p:nvSpPr>
            <p:cNvPr id="49" name="TextBox 48">
              <a:extLst>
                <a:ext uri="{FF2B5EF4-FFF2-40B4-BE49-F238E27FC236}">
                  <a16:creationId xmlns:a16="http://schemas.microsoft.com/office/drawing/2014/main" id="{B7F623CE-9E4B-4B72-AD8B-786FA6F6734B}"/>
                </a:ext>
              </a:extLst>
            </p:cNvPr>
            <p:cNvSpPr txBox="1"/>
            <p:nvPr/>
          </p:nvSpPr>
          <p:spPr>
            <a:xfrm>
              <a:off x="6030532" y="271168"/>
              <a:ext cx="4043366" cy="261610"/>
            </a:xfrm>
            <a:prstGeom prst="rect">
              <a:avLst/>
            </a:prstGeom>
            <a:noFill/>
          </p:spPr>
          <p:txBody>
            <a:bodyPr wrap="square" rtlCol="0">
              <a:spAutoFit/>
            </a:bodyPr>
            <a:lstStyle/>
            <a:p>
              <a:pPr algn="ctr"/>
              <a:r>
                <a:rPr lang="en-US" sz="1100" dirty="0"/>
                <a:t>Secured Investigational Product OR Manufacturing Validation</a:t>
              </a:r>
            </a:p>
          </p:txBody>
        </p:sp>
        <p:sp>
          <p:nvSpPr>
            <p:cNvPr id="51" name="Arrow: Right 50">
              <a:extLst>
                <a:ext uri="{FF2B5EF4-FFF2-40B4-BE49-F238E27FC236}">
                  <a16:creationId xmlns:a16="http://schemas.microsoft.com/office/drawing/2014/main" id="{A048922F-C45B-489A-8273-82F7A16B2122}"/>
                </a:ext>
              </a:extLst>
            </p:cNvPr>
            <p:cNvSpPr/>
            <p:nvPr/>
          </p:nvSpPr>
          <p:spPr>
            <a:xfrm rot="5400000">
              <a:off x="5496647" y="208647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C7130D93-E051-4C93-82AD-F1B46FD3D5A8}"/>
                </a:ext>
              </a:extLst>
            </p:cNvPr>
            <p:cNvSpPr txBox="1"/>
            <p:nvPr/>
          </p:nvSpPr>
          <p:spPr>
            <a:xfrm>
              <a:off x="7871821" y="4583718"/>
              <a:ext cx="2698902" cy="276999"/>
            </a:xfrm>
            <a:prstGeom prst="rect">
              <a:avLst/>
            </a:prstGeom>
            <a:noFill/>
          </p:spPr>
          <p:txBody>
            <a:bodyPr wrap="square" rtlCol="0">
              <a:spAutoFit/>
            </a:bodyPr>
            <a:lstStyle/>
            <a:p>
              <a:pPr algn="ctr"/>
              <a:r>
                <a:rPr lang="en-US" sz="1200" dirty="0"/>
                <a:t>Hard Stop Until Secure Funding*</a:t>
              </a:r>
            </a:p>
          </p:txBody>
        </p:sp>
        <p:sp>
          <p:nvSpPr>
            <p:cNvPr id="20" name="TextBox 19">
              <a:extLst>
                <a:ext uri="{FF2B5EF4-FFF2-40B4-BE49-F238E27FC236}">
                  <a16:creationId xmlns:a16="http://schemas.microsoft.com/office/drawing/2014/main" id="{230A5299-35F8-4300-A882-0C4E1C982744}"/>
                </a:ext>
              </a:extLst>
            </p:cNvPr>
            <p:cNvSpPr txBox="1"/>
            <p:nvPr/>
          </p:nvSpPr>
          <p:spPr>
            <a:xfrm>
              <a:off x="3711106" y="1492263"/>
              <a:ext cx="3866828" cy="584775"/>
            </a:xfrm>
            <a:prstGeom prst="rect">
              <a:avLst/>
            </a:prstGeom>
            <a:noFill/>
          </p:spPr>
          <p:txBody>
            <a:bodyPr wrap="square" rtlCol="0">
              <a:spAutoFit/>
            </a:bodyPr>
            <a:lstStyle/>
            <a:p>
              <a:pPr algn="ctr"/>
              <a:r>
                <a:rPr lang="en-US" sz="2000" b="1" dirty="0"/>
                <a:t>Funding Source Review</a:t>
              </a:r>
            </a:p>
            <a:p>
              <a:pPr algn="ctr"/>
              <a:r>
                <a:rPr lang="en-US" sz="1100" dirty="0"/>
                <a:t>(If externally funded)</a:t>
              </a:r>
              <a:endParaRPr lang="en-US" sz="1100" b="1" dirty="0"/>
            </a:p>
          </p:txBody>
        </p:sp>
        <p:sp>
          <p:nvSpPr>
            <p:cNvPr id="21" name="TextBox 20">
              <a:extLst>
                <a:ext uri="{FF2B5EF4-FFF2-40B4-BE49-F238E27FC236}">
                  <a16:creationId xmlns:a16="http://schemas.microsoft.com/office/drawing/2014/main" id="{8A76442E-AA96-4B41-A468-C37DC8EE64C4}"/>
                </a:ext>
              </a:extLst>
            </p:cNvPr>
            <p:cNvSpPr txBox="1"/>
            <p:nvPr/>
          </p:nvSpPr>
          <p:spPr>
            <a:xfrm>
              <a:off x="3611942" y="2340001"/>
              <a:ext cx="4065262" cy="400110"/>
            </a:xfrm>
            <a:prstGeom prst="rect">
              <a:avLst/>
            </a:prstGeom>
            <a:noFill/>
          </p:spPr>
          <p:txBody>
            <a:bodyPr wrap="square" rtlCol="0">
              <a:spAutoFit/>
            </a:bodyPr>
            <a:lstStyle/>
            <a:p>
              <a:pPr algn="ctr"/>
              <a:r>
                <a:rPr lang="en-US" sz="2000" b="1" dirty="0"/>
                <a:t>Final Draft Protocol Approved!</a:t>
              </a:r>
            </a:p>
          </p:txBody>
        </p:sp>
        <p:sp>
          <p:nvSpPr>
            <p:cNvPr id="22" name="TextBox 21">
              <a:extLst>
                <a:ext uri="{FF2B5EF4-FFF2-40B4-BE49-F238E27FC236}">
                  <a16:creationId xmlns:a16="http://schemas.microsoft.com/office/drawing/2014/main" id="{FBF2E043-3AB6-4C67-8109-6E4328ADAFEA}"/>
                </a:ext>
              </a:extLst>
            </p:cNvPr>
            <p:cNvSpPr txBox="1"/>
            <p:nvPr/>
          </p:nvSpPr>
          <p:spPr>
            <a:xfrm>
              <a:off x="3738129" y="2986237"/>
              <a:ext cx="3815857" cy="400110"/>
            </a:xfrm>
            <a:prstGeom prst="rect">
              <a:avLst/>
            </a:prstGeom>
            <a:noFill/>
          </p:spPr>
          <p:txBody>
            <a:bodyPr wrap="square" rtlCol="0">
              <a:spAutoFit/>
            </a:bodyPr>
            <a:lstStyle/>
            <a:p>
              <a:pPr algn="ctr"/>
              <a:r>
                <a:rPr lang="en-US" sz="2000" b="1" dirty="0"/>
                <a:t>Protocol Review Meeting</a:t>
              </a:r>
            </a:p>
          </p:txBody>
        </p:sp>
        <p:sp>
          <p:nvSpPr>
            <p:cNvPr id="23" name="Arrow: Right 22">
              <a:extLst>
                <a:ext uri="{FF2B5EF4-FFF2-40B4-BE49-F238E27FC236}">
                  <a16:creationId xmlns:a16="http://schemas.microsoft.com/office/drawing/2014/main" id="{3047200E-662F-4B4F-8C20-96C083280C71}"/>
                </a:ext>
              </a:extLst>
            </p:cNvPr>
            <p:cNvSpPr/>
            <p:nvPr/>
          </p:nvSpPr>
          <p:spPr>
            <a:xfrm rot="5400000">
              <a:off x="5496646" y="2720729"/>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Arrow: Right 24">
              <a:extLst>
                <a:ext uri="{FF2B5EF4-FFF2-40B4-BE49-F238E27FC236}">
                  <a16:creationId xmlns:a16="http://schemas.microsoft.com/office/drawing/2014/main" id="{7A964C8C-A342-4670-8F96-820460685205}"/>
                </a:ext>
              </a:extLst>
            </p:cNvPr>
            <p:cNvSpPr/>
            <p:nvPr/>
          </p:nvSpPr>
          <p:spPr>
            <a:xfrm rot="9382252">
              <a:off x="4483799" y="4961398"/>
              <a:ext cx="1089586"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Arrow: Right 27">
              <a:extLst>
                <a:ext uri="{FF2B5EF4-FFF2-40B4-BE49-F238E27FC236}">
                  <a16:creationId xmlns:a16="http://schemas.microsoft.com/office/drawing/2014/main" id="{6FEC287C-E5F3-4C89-8CF1-2402ACEA6279}"/>
                </a:ext>
              </a:extLst>
            </p:cNvPr>
            <p:cNvSpPr/>
            <p:nvPr/>
          </p:nvSpPr>
          <p:spPr>
            <a:xfrm rot="8455355">
              <a:off x="5316109" y="3338164"/>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54EE38B2-F88C-4E12-BEA7-7D5F08C3074C}"/>
                </a:ext>
              </a:extLst>
            </p:cNvPr>
            <p:cNvSpPr txBox="1"/>
            <p:nvPr/>
          </p:nvSpPr>
          <p:spPr>
            <a:xfrm>
              <a:off x="5660715" y="3522222"/>
              <a:ext cx="1833717" cy="400110"/>
            </a:xfrm>
            <a:prstGeom prst="rect">
              <a:avLst/>
            </a:prstGeom>
            <a:noFill/>
          </p:spPr>
          <p:txBody>
            <a:bodyPr wrap="square" rtlCol="0">
              <a:spAutoFit/>
            </a:bodyPr>
            <a:lstStyle/>
            <a:p>
              <a:pPr algn="ctr"/>
              <a:r>
                <a:rPr lang="en-US" sz="2000" b="1" dirty="0"/>
                <a:t>PRC Review</a:t>
              </a:r>
            </a:p>
          </p:txBody>
        </p:sp>
        <p:sp>
          <p:nvSpPr>
            <p:cNvPr id="30" name="Arrow: Right 29">
              <a:extLst>
                <a:ext uri="{FF2B5EF4-FFF2-40B4-BE49-F238E27FC236}">
                  <a16:creationId xmlns:a16="http://schemas.microsoft.com/office/drawing/2014/main" id="{4A993768-F967-4B59-864E-3160D16A9F92}"/>
                </a:ext>
              </a:extLst>
            </p:cNvPr>
            <p:cNvSpPr/>
            <p:nvPr/>
          </p:nvSpPr>
          <p:spPr>
            <a:xfrm rot="13144645" flipH="1">
              <a:off x="5697911" y="3336697"/>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Arrow: Right 31">
              <a:extLst>
                <a:ext uri="{FF2B5EF4-FFF2-40B4-BE49-F238E27FC236}">
                  <a16:creationId xmlns:a16="http://schemas.microsoft.com/office/drawing/2014/main" id="{31095C9D-ADFF-4BFF-8D44-B116371D7F16}"/>
                </a:ext>
              </a:extLst>
            </p:cNvPr>
            <p:cNvSpPr/>
            <p:nvPr/>
          </p:nvSpPr>
          <p:spPr>
            <a:xfrm rot="3018002">
              <a:off x="5366658" y="390372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Arrow: Right 33">
              <a:extLst>
                <a:ext uri="{FF2B5EF4-FFF2-40B4-BE49-F238E27FC236}">
                  <a16:creationId xmlns:a16="http://schemas.microsoft.com/office/drawing/2014/main" id="{91EB65E3-7185-4417-AFB2-828CC6CEFA51}"/>
                </a:ext>
              </a:extLst>
            </p:cNvPr>
            <p:cNvSpPr/>
            <p:nvPr/>
          </p:nvSpPr>
          <p:spPr>
            <a:xfrm rot="18581998" flipH="1">
              <a:off x="5718101" y="3902258"/>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Arrow: Right 35">
              <a:extLst>
                <a:ext uri="{FF2B5EF4-FFF2-40B4-BE49-F238E27FC236}">
                  <a16:creationId xmlns:a16="http://schemas.microsoft.com/office/drawing/2014/main" id="{7CA30F74-77B4-4EEE-A4D6-34B148CAD3AD}"/>
                </a:ext>
              </a:extLst>
            </p:cNvPr>
            <p:cNvSpPr/>
            <p:nvPr/>
          </p:nvSpPr>
          <p:spPr>
            <a:xfrm rot="12217748" flipH="1">
              <a:off x="5752954" y="4961398"/>
              <a:ext cx="1089586" cy="259976"/>
            </a:xfrm>
            <a:prstGeom prst="rightArrow">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5" name="Straight Connector 4">
              <a:extLst>
                <a:ext uri="{FF2B5EF4-FFF2-40B4-BE49-F238E27FC236}">
                  <a16:creationId xmlns:a16="http://schemas.microsoft.com/office/drawing/2014/main" id="{AA84EC3E-5A19-48B2-A015-16F1289197AB}"/>
                </a:ext>
              </a:extLst>
            </p:cNvPr>
            <p:cNvCxnSpPr/>
            <p:nvPr/>
          </p:nvCxnSpPr>
          <p:spPr>
            <a:xfrm>
              <a:off x="3297382" y="4722218"/>
              <a:ext cx="4730015"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BA12CA4-4287-44DD-846F-76CBC68741A4}"/>
                </a:ext>
              </a:extLst>
            </p:cNvPr>
            <p:cNvSpPr txBox="1"/>
            <p:nvPr/>
          </p:nvSpPr>
          <p:spPr>
            <a:xfrm>
              <a:off x="2055439" y="6526470"/>
              <a:ext cx="4633224" cy="261610"/>
            </a:xfrm>
            <a:prstGeom prst="rect">
              <a:avLst/>
            </a:prstGeom>
            <a:noFill/>
          </p:spPr>
          <p:txBody>
            <a:bodyPr wrap="square" rtlCol="0">
              <a:spAutoFit/>
            </a:bodyPr>
            <a:lstStyle/>
            <a:p>
              <a:pPr algn="ctr"/>
              <a:r>
                <a:rPr lang="en-US" sz="1050" dirty="0"/>
                <a:t>*Previous steps may only occur if trying to secure funding from a grant</a:t>
              </a:r>
            </a:p>
          </p:txBody>
        </p:sp>
      </p:grpSp>
      <p:sp>
        <p:nvSpPr>
          <p:cNvPr id="37" name="Rectangle 36">
            <a:extLst>
              <a:ext uri="{FF2B5EF4-FFF2-40B4-BE49-F238E27FC236}">
                <a16:creationId xmlns:a16="http://schemas.microsoft.com/office/drawing/2014/main" id="{5903C63A-8490-4DF8-8ED7-70E7A2CC4949}"/>
              </a:ext>
            </a:extLst>
          </p:cNvPr>
          <p:cNvSpPr/>
          <p:nvPr/>
        </p:nvSpPr>
        <p:spPr>
          <a:xfrm>
            <a:off x="2108859" y="5233187"/>
            <a:ext cx="8120401" cy="1159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825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72AD-F27D-4BF5-97A1-E3D738144DF4}"/>
              </a:ext>
            </a:extLst>
          </p:cNvPr>
          <p:cNvSpPr>
            <a:spLocks noGrp="1"/>
          </p:cNvSpPr>
          <p:nvPr>
            <p:ph type="title"/>
          </p:nvPr>
        </p:nvSpPr>
        <p:spPr>
          <a:xfrm>
            <a:off x="831850" y="458115"/>
            <a:ext cx="10515600" cy="2852737"/>
          </a:xfrm>
        </p:spPr>
        <p:txBody>
          <a:bodyPr/>
          <a:lstStyle/>
          <a:p>
            <a:pPr algn="ctr"/>
            <a:r>
              <a:rPr lang="en-US" dirty="0">
                <a:solidFill>
                  <a:schemeClr val="tx1"/>
                </a:solidFill>
              </a:rPr>
              <a:t>Sponsor Responsibilities</a:t>
            </a:r>
          </a:p>
        </p:txBody>
      </p:sp>
      <p:sp>
        <p:nvSpPr>
          <p:cNvPr id="44" name="Content Placeholder 43"/>
          <p:cNvSpPr>
            <a:spLocks noGrp="1"/>
          </p:cNvSpPr>
          <p:nvPr>
            <p:ph type="body" idx="1"/>
          </p:nvPr>
        </p:nvSpPr>
        <p:spPr>
          <a:xfrm>
            <a:off x="831850" y="3337840"/>
            <a:ext cx="10515600" cy="1500187"/>
          </a:xfrm>
        </p:spPr>
        <p:txBody>
          <a:bodyPr>
            <a:normAutofit/>
          </a:bodyPr>
          <a:lstStyle/>
          <a:p>
            <a:pPr algn="ctr"/>
            <a:r>
              <a:rPr lang="en-US" dirty="0">
                <a:solidFill>
                  <a:schemeClr val="tx1"/>
                </a:solidFill>
              </a:rPr>
              <a:t>Now you have your IIT up and running, what additional responsibilities do you have?</a:t>
            </a:r>
          </a:p>
        </p:txBody>
      </p:sp>
    </p:spTree>
    <p:extLst>
      <p:ext uri="{BB962C8B-B14F-4D97-AF65-F5344CB8AC3E}">
        <p14:creationId xmlns:p14="http://schemas.microsoft.com/office/powerpoint/2010/main" val="3779623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030" y="1297528"/>
            <a:ext cx="5625192" cy="4124206"/>
          </a:xfrm>
          <a:prstGeom prst="rect">
            <a:avLst/>
          </a:prstGeom>
          <a:noFill/>
        </p:spPr>
        <p:txBody>
          <a:bodyPr wrap="square" rtlCol="0">
            <a:spAutoFit/>
          </a:bodyPr>
          <a:lstStyle/>
          <a:p>
            <a:r>
              <a:rPr lang="en-US" b="1" dirty="0">
                <a:solidFill>
                  <a:srgbClr val="FF0000"/>
                </a:solidFill>
              </a:rPr>
              <a:t>Sponsor: </a:t>
            </a:r>
            <a:r>
              <a:rPr lang="en-US" sz="2000" dirty="0"/>
              <a:t>An individual or entity who takes responsibility for and initiates a clinical investigation. </a:t>
            </a:r>
          </a:p>
          <a:p>
            <a:pPr marL="914400" lvl="1" indent="-457200">
              <a:buFont typeface="Arial" panose="020B0604020202020204" pitchFamily="34" charset="0"/>
              <a:buChar char="•"/>
            </a:pPr>
            <a:r>
              <a:rPr lang="en-US" sz="1800" dirty="0"/>
              <a:t>an individual </a:t>
            </a:r>
          </a:p>
          <a:p>
            <a:pPr marL="914400" lvl="1" indent="-457200">
              <a:buFont typeface="Arial" panose="020B0604020202020204" pitchFamily="34" charset="0"/>
              <a:buChar char="•"/>
            </a:pPr>
            <a:r>
              <a:rPr lang="en-US" sz="1800" dirty="0"/>
              <a:t>a pharmaceutical company</a:t>
            </a:r>
          </a:p>
          <a:p>
            <a:pPr marL="914400" lvl="1" indent="-457200">
              <a:buFont typeface="Arial" panose="020B0604020202020204" pitchFamily="34" charset="0"/>
              <a:buChar char="•"/>
            </a:pPr>
            <a:r>
              <a:rPr lang="en-US" sz="1800" dirty="0"/>
              <a:t>a government agency</a:t>
            </a:r>
          </a:p>
          <a:p>
            <a:pPr marL="914400" lvl="1" indent="-457200">
              <a:buFont typeface="Arial" panose="020B0604020202020204" pitchFamily="34" charset="0"/>
              <a:buChar char="•"/>
            </a:pPr>
            <a:r>
              <a:rPr lang="en-US" sz="1800" dirty="0"/>
              <a:t>an academic institution</a:t>
            </a:r>
          </a:p>
          <a:p>
            <a:pPr marL="914400" lvl="1" indent="-457200">
              <a:buFont typeface="Arial" panose="020B0604020202020204" pitchFamily="34" charset="0"/>
              <a:buChar char="•"/>
            </a:pPr>
            <a:r>
              <a:rPr lang="en-US" sz="1800" dirty="0"/>
              <a:t>another organization</a:t>
            </a:r>
          </a:p>
          <a:p>
            <a:endParaRPr lang="en-US" dirty="0"/>
          </a:p>
          <a:p>
            <a:r>
              <a:rPr lang="en-US" b="1" dirty="0">
                <a:solidFill>
                  <a:srgbClr val="FF0000"/>
                </a:solidFill>
              </a:rPr>
              <a:t>Clinical Investigator: </a:t>
            </a:r>
            <a:r>
              <a:rPr lang="en-US" sz="2000" dirty="0"/>
              <a:t>An individual who conducts a clinical investigation under whose immediate supervision the investigational drug/device is administered.</a:t>
            </a:r>
          </a:p>
        </p:txBody>
      </p:sp>
      <p:sp>
        <p:nvSpPr>
          <p:cNvPr id="6" name="Title 1"/>
          <p:cNvSpPr txBox="1">
            <a:spLocks/>
          </p:cNvSpPr>
          <p:nvPr/>
        </p:nvSpPr>
        <p:spPr>
          <a:xfrm>
            <a:off x="314325" y="-9473"/>
            <a:ext cx="119253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100" b="1" dirty="0">
                <a:solidFill>
                  <a:srgbClr val="4B9CD3"/>
                </a:solidFill>
                <a:latin typeface="+mn-lt"/>
              </a:rPr>
              <a:t>Definition of a Sponsor</a:t>
            </a:r>
            <a:endParaRPr lang="en-US" sz="3700" b="1" dirty="0">
              <a:solidFill>
                <a:srgbClr val="4B9CD3"/>
              </a:solidFill>
              <a:latin typeface="+mn-lt"/>
            </a:endParaRPr>
          </a:p>
        </p:txBody>
      </p:sp>
      <p:pic>
        <p:nvPicPr>
          <p:cNvPr id="2" name="Picture 1"/>
          <p:cNvPicPr>
            <a:picLocks noChangeAspect="1"/>
          </p:cNvPicPr>
          <p:nvPr/>
        </p:nvPicPr>
        <p:blipFill>
          <a:blip r:embed="rId2"/>
          <a:stretch>
            <a:fillRect/>
          </a:stretch>
        </p:blipFill>
        <p:spPr>
          <a:xfrm>
            <a:off x="5917222" y="1538885"/>
            <a:ext cx="6007653" cy="3513473"/>
          </a:xfrm>
          <a:prstGeom prst="rect">
            <a:avLst/>
          </a:prstGeom>
        </p:spPr>
      </p:pic>
    </p:spTree>
    <p:extLst>
      <p:ext uri="{BB962C8B-B14F-4D97-AF65-F5344CB8AC3E}">
        <p14:creationId xmlns:p14="http://schemas.microsoft.com/office/powerpoint/2010/main" val="174267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6F75B0F-C1B1-43E0-8736-E05E76399FD3}"/>
              </a:ext>
            </a:extLst>
          </p:cNvPr>
          <p:cNvGrpSpPr/>
          <p:nvPr/>
        </p:nvGrpSpPr>
        <p:grpSpPr>
          <a:xfrm>
            <a:off x="2055439" y="264246"/>
            <a:ext cx="8554194" cy="6523834"/>
            <a:chOff x="2055439" y="264246"/>
            <a:chExt cx="8554194" cy="6523834"/>
          </a:xfrm>
        </p:grpSpPr>
        <p:sp>
          <p:nvSpPr>
            <p:cNvPr id="14" name="TextBox 13">
              <a:extLst>
                <a:ext uri="{FF2B5EF4-FFF2-40B4-BE49-F238E27FC236}">
                  <a16:creationId xmlns:a16="http://schemas.microsoft.com/office/drawing/2014/main" id="{427725DB-5991-4E5C-AB6F-9E7CED3F8748}"/>
                </a:ext>
              </a:extLst>
            </p:cNvPr>
            <p:cNvSpPr txBox="1"/>
            <p:nvPr/>
          </p:nvSpPr>
          <p:spPr>
            <a:xfrm>
              <a:off x="4477374" y="832088"/>
              <a:ext cx="2366682" cy="400110"/>
            </a:xfrm>
            <a:prstGeom prst="rect">
              <a:avLst/>
            </a:prstGeom>
            <a:noFill/>
          </p:spPr>
          <p:txBody>
            <a:bodyPr wrap="square" rtlCol="0">
              <a:spAutoFit/>
            </a:bodyPr>
            <a:lstStyle/>
            <a:p>
              <a:pPr algn="ctr"/>
              <a:r>
                <a:rPr lang="en-US" sz="2000" b="1" dirty="0"/>
                <a:t>Develop Protocol</a:t>
              </a:r>
            </a:p>
          </p:txBody>
        </p:sp>
        <p:sp>
          <p:nvSpPr>
            <p:cNvPr id="15" name="Arrow: Right 14">
              <a:extLst>
                <a:ext uri="{FF2B5EF4-FFF2-40B4-BE49-F238E27FC236}">
                  <a16:creationId xmlns:a16="http://schemas.microsoft.com/office/drawing/2014/main" id="{F1465904-7A70-44B7-A069-0DD2A06A9DD6}"/>
                </a:ext>
              </a:extLst>
            </p:cNvPr>
            <p:cNvSpPr/>
            <p:nvPr/>
          </p:nvSpPr>
          <p:spPr>
            <a:xfrm rot="5400000">
              <a:off x="5496650" y="1203665"/>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Arrow: Right 17">
              <a:extLst>
                <a:ext uri="{FF2B5EF4-FFF2-40B4-BE49-F238E27FC236}">
                  <a16:creationId xmlns:a16="http://schemas.microsoft.com/office/drawing/2014/main" id="{06A06F03-8C49-4190-B8A8-D875EF2C1666}"/>
                </a:ext>
              </a:extLst>
            </p:cNvPr>
            <p:cNvSpPr/>
            <p:nvPr/>
          </p:nvSpPr>
          <p:spPr>
            <a:xfrm rot="2092772">
              <a:off x="4719099" y="573596"/>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TextBox 26">
              <a:extLst>
                <a:ext uri="{FF2B5EF4-FFF2-40B4-BE49-F238E27FC236}">
                  <a16:creationId xmlns:a16="http://schemas.microsoft.com/office/drawing/2014/main" id="{292589B0-62F4-4388-B60A-9FA068C6A3D7}"/>
                </a:ext>
              </a:extLst>
            </p:cNvPr>
            <p:cNvSpPr txBox="1"/>
            <p:nvPr/>
          </p:nvSpPr>
          <p:spPr>
            <a:xfrm>
              <a:off x="3428710" y="3551031"/>
              <a:ext cx="2280290" cy="400110"/>
            </a:xfrm>
            <a:prstGeom prst="rect">
              <a:avLst/>
            </a:prstGeom>
            <a:noFill/>
          </p:spPr>
          <p:txBody>
            <a:bodyPr wrap="square" rtlCol="0">
              <a:spAutoFit/>
            </a:bodyPr>
            <a:lstStyle/>
            <a:p>
              <a:pPr algn="ctr"/>
              <a:r>
                <a:rPr lang="en-US" sz="2000" b="1" dirty="0">
                  <a:solidFill>
                    <a:srgbClr val="4B9CD3"/>
                  </a:solidFill>
                </a:rPr>
                <a:t>ICF Development</a:t>
              </a:r>
            </a:p>
          </p:txBody>
        </p:sp>
        <p:sp>
          <p:nvSpPr>
            <p:cNvPr id="31" name="TextBox 30">
              <a:extLst>
                <a:ext uri="{FF2B5EF4-FFF2-40B4-BE49-F238E27FC236}">
                  <a16:creationId xmlns:a16="http://schemas.microsoft.com/office/drawing/2014/main" id="{619D30C5-AC8D-43AB-AC60-CFE721EB0A11}"/>
                </a:ext>
              </a:extLst>
            </p:cNvPr>
            <p:cNvSpPr txBox="1"/>
            <p:nvPr/>
          </p:nvSpPr>
          <p:spPr>
            <a:xfrm>
              <a:off x="4490289" y="4140512"/>
              <a:ext cx="2366682" cy="584775"/>
            </a:xfrm>
            <a:prstGeom prst="rect">
              <a:avLst/>
            </a:prstGeom>
            <a:noFill/>
          </p:spPr>
          <p:txBody>
            <a:bodyPr wrap="square" rtlCol="0">
              <a:spAutoFit/>
            </a:bodyPr>
            <a:lstStyle/>
            <a:p>
              <a:pPr algn="ctr"/>
              <a:r>
                <a:rPr lang="en-US" sz="2000" b="1" dirty="0">
                  <a:solidFill>
                    <a:srgbClr val="4B9CD3"/>
                  </a:solidFill>
                </a:rPr>
                <a:t>FDA Review</a:t>
              </a:r>
            </a:p>
            <a:p>
              <a:pPr algn="ctr"/>
              <a:r>
                <a:rPr lang="en-US" sz="1100" dirty="0">
                  <a:solidFill>
                    <a:srgbClr val="4B9CD3"/>
                  </a:solidFill>
                </a:rPr>
                <a:t>(if applicable)</a:t>
              </a:r>
            </a:p>
          </p:txBody>
        </p:sp>
        <p:sp>
          <p:nvSpPr>
            <p:cNvPr id="33" name="TextBox 32">
              <a:extLst>
                <a:ext uri="{FF2B5EF4-FFF2-40B4-BE49-F238E27FC236}">
                  <a16:creationId xmlns:a16="http://schemas.microsoft.com/office/drawing/2014/main" id="{7371EC9D-C459-4961-AE62-457854A3DEBB}"/>
                </a:ext>
              </a:extLst>
            </p:cNvPr>
            <p:cNvSpPr txBox="1"/>
            <p:nvPr/>
          </p:nvSpPr>
          <p:spPr>
            <a:xfrm>
              <a:off x="2379168" y="5377522"/>
              <a:ext cx="2940893" cy="907941"/>
            </a:xfrm>
            <a:prstGeom prst="rect">
              <a:avLst/>
            </a:prstGeom>
            <a:noFill/>
          </p:spPr>
          <p:txBody>
            <a:bodyPr wrap="square" rtlCol="0">
              <a:spAutoFit/>
            </a:bodyPr>
            <a:lstStyle/>
            <a:p>
              <a:pPr algn="ctr"/>
              <a:r>
                <a:rPr lang="en-US" sz="2000" b="1" dirty="0"/>
                <a:t>Opening the UNC Site</a:t>
              </a:r>
            </a:p>
            <a:p>
              <a:pPr algn="ctr"/>
              <a:r>
                <a:rPr lang="en-US" sz="1100" dirty="0"/>
                <a:t>(IRB, IBC (if applicable), Beacon Build, Contract (if applicable), Budget, </a:t>
              </a:r>
              <a:r>
                <a:rPr lang="en-US" sz="1100" dirty="0" err="1"/>
                <a:t>OnCore</a:t>
              </a:r>
              <a:r>
                <a:rPr lang="en-US" sz="1100" dirty="0"/>
                <a:t> Build, etc.)</a:t>
              </a:r>
            </a:p>
          </p:txBody>
        </p:sp>
        <p:sp>
          <p:nvSpPr>
            <p:cNvPr id="35" name="TextBox 34">
              <a:extLst>
                <a:ext uri="{FF2B5EF4-FFF2-40B4-BE49-F238E27FC236}">
                  <a16:creationId xmlns:a16="http://schemas.microsoft.com/office/drawing/2014/main" id="{143ED720-C608-4B16-8B27-39DD28449CC6}"/>
                </a:ext>
              </a:extLst>
            </p:cNvPr>
            <p:cNvSpPr txBox="1"/>
            <p:nvPr/>
          </p:nvSpPr>
          <p:spPr>
            <a:xfrm>
              <a:off x="6169060" y="5317169"/>
              <a:ext cx="3370531" cy="569387"/>
            </a:xfrm>
            <a:prstGeom prst="rect">
              <a:avLst/>
            </a:prstGeom>
            <a:noFill/>
          </p:spPr>
          <p:txBody>
            <a:bodyPr wrap="square" rtlCol="0">
              <a:spAutoFit/>
            </a:bodyPr>
            <a:lstStyle/>
            <a:p>
              <a:pPr algn="ctr"/>
              <a:r>
                <a:rPr lang="en-US" sz="2000" b="1" dirty="0"/>
                <a:t>Opening Multicenter Sites</a:t>
              </a:r>
            </a:p>
            <a:p>
              <a:pPr algn="ctr"/>
              <a:r>
                <a:rPr lang="en-US" sz="1100" dirty="0"/>
                <a:t>(if applicable)</a:t>
              </a:r>
            </a:p>
          </p:txBody>
        </p:sp>
        <p:sp>
          <p:nvSpPr>
            <p:cNvPr id="40" name="Arrow: Right 39">
              <a:extLst>
                <a:ext uri="{FF2B5EF4-FFF2-40B4-BE49-F238E27FC236}">
                  <a16:creationId xmlns:a16="http://schemas.microsoft.com/office/drawing/2014/main" id="{8DB90232-64A0-47D6-901E-4465616901DA}"/>
                </a:ext>
              </a:extLst>
            </p:cNvPr>
            <p:cNvSpPr/>
            <p:nvPr/>
          </p:nvSpPr>
          <p:spPr>
            <a:xfrm rot="19507228" flipH="1">
              <a:off x="6202780" y="573595"/>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TextBox 47">
              <a:extLst>
                <a:ext uri="{FF2B5EF4-FFF2-40B4-BE49-F238E27FC236}">
                  <a16:creationId xmlns:a16="http://schemas.microsoft.com/office/drawing/2014/main" id="{4AB6C99C-7184-429A-8606-F4AD76B3BA7E}"/>
                </a:ext>
              </a:extLst>
            </p:cNvPr>
            <p:cNvSpPr txBox="1"/>
            <p:nvPr/>
          </p:nvSpPr>
          <p:spPr>
            <a:xfrm>
              <a:off x="2239505" y="264246"/>
              <a:ext cx="3275030" cy="461665"/>
            </a:xfrm>
            <a:prstGeom prst="rect">
              <a:avLst/>
            </a:prstGeom>
            <a:noFill/>
          </p:spPr>
          <p:txBody>
            <a:bodyPr wrap="square" rtlCol="0">
              <a:spAutoFit/>
            </a:bodyPr>
            <a:lstStyle/>
            <a:p>
              <a:pPr algn="ctr"/>
              <a:r>
                <a:rPr lang="en-US" sz="1200" dirty="0"/>
                <a:t>Pre-Clinical Data OR Previous Human Experience</a:t>
              </a:r>
            </a:p>
          </p:txBody>
        </p:sp>
        <p:sp>
          <p:nvSpPr>
            <p:cNvPr id="49" name="TextBox 48">
              <a:extLst>
                <a:ext uri="{FF2B5EF4-FFF2-40B4-BE49-F238E27FC236}">
                  <a16:creationId xmlns:a16="http://schemas.microsoft.com/office/drawing/2014/main" id="{B7F623CE-9E4B-4B72-AD8B-786FA6F6734B}"/>
                </a:ext>
              </a:extLst>
            </p:cNvPr>
            <p:cNvSpPr txBox="1"/>
            <p:nvPr/>
          </p:nvSpPr>
          <p:spPr>
            <a:xfrm>
              <a:off x="6030532" y="271168"/>
              <a:ext cx="4043366" cy="461665"/>
            </a:xfrm>
            <a:prstGeom prst="rect">
              <a:avLst/>
            </a:prstGeom>
            <a:noFill/>
          </p:spPr>
          <p:txBody>
            <a:bodyPr wrap="square" rtlCol="0">
              <a:spAutoFit/>
            </a:bodyPr>
            <a:lstStyle/>
            <a:p>
              <a:pPr algn="ctr"/>
              <a:r>
                <a:rPr lang="en-US" sz="1200" dirty="0"/>
                <a:t>Secured Investigational Product OR Manufacturing Validation</a:t>
              </a:r>
            </a:p>
          </p:txBody>
        </p:sp>
        <p:sp>
          <p:nvSpPr>
            <p:cNvPr id="51" name="Arrow: Right 50">
              <a:extLst>
                <a:ext uri="{FF2B5EF4-FFF2-40B4-BE49-F238E27FC236}">
                  <a16:creationId xmlns:a16="http://schemas.microsoft.com/office/drawing/2014/main" id="{A048922F-C45B-489A-8273-82F7A16B2122}"/>
                </a:ext>
              </a:extLst>
            </p:cNvPr>
            <p:cNvSpPr/>
            <p:nvPr/>
          </p:nvSpPr>
          <p:spPr>
            <a:xfrm rot="5400000">
              <a:off x="5496647" y="208647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C7130D93-E051-4C93-82AD-F1B46FD3D5A8}"/>
                </a:ext>
              </a:extLst>
            </p:cNvPr>
            <p:cNvSpPr txBox="1"/>
            <p:nvPr/>
          </p:nvSpPr>
          <p:spPr>
            <a:xfrm>
              <a:off x="7871820" y="4583718"/>
              <a:ext cx="2737813" cy="276999"/>
            </a:xfrm>
            <a:prstGeom prst="rect">
              <a:avLst/>
            </a:prstGeom>
            <a:noFill/>
          </p:spPr>
          <p:txBody>
            <a:bodyPr wrap="square" rtlCol="0">
              <a:spAutoFit/>
            </a:bodyPr>
            <a:lstStyle/>
            <a:p>
              <a:pPr algn="ctr"/>
              <a:r>
                <a:rPr lang="en-US" sz="1200" dirty="0"/>
                <a:t>Hard Stop Until Secure Funding*</a:t>
              </a:r>
            </a:p>
          </p:txBody>
        </p:sp>
        <p:sp>
          <p:nvSpPr>
            <p:cNvPr id="20" name="TextBox 19">
              <a:extLst>
                <a:ext uri="{FF2B5EF4-FFF2-40B4-BE49-F238E27FC236}">
                  <a16:creationId xmlns:a16="http://schemas.microsoft.com/office/drawing/2014/main" id="{230A5299-35F8-4300-A882-0C4E1C982744}"/>
                </a:ext>
              </a:extLst>
            </p:cNvPr>
            <p:cNvSpPr txBox="1"/>
            <p:nvPr/>
          </p:nvSpPr>
          <p:spPr>
            <a:xfrm>
              <a:off x="3711106" y="1492263"/>
              <a:ext cx="3866828" cy="584775"/>
            </a:xfrm>
            <a:prstGeom prst="rect">
              <a:avLst/>
            </a:prstGeom>
            <a:noFill/>
          </p:spPr>
          <p:txBody>
            <a:bodyPr wrap="square" rtlCol="0">
              <a:spAutoFit/>
            </a:bodyPr>
            <a:lstStyle/>
            <a:p>
              <a:pPr algn="ctr"/>
              <a:r>
                <a:rPr lang="en-US" sz="2000" b="1" dirty="0"/>
                <a:t>Funding Source Review</a:t>
              </a:r>
            </a:p>
            <a:p>
              <a:pPr algn="ctr"/>
              <a:r>
                <a:rPr lang="en-US" sz="1100" dirty="0"/>
                <a:t>(If externally funded)</a:t>
              </a:r>
              <a:endParaRPr lang="en-US" sz="1100" b="1" dirty="0"/>
            </a:p>
          </p:txBody>
        </p:sp>
        <p:sp>
          <p:nvSpPr>
            <p:cNvPr id="21" name="TextBox 20">
              <a:extLst>
                <a:ext uri="{FF2B5EF4-FFF2-40B4-BE49-F238E27FC236}">
                  <a16:creationId xmlns:a16="http://schemas.microsoft.com/office/drawing/2014/main" id="{8A76442E-AA96-4B41-A468-C37DC8EE64C4}"/>
                </a:ext>
              </a:extLst>
            </p:cNvPr>
            <p:cNvSpPr txBox="1"/>
            <p:nvPr/>
          </p:nvSpPr>
          <p:spPr>
            <a:xfrm>
              <a:off x="3584995" y="2320724"/>
              <a:ext cx="4248010" cy="400110"/>
            </a:xfrm>
            <a:prstGeom prst="rect">
              <a:avLst/>
            </a:prstGeom>
            <a:noFill/>
          </p:spPr>
          <p:txBody>
            <a:bodyPr wrap="square" rtlCol="0">
              <a:spAutoFit/>
            </a:bodyPr>
            <a:lstStyle/>
            <a:p>
              <a:pPr algn="ctr"/>
              <a:r>
                <a:rPr lang="en-US" sz="2000" b="1" dirty="0"/>
                <a:t>Final Draft Protocol Approved!</a:t>
              </a:r>
            </a:p>
          </p:txBody>
        </p:sp>
        <p:sp>
          <p:nvSpPr>
            <p:cNvPr id="22" name="TextBox 21">
              <a:extLst>
                <a:ext uri="{FF2B5EF4-FFF2-40B4-BE49-F238E27FC236}">
                  <a16:creationId xmlns:a16="http://schemas.microsoft.com/office/drawing/2014/main" id="{FBF2E043-3AB6-4C67-8109-6E4328ADAFEA}"/>
                </a:ext>
              </a:extLst>
            </p:cNvPr>
            <p:cNvSpPr txBox="1"/>
            <p:nvPr/>
          </p:nvSpPr>
          <p:spPr>
            <a:xfrm>
              <a:off x="3885774" y="2926570"/>
              <a:ext cx="3473311" cy="400110"/>
            </a:xfrm>
            <a:prstGeom prst="rect">
              <a:avLst/>
            </a:prstGeom>
            <a:noFill/>
          </p:spPr>
          <p:txBody>
            <a:bodyPr wrap="square" rtlCol="0">
              <a:spAutoFit/>
            </a:bodyPr>
            <a:lstStyle/>
            <a:p>
              <a:pPr algn="ctr"/>
              <a:r>
                <a:rPr lang="en-US" sz="2000" b="1" dirty="0"/>
                <a:t>Protocol Review Meeting</a:t>
              </a:r>
            </a:p>
          </p:txBody>
        </p:sp>
        <p:sp>
          <p:nvSpPr>
            <p:cNvPr id="23" name="Arrow: Right 22">
              <a:extLst>
                <a:ext uri="{FF2B5EF4-FFF2-40B4-BE49-F238E27FC236}">
                  <a16:creationId xmlns:a16="http://schemas.microsoft.com/office/drawing/2014/main" id="{3047200E-662F-4B4F-8C20-96C083280C71}"/>
                </a:ext>
              </a:extLst>
            </p:cNvPr>
            <p:cNvSpPr/>
            <p:nvPr/>
          </p:nvSpPr>
          <p:spPr>
            <a:xfrm rot="5400000">
              <a:off x="5496646" y="2720729"/>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Arrow: Right 24">
              <a:extLst>
                <a:ext uri="{FF2B5EF4-FFF2-40B4-BE49-F238E27FC236}">
                  <a16:creationId xmlns:a16="http://schemas.microsoft.com/office/drawing/2014/main" id="{7A964C8C-A342-4670-8F96-820460685205}"/>
                </a:ext>
              </a:extLst>
            </p:cNvPr>
            <p:cNvSpPr/>
            <p:nvPr/>
          </p:nvSpPr>
          <p:spPr>
            <a:xfrm rot="9382252">
              <a:off x="4483799" y="4961398"/>
              <a:ext cx="1089586"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Arrow: Right 27">
              <a:extLst>
                <a:ext uri="{FF2B5EF4-FFF2-40B4-BE49-F238E27FC236}">
                  <a16:creationId xmlns:a16="http://schemas.microsoft.com/office/drawing/2014/main" id="{6FEC287C-E5F3-4C89-8CF1-2402ACEA6279}"/>
                </a:ext>
              </a:extLst>
            </p:cNvPr>
            <p:cNvSpPr/>
            <p:nvPr/>
          </p:nvSpPr>
          <p:spPr>
            <a:xfrm rot="8455355">
              <a:off x="5316109" y="3338164"/>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54EE38B2-F88C-4E12-BEA7-7D5F08C3074C}"/>
                </a:ext>
              </a:extLst>
            </p:cNvPr>
            <p:cNvSpPr txBox="1"/>
            <p:nvPr/>
          </p:nvSpPr>
          <p:spPr>
            <a:xfrm>
              <a:off x="5660715" y="3522222"/>
              <a:ext cx="1833717" cy="400110"/>
            </a:xfrm>
            <a:prstGeom prst="rect">
              <a:avLst/>
            </a:prstGeom>
            <a:noFill/>
          </p:spPr>
          <p:txBody>
            <a:bodyPr wrap="square" rtlCol="0">
              <a:spAutoFit/>
            </a:bodyPr>
            <a:lstStyle/>
            <a:p>
              <a:pPr algn="ctr"/>
              <a:r>
                <a:rPr lang="en-US" sz="2000" b="1" dirty="0"/>
                <a:t>PRC Review</a:t>
              </a:r>
            </a:p>
          </p:txBody>
        </p:sp>
        <p:sp>
          <p:nvSpPr>
            <p:cNvPr id="30" name="Arrow: Right 29">
              <a:extLst>
                <a:ext uri="{FF2B5EF4-FFF2-40B4-BE49-F238E27FC236}">
                  <a16:creationId xmlns:a16="http://schemas.microsoft.com/office/drawing/2014/main" id="{4A993768-F967-4B59-864E-3160D16A9F92}"/>
                </a:ext>
              </a:extLst>
            </p:cNvPr>
            <p:cNvSpPr/>
            <p:nvPr/>
          </p:nvSpPr>
          <p:spPr>
            <a:xfrm rot="13144645" flipH="1">
              <a:off x="5697911" y="3336697"/>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Arrow: Right 31">
              <a:extLst>
                <a:ext uri="{FF2B5EF4-FFF2-40B4-BE49-F238E27FC236}">
                  <a16:creationId xmlns:a16="http://schemas.microsoft.com/office/drawing/2014/main" id="{31095C9D-ADFF-4BFF-8D44-B116371D7F16}"/>
                </a:ext>
              </a:extLst>
            </p:cNvPr>
            <p:cNvSpPr/>
            <p:nvPr/>
          </p:nvSpPr>
          <p:spPr>
            <a:xfrm rot="3018002">
              <a:off x="5366658" y="390372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Arrow: Right 33">
              <a:extLst>
                <a:ext uri="{FF2B5EF4-FFF2-40B4-BE49-F238E27FC236}">
                  <a16:creationId xmlns:a16="http://schemas.microsoft.com/office/drawing/2014/main" id="{91EB65E3-7185-4417-AFB2-828CC6CEFA51}"/>
                </a:ext>
              </a:extLst>
            </p:cNvPr>
            <p:cNvSpPr/>
            <p:nvPr/>
          </p:nvSpPr>
          <p:spPr>
            <a:xfrm rot="18581998" flipH="1">
              <a:off x="5718101" y="3902258"/>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Arrow: Right 35">
              <a:extLst>
                <a:ext uri="{FF2B5EF4-FFF2-40B4-BE49-F238E27FC236}">
                  <a16:creationId xmlns:a16="http://schemas.microsoft.com/office/drawing/2014/main" id="{7CA30F74-77B4-4EEE-A4D6-34B148CAD3AD}"/>
                </a:ext>
              </a:extLst>
            </p:cNvPr>
            <p:cNvSpPr/>
            <p:nvPr/>
          </p:nvSpPr>
          <p:spPr>
            <a:xfrm rot="12217748" flipH="1">
              <a:off x="5752954" y="4961398"/>
              <a:ext cx="1089586" cy="259976"/>
            </a:xfrm>
            <a:prstGeom prst="rightArrow">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5" name="Straight Connector 4">
              <a:extLst>
                <a:ext uri="{FF2B5EF4-FFF2-40B4-BE49-F238E27FC236}">
                  <a16:creationId xmlns:a16="http://schemas.microsoft.com/office/drawing/2014/main" id="{AA84EC3E-5A19-48B2-A015-16F1289197AB}"/>
                </a:ext>
              </a:extLst>
            </p:cNvPr>
            <p:cNvCxnSpPr/>
            <p:nvPr/>
          </p:nvCxnSpPr>
          <p:spPr>
            <a:xfrm>
              <a:off x="3297382" y="4722218"/>
              <a:ext cx="4730015"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BA12CA4-4287-44DD-846F-76CBC68741A4}"/>
                </a:ext>
              </a:extLst>
            </p:cNvPr>
            <p:cNvSpPr txBox="1"/>
            <p:nvPr/>
          </p:nvSpPr>
          <p:spPr>
            <a:xfrm>
              <a:off x="2055439" y="6526470"/>
              <a:ext cx="4633224" cy="261610"/>
            </a:xfrm>
            <a:prstGeom prst="rect">
              <a:avLst/>
            </a:prstGeom>
            <a:noFill/>
          </p:spPr>
          <p:txBody>
            <a:bodyPr wrap="square" rtlCol="0">
              <a:spAutoFit/>
            </a:bodyPr>
            <a:lstStyle/>
            <a:p>
              <a:pPr algn="ctr"/>
              <a:r>
                <a:rPr lang="en-US" sz="1050" dirty="0"/>
                <a:t>*Previous steps may only occur if trying to secure funding from a grant</a:t>
              </a:r>
            </a:p>
          </p:txBody>
        </p:sp>
      </p:grpSp>
      <p:sp>
        <p:nvSpPr>
          <p:cNvPr id="3" name="Rectangle 2">
            <a:extLst>
              <a:ext uri="{FF2B5EF4-FFF2-40B4-BE49-F238E27FC236}">
                <a16:creationId xmlns:a16="http://schemas.microsoft.com/office/drawing/2014/main" id="{00E42569-23A8-4949-9A2F-6B5D467307F0}"/>
              </a:ext>
            </a:extLst>
          </p:cNvPr>
          <p:cNvSpPr/>
          <p:nvPr/>
        </p:nvSpPr>
        <p:spPr>
          <a:xfrm>
            <a:off x="2000242" y="206747"/>
            <a:ext cx="8120401" cy="33947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019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380" y="1293805"/>
            <a:ext cx="6522620" cy="4489825"/>
          </a:xfrm>
          <a:prstGeom prst="rect">
            <a:avLst/>
          </a:prstGeom>
        </p:spPr>
      </p:pic>
      <p:sp>
        <p:nvSpPr>
          <p:cNvPr id="9" name="TextBox 8"/>
          <p:cNvSpPr txBox="1"/>
          <p:nvPr/>
        </p:nvSpPr>
        <p:spPr>
          <a:xfrm>
            <a:off x="7438768" y="1483788"/>
            <a:ext cx="4648457" cy="4031873"/>
          </a:xfrm>
          <a:prstGeom prst="rect">
            <a:avLst/>
          </a:prstGeom>
          <a:noFill/>
        </p:spPr>
        <p:txBody>
          <a:bodyPr wrap="square" rtlCol="0">
            <a:spAutoFit/>
          </a:bodyPr>
          <a:lstStyle/>
          <a:p>
            <a:pPr marL="457200" indent="-457200">
              <a:buFont typeface="Arial" panose="020B0604020202020204" pitchFamily="34" charset="0"/>
              <a:buChar char="•"/>
            </a:pPr>
            <a:r>
              <a:rPr lang="en-US" sz="2000" dirty="0"/>
              <a:t>What are you agreeing to when you sign it?</a:t>
            </a:r>
          </a:p>
          <a:p>
            <a:pPr marL="914400" lvl="1" indent="-457200">
              <a:buFont typeface="Arial" panose="020B0604020202020204" pitchFamily="34" charset="0"/>
              <a:buChar char="•"/>
            </a:pPr>
            <a:r>
              <a:rPr lang="en-US" sz="1800" dirty="0"/>
              <a:t>Not to begin until 30 day initial review is complete</a:t>
            </a:r>
          </a:p>
          <a:p>
            <a:pPr marL="914400" lvl="1" indent="-457200">
              <a:buFont typeface="Arial" panose="020B0604020202020204" pitchFamily="34" charset="0"/>
              <a:buChar char="•"/>
            </a:pPr>
            <a:r>
              <a:rPr lang="en-US" sz="1800" dirty="0"/>
              <a:t>Not to begin research if placed on clinical or financial hold</a:t>
            </a:r>
          </a:p>
          <a:p>
            <a:pPr marL="914400" lvl="1" indent="-457200">
              <a:buFont typeface="Arial" panose="020B0604020202020204" pitchFamily="34" charset="0"/>
              <a:buChar char="•"/>
            </a:pPr>
            <a:r>
              <a:rPr lang="en-US" sz="1800" dirty="0"/>
              <a:t>Agrees that an IRB that complies with the regulations will be responsible for initial and continuing review and approval of all studies under the IND</a:t>
            </a:r>
          </a:p>
          <a:p>
            <a:pPr marL="914400" lvl="1" indent="-457200">
              <a:buFont typeface="Arial" panose="020B0604020202020204" pitchFamily="34" charset="0"/>
              <a:buChar char="•"/>
            </a:pPr>
            <a:r>
              <a:rPr lang="en-US" sz="1800" dirty="0"/>
              <a:t>Agrees to conduct investigation in accordance with the regulatory requirements</a:t>
            </a:r>
          </a:p>
        </p:txBody>
      </p:sp>
      <p:sp>
        <p:nvSpPr>
          <p:cNvPr id="6" name="Title 1"/>
          <p:cNvSpPr txBox="1">
            <a:spLocks/>
          </p:cNvSpPr>
          <p:nvPr/>
        </p:nvSpPr>
        <p:spPr>
          <a:xfrm>
            <a:off x="161925" y="161681"/>
            <a:ext cx="11925300"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4B9CD3"/>
                </a:solidFill>
                <a:latin typeface="+mn-lt"/>
              </a:rPr>
              <a:t>Initial IND Applications</a:t>
            </a:r>
          </a:p>
          <a:p>
            <a:pPr algn="ctr"/>
            <a:r>
              <a:rPr lang="en-US" sz="4800" b="1" dirty="0">
                <a:solidFill>
                  <a:srgbClr val="4B9CD3"/>
                </a:solidFill>
                <a:latin typeface="+mn-lt"/>
              </a:rPr>
              <a:t>FORM FDA 1571</a:t>
            </a:r>
            <a:br>
              <a:rPr lang="en-US" sz="4000" b="1" dirty="0">
                <a:solidFill>
                  <a:srgbClr val="4B9CD3"/>
                </a:solidFill>
                <a:latin typeface="+mn-lt"/>
              </a:rPr>
            </a:br>
            <a:endParaRPr lang="en-US" sz="4000" b="1" dirty="0">
              <a:solidFill>
                <a:srgbClr val="4B9CD3"/>
              </a:solidFill>
              <a:latin typeface="+mn-lt"/>
            </a:endParaRPr>
          </a:p>
        </p:txBody>
      </p:sp>
      <p:sp>
        <p:nvSpPr>
          <p:cNvPr id="2" name="TextBox 1">
            <a:extLst>
              <a:ext uri="{FF2B5EF4-FFF2-40B4-BE49-F238E27FC236}">
                <a16:creationId xmlns:a16="http://schemas.microsoft.com/office/drawing/2014/main" id="{4A05F52F-FA05-4A6F-9538-CFE0474E34C4}"/>
              </a:ext>
            </a:extLst>
          </p:cNvPr>
          <p:cNvSpPr txBox="1"/>
          <p:nvPr/>
        </p:nvSpPr>
        <p:spPr>
          <a:xfrm>
            <a:off x="210079" y="5830829"/>
            <a:ext cx="8116479" cy="400110"/>
          </a:xfrm>
          <a:prstGeom prst="rect">
            <a:avLst/>
          </a:prstGeom>
          <a:noFill/>
        </p:spPr>
        <p:txBody>
          <a:bodyPr wrap="square" rtlCol="0">
            <a:spAutoFit/>
          </a:bodyPr>
          <a:lstStyle/>
          <a:p>
            <a:r>
              <a:rPr lang="en-US" sz="2000" b="1" dirty="0">
                <a:solidFill>
                  <a:srgbClr val="FF0000"/>
                </a:solidFill>
              </a:rPr>
              <a:t>Agreeing to overseeing the trial as the clinical trial sponsor!!</a:t>
            </a:r>
          </a:p>
        </p:txBody>
      </p:sp>
    </p:spTree>
    <p:extLst>
      <p:ext uri="{BB962C8B-B14F-4D97-AF65-F5344CB8AC3E}">
        <p14:creationId xmlns:p14="http://schemas.microsoft.com/office/powerpoint/2010/main" val="280491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B00F-B1EA-4480-BC29-734D09B54385}"/>
              </a:ext>
            </a:extLst>
          </p:cNvPr>
          <p:cNvSpPr>
            <a:spLocks noGrp="1"/>
          </p:cNvSpPr>
          <p:nvPr>
            <p:ph type="title"/>
          </p:nvPr>
        </p:nvSpPr>
        <p:spPr>
          <a:xfrm>
            <a:off x="368063" y="345879"/>
            <a:ext cx="11623109" cy="548640"/>
          </a:xfrm>
        </p:spPr>
        <p:txBody>
          <a:bodyPr>
            <a:noAutofit/>
          </a:bodyPr>
          <a:lstStyle/>
          <a:p>
            <a:pPr algn="ctr"/>
            <a:r>
              <a:rPr lang="en-US" sz="4000" dirty="0"/>
              <a:t>LCCC Org Structure to Manage LCCC Sponsored Treatment Trials</a:t>
            </a:r>
          </a:p>
        </p:txBody>
      </p:sp>
      <p:sp>
        <p:nvSpPr>
          <p:cNvPr id="4" name="Flowchart: Alternate Process 3">
            <a:extLst>
              <a:ext uri="{FF2B5EF4-FFF2-40B4-BE49-F238E27FC236}">
                <a16:creationId xmlns:a16="http://schemas.microsoft.com/office/drawing/2014/main" id="{FE4A5804-2A1D-4BB6-AA38-4B75BB5DD9A1}"/>
              </a:ext>
            </a:extLst>
          </p:cNvPr>
          <p:cNvSpPr/>
          <p:nvPr/>
        </p:nvSpPr>
        <p:spPr>
          <a:xfrm>
            <a:off x="477430" y="1329443"/>
            <a:ext cx="2621820" cy="4650571"/>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a:extLst>
              <a:ext uri="{FF2B5EF4-FFF2-40B4-BE49-F238E27FC236}">
                <a16:creationId xmlns:a16="http://schemas.microsoft.com/office/drawing/2014/main" id="{16EF29A2-64D3-462A-9938-3F27FF9D15F2}"/>
              </a:ext>
            </a:extLst>
          </p:cNvPr>
          <p:cNvSpPr/>
          <p:nvPr/>
        </p:nvSpPr>
        <p:spPr>
          <a:xfrm>
            <a:off x="3328524" y="1329445"/>
            <a:ext cx="2621820" cy="4650571"/>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extLst>
              <a:ext uri="{FF2B5EF4-FFF2-40B4-BE49-F238E27FC236}">
                <a16:creationId xmlns:a16="http://schemas.microsoft.com/office/drawing/2014/main" id="{3B476048-8A64-44E3-811B-2B9378BAA833}"/>
              </a:ext>
            </a:extLst>
          </p:cNvPr>
          <p:cNvSpPr/>
          <p:nvPr/>
        </p:nvSpPr>
        <p:spPr>
          <a:xfrm>
            <a:off x="6179618" y="1329447"/>
            <a:ext cx="2621820" cy="4650569"/>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Alternate Process 9">
            <a:extLst>
              <a:ext uri="{FF2B5EF4-FFF2-40B4-BE49-F238E27FC236}">
                <a16:creationId xmlns:a16="http://schemas.microsoft.com/office/drawing/2014/main" id="{D0F33584-F8E0-4DE6-97F3-6497E4896E22}"/>
              </a:ext>
            </a:extLst>
          </p:cNvPr>
          <p:cNvSpPr/>
          <p:nvPr/>
        </p:nvSpPr>
        <p:spPr>
          <a:xfrm>
            <a:off x="9092750" y="1329445"/>
            <a:ext cx="2621820" cy="4650569"/>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4A4B95-C1DA-4E3E-B016-0A28B3618EE0}"/>
              </a:ext>
            </a:extLst>
          </p:cNvPr>
          <p:cNvSpPr txBox="1"/>
          <p:nvPr/>
        </p:nvSpPr>
        <p:spPr>
          <a:xfrm>
            <a:off x="621422" y="1458459"/>
            <a:ext cx="2438400" cy="3585597"/>
          </a:xfrm>
          <a:prstGeom prst="rect">
            <a:avLst/>
          </a:prstGeom>
          <a:noFill/>
        </p:spPr>
        <p:txBody>
          <a:bodyPr wrap="square" rtlCol="0">
            <a:spAutoFit/>
          </a:bodyPr>
          <a:lstStyle/>
          <a:p>
            <a:r>
              <a:rPr lang="en-US" sz="2000" u="sng" dirty="0"/>
              <a:t>Multicenter Operations:</a:t>
            </a:r>
          </a:p>
          <a:p>
            <a:r>
              <a:rPr lang="en-US" sz="1400" dirty="0"/>
              <a:t>Monitoring &amp; Multicenter Site Management</a:t>
            </a:r>
          </a:p>
          <a:p>
            <a:endParaRPr lang="en-US" sz="1100" dirty="0"/>
          </a:p>
          <a:p>
            <a:pPr marL="285750" indent="-285750">
              <a:buFont typeface="Arial" panose="020B0604020202020204" pitchFamily="34" charset="0"/>
              <a:buChar char="•"/>
            </a:pPr>
            <a:r>
              <a:rPr lang="en-US" sz="1400" dirty="0"/>
              <a:t>Assistant Director, Multicenter Clinical Trial Operations</a:t>
            </a:r>
          </a:p>
          <a:p>
            <a:pPr marL="285750" indent="-285750">
              <a:buFont typeface="Arial" panose="020B0604020202020204" pitchFamily="34" charset="0"/>
              <a:buChar char="•"/>
            </a:pPr>
            <a:r>
              <a:rPr lang="en-US" sz="1400" dirty="0"/>
              <a:t>Clinical Regulatory Manager</a:t>
            </a:r>
          </a:p>
          <a:p>
            <a:pPr marL="285750" indent="-285750">
              <a:buFont typeface="Arial" panose="020B0604020202020204" pitchFamily="34" charset="0"/>
              <a:buChar char="•"/>
            </a:pPr>
            <a:r>
              <a:rPr lang="en-US" sz="1400" dirty="0"/>
              <a:t>In-House Monitors</a:t>
            </a:r>
          </a:p>
          <a:p>
            <a:pPr marL="285750" indent="-285750">
              <a:buFont typeface="Arial" panose="020B0604020202020204" pitchFamily="34" charset="0"/>
              <a:buChar char="•"/>
            </a:pPr>
            <a:r>
              <a:rPr lang="en-US" sz="1400" dirty="0"/>
              <a:t>Multicenter Project Managers</a:t>
            </a:r>
          </a:p>
          <a:p>
            <a:pPr marL="285750" indent="-285750">
              <a:buFont typeface="Arial" panose="020B0604020202020204" pitchFamily="34" charset="0"/>
              <a:buChar char="•"/>
            </a:pPr>
            <a:r>
              <a:rPr lang="en-US" sz="1400" dirty="0"/>
              <a:t>Multicenter Regulatory Associates</a:t>
            </a:r>
          </a:p>
        </p:txBody>
      </p:sp>
      <p:sp>
        <p:nvSpPr>
          <p:cNvPr id="12" name="TextBox 11">
            <a:extLst>
              <a:ext uri="{FF2B5EF4-FFF2-40B4-BE49-F238E27FC236}">
                <a16:creationId xmlns:a16="http://schemas.microsoft.com/office/drawing/2014/main" id="{78ADAED1-9950-4CA0-913E-D0EE0695BF9D}"/>
              </a:ext>
            </a:extLst>
          </p:cNvPr>
          <p:cNvSpPr txBox="1"/>
          <p:nvPr/>
        </p:nvSpPr>
        <p:spPr>
          <a:xfrm>
            <a:off x="3484968" y="1458459"/>
            <a:ext cx="2438400" cy="3739485"/>
          </a:xfrm>
          <a:prstGeom prst="rect">
            <a:avLst/>
          </a:prstGeom>
          <a:noFill/>
        </p:spPr>
        <p:txBody>
          <a:bodyPr wrap="square" rtlCol="0">
            <a:spAutoFit/>
          </a:bodyPr>
          <a:lstStyle/>
          <a:p>
            <a:r>
              <a:rPr lang="en-US" sz="2000" u="sng" dirty="0"/>
              <a:t>Compliance:</a:t>
            </a:r>
          </a:p>
          <a:p>
            <a:r>
              <a:rPr lang="en-US" sz="1400" dirty="0"/>
              <a:t>Auditing, Data &amp; Safety Monitoring, Compliance, Training</a:t>
            </a:r>
          </a:p>
          <a:p>
            <a:endParaRPr lang="en-US" sz="1100" dirty="0"/>
          </a:p>
          <a:p>
            <a:pPr marL="285750" indent="-285750">
              <a:buFont typeface="Arial" panose="020B0604020202020204" pitchFamily="34" charset="0"/>
              <a:buChar char="•"/>
            </a:pPr>
            <a:r>
              <a:rPr lang="en-US" sz="1400" dirty="0"/>
              <a:t>Compliance Manager </a:t>
            </a:r>
            <a:r>
              <a:rPr lang="en-US" sz="1100" dirty="0"/>
              <a:t>(also coordinators routine audits)</a:t>
            </a:r>
          </a:p>
          <a:p>
            <a:pPr marL="285750" indent="-285750">
              <a:buFont typeface="Arial" panose="020B0604020202020204" pitchFamily="34" charset="0"/>
              <a:buChar char="•"/>
            </a:pPr>
            <a:r>
              <a:rPr lang="en-US" sz="1400" dirty="0"/>
              <a:t>DSMC Coordinator</a:t>
            </a:r>
          </a:p>
          <a:p>
            <a:pPr marL="285750" indent="-285750">
              <a:buFont typeface="Arial" panose="020B0604020202020204" pitchFamily="34" charset="0"/>
              <a:buChar char="•"/>
            </a:pPr>
            <a:r>
              <a:rPr lang="en-US" sz="1400" dirty="0"/>
              <a:t>PRC Coordinator</a:t>
            </a:r>
          </a:p>
          <a:p>
            <a:pPr marL="285750" indent="-285750">
              <a:buFont typeface="Arial" panose="020B0604020202020204" pitchFamily="34" charset="0"/>
              <a:buChar char="•"/>
            </a:pPr>
            <a:r>
              <a:rPr lang="en-US" sz="1400" dirty="0"/>
              <a:t>Training Coordinator </a:t>
            </a:r>
            <a:r>
              <a:rPr lang="en-US" sz="1100" dirty="0"/>
              <a:t>(for both LCCC site and sponsor staff)</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endParaRPr lang="en-US" sz="1100" dirty="0"/>
          </a:p>
          <a:p>
            <a:pPr marL="171450" indent="-171450">
              <a:buFont typeface="Arial" panose="020B0604020202020204" pitchFamily="34" charset="0"/>
              <a:buChar char="•"/>
            </a:pPr>
            <a:r>
              <a:rPr lang="en-US" sz="1400" dirty="0"/>
              <a:t>Compliance Committee</a:t>
            </a:r>
          </a:p>
          <a:p>
            <a:pPr marL="171450" indent="-171450">
              <a:buFont typeface="Arial" panose="020B0604020202020204" pitchFamily="34" charset="0"/>
              <a:buChar char="•"/>
            </a:pPr>
            <a:r>
              <a:rPr lang="en-US" sz="1400" dirty="0"/>
              <a:t>DSMC</a:t>
            </a:r>
            <a:r>
              <a:rPr lang="en-US" sz="1100" dirty="0"/>
              <a:t> </a:t>
            </a:r>
          </a:p>
          <a:p>
            <a:pPr marL="171450" indent="-171450">
              <a:buFont typeface="Arial" panose="020B0604020202020204" pitchFamily="34" charset="0"/>
              <a:buChar char="•"/>
            </a:pPr>
            <a:r>
              <a:rPr lang="en-US" sz="1400" dirty="0"/>
              <a:t>PRC</a:t>
            </a:r>
            <a:endParaRPr lang="en-US" sz="1800" dirty="0"/>
          </a:p>
        </p:txBody>
      </p:sp>
      <p:sp>
        <p:nvSpPr>
          <p:cNvPr id="13" name="TextBox 12">
            <a:extLst>
              <a:ext uri="{FF2B5EF4-FFF2-40B4-BE49-F238E27FC236}">
                <a16:creationId xmlns:a16="http://schemas.microsoft.com/office/drawing/2014/main" id="{360A170F-BD87-46F4-8D2D-AA56C288DB8F}"/>
              </a:ext>
            </a:extLst>
          </p:cNvPr>
          <p:cNvSpPr txBox="1"/>
          <p:nvPr/>
        </p:nvSpPr>
        <p:spPr>
          <a:xfrm>
            <a:off x="6278042" y="1438314"/>
            <a:ext cx="2523396" cy="4539704"/>
          </a:xfrm>
          <a:prstGeom prst="rect">
            <a:avLst/>
          </a:prstGeom>
          <a:noFill/>
        </p:spPr>
        <p:txBody>
          <a:bodyPr wrap="square" rtlCol="0">
            <a:spAutoFit/>
          </a:bodyPr>
          <a:lstStyle/>
          <a:p>
            <a:r>
              <a:rPr lang="en-US" sz="2000" u="sng" dirty="0"/>
              <a:t>Clinical Development:</a:t>
            </a:r>
          </a:p>
          <a:p>
            <a:r>
              <a:rPr lang="en-US" sz="1400" dirty="0"/>
              <a:t>IND Management, Protocol Development, Patient Education &amp; ICF Development, Clinical Development</a:t>
            </a:r>
          </a:p>
          <a:p>
            <a:endParaRPr lang="en-US" sz="1100" dirty="0"/>
          </a:p>
          <a:p>
            <a:pPr marL="285750" indent="-285750">
              <a:buFont typeface="Arial" panose="020B0604020202020204" pitchFamily="34" charset="0"/>
              <a:buChar char="•"/>
            </a:pPr>
            <a:r>
              <a:rPr lang="en-US" sz="1400" dirty="0"/>
              <a:t>Director of UNC Lineberger Sponsored Clinical Research</a:t>
            </a:r>
          </a:p>
          <a:p>
            <a:pPr marL="285750" indent="-285750">
              <a:buFont typeface="Arial" panose="020B0604020202020204" pitchFamily="34" charset="0"/>
              <a:buChar char="•"/>
            </a:pPr>
            <a:r>
              <a:rPr lang="en-US" sz="1400" dirty="0"/>
              <a:t>Clinical Protocol Development Associates</a:t>
            </a:r>
          </a:p>
          <a:p>
            <a:pPr marL="285750" indent="-285750">
              <a:buFont typeface="Arial" panose="020B0604020202020204" pitchFamily="34" charset="0"/>
              <a:buChar char="•"/>
            </a:pPr>
            <a:r>
              <a:rPr lang="en-US" sz="1400" dirty="0"/>
              <a:t>IND Specialist</a:t>
            </a:r>
          </a:p>
          <a:p>
            <a:pPr marL="285750" indent="-285750">
              <a:buFont typeface="Arial" panose="020B0604020202020204" pitchFamily="34" charset="0"/>
              <a:buChar char="•"/>
            </a:pPr>
            <a:r>
              <a:rPr lang="en-US" sz="1400" dirty="0"/>
              <a:t>Clinical Data Management Project Manager*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Seat on ACT Oversight Committee</a:t>
            </a:r>
          </a:p>
        </p:txBody>
      </p:sp>
      <p:sp>
        <p:nvSpPr>
          <p:cNvPr id="14" name="TextBox 13">
            <a:extLst>
              <a:ext uri="{FF2B5EF4-FFF2-40B4-BE49-F238E27FC236}">
                <a16:creationId xmlns:a16="http://schemas.microsoft.com/office/drawing/2014/main" id="{7B129B4A-DB3C-4CEC-A5F8-BFCCA111B8DD}"/>
              </a:ext>
            </a:extLst>
          </p:cNvPr>
          <p:cNvSpPr txBox="1"/>
          <p:nvPr/>
        </p:nvSpPr>
        <p:spPr>
          <a:xfrm>
            <a:off x="9239036" y="1387124"/>
            <a:ext cx="2438400" cy="4616648"/>
          </a:xfrm>
          <a:prstGeom prst="rect">
            <a:avLst/>
          </a:prstGeom>
          <a:noFill/>
        </p:spPr>
        <p:txBody>
          <a:bodyPr wrap="square" rtlCol="0">
            <a:spAutoFit/>
          </a:bodyPr>
          <a:lstStyle/>
          <a:p>
            <a:r>
              <a:rPr lang="en-US" sz="2000" u="sng" dirty="0"/>
              <a:t>Data Operations:</a:t>
            </a:r>
          </a:p>
          <a:p>
            <a:r>
              <a:rPr lang="en-US" sz="1400" dirty="0"/>
              <a:t>Clinical Data Operations, Clinical Trial Systems, CT.gov, eCTD data sets</a:t>
            </a:r>
          </a:p>
          <a:p>
            <a:endParaRPr lang="en-US" sz="1100" dirty="0"/>
          </a:p>
          <a:p>
            <a:pPr marL="285750" indent="-285750">
              <a:buFont typeface="Arial" panose="020B0604020202020204" pitchFamily="34" charset="0"/>
              <a:buChar char="•"/>
            </a:pPr>
            <a:r>
              <a:rPr lang="en-US" sz="1400" dirty="0"/>
              <a:t>Assistant Director, Data Operations &amp; Clinical Trials Systems</a:t>
            </a:r>
          </a:p>
          <a:p>
            <a:pPr marL="285750" indent="-285750">
              <a:buFont typeface="Arial" panose="020B0604020202020204" pitchFamily="34" charset="0"/>
              <a:buChar char="•"/>
            </a:pPr>
            <a:r>
              <a:rPr lang="en-US" sz="1400" dirty="0"/>
              <a:t>Lead Clinical Data Management Associate</a:t>
            </a:r>
          </a:p>
          <a:p>
            <a:pPr marL="285750" indent="-285750">
              <a:buFont typeface="Arial" panose="020B0604020202020204" pitchFamily="34" charset="0"/>
              <a:buChar char="•"/>
            </a:pPr>
            <a:r>
              <a:rPr lang="en-US" sz="1400" dirty="0"/>
              <a:t>Clinical Data Management Associates</a:t>
            </a:r>
          </a:p>
          <a:p>
            <a:pPr marL="285750" indent="-285750">
              <a:buFont typeface="Arial" panose="020B0604020202020204" pitchFamily="34" charset="0"/>
              <a:buChar char="•"/>
            </a:pPr>
            <a:r>
              <a:rPr lang="en-US" sz="1400" dirty="0"/>
              <a:t>Clinical Data Management Project Manager*</a:t>
            </a:r>
          </a:p>
          <a:p>
            <a:pPr marL="285750" indent="-285750">
              <a:buFont typeface="Arial" panose="020B0604020202020204" pitchFamily="34" charset="0"/>
              <a:buChar char="•"/>
            </a:pPr>
            <a:r>
              <a:rPr lang="en-US" sz="1400" dirty="0" err="1"/>
              <a:t>OnCore</a:t>
            </a:r>
            <a:r>
              <a:rPr lang="en-US" sz="1400" dirty="0"/>
              <a:t> Analysts &amp; Administrator</a:t>
            </a:r>
          </a:p>
          <a:p>
            <a:pPr marL="285750" indent="-285750">
              <a:buFont typeface="Arial" panose="020B0604020202020204" pitchFamily="34" charset="0"/>
              <a:buChar char="•"/>
            </a:pPr>
            <a:r>
              <a:rPr lang="en-US" sz="1400" i="1" dirty="0"/>
              <a:t>Temp </a:t>
            </a:r>
            <a:r>
              <a:rPr lang="en-US" sz="1400" dirty="0"/>
              <a:t>SDTM programmer</a:t>
            </a:r>
            <a:endParaRPr lang="en-US" sz="1400" i="1" dirty="0"/>
          </a:p>
          <a:p>
            <a:pPr marL="285750" indent="-285750">
              <a:buFont typeface="Arial" panose="020B0604020202020204" pitchFamily="34" charset="0"/>
              <a:buChar char="•"/>
            </a:pPr>
            <a:r>
              <a:rPr lang="en-US" sz="1400" dirty="0"/>
              <a:t>Clinical Trials Analyst </a:t>
            </a:r>
            <a:r>
              <a:rPr lang="en-US" sz="1100" dirty="0"/>
              <a:t>(CT.gov &amp; CTRP)</a:t>
            </a:r>
            <a:endParaRPr lang="en-US" sz="1400" dirty="0"/>
          </a:p>
        </p:txBody>
      </p:sp>
      <p:sp>
        <p:nvSpPr>
          <p:cNvPr id="15" name="TextBox 14">
            <a:extLst>
              <a:ext uri="{FF2B5EF4-FFF2-40B4-BE49-F238E27FC236}">
                <a16:creationId xmlns:a16="http://schemas.microsoft.com/office/drawing/2014/main" id="{506DCBC7-AB54-4CC7-82A2-2F9A1B693755}"/>
              </a:ext>
            </a:extLst>
          </p:cNvPr>
          <p:cNvSpPr txBox="1"/>
          <p:nvPr/>
        </p:nvSpPr>
        <p:spPr>
          <a:xfrm>
            <a:off x="748542" y="6349404"/>
            <a:ext cx="7161452" cy="369332"/>
          </a:xfrm>
          <a:prstGeom prst="rect">
            <a:avLst/>
          </a:prstGeom>
          <a:noFill/>
        </p:spPr>
        <p:txBody>
          <a:bodyPr wrap="square" rtlCol="0">
            <a:spAutoFit/>
          </a:bodyPr>
          <a:lstStyle/>
          <a:p>
            <a:r>
              <a:rPr lang="en-US" sz="1800" dirty="0"/>
              <a:t>Also, finance support from the pre-award finance team.</a:t>
            </a:r>
          </a:p>
        </p:txBody>
      </p:sp>
    </p:spTree>
    <p:extLst>
      <p:ext uri="{BB962C8B-B14F-4D97-AF65-F5344CB8AC3E}">
        <p14:creationId xmlns:p14="http://schemas.microsoft.com/office/powerpoint/2010/main" val="1268541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12700"/>
            <a:ext cx="11925300" cy="1325563"/>
          </a:xfrm>
        </p:spPr>
        <p:txBody>
          <a:bodyPr>
            <a:normAutofit/>
          </a:bodyPr>
          <a:lstStyle/>
          <a:p>
            <a:pPr algn="ctr"/>
            <a:r>
              <a:rPr lang="en-US" sz="4000" dirty="0"/>
              <a:t>Clinical Trial Life Cycle- Sponsor Obligations</a:t>
            </a:r>
          </a:p>
        </p:txBody>
      </p:sp>
      <p:grpSp>
        <p:nvGrpSpPr>
          <p:cNvPr id="43" name="Group 42"/>
          <p:cNvGrpSpPr/>
          <p:nvPr/>
        </p:nvGrpSpPr>
        <p:grpSpPr>
          <a:xfrm>
            <a:off x="351692" y="1411494"/>
            <a:ext cx="10703650" cy="2298860"/>
            <a:chOff x="770376" y="3060098"/>
            <a:chExt cx="10703650" cy="1633178"/>
          </a:xfrm>
        </p:grpSpPr>
        <p:cxnSp>
          <p:nvCxnSpPr>
            <p:cNvPr id="32" name="Straight Connector 31"/>
            <p:cNvCxnSpPr/>
            <p:nvPr/>
          </p:nvCxnSpPr>
          <p:spPr>
            <a:xfrm flipH="1">
              <a:off x="4045594" y="3504556"/>
              <a:ext cx="0" cy="118872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42622" y="3504547"/>
              <a:ext cx="93" cy="118872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770376" y="3871038"/>
              <a:ext cx="10703650" cy="502183"/>
              <a:chOff x="-115449" y="2956638"/>
              <a:chExt cx="10703650" cy="502183"/>
            </a:xfrm>
          </p:grpSpPr>
          <p:grpSp>
            <p:nvGrpSpPr>
              <p:cNvPr id="14" name="Group 13"/>
              <p:cNvGrpSpPr/>
              <p:nvPr/>
            </p:nvGrpSpPr>
            <p:grpSpPr>
              <a:xfrm>
                <a:off x="-115449" y="2956638"/>
                <a:ext cx="3431801" cy="456983"/>
                <a:chOff x="-970693" y="2148955"/>
                <a:chExt cx="3431801" cy="456983"/>
              </a:xfrm>
            </p:grpSpPr>
            <p:sp>
              <p:nvSpPr>
                <p:cNvPr id="15" name="Right Arrow 14"/>
                <p:cNvSpPr/>
                <p:nvPr/>
              </p:nvSpPr>
              <p:spPr>
                <a:xfrm>
                  <a:off x="-970693" y="2148955"/>
                  <a:ext cx="3353207" cy="45698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70693" y="2250402"/>
                  <a:ext cx="3431801" cy="240519"/>
                </a:xfrm>
                <a:prstGeom prst="rect">
                  <a:avLst/>
                </a:prstGeom>
                <a:noFill/>
              </p:spPr>
              <p:txBody>
                <a:bodyPr wrap="square" rtlCol="0">
                  <a:spAutoFit/>
                </a:bodyPr>
                <a:lstStyle/>
                <a:p>
                  <a:r>
                    <a:rPr lang="en-US" sz="1600" dirty="0"/>
                    <a:t>Preclinical/Protocol Development</a:t>
                  </a:r>
                </a:p>
              </p:txBody>
            </p:sp>
          </p:grpSp>
          <p:grpSp>
            <p:nvGrpSpPr>
              <p:cNvPr id="18" name="Group 17"/>
              <p:cNvGrpSpPr/>
              <p:nvPr/>
            </p:nvGrpSpPr>
            <p:grpSpPr>
              <a:xfrm>
                <a:off x="3246550" y="2987517"/>
                <a:ext cx="4905804" cy="456983"/>
                <a:chOff x="582436" y="1737038"/>
                <a:chExt cx="4905804" cy="456983"/>
              </a:xfrm>
            </p:grpSpPr>
            <p:sp>
              <p:nvSpPr>
                <p:cNvPr id="19" name="Right Arrow 18"/>
                <p:cNvSpPr/>
                <p:nvPr/>
              </p:nvSpPr>
              <p:spPr>
                <a:xfrm>
                  <a:off x="582436" y="1737038"/>
                  <a:ext cx="4905804" cy="4569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155915" y="1830378"/>
                  <a:ext cx="2277979" cy="240519"/>
                </a:xfrm>
                <a:prstGeom prst="rect">
                  <a:avLst/>
                </a:prstGeom>
                <a:noFill/>
              </p:spPr>
              <p:txBody>
                <a:bodyPr wrap="square" rtlCol="0">
                  <a:spAutoFit/>
                </a:bodyPr>
                <a:lstStyle/>
                <a:p>
                  <a:r>
                    <a:rPr lang="en-US" sz="1600" dirty="0">
                      <a:solidFill>
                        <a:schemeClr val="bg1"/>
                      </a:solidFill>
                    </a:rPr>
                    <a:t>Clinical Trial </a:t>
                  </a:r>
                </a:p>
              </p:txBody>
            </p:sp>
          </p:grpSp>
          <p:grpSp>
            <p:nvGrpSpPr>
              <p:cNvPr id="21" name="Group 20"/>
              <p:cNvGrpSpPr/>
              <p:nvPr/>
            </p:nvGrpSpPr>
            <p:grpSpPr>
              <a:xfrm>
                <a:off x="8150550" y="3001838"/>
                <a:ext cx="2437651" cy="456983"/>
                <a:chOff x="3900859" y="1314693"/>
                <a:chExt cx="2437651" cy="456983"/>
              </a:xfrm>
            </p:grpSpPr>
            <p:sp>
              <p:nvSpPr>
                <p:cNvPr id="22" name="Right Arrow 21"/>
                <p:cNvSpPr/>
                <p:nvPr/>
              </p:nvSpPr>
              <p:spPr>
                <a:xfrm>
                  <a:off x="3900859" y="1314693"/>
                  <a:ext cx="1860883" cy="4569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060531" y="1409249"/>
                  <a:ext cx="2277979" cy="240519"/>
                </a:xfrm>
                <a:prstGeom prst="rect">
                  <a:avLst/>
                </a:prstGeom>
                <a:noFill/>
              </p:spPr>
              <p:txBody>
                <a:bodyPr wrap="square" rtlCol="0">
                  <a:spAutoFit/>
                </a:bodyPr>
                <a:lstStyle/>
                <a:p>
                  <a:r>
                    <a:rPr lang="en-US" sz="1600" dirty="0">
                      <a:solidFill>
                        <a:schemeClr val="bg1"/>
                      </a:solidFill>
                    </a:rPr>
                    <a:t>Data Analysis </a:t>
                  </a:r>
                </a:p>
              </p:txBody>
            </p:sp>
          </p:grpSp>
        </p:grpSp>
        <p:sp>
          <p:nvSpPr>
            <p:cNvPr id="38" name="TextBox 37"/>
            <p:cNvSpPr txBox="1"/>
            <p:nvPr/>
          </p:nvSpPr>
          <p:spPr>
            <a:xfrm>
              <a:off x="3089031" y="3060098"/>
              <a:ext cx="1711260" cy="371711"/>
            </a:xfrm>
            <a:prstGeom prst="rect">
              <a:avLst/>
            </a:prstGeom>
            <a:noFill/>
          </p:spPr>
          <p:txBody>
            <a:bodyPr wrap="square" rtlCol="0">
              <a:spAutoFit/>
            </a:bodyPr>
            <a:lstStyle/>
            <a:p>
              <a:pPr algn="ctr"/>
              <a:r>
                <a:rPr lang="en-US" sz="1400" dirty="0"/>
                <a:t>Initial IND Application</a:t>
              </a:r>
            </a:p>
          </p:txBody>
        </p:sp>
      </p:grpSp>
      <p:cxnSp>
        <p:nvCxnSpPr>
          <p:cNvPr id="11" name="Straight Arrow Connector 10"/>
          <p:cNvCxnSpPr/>
          <p:nvPr/>
        </p:nvCxnSpPr>
        <p:spPr>
          <a:xfrm flipV="1">
            <a:off x="509954" y="2321169"/>
            <a:ext cx="0" cy="383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5676" y="2011980"/>
            <a:ext cx="1711260" cy="307777"/>
          </a:xfrm>
          <a:prstGeom prst="rect">
            <a:avLst/>
          </a:prstGeom>
          <a:noFill/>
        </p:spPr>
        <p:txBody>
          <a:bodyPr wrap="square" rtlCol="0">
            <a:spAutoFit/>
          </a:bodyPr>
          <a:lstStyle/>
          <a:p>
            <a:pPr algn="ctr"/>
            <a:r>
              <a:rPr lang="en-US" sz="1400" dirty="0"/>
              <a:t>GLP</a:t>
            </a:r>
          </a:p>
        </p:txBody>
      </p:sp>
      <p:cxnSp>
        <p:nvCxnSpPr>
          <p:cNvPr id="45" name="Straight Arrow Connector 44"/>
          <p:cNvCxnSpPr/>
          <p:nvPr/>
        </p:nvCxnSpPr>
        <p:spPr>
          <a:xfrm>
            <a:off x="600808" y="3041605"/>
            <a:ext cx="5861" cy="3840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2892" y="3398659"/>
            <a:ext cx="1711260" cy="738664"/>
          </a:xfrm>
          <a:prstGeom prst="rect">
            <a:avLst/>
          </a:prstGeom>
          <a:noFill/>
        </p:spPr>
        <p:txBody>
          <a:bodyPr wrap="square" rtlCol="0">
            <a:spAutoFit/>
          </a:bodyPr>
          <a:lstStyle/>
          <a:p>
            <a:pPr algn="ctr"/>
            <a:r>
              <a:rPr lang="en-US" sz="1400" dirty="0"/>
              <a:t>Providing Proper Info to Investigators</a:t>
            </a:r>
          </a:p>
        </p:txBody>
      </p:sp>
      <p:cxnSp>
        <p:nvCxnSpPr>
          <p:cNvPr id="47" name="Straight Arrow Connector 46"/>
          <p:cNvCxnSpPr/>
          <p:nvPr/>
        </p:nvCxnSpPr>
        <p:spPr>
          <a:xfrm flipV="1">
            <a:off x="2595193" y="2321169"/>
            <a:ext cx="0" cy="383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964293" y="1817407"/>
            <a:ext cx="1212628" cy="523220"/>
          </a:xfrm>
          <a:prstGeom prst="rect">
            <a:avLst/>
          </a:prstGeom>
          <a:noFill/>
        </p:spPr>
        <p:txBody>
          <a:bodyPr wrap="square" rtlCol="0">
            <a:spAutoFit/>
          </a:bodyPr>
          <a:lstStyle/>
          <a:p>
            <a:pPr algn="ctr"/>
            <a:r>
              <a:rPr lang="en-US" sz="1400" dirty="0"/>
              <a:t>Monitoring Plans</a:t>
            </a:r>
          </a:p>
        </p:txBody>
      </p:sp>
      <p:cxnSp>
        <p:nvCxnSpPr>
          <p:cNvPr id="49" name="Straight Arrow Connector 48"/>
          <p:cNvCxnSpPr/>
          <p:nvPr/>
        </p:nvCxnSpPr>
        <p:spPr>
          <a:xfrm>
            <a:off x="3520652" y="3076773"/>
            <a:ext cx="0" cy="1055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665022" y="4115841"/>
            <a:ext cx="1711260" cy="307777"/>
          </a:xfrm>
          <a:prstGeom prst="rect">
            <a:avLst/>
          </a:prstGeom>
          <a:noFill/>
        </p:spPr>
        <p:txBody>
          <a:bodyPr wrap="square" rtlCol="0">
            <a:spAutoFit/>
          </a:bodyPr>
          <a:lstStyle/>
          <a:p>
            <a:pPr algn="ctr"/>
            <a:r>
              <a:rPr lang="en-US" sz="1400" dirty="0"/>
              <a:t>CT.gov</a:t>
            </a:r>
          </a:p>
        </p:txBody>
      </p:sp>
      <p:cxnSp>
        <p:nvCxnSpPr>
          <p:cNvPr id="51" name="Straight Arrow Connector 50"/>
          <p:cNvCxnSpPr/>
          <p:nvPr/>
        </p:nvCxnSpPr>
        <p:spPr>
          <a:xfrm flipV="1">
            <a:off x="4377434" y="2362983"/>
            <a:ext cx="0" cy="383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67462" y="1299035"/>
            <a:ext cx="1372502" cy="523220"/>
          </a:xfrm>
          <a:prstGeom prst="rect">
            <a:avLst/>
          </a:prstGeom>
          <a:noFill/>
        </p:spPr>
        <p:txBody>
          <a:bodyPr wrap="square" rtlCol="0">
            <a:spAutoFit/>
          </a:bodyPr>
          <a:lstStyle/>
          <a:p>
            <a:pPr algn="ctr"/>
            <a:r>
              <a:rPr lang="en-US" sz="1400" b="1" dirty="0">
                <a:solidFill>
                  <a:srgbClr val="FF0000"/>
                </a:solidFill>
              </a:rPr>
              <a:t>IND Maintenance</a:t>
            </a:r>
          </a:p>
        </p:txBody>
      </p:sp>
      <p:cxnSp>
        <p:nvCxnSpPr>
          <p:cNvPr id="53" name="Straight Arrow Connector 52"/>
          <p:cNvCxnSpPr/>
          <p:nvPr/>
        </p:nvCxnSpPr>
        <p:spPr>
          <a:xfrm flipV="1">
            <a:off x="832738" y="1836395"/>
            <a:ext cx="0" cy="8681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078" y="1540701"/>
            <a:ext cx="1711260" cy="307777"/>
          </a:xfrm>
          <a:prstGeom prst="rect">
            <a:avLst/>
          </a:prstGeom>
          <a:noFill/>
        </p:spPr>
        <p:txBody>
          <a:bodyPr wrap="square" rtlCol="0">
            <a:spAutoFit/>
          </a:bodyPr>
          <a:lstStyle/>
          <a:p>
            <a:pPr algn="ctr"/>
            <a:r>
              <a:rPr lang="en-US" sz="1400" dirty="0"/>
              <a:t>Essential Docs</a:t>
            </a:r>
          </a:p>
        </p:txBody>
      </p:sp>
      <p:cxnSp>
        <p:nvCxnSpPr>
          <p:cNvPr id="55" name="Straight Arrow Connector 54"/>
          <p:cNvCxnSpPr/>
          <p:nvPr/>
        </p:nvCxnSpPr>
        <p:spPr>
          <a:xfrm>
            <a:off x="5868352" y="3076773"/>
            <a:ext cx="0" cy="404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031867" y="3466690"/>
            <a:ext cx="1711260" cy="307777"/>
          </a:xfrm>
          <a:prstGeom prst="rect">
            <a:avLst/>
          </a:prstGeom>
          <a:noFill/>
        </p:spPr>
        <p:txBody>
          <a:bodyPr wrap="square" rtlCol="0">
            <a:spAutoFit/>
          </a:bodyPr>
          <a:lstStyle/>
          <a:p>
            <a:pPr algn="ctr"/>
            <a:r>
              <a:rPr lang="en-US" sz="1400" dirty="0"/>
              <a:t>CT.gov</a:t>
            </a:r>
          </a:p>
        </p:txBody>
      </p:sp>
      <p:cxnSp>
        <p:nvCxnSpPr>
          <p:cNvPr id="57" name="Straight Arrow Connector 56"/>
          <p:cNvCxnSpPr/>
          <p:nvPr/>
        </p:nvCxnSpPr>
        <p:spPr>
          <a:xfrm>
            <a:off x="9370467" y="3114877"/>
            <a:ext cx="0" cy="1055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514837" y="4153945"/>
            <a:ext cx="1711260" cy="307777"/>
          </a:xfrm>
          <a:prstGeom prst="rect">
            <a:avLst/>
          </a:prstGeom>
          <a:noFill/>
        </p:spPr>
        <p:txBody>
          <a:bodyPr wrap="square" rtlCol="0">
            <a:spAutoFit/>
          </a:bodyPr>
          <a:lstStyle/>
          <a:p>
            <a:pPr algn="ctr"/>
            <a:r>
              <a:rPr lang="en-US" sz="1400" dirty="0"/>
              <a:t>CT.gov</a:t>
            </a:r>
          </a:p>
        </p:txBody>
      </p:sp>
      <p:cxnSp>
        <p:nvCxnSpPr>
          <p:cNvPr id="59" name="Straight Arrow Connector 58"/>
          <p:cNvCxnSpPr/>
          <p:nvPr/>
        </p:nvCxnSpPr>
        <p:spPr>
          <a:xfrm flipV="1">
            <a:off x="8741346" y="2392288"/>
            <a:ext cx="0" cy="383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118970" y="1631885"/>
            <a:ext cx="1372502" cy="738664"/>
          </a:xfrm>
          <a:prstGeom prst="rect">
            <a:avLst/>
          </a:prstGeom>
          <a:noFill/>
        </p:spPr>
        <p:txBody>
          <a:bodyPr wrap="square" rtlCol="0">
            <a:spAutoFit/>
          </a:bodyPr>
          <a:lstStyle/>
          <a:p>
            <a:pPr algn="ctr"/>
            <a:r>
              <a:rPr lang="en-US" sz="1400" dirty="0"/>
              <a:t>IND Maintenance/ Withdrawal</a:t>
            </a:r>
          </a:p>
        </p:txBody>
      </p:sp>
      <p:cxnSp>
        <p:nvCxnSpPr>
          <p:cNvPr id="61" name="Straight Arrow Connector 60"/>
          <p:cNvCxnSpPr/>
          <p:nvPr/>
        </p:nvCxnSpPr>
        <p:spPr>
          <a:xfrm>
            <a:off x="4577859" y="3097293"/>
            <a:ext cx="5861" cy="3840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866239" y="3454347"/>
            <a:ext cx="1711260" cy="738664"/>
          </a:xfrm>
          <a:prstGeom prst="rect">
            <a:avLst/>
          </a:prstGeom>
          <a:noFill/>
        </p:spPr>
        <p:txBody>
          <a:bodyPr wrap="square" rtlCol="0">
            <a:spAutoFit/>
          </a:bodyPr>
          <a:lstStyle/>
          <a:p>
            <a:pPr algn="ctr"/>
            <a:r>
              <a:rPr lang="en-US" sz="1400" b="1" dirty="0">
                <a:solidFill>
                  <a:srgbClr val="FF0000"/>
                </a:solidFill>
              </a:rPr>
              <a:t>Providing Proper Info to Investigators</a:t>
            </a:r>
          </a:p>
        </p:txBody>
      </p:sp>
      <p:cxnSp>
        <p:nvCxnSpPr>
          <p:cNvPr id="63" name="Straight Arrow Connector 62"/>
          <p:cNvCxnSpPr/>
          <p:nvPr/>
        </p:nvCxnSpPr>
        <p:spPr>
          <a:xfrm flipV="1">
            <a:off x="5124081" y="1836395"/>
            <a:ext cx="0" cy="909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3954159" y="3087953"/>
            <a:ext cx="1796" cy="16423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098529" y="4697054"/>
            <a:ext cx="1711260" cy="523220"/>
          </a:xfrm>
          <a:prstGeom prst="rect">
            <a:avLst/>
          </a:prstGeom>
          <a:noFill/>
        </p:spPr>
        <p:txBody>
          <a:bodyPr wrap="square" rtlCol="0">
            <a:spAutoFit/>
          </a:bodyPr>
          <a:lstStyle/>
          <a:p>
            <a:pPr algn="ctr"/>
            <a:r>
              <a:rPr lang="en-US" sz="1400" dirty="0"/>
              <a:t>Selecting Qualified Investigators</a:t>
            </a:r>
          </a:p>
        </p:txBody>
      </p:sp>
      <p:sp>
        <p:nvSpPr>
          <p:cNvPr id="68" name="TextBox 67"/>
          <p:cNvSpPr txBox="1"/>
          <p:nvPr/>
        </p:nvSpPr>
        <p:spPr>
          <a:xfrm>
            <a:off x="3553035" y="2061635"/>
            <a:ext cx="1711260" cy="307777"/>
          </a:xfrm>
          <a:prstGeom prst="rect">
            <a:avLst/>
          </a:prstGeom>
          <a:noFill/>
        </p:spPr>
        <p:txBody>
          <a:bodyPr wrap="square" rtlCol="0">
            <a:spAutoFit/>
          </a:bodyPr>
          <a:lstStyle/>
          <a:p>
            <a:pPr algn="ctr"/>
            <a:r>
              <a:rPr lang="en-US" sz="1400" dirty="0"/>
              <a:t>Essential Docs</a:t>
            </a:r>
          </a:p>
        </p:txBody>
      </p:sp>
      <p:cxnSp>
        <p:nvCxnSpPr>
          <p:cNvPr id="69" name="Straight Arrow Connector 68"/>
          <p:cNvCxnSpPr>
            <a:endCxn id="70" idx="0"/>
          </p:cNvCxnSpPr>
          <p:nvPr/>
        </p:nvCxnSpPr>
        <p:spPr>
          <a:xfrm>
            <a:off x="1608991" y="3047473"/>
            <a:ext cx="0" cy="12757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75523" y="4323222"/>
            <a:ext cx="1711260" cy="338554"/>
          </a:xfrm>
          <a:prstGeom prst="rect">
            <a:avLst/>
          </a:prstGeom>
          <a:noFill/>
        </p:spPr>
        <p:txBody>
          <a:bodyPr wrap="square" rtlCol="0">
            <a:spAutoFit/>
          </a:bodyPr>
          <a:lstStyle/>
          <a:p>
            <a:pPr algn="ctr"/>
            <a:r>
              <a:rPr lang="en-US" sz="1600" dirty="0"/>
              <a:t>CRFs</a:t>
            </a:r>
          </a:p>
        </p:txBody>
      </p:sp>
      <p:cxnSp>
        <p:nvCxnSpPr>
          <p:cNvPr id="72" name="Straight Arrow Connector 71"/>
          <p:cNvCxnSpPr/>
          <p:nvPr/>
        </p:nvCxnSpPr>
        <p:spPr>
          <a:xfrm flipV="1">
            <a:off x="5628228" y="2359271"/>
            <a:ext cx="0" cy="383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018981" y="3494677"/>
            <a:ext cx="1711260" cy="307777"/>
          </a:xfrm>
          <a:prstGeom prst="rect">
            <a:avLst/>
          </a:prstGeom>
          <a:noFill/>
        </p:spPr>
        <p:txBody>
          <a:bodyPr wrap="square" rtlCol="0">
            <a:spAutoFit/>
          </a:bodyPr>
          <a:lstStyle/>
          <a:p>
            <a:pPr algn="ctr"/>
            <a:r>
              <a:rPr lang="en-US" sz="1400" b="1" dirty="0">
                <a:solidFill>
                  <a:srgbClr val="FF0000"/>
                </a:solidFill>
              </a:rPr>
              <a:t>Monitoring</a:t>
            </a:r>
          </a:p>
        </p:txBody>
      </p:sp>
      <p:cxnSp>
        <p:nvCxnSpPr>
          <p:cNvPr id="74" name="Straight Arrow Connector 73"/>
          <p:cNvCxnSpPr/>
          <p:nvPr/>
        </p:nvCxnSpPr>
        <p:spPr>
          <a:xfrm flipH="1">
            <a:off x="5468815" y="3082374"/>
            <a:ext cx="6114" cy="13720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792450" y="4424120"/>
            <a:ext cx="1360413" cy="523220"/>
          </a:xfrm>
          <a:prstGeom prst="rect">
            <a:avLst/>
          </a:prstGeom>
          <a:noFill/>
        </p:spPr>
        <p:txBody>
          <a:bodyPr wrap="square" rtlCol="0">
            <a:spAutoFit/>
          </a:bodyPr>
          <a:lstStyle/>
          <a:p>
            <a:pPr algn="ctr"/>
            <a:r>
              <a:rPr lang="en-US" sz="1400" dirty="0"/>
              <a:t>IP Accountability</a:t>
            </a:r>
          </a:p>
        </p:txBody>
      </p:sp>
      <p:cxnSp>
        <p:nvCxnSpPr>
          <p:cNvPr id="77" name="Straight Arrow Connector 76"/>
          <p:cNvCxnSpPr/>
          <p:nvPr/>
        </p:nvCxnSpPr>
        <p:spPr>
          <a:xfrm flipV="1">
            <a:off x="10467567" y="2562272"/>
            <a:ext cx="0" cy="383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841712" y="2009308"/>
            <a:ext cx="1372502" cy="523220"/>
          </a:xfrm>
          <a:prstGeom prst="rect">
            <a:avLst/>
          </a:prstGeom>
          <a:noFill/>
        </p:spPr>
        <p:txBody>
          <a:bodyPr wrap="square" rtlCol="0">
            <a:spAutoFit/>
          </a:bodyPr>
          <a:lstStyle/>
          <a:p>
            <a:pPr algn="ctr"/>
            <a:r>
              <a:rPr lang="en-US" sz="1400" dirty="0"/>
              <a:t>Record Retention</a:t>
            </a:r>
          </a:p>
        </p:txBody>
      </p:sp>
      <p:cxnSp>
        <p:nvCxnSpPr>
          <p:cNvPr id="79" name="Straight Arrow Connector 78"/>
          <p:cNvCxnSpPr/>
          <p:nvPr/>
        </p:nvCxnSpPr>
        <p:spPr>
          <a:xfrm flipH="1">
            <a:off x="7408855" y="3087466"/>
            <a:ext cx="9590" cy="1574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546866" y="4648977"/>
            <a:ext cx="1432581" cy="1169551"/>
          </a:xfrm>
          <a:prstGeom prst="rect">
            <a:avLst/>
          </a:prstGeom>
          <a:noFill/>
        </p:spPr>
        <p:txBody>
          <a:bodyPr wrap="square" rtlCol="0">
            <a:spAutoFit/>
          </a:bodyPr>
          <a:lstStyle/>
          <a:p>
            <a:pPr algn="ctr"/>
            <a:r>
              <a:rPr lang="en-US" sz="1400" b="1" dirty="0">
                <a:solidFill>
                  <a:srgbClr val="FF0000"/>
                </a:solidFill>
              </a:rPr>
              <a:t>Assuring Investigation Conducted in Accordance with Plan</a:t>
            </a:r>
          </a:p>
        </p:txBody>
      </p:sp>
      <p:cxnSp>
        <p:nvCxnSpPr>
          <p:cNvPr id="83" name="Straight Arrow Connector 82"/>
          <p:cNvCxnSpPr/>
          <p:nvPr/>
        </p:nvCxnSpPr>
        <p:spPr>
          <a:xfrm flipH="1">
            <a:off x="2471792" y="3041605"/>
            <a:ext cx="0" cy="5573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860756" y="3569170"/>
            <a:ext cx="1204423" cy="523220"/>
          </a:xfrm>
          <a:prstGeom prst="rect">
            <a:avLst/>
          </a:prstGeom>
          <a:noFill/>
        </p:spPr>
        <p:txBody>
          <a:bodyPr wrap="square" rtlCol="0">
            <a:spAutoFit/>
          </a:bodyPr>
          <a:lstStyle/>
          <a:p>
            <a:pPr algn="ctr"/>
            <a:r>
              <a:rPr lang="en-US" sz="1400" dirty="0"/>
              <a:t>QC with SOPs</a:t>
            </a:r>
          </a:p>
        </p:txBody>
      </p:sp>
      <p:cxnSp>
        <p:nvCxnSpPr>
          <p:cNvPr id="86" name="Straight Arrow Connector 85"/>
          <p:cNvCxnSpPr/>
          <p:nvPr/>
        </p:nvCxnSpPr>
        <p:spPr>
          <a:xfrm flipH="1">
            <a:off x="6318801" y="3097154"/>
            <a:ext cx="8824" cy="7737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725381" y="3870903"/>
            <a:ext cx="1204423" cy="523220"/>
          </a:xfrm>
          <a:prstGeom prst="rect">
            <a:avLst/>
          </a:prstGeom>
          <a:noFill/>
        </p:spPr>
        <p:txBody>
          <a:bodyPr wrap="square" rtlCol="0">
            <a:spAutoFit/>
          </a:bodyPr>
          <a:lstStyle/>
          <a:p>
            <a:pPr algn="ctr"/>
            <a:r>
              <a:rPr lang="en-US" sz="1400" dirty="0"/>
              <a:t>QC with SOPs</a:t>
            </a:r>
          </a:p>
        </p:txBody>
      </p:sp>
      <p:cxnSp>
        <p:nvCxnSpPr>
          <p:cNvPr id="89" name="Straight Arrow Connector 88"/>
          <p:cNvCxnSpPr/>
          <p:nvPr/>
        </p:nvCxnSpPr>
        <p:spPr>
          <a:xfrm flipH="1">
            <a:off x="9841712" y="3114875"/>
            <a:ext cx="0" cy="3664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9238983" y="3449103"/>
            <a:ext cx="1204423" cy="523220"/>
          </a:xfrm>
          <a:prstGeom prst="rect">
            <a:avLst/>
          </a:prstGeom>
          <a:noFill/>
        </p:spPr>
        <p:txBody>
          <a:bodyPr wrap="square" rtlCol="0">
            <a:spAutoFit/>
          </a:bodyPr>
          <a:lstStyle/>
          <a:p>
            <a:pPr algn="ctr"/>
            <a:r>
              <a:rPr lang="en-US" sz="1400" dirty="0"/>
              <a:t>QC with SOPs</a:t>
            </a:r>
          </a:p>
        </p:txBody>
      </p:sp>
      <p:cxnSp>
        <p:nvCxnSpPr>
          <p:cNvPr id="92" name="Straight Arrow Connector 91"/>
          <p:cNvCxnSpPr/>
          <p:nvPr/>
        </p:nvCxnSpPr>
        <p:spPr>
          <a:xfrm>
            <a:off x="6741723" y="3079706"/>
            <a:ext cx="0" cy="404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790781" y="2067492"/>
            <a:ext cx="1711260" cy="307777"/>
          </a:xfrm>
          <a:prstGeom prst="rect">
            <a:avLst/>
          </a:prstGeom>
          <a:noFill/>
        </p:spPr>
        <p:txBody>
          <a:bodyPr wrap="square" rtlCol="0">
            <a:spAutoFit/>
          </a:bodyPr>
          <a:lstStyle/>
          <a:p>
            <a:pPr algn="ctr"/>
            <a:r>
              <a:rPr lang="en-US" sz="1400" dirty="0"/>
              <a:t>GMP</a:t>
            </a:r>
          </a:p>
        </p:txBody>
      </p:sp>
      <p:cxnSp>
        <p:nvCxnSpPr>
          <p:cNvPr id="94" name="Straight Arrow Connector 93"/>
          <p:cNvCxnSpPr/>
          <p:nvPr/>
        </p:nvCxnSpPr>
        <p:spPr>
          <a:xfrm flipV="1">
            <a:off x="6217262" y="1832683"/>
            <a:ext cx="0" cy="9099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5551897" y="1104693"/>
            <a:ext cx="1711260" cy="738664"/>
          </a:xfrm>
          <a:prstGeom prst="rect">
            <a:avLst/>
          </a:prstGeom>
          <a:noFill/>
        </p:spPr>
        <p:txBody>
          <a:bodyPr wrap="square" rtlCol="0">
            <a:spAutoFit/>
          </a:bodyPr>
          <a:lstStyle/>
          <a:p>
            <a:pPr algn="ctr"/>
            <a:r>
              <a:rPr lang="en-US" sz="1400" dirty="0"/>
              <a:t>Evaluation and Decimation of New Risk Info</a:t>
            </a:r>
          </a:p>
        </p:txBody>
      </p:sp>
      <p:cxnSp>
        <p:nvCxnSpPr>
          <p:cNvPr id="96" name="Straight Arrow Connector 95"/>
          <p:cNvCxnSpPr/>
          <p:nvPr/>
        </p:nvCxnSpPr>
        <p:spPr>
          <a:xfrm>
            <a:off x="7901844" y="3090109"/>
            <a:ext cx="0" cy="404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6978317" y="3471856"/>
            <a:ext cx="1711260" cy="307777"/>
          </a:xfrm>
          <a:prstGeom prst="rect">
            <a:avLst/>
          </a:prstGeom>
          <a:noFill/>
        </p:spPr>
        <p:txBody>
          <a:bodyPr wrap="square" rtlCol="0">
            <a:spAutoFit/>
          </a:bodyPr>
          <a:lstStyle/>
          <a:p>
            <a:pPr algn="ctr"/>
            <a:r>
              <a:rPr lang="en-US" sz="1400" dirty="0"/>
              <a:t>Auditing</a:t>
            </a:r>
          </a:p>
        </p:txBody>
      </p:sp>
      <p:cxnSp>
        <p:nvCxnSpPr>
          <p:cNvPr id="98" name="Straight Arrow Connector 97"/>
          <p:cNvCxnSpPr/>
          <p:nvPr/>
        </p:nvCxnSpPr>
        <p:spPr>
          <a:xfrm flipH="1">
            <a:off x="8206797" y="3081606"/>
            <a:ext cx="9590" cy="1574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7806402" y="4626156"/>
            <a:ext cx="1432581" cy="954107"/>
          </a:xfrm>
          <a:prstGeom prst="rect">
            <a:avLst/>
          </a:prstGeom>
          <a:noFill/>
        </p:spPr>
        <p:txBody>
          <a:bodyPr wrap="square" rtlCol="0">
            <a:spAutoFit/>
          </a:bodyPr>
          <a:lstStyle/>
          <a:p>
            <a:pPr algn="ctr"/>
            <a:r>
              <a:rPr lang="en-US" sz="1400" b="1" dirty="0">
                <a:solidFill>
                  <a:srgbClr val="FF0000"/>
                </a:solidFill>
              </a:rPr>
              <a:t>Monitor Progress of Clinical Investigation</a:t>
            </a:r>
          </a:p>
        </p:txBody>
      </p:sp>
      <p:cxnSp>
        <p:nvCxnSpPr>
          <p:cNvPr id="100" name="Straight Arrow Connector 99"/>
          <p:cNvCxnSpPr/>
          <p:nvPr/>
        </p:nvCxnSpPr>
        <p:spPr>
          <a:xfrm flipV="1">
            <a:off x="7301697" y="2370991"/>
            <a:ext cx="0" cy="383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472443" y="1814361"/>
            <a:ext cx="1711260" cy="523220"/>
          </a:xfrm>
          <a:prstGeom prst="rect">
            <a:avLst/>
          </a:prstGeom>
          <a:noFill/>
        </p:spPr>
        <p:txBody>
          <a:bodyPr wrap="square" rtlCol="0">
            <a:spAutoFit/>
          </a:bodyPr>
          <a:lstStyle/>
          <a:p>
            <a:pPr algn="ctr"/>
            <a:r>
              <a:rPr lang="en-US" sz="1400" dirty="0"/>
              <a:t>Secure Data System</a:t>
            </a:r>
          </a:p>
        </p:txBody>
      </p:sp>
      <p:cxnSp>
        <p:nvCxnSpPr>
          <p:cNvPr id="102" name="Straight Arrow Connector 101"/>
          <p:cNvCxnSpPr>
            <a:stCxn id="23" idx="0"/>
          </p:cNvCxnSpPr>
          <p:nvPr/>
        </p:nvCxnSpPr>
        <p:spPr>
          <a:xfrm flipH="1" flipV="1">
            <a:off x="9868771" y="1822808"/>
            <a:ext cx="0" cy="9268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9039516" y="1266176"/>
            <a:ext cx="1711260" cy="523220"/>
          </a:xfrm>
          <a:prstGeom prst="rect">
            <a:avLst/>
          </a:prstGeom>
          <a:noFill/>
        </p:spPr>
        <p:txBody>
          <a:bodyPr wrap="square" rtlCol="0">
            <a:spAutoFit/>
          </a:bodyPr>
          <a:lstStyle/>
          <a:p>
            <a:pPr algn="ctr"/>
            <a:r>
              <a:rPr lang="en-US" sz="1400" dirty="0"/>
              <a:t>Secure Data System</a:t>
            </a:r>
          </a:p>
        </p:txBody>
      </p:sp>
      <p:sp>
        <p:nvSpPr>
          <p:cNvPr id="105" name="TextBox 104"/>
          <p:cNvSpPr txBox="1"/>
          <p:nvPr/>
        </p:nvSpPr>
        <p:spPr>
          <a:xfrm>
            <a:off x="952250" y="1118443"/>
            <a:ext cx="1778030" cy="523220"/>
          </a:xfrm>
          <a:prstGeom prst="rect">
            <a:avLst/>
          </a:prstGeom>
          <a:noFill/>
        </p:spPr>
        <p:txBody>
          <a:bodyPr wrap="square" rtlCol="0">
            <a:spAutoFit/>
          </a:bodyPr>
          <a:lstStyle/>
          <a:p>
            <a:pPr algn="ctr"/>
            <a:r>
              <a:rPr lang="en-US" sz="1400" dirty="0"/>
              <a:t>Data Management Plans</a:t>
            </a:r>
          </a:p>
        </p:txBody>
      </p:sp>
      <p:cxnSp>
        <p:nvCxnSpPr>
          <p:cNvPr id="106" name="Straight Arrow Connector 105"/>
          <p:cNvCxnSpPr>
            <a:cxnSpLocks/>
            <a:endCxn id="105" idx="2"/>
          </p:cNvCxnSpPr>
          <p:nvPr/>
        </p:nvCxnSpPr>
        <p:spPr>
          <a:xfrm flipV="1">
            <a:off x="1809790" y="1641663"/>
            <a:ext cx="0" cy="10628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461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87367" y="1524104"/>
            <a:ext cx="10612354" cy="4250824"/>
            <a:chOff x="507746" y="1556188"/>
            <a:chExt cx="10612354" cy="4250824"/>
          </a:xfrm>
        </p:grpSpPr>
        <p:grpSp>
          <p:nvGrpSpPr>
            <p:cNvPr id="43" name="Group 42"/>
            <p:cNvGrpSpPr/>
            <p:nvPr/>
          </p:nvGrpSpPr>
          <p:grpSpPr>
            <a:xfrm>
              <a:off x="507746" y="1556188"/>
              <a:ext cx="10612354" cy="4058142"/>
              <a:chOff x="960828" y="2273141"/>
              <a:chExt cx="10612354" cy="4058142"/>
            </a:xfrm>
          </p:grpSpPr>
          <p:cxnSp>
            <p:nvCxnSpPr>
              <p:cNvPr id="34" name="Straight Connector 33"/>
              <p:cNvCxnSpPr/>
              <p:nvPr/>
            </p:nvCxnSpPr>
            <p:spPr>
              <a:xfrm flipH="1">
                <a:off x="902938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762687" y="3073733"/>
                <a:ext cx="13977" cy="3257550"/>
              </a:xfrm>
              <a:prstGeom prst="line">
                <a:avLst/>
              </a:prstGeom>
              <a:ln w="317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095437" y="3073733"/>
                <a:ext cx="13977" cy="3257550"/>
              </a:xfrm>
              <a:prstGeom prst="line">
                <a:avLst/>
              </a:prstGeom>
              <a:ln w="317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28737" y="3073733"/>
                <a:ext cx="13977" cy="3257550"/>
              </a:xfrm>
              <a:prstGeom prst="line">
                <a:avLst/>
              </a:prstGeom>
              <a:ln w="317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960828" y="3501082"/>
                <a:ext cx="10612354" cy="2631876"/>
                <a:chOff x="75003" y="2586682"/>
                <a:chExt cx="10612354" cy="2631876"/>
              </a:xfrm>
            </p:grpSpPr>
            <p:sp>
              <p:nvSpPr>
                <p:cNvPr id="17" name="Right Arrow 16"/>
                <p:cNvSpPr/>
                <p:nvPr/>
              </p:nvSpPr>
              <p:spPr>
                <a:xfrm>
                  <a:off x="3309039" y="2951810"/>
                  <a:ext cx="4425261" cy="456983"/>
                </a:xfrm>
                <a:prstGeom prst="rightArrow">
                  <a:avLst/>
                </a:prstGeom>
                <a:solidFill>
                  <a:srgbClr val="FFC000">
                    <a:alpha val="44000"/>
                  </a:srgbClr>
                </a:solidFill>
                <a:ln>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5003" y="2586682"/>
                  <a:ext cx="2277979" cy="456983"/>
                  <a:chOff x="511612" y="2158314"/>
                  <a:chExt cx="2277979" cy="456983"/>
                </a:xfrm>
              </p:grpSpPr>
              <p:sp>
                <p:nvSpPr>
                  <p:cNvPr id="3" name="Right Arrow 2"/>
                  <p:cNvSpPr/>
                  <p:nvPr/>
                </p:nvSpPr>
                <p:spPr>
                  <a:xfrm>
                    <a:off x="577517" y="2158314"/>
                    <a:ext cx="1860883" cy="45698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1612" y="2229852"/>
                    <a:ext cx="2277979" cy="276999"/>
                  </a:xfrm>
                  <a:prstGeom prst="rect">
                    <a:avLst/>
                  </a:prstGeom>
                  <a:noFill/>
                </p:spPr>
                <p:txBody>
                  <a:bodyPr wrap="square" rtlCol="0">
                    <a:spAutoFit/>
                  </a:bodyPr>
                  <a:lstStyle/>
                  <a:p>
                    <a:r>
                      <a:rPr lang="en-US" sz="1200" dirty="0"/>
                      <a:t>Discovery/Development</a:t>
                    </a:r>
                  </a:p>
                </p:txBody>
              </p:sp>
            </p:grpSp>
            <p:grpSp>
              <p:nvGrpSpPr>
                <p:cNvPr id="14" name="Group 13"/>
                <p:cNvGrpSpPr/>
                <p:nvPr/>
              </p:nvGrpSpPr>
              <p:grpSpPr>
                <a:xfrm>
                  <a:off x="1366856" y="2965997"/>
                  <a:ext cx="2277979" cy="456983"/>
                  <a:chOff x="511612" y="2158314"/>
                  <a:chExt cx="2277979" cy="456983"/>
                </a:xfrm>
              </p:grpSpPr>
              <p:sp>
                <p:nvSpPr>
                  <p:cNvPr id="15" name="Right Arrow 14"/>
                  <p:cNvSpPr/>
                  <p:nvPr/>
                </p:nvSpPr>
                <p:spPr>
                  <a:xfrm>
                    <a:off x="577517" y="2158314"/>
                    <a:ext cx="2045151" cy="45698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1612" y="2229852"/>
                    <a:ext cx="2277979" cy="276999"/>
                  </a:xfrm>
                  <a:prstGeom prst="rect">
                    <a:avLst/>
                  </a:prstGeom>
                  <a:noFill/>
                </p:spPr>
                <p:txBody>
                  <a:bodyPr wrap="square" rtlCol="0">
                    <a:spAutoFit/>
                  </a:bodyPr>
                  <a:lstStyle/>
                  <a:p>
                    <a:r>
                      <a:rPr lang="en-US" sz="1200" dirty="0"/>
                      <a:t>Preclinical (Animal) Studies</a:t>
                    </a:r>
                  </a:p>
                </p:txBody>
              </p:sp>
            </p:grpSp>
            <p:grpSp>
              <p:nvGrpSpPr>
                <p:cNvPr id="18" name="Group 17"/>
                <p:cNvGrpSpPr/>
                <p:nvPr/>
              </p:nvGrpSpPr>
              <p:grpSpPr>
                <a:xfrm>
                  <a:off x="3241631" y="3408793"/>
                  <a:ext cx="2726424" cy="456983"/>
                  <a:chOff x="577517" y="2158314"/>
                  <a:chExt cx="2726424" cy="456983"/>
                </a:xfrm>
              </p:grpSpPr>
              <p:sp>
                <p:nvSpPr>
                  <p:cNvPr id="19" name="Right Arrow 18"/>
                  <p:cNvSpPr/>
                  <p:nvPr/>
                </p:nvSpPr>
                <p:spPr>
                  <a:xfrm>
                    <a:off x="577517" y="2158314"/>
                    <a:ext cx="1860883" cy="4569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25962" y="2229852"/>
                    <a:ext cx="2277979" cy="276999"/>
                  </a:xfrm>
                  <a:prstGeom prst="rect">
                    <a:avLst/>
                  </a:prstGeom>
                  <a:noFill/>
                </p:spPr>
                <p:txBody>
                  <a:bodyPr wrap="square" rtlCol="0">
                    <a:spAutoFit/>
                  </a:bodyPr>
                  <a:lstStyle/>
                  <a:p>
                    <a:r>
                      <a:rPr lang="en-US" sz="1200" dirty="0">
                        <a:solidFill>
                          <a:schemeClr val="bg1"/>
                        </a:solidFill>
                      </a:rPr>
                      <a:t>Phase 1 </a:t>
                    </a:r>
                  </a:p>
                </p:txBody>
              </p:sp>
            </p:grpSp>
            <p:grpSp>
              <p:nvGrpSpPr>
                <p:cNvPr id="21" name="Group 20"/>
                <p:cNvGrpSpPr/>
                <p:nvPr/>
              </p:nvGrpSpPr>
              <p:grpSpPr>
                <a:xfrm>
                  <a:off x="4827208" y="3845459"/>
                  <a:ext cx="2707374" cy="456983"/>
                  <a:chOff x="577517" y="2158314"/>
                  <a:chExt cx="2707374" cy="456983"/>
                </a:xfrm>
              </p:grpSpPr>
              <p:sp>
                <p:nvSpPr>
                  <p:cNvPr id="22" name="Right Arrow 21"/>
                  <p:cNvSpPr/>
                  <p:nvPr/>
                </p:nvSpPr>
                <p:spPr>
                  <a:xfrm>
                    <a:off x="577517" y="2158314"/>
                    <a:ext cx="1860883" cy="4569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06912" y="2229852"/>
                    <a:ext cx="2277979" cy="276999"/>
                  </a:xfrm>
                  <a:prstGeom prst="rect">
                    <a:avLst/>
                  </a:prstGeom>
                  <a:noFill/>
                </p:spPr>
                <p:txBody>
                  <a:bodyPr wrap="square" rtlCol="0">
                    <a:spAutoFit/>
                  </a:bodyPr>
                  <a:lstStyle/>
                  <a:p>
                    <a:r>
                      <a:rPr lang="en-US" sz="1200" dirty="0">
                        <a:solidFill>
                          <a:schemeClr val="bg1"/>
                        </a:solidFill>
                      </a:rPr>
                      <a:t>Phase 2 </a:t>
                    </a:r>
                  </a:p>
                </p:txBody>
              </p:sp>
            </p:grpSp>
            <p:grpSp>
              <p:nvGrpSpPr>
                <p:cNvPr id="24" name="Group 23"/>
                <p:cNvGrpSpPr/>
                <p:nvPr/>
              </p:nvGrpSpPr>
              <p:grpSpPr>
                <a:xfrm>
                  <a:off x="6408358" y="4303517"/>
                  <a:ext cx="2774049" cy="456983"/>
                  <a:chOff x="577517" y="2158314"/>
                  <a:chExt cx="2774049" cy="456983"/>
                </a:xfrm>
              </p:grpSpPr>
              <p:sp>
                <p:nvSpPr>
                  <p:cNvPr id="25" name="Right Arrow 24"/>
                  <p:cNvSpPr/>
                  <p:nvPr/>
                </p:nvSpPr>
                <p:spPr>
                  <a:xfrm>
                    <a:off x="577517" y="2158314"/>
                    <a:ext cx="1860883" cy="45698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p:cNvSpPr txBox="1"/>
                  <p:nvPr/>
                </p:nvSpPr>
                <p:spPr>
                  <a:xfrm>
                    <a:off x="1073587" y="2229852"/>
                    <a:ext cx="2277979" cy="276999"/>
                  </a:xfrm>
                  <a:prstGeom prst="rect">
                    <a:avLst/>
                  </a:prstGeom>
                  <a:noFill/>
                </p:spPr>
                <p:txBody>
                  <a:bodyPr wrap="square" rtlCol="0">
                    <a:spAutoFit/>
                  </a:bodyPr>
                  <a:lstStyle/>
                  <a:p>
                    <a:r>
                      <a:rPr lang="en-US" sz="1200" dirty="0">
                        <a:solidFill>
                          <a:schemeClr val="bg1"/>
                        </a:solidFill>
                      </a:rPr>
                      <a:t>Phase 3</a:t>
                    </a:r>
                  </a:p>
                </p:txBody>
              </p:sp>
            </p:grpSp>
            <p:grpSp>
              <p:nvGrpSpPr>
                <p:cNvPr id="27" name="Group 26"/>
                <p:cNvGrpSpPr/>
                <p:nvPr/>
              </p:nvGrpSpPr>
              <p:grpSpPr>
                <a:xfrm>
                  <a:off x="8008558" y="4761575"/>
                  <a:ext cx="2678799" cy="456983"/>
                  <a:chOff x="577517" y="2158314"/>
                  <a:chExt cx="2678799" cy="456983"/>
                </a:xfrm>
              </p:grpSpPr>
              <p:sp>
                <p:nvSpPr>
                  <p:cNvPr id="28" name="Right Arrow 27"/>
                  <p:cNvSpPr/>
                  <p:nvPr/>
                </p:nvSpPr>
                <p:spPr>
                  <a:xfrm>
                    <a:off x="577517" y="2158314"/>
                    <a:ext cx="1860883" cy="456983"/>
                  </a:xfrm>
                  <a:prstGeom prst="rightArrow">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78337" y="2229852"/>
                    <a:ext cx="2277979" cy="276999"/>
                  </a:xfrm>
                  <a:prstGeom prst="rect">
                    <a:avLst/>
                  </a:prstGeom>
                  <a:noFill/>
                </p:spPr>
                <p:txBody>
                  <a:bodyPr wrap="square" rtlCol="0">
                    <a:spAutoFit/>
                  </a:bodyPr>
                  <a:lstStyle/>
                  <a:p>
                    <a:r>
                      <a:rPr lang="en-US" sz="1200" dirty="0"/>
                      <a:t>Phase 4</a:t>
                    </a:r>
                  </a:p>
                </p:txBody>
              </p:sp>
            </p:grpSp>
          </p:grpSp>
          <p:sp>
            <p:nvSpPr>
              <p:cNvPr id="40" name="TextBox 39"/>
              <p:cNvSpPr txBox="1"/>
              <p:nvPr/>
            </p:nvSpPr>
            <p:spPr>
              <a:xfrm>
                <a:off x="7362206" y="2273141"/>
                <a:ext cx="3134072" cy="523220"/>
              </a:xfrm>
              <a:prstGeom prst="rect">
                <a:avLst/>
              </a:prstGeom>
              <a:noFill/>
            </p:spPr>
            <p:txBody>
              <a:bodyPr wrap="square" rtlCol="0">
                <a:spAutoFit/>
              </a:bodyPr>
              <a:lstStyle/>
              <a:p>
                <a:pPr algn="ctr"/>
                <a:r>
                  <a:rPr lang="en-US" sz="1400" dirty="0"/>
                  <a:t>New Drug Application (NDA) or Biological License Application (BLA)</a:t>
                </a:r>
              </a:p>
            </p:txBody>
          </p:sp>
          <p:sp>
            <p:nvSpPr>
              <p:cNvPr id="41" name="TextBox 40"/>
              <p:cNvSpPr txBox="1"/>
              <p:nvPr/>
            </p:nvSpPr>
            <p:spPr>
              <a:xfrm>
                <a:off x="9503982" y="3357993"/>
                <a:ext cx="1711260" cy="369332"/>
              </a:xfrm>
              <a:prstGeom prst="rect">
                <a:avLst/>
              </a:prstGeom>
              <a:noFill/>
            </p:spPr>
            <p:txBody>
              <a:bodyPr wrap="square" rtlCol="0">
                <a:spAutoFit/>
              </a:bodyPr>
              <a:lstStyle/>
              <a:p>
                <a:pPr algn="ctr"/>
                <a:r>
                  <a:rPr lang="en-US" sz="1800" dirty="0"/>
                  <a:t>FDA Approved</a:t>
                </a:r>
              </a:p>
            </p:txBody>
          </p:sp>
          <p:sp>
            <p:nvSpPr>
              <p:cNvPr id="42" name="TextBox 41"/>
              <p:cNvSpPr txBox="1"/>
              <p:nvPr/>
            </p:nvSpPr>
            <p:spPr>
              <a:xfrm>
                <a:off x="5563185" y="3351599"/>
                <a:ext cx="1711260" cy="400110"/>
              </a:xfrm>
              <a:prstGeom prst="rect">
                <a:avLst/>
              </a:prstGeom>
              <a:noFill/>
            </p:spPr>
            <p:txBody>
              <a:bodyPr wrap="square" rtlCol="0">
                <a:spAutoFit/>
              </a:bodyPr>
              <a:lstStyle/>
              <a:p>
                <a:pPr algn="ctr"/>
                <a:r>
                  <a:rPr lang="en-US" sz="2000" dirty="0">
                    <a:solidFill>
                      <a:schemeClr val="bg1"/>
                    </a:solidFill>
                  </a:rPr>
                  <a:t>IND</a:t>
                </a:r>
              </a:p>
            </p:txBody>
          </p:sp>
          <p:sp>
            <p:nvSpPr>
              <p:cNvPr id="38" name="TextBox 37"/>
              <p:cNvSpPr txBox="1"/>
              <p:nvPr/>
            </p:nvSpPr>
            <p:spPr>
              <a:xfrm>
                <a:off x="3124200" y="2273141"/>
                <a:ext cx="1711260" cy="584775"/>
              </a:xfrm>
              <a:prstGeom prst="rect">
                <a:avLst/>
              </a:prstGeom>
              <a:noFill/>
            </p:spPr>
            <p:txBody>
              <a:bodyPr wrap="square" rtlCol="0">
                <a:spAutoFit/>
              </a:bodyPr>
              <a:lstStyle/>
              <a:p>
                <a:pPr algn="ctr"/>
                <a:r>
                  <a:rPr lang="en-US" sz="1600" dirty="0">
                    <a:solidFill>
                      <a:schemeClr val="bg1"/>
                    </a:solidFill>
                  </a:rPr>
                  <a:t>Initial IND Application</a:t>
                </a:r>
              </a:p>
            </p:txBody>
          </p:sp>
        </p:grpSp>
        <p:sp>
          <p:nvSpPr>
            <p:cNvPr id="7" name="Rectangle 6"/>
            <p:cNvSpPr/>
            <p:nvPr/>
          </p:nvSpPr>
          <p:spPr>
            <a:xfrm>
              <a:off x="3659018" y="1751264"/>
              <a:ext cx="5028989" cy="4055748"/>
            </a:xfrm>
            <a:prstGeom prst="rect">
              <a:avLst/>
            </a:prstGeom>
            <a:noFill/>
            <a:ln w="3810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403883" y="3248389"/>
            <a:ext cx="4379537"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t>Protocol Amendments</a:t>
            </a:r>
          </a:p>
          <a:p>
            <a:pPr marL="742950" lvl="1" indent="-285750">
              <a:buFont typeface="Arial" panose="020B0604020202020204" pitchFamily="34" charset="0"/>
              <a:buChar char="•"/>
            </a:pPr>
            <a:r>
              <a:rPr lang="en-US" sz="1600" dirty="0"/>
              <a:t>Change in Protocol</a:t>
            </a:r>
          </a:p>
          <a:p>
            <a:pPr marL="742950" lvl="1" indent="-285750">
              <a:buFont typeface="Arial" panose="020B0604020202020204" pitchFamily="34" charset="0"/>
              <a:buChar char="•"/>
            </a:pPr>
            <a:r>
              <a:rPr lang="en-US" sz="1600" dirty="0"/>
              <a:t>New Protocol</a:t>
            </a:r>
          </a:p>
          <a:p>
            <a:pPr marL="742950" lvl="1" indent="-285750">
              <a:buFont typeface="Arial" panose="020B0604020202020204" pitchFamily="34" charset="0"/>
              <a:buChar char="•"/>
            </a:pPr>
            <a:r>
              <a:rPr lang="en-US" sz="1600" dirty="0"/>
              <a:t>New Investigator (New Site)</a:t>
            </a:r>
          </a:p>
          <a:p>
            <a:pPr marL="285750" indent="-285750">
              <a:buFont typeface="Arial" panose="020B0604020202020204" pitchFamily="34" charset="0"/>
              <a:buChar char="•"/>
            </a:pPr>
            <a:r>
              <a:rPr lang="en-US" sz="1600" dirty="0"/>
              <a:t>IND Safety Reports</a:t>
            </a:r>
          </a:p>
          <a:p>
            <a:pPr marL="742950" lvl="1" indent="-285750">
              <a:buFont typeface="Arial" panose="020B0604020202020204" pitchFamily="34" charset="0"/>
              <a:buChar char="•"/>
            </a:pPr>
            <a:r>
              <a:rPr lang="en-US" sz="1600" dirty="0"/>
              <a:t>UPIRSO</a:t>
            </a:r>
          </a:p>
          <a:p>
            <a:pPr marL="742950" lvl="1" indent="-285750">
              <a:buFont typeface="Arial" panose="020B0604020202020204" pitchFamily="34" charset="0"/>
              <a:buChar char="•"/>
            </a:pPr>
            <a:r>
              <a:rPr lang="en-US" sz="1600" dirty="0"/>
              <a:t>Aggregate Report</a:t>
            </a:r>
          </a:p>
          <a:p>
            <a:pPr marL="742950" lvl="1" indent="-285750">
              <a:buFont typeface="Arial" panose="020B0604020202020204" pitchFamily="34" charset="0"/>
              <a:buChar char="•"/>
            </a:pPr>
            <a:r>
              <a:rPr lang="en-US" sz="1600" dirty="0"/>
              <a:t>Pre-clinical</a:t>
            </a:r>
          </a:p>
          <a:p>
            <a:pPr marL="285750" indent="-285750">
              <a:buFont typeface="Arial" panose="020B0604020202020204" pitchFamily="34" charset="0"/>
              <a:buChar char="•"/>
            </a:pPr>
            <a:r>
              <a:rPr lang="en-US" sz="1600" dirty="0"/>
              <a:t>Annual Reports</a:t>
            </a:r>
          </a:p>
          <a:p>
            <a:pPr marL="285750" indent="-285750">
              <a:buFont typeface="Arial" panose="020B0604020202020204" pitchFamily="34" charset="0"/>
              <a:buChar char="•"/>
            </a:pPr>
            <a:r>
              <a:rPr lang="en-US" sz="1600" dirty="0"/>
              <a:t>Continued Communication with FDA</a:t>
            </a:r>
          </a:p>
          <a:p>
            <a:pPr marL="285750" indent="-285750">
              <a:buFont typeface="Arial" panose="020B0604020202020204" pitchFamily="34" charset="0"/>
              <a:buChar char="•"/>
            </a:pPr>
            <a:r>
              <a:rPr lang="en-US" sz="1600" dirty="0"/>
              <a:t>Withdrawal</a:t>
            </a:r>
          </a:p>
          <a:p>
            <a:pPr marL="285750" indent="-285750">
              <a:buFont typeface="Arial" panose="020B0604020202020204" pitchFamily="34" charset="0"/>
              <a:buChar char="•"/>
            </a:pPr>
            <a:r>
              <a:rPr lang="en-US" sz="1600" dirty="0"/>
              <a:t>Change in Sponsors/PIs</a:t>
            </a:r>
          </a:p>
        </p:txBody>
      </p:sp>
      <p:sp>
        <p:nvSpPr>
          <p:cNvPr id="47" name="Title 1"/>
          <p:cNvSpPr>
            <a:spLocks noGrp="1"/>
          </p:cNvSpPr>
          <p:nvPr>
            <p:ph type="title"/>
          </p:nvPr>
        </p:nvSpPr>
        <p:spPr>
          <a:xfrm>
            <a:off x="838200" y="4180"/>
            <a:ext cx="10515600" cy="1325563"/>
          </a:xfrm>
        </p:spPr>
        <p:txBody>
          <a:bodyPr/>
          <a:lstStyle/>
          <a:p>
            <a:pPr algn="ctr"/>
            <a:r>
              <a:rPr lang="en-US" dirty="0"/>
              <a:t>Maintaining an effective IND</a:t>
            </a:r>
          </a:p>
        </p:txBody>
      </p:sp>
      <p:sp>
        <p:nvSpPr>
          <p:cNvPr id="48" name="Title 1"/>
          <p:cNvSpPr txBox="1">
            <a:spLocks/>
          </p:cNvSpPr>
          <p:nvPr/>
        </p:nvSpPr>
        <p:spPr>
          <a:xfrm>
            <a:off x="0" y="431916"/>
            <a:ext cx="11925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000" dirty="0"/>
            </a:br>
            <a:r>
              <a:rPr lang="en-US" sz="3600" b="1" dirty="0">
                <a:latin typeface="+mn-lt"/>
              </a:rPr>
              <a:t>What needs to be done to maintain an IND?</a:t>
            </a:r>
            <a:endParaRPr lang="en-US" sz="4000" b="1" dirty="0">
              <a:latin typeface="+mn-lt"/>
            </a:endParaRPr>
          </a:p>
        </p:txBody>
      </p:sp>
      <p:sp>
        <p:nvSpPr>
          <p:cNvPr id="44" name="TextBox 43">
            <a:extLst>
              <a:ext uri="{FF2B5EF4-FFF2-40B4-BE49-F238E27FC236}">
                <a16:creationId xmlns:a16="http://schemas.microsoft.com/office/drawing/2014/main" id="{C4A53148-2C03-447A-B57C-59F9A1AB9199}"/>
              </a:ext>
            </a:extLst>
          </p:cNvPr>
          <p:cNvSpPr txBox="1"/>
          <p:nvPr/>
        </p:nvSpPr>
        <p:spPr>
          <a:xfrm>
            <a:off x="797669" y="6310181"/>
            <a:ext cx="8071234" cy="369332"/>
          </a:xfrm>
          <a:prstGeom prst="rect">
            <a:avLst/>
          </a:prstGeom>
          <a:noFill/>
        </p:spPr>
        <p:txBody>
          <a:bodyPr wrap="square" rtlCol="0">
            <a:spAutoFit/>
          </a:bodyPr>
          <a:lstStyle/>
          <a:p>
            <a:r>
              <a:rPr lang="en-US" sz="1800" dirty="0"/>
              <a:t>Preparation  </a:t>
            </a:r>
            <a:r>
              <a:rPr lang="en-US" sz="1800" dirty="0">
                <a:sym typeface="Wingdings" panose="05000000000000000000" pitchFamily="2" charset="2"/>
              </a:rPr>
              <a:t>  Drafting IND    FDA Review    </a:t>
            </a:r>
            <a:r>
              <a:rPr lang="en-US" sz="1800" b="1" dirty="0">
                <a:solidFill>
                  <a:srgbClr val="FF0000"/>
                </a:solidFill>
                <a:sym typeface="Wingdings" panose="05000000000000000000" pitchFamily="2" charset="2"/>
              </a:rPr>
              <a:t>Safe to Proceed</a:t>
            </a:r>
            <a:endParaRPr lang="en-US" sz="1800" b="1" dirty="0">
              <a:solidFill>
                <a:srgbClr val="FF0000"/>
              </a:solidFill>
            </a:endParaRPr>
          </a:p>
        </p:txBody>
      </p:sp>
    </p:spTree>
    <p:extLst>
      <p:ext uri="{BB962C8B-B14F-4D97-AF65-F5344CB8AC3E}">
        <p14:creationId xmlns:p14="http://schemas.microsoft.com/office/powerpoint/2010/main" val="2123777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433" y="368188"/>
            <a:ext cx="10515600" cy="548640"/>
          </a:xfrm>
        </p:spPr>
        <p:txBody>
          <a:bodyPr>
            <a:normAutofit fontScale="90000"/>
          </a:bodyPr>
          <a:lstStyle/>
          <a:p>
            <a:pPr algn="ctr"/>
            <a:r>
              <a:rPr lang="en-US" sz="4000" dirty="0"/>
              <a:t>IND Application Maintenance </a:t>
            </a:r>
            <a:br>
              <a:rPr lang="en-US" sz="4000" dirty="0"/>
            </a:br>
            <a:r>
              <a:rPr lang="en-US" sz="3600" dirty="0"/>
              <a:t>Protocol Amendment- Change in Protocol</a:t>
            </a:r>
            <a:endParaRPr lang="en-US" sz="4000" dirty="0"/>
          </a:p>
        </p:txBody>
      </p:sp>
      <p:sp>
        <p:nvSpPr>
          <p:cNvPr id="8" name="Content Placeholder 7"/>
          <p:cNvSpPr>
            <a:spLocks noGrp="1"/>
          </p:cNvSpPr>
          <p:nvPr>
            <p:ph idx="1"/>
          </p:nvPr>
        </p:nvSpPr>
        <p:spPr>
          <a:xfrm>
            <a:off x="4911942" y="1589834"/>
            <a:ext cx="7437216" cy="4351338"/>
          </a:xfrm>
        </p:spPr>
        <p:txBody>
          <a:bodyPr>
            <a:normAutofit fontScale="77500" lnSpcReduction="20000"/>
          </a:bodyPr>
          <a:lstStyle/>
          <a:p>
            <a:pPr marL="0" indent="0" algn="ctr">
              <a:buNone/>
            </a:pPr>
            <a:r>
              <a:rPr lang="en-US" sz="4800" b="1" dirty="0"/>
              <a:t>QUIZ</a:t>
            </a:r>
          </a:p>
          <a:p>
            <a:pPr marL="0" indent="0">
              <a:buNone/>
            </a:pPr>
            <a:r>
              <a:rPr lang="en-US" sz="2400" b="0" dirty="0"/>
              <a:t>The Following Types of Protocol Amendment MUST be Submitted to FDA:</a:t>
            </a:r>
          </a:p>
          <a:p>
            <a:pPr marL="0" indent="0">
              <a:buNone/>
            </a:pPr>
            <a:r>
              <a:rPr lang="en-US" sz="2400" b="0" dirty="0"/>
              <a:t>	A: Any Increase in Drug Dosage</a:t>
            </a:r>
          </a:p>
          <a:p>
            <a:pPr marL="0" indent="0">
              <a:buNone/>
            </a:pPr>
            <a:r>
              <a:rPr lang="en-US" sz="2400" b="0" dirty="0"/>
              <a:t>	B: Significant Increase in # of Subjects</a:t>
            </a:r>
          </a:p>
          <a:p>
            <a:pPr marL="0" indent="0">
              <a:buNone/>
            </a:pPr>
            <a:r>
              <a:rPr lang="en-US" sz="2400" b="0" dirty="0"/>
              <a:t>	C: Addition of a Control Group</a:t>
            </a:r>
          </a:p>
          <a:p>
            <a:pPr marL="0" indent="0">
              <a:buNone/>
            </a:pPr>
            <a:r>
              <a:rPr lang="en-US" sz="2400" b="0" dirty="0"/>
              <a:t>	D: Any Significant Change to Study Design</a:t>
            </a:r>
          </a:p>
          <a:p>
            <a:pPr marL="0" indent="0">
              <a:buNone/>
            </a:pPr>
            <a:r>
              <a:rPr lang="en-US" sz="2400" b="0" dirty="0"/>
              <a:t>	E: Any Increase in Duration of Drug Exposure</a:t>
            </a:r>
          </a:p>
          <a:p>
            <a:pPr marL="0" indent="0">
              <a:buNone/>
            </a:pPr>
            <a:r>
              <a:rPr lang="en-US" sz="2400" b="0" dirty="0"/>
              <a:t>	F: Removal of a Control Group</a:t>
            </a:r>
          </a:p>
          <a:p>
            <a:pPr marL="0" indent="0">
              <a:buNone/>
            </a:pPr>
            <a:r>
              <a:rPr lang="en-US" sz="2400" b="0" dirty="0"/>
              <a:t>	G: Addition of a Test or Procedure to Improve Monitoring For 	     and Reduce Risk of a Side Effect or AE</a:t>
            </a:r>
          </a:p>
          <a:p>
            <a:pPr marL="0" indent="0">
              <a:buNone/>
            </a:pPr>
            <a:r>
              <a:rPr lang="en-US" sz="2400" b="0" dirty="0"/>
              <a:t>	H: Removal of a Test Intended to Monitor Safety</a:t>
            </a:r>
          </a:p>
          <a:p>
            <a:pPr marL="0" indent="0">
              <a:buNone/>
            </a:pPr>
            <a:r>
              <a:rPr lang="en-US" sz="2400" b="0" dirty="0"/>
              <a:t>	 I: All Protocol Amendments</a:t>
            </a:r>
          </a:p>
          <a:p>
            <a:pPr marL="0" indent="0">
              <a:buNone/>
            </a:pPr>
            <a:endParaRPr lang="en-US" sz="2400" dirty="0"/>
          </a:p>
        </p:txBody>
      </p:sp>
      <p:grpSp>
        <p:nvGrpSpPr>
          <p:cNvPr id="5" name="Group 4"/>
          <p:cNvGrpSpPr/>
          <p:nvPr/>
        </p:nvGrpSpPr>
        <p:grpSpPr>
          <a:xfrm>
            <a:off x="142157" y="2273207"/>
            <a:ext cx="4512220" cy="3135452"/>
            <a:chOff x="4061051" y="2547832"/>
            <a:chExt cx="6007181" cy="4055748"/>
          </a:xfrm>
        </p:grpSpPr>
        <p:grpSp>
          <p:nvGrpSpPr>
            <p:cNvPr id="30" name="Group 29"/>
            <p:cNvGrpSpPr/>
            <p:nvPr/>
          </p:nvGrpSpPr>
          <p:grpSpPr>
            <a:xfrm>
              <a:off x="4127456" y="4504168"/>
              <a:ext cx="5940776" cy="1351707"/>
              <a:chOff x="3241631" y="3408793"/>
              <a:chExt cx="5940776" cy="1351707"/>
            </a:xfrm>
          </p:grpSpPr>
          <p:grpSp>
            <p:nvGrpSpPr>
              <p:cNvPr id="18" name="Group 17"/>
              <p:cNvGrpSpPr/>
              <p:nvPr/>
            </p:nvGrpSpPr>
            <p:grpSpPr>
              <a:xfrm>
                <a:off x="3241631" y="3408793"/>
                <a:ext cx="2726424" cy="456983"/>
                <a:chOff x="577517" y="2158314"/>
                <a:chExt cx="2726424" cy="456983"/>
              </a:xfrm>
            </p:grpSpPr>
            <p:sp>
              <p:nvSpPr>
                <p:cNvPr id="19" name="Right Arrow 18"/>
                <p:cNvSpPr/>
                <p:nvPr/>
              </p:nvSpPr>
              <p:spPr>
                <a:xfrm>
                  <a:off x="577517" y="2158314"/>
                  <a:ext cx="1860883" cy="4569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0" name="TextBox 19"/>
                <p:cNvSpPr txBox="1"/>
                <p:nvPr/>
              </p:nvSpPr>
              <p:spPr>
                <a:xfrm>
                  <a:off x="1025962" y="2187228"/>
                  <a:ext cx="2277979" cy="338396"/>
                </a:xfrm>
                <a:prstGeom prst="rect">
                  <a:avLst/>
                </a:prstGeom>
                <a:noFill/>
              </p:spPr>
              <p:txBody>
                <a:bodyPr wrap="square" rtlCol="0">
                  <a:spAutoFit/>
                </a:bodyPr>
                <a:lstStyle/>
                <a:p>
                  <a:r>
                    <a:rPr lang="en-US" sz="1100" dirty="0">
                      <a:solidFill>
                        <a:schemeClr val="bg1"/>
                      </a:solidFill>
                    </a:rPr>
                    <a:t>Phase 1 </a:t>
                  </a:r>
                </a:p>
              </p:txBody>
            </p:sp>
          </p:grpSp>
          <p:grpSp>
            <p:nvGrpSpPr>
              <p:cNvPr id="21" name="Group 20"/>
              <p:cNvGrpSpPr/>
              <p:nvPr/>
            </p:nvGrpSpPr>
            <p:grpSpPr>
              <a:xfrm>
                <a:off x="4827208" y="3845459"/>
                <a:ext cx="2707374" cy="456983"/>
                <a:chOff x="577517" y="2158314"/>
                <a:chExt cx="2707374" cy="456983"/>
              </a:xfrm>
            </p:grpSpPr>
            <p:sp>
              <p:nvSpPr>
                <p:cNvPr id="22" name="Right Arrow 21"/>
                <p:cNvSpPr/>
                <p:nvPr/>
              </p:nvSpPr>
              <p:spPr>
                <a:xfrm>
                  <a:off x="577517" y="2158314"/>
                  <a:ext cx="1860883" cy="4569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3" name="TextBox 22"/>
                <p:cNvSpPr txBox="1"/>
                <p:nvPr/>
              </p:nvSpPr>
              <p:spPr>
                <a:xfrm>
                  <a:off x="1006914" y="2197884"/>
                  <a:ext cx="2277977" cy="338396"/>
                </a:xfrm>
                <a:prstGeom prst="rect">
                  <a:avLst/>
                </a:prstGeom>
                <a:noFill/>
              </p:spPr>
              <p:txBody>
                <a:bodyPr wrap="square" rtlCol="0">
                  <a:spAutoFit/>
                </a:bodyPr>
                <a:lstStyle/>
                <a:p>
                  <a:r>
                    <a:rPr lang="en-US" sz="1100" dirty="0">
                      <a:solidFill>
                        <a:schemeClr val="bg1"/>
                      </a:solidFill>
                    </a:rPr>
                    <a:t>Phase 2 </a:t>
                  </a:r>
                </a:p>
              </p:txBody>
            </p:sp>
          </p:grpSp>
          <p:grpSp>
            <p:nvGrpSpPr>
              <p:cNvPr id="24" name="Group 23"/>
              <p:cNvGrpSpPr/>
              <p:nvPr/>
            </p:nvGrpSpPr>
            <p:grpSpPr>
              <a:xfrm>
                <a:off x="6408358" y="4303517"/>
                <a:ext cx="2774049" cy="456983"/>
                <a:chOff x="577517" y="2158314"/>
                <a:chExt cx="2774049" cy="456983"/>
              </a:xfrm>
            </p:grpSpPr>
            <p:sp>
              <p:nvSpPr>
                <p:cNvPr id="25" name="Right Arrow 24"/>
                <p:cNvSpPr/>
                <p:nvPr/>
              </p:nvSpPr>
              <p:spPr>
                <a:xfrm>
                  <a:off x="577517" y="2158314"/>
                  <a:ext cx="1860883" cy="45698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6" name="TextBox 25"/>
                <p:cNvSpPr txBox="1"/>
                <p:nvPr/>
              </p:nvSpPr>
              <p:spPr>
                <a:xfrm>
                  <a:off x="1073587" y="2197884"/>
                  <a:ext cx="2277979" cy="338396"/>
                </a:xfrm>
                <a:prstGeom prst="rect">
                  <a:avLst/>
                </a:prstGeom>
                <a:noFill/>
              </p:spPr>
              <p:txBody>
                <a:bodyPr wrap="square" rtlCol="0">
                  <a:spAutoFit/>
                </a:bodyPr>
                <a:lstStyle/>
                <a:p>
                  <a:r>
                    <a:rPr lang="en-US" sz="1100" dirty="0">
                      <a:solidFill>
                        <a:schemeClr val="bg1"/>
                      </a:solidFill>
                    </a:rPr>
                    <a:t>Phase 3</a:t>
                  </a:r>
                </a:p>
              </p:txBody>
            </p:sp>
          </p:grpSp>
        </p:grpSp>
        <p:sp>
          <p:nvSpPr>
            <p:cNvPr id="7" name="Rectangle 6"/>
            <p:cNvSpPr/>
            <p:nvPr/>
          </p:nvSpPr>
          <p:spPr>
            <a:xfrm>
              <a:off x="4180369" y="2547832"/>
              <a:ext cx="4582317" cy="4055748"/>
            </a:xfrm>
            <a:prstGeom prst="rect">
              <a:avLst/>
            </a:prstGeom>
            <a:noFill/>
            <a:ln w="3810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9" name="Straight Arrow Connector 8"/>
            <p:cNvCxnSpPr/>
            <p:nvPr/>
          </p:nvCxnSpPr>
          <p:spPr>
            <a:xfrm flipV="1">
              <a:off x="4457700"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210300" y="4648558"/>
              <a:ext cx="0" cy="4126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988339" y="4676842"/>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886325"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8039100" y="5132558"/>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314950"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505450"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8543925" y="5132558"/>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8201025" y="5132558"/>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853880" y="467615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076698">
              <a:off x="4061051" y="3408106"/>
              <a:ext cx="1867011" cy="358302"/>
            </a:xfrm>
            <a:prstGeom prst="rect">
              <a:avLst/>
            </a:prstGeom>
            <a:noFill/>
          </p:spPr>
          <p:txBody>
            <a:bodyPr wrap="square" rtlCol="0">
              <a:spAutoFit/>
            </a:bodyPr>
            <a:lstStyle/>
            <a:p>
              <a:r>
                <a:rPr lang="en-US" sz="1200" dirty="0"/>
                <a:t>Amendment #1</a:t>
              </a:r>
            </a:p>
          </p:txBody>
        </p:sp>
      </p:grpSp>
      <p:sp>
        <p:nvSpPr>
          <p:cNvPr id="36" name="TextBox 35"/>
          <p:cNvSpPr txBox="1"/>
          <p:nvPr/>
        </p:nvSpPr>
        <p:spPr>
          <a:xfrm rot="19076698">
            <a:off x="500964" y="2969674"/>
            <a:ext cx="1369891" cy="276999"/>
          </a:xfrm>
          <a:prstGeom prst="rect">
            <a:avLst/>
          </a:prstGeom>
          <a:noFill/>
        </p:spPr>
        <p:txBody>
          <a:bodyPr wrap="square" rtlCol="0">
            <a:spAutoFit/>
          </a:bodyPr>
          <a:lstStyle/>
          <a:p>
            <a:r>
              <a:rPr lang="en-US" sz="1200" dirty="0"/>
              <a:t>Amendment #2</a:t>
            </a:r>
          </a:p>
        </p:txBody>
      </p:sp>
      <p:sp>
        <p:nvSpPr>
          <p:cNvPr id="38" name="TextBox 37"/>
          <p:cNvSpPr txBox="1"/>
          <p:nvPr/>
        </p:nvSpPr>
        <p:spPr>
          <a:xfrm rot="19076698">
            <a:off x="804958" y="2951171"/>
            <a:ext cx="1398893" cy="276999"/>
          </a:xfrm>
          <a:prstGeom prst="rect">
            <a:avLst/>
          </a:prstGeom>
          <a:noFill/>
        </p:spPr>
        <p:txBody>
          <a:bodyPr wrap="square" rtlCol="0">
            <a:spAutoFit/>
          </a:bodyPr>
          <a:lstStyle/>
          <a:p>
            <a:r>
              <a:rPr lang="en-US" sz="1200" dirty="0"/>
              <a:t>Amendment #3</a:t>
            </a:r>
          </a:p>
        </p:txBody>
      </p:sp>
      <p:sp>
        <p:nvSpPr>
          <p:cNvPr id="40" name="TextBox 39"/>
          <p:cNvSpPr txBox="1"/>
          <p:nvPr/>
        </p:nvSpPr>
        <p:spPr>
          <a:xfrm rot="19076698">
            <a:off x="1004314" y="3001151"/>
            <a:ext cx="1398407" cy="276999"/>
          </a:xfrm>
          <a:prstGeom prst="rect">
            <a:avLst/>
          </a:prstGeom>
          <a:noFill/>
        </p:spPr>
        <p:txBody>
          <a:bodyPr wrap="square" rtlCol="0">
            <a:spAutoFit/>
          </a:bodyPr>
          <a:lstStyle/>
          <a:p>
            <a:r>
              <a:rPr lang="en-US" sz="1200" dirty="0"/>
              <a:t>Amendment #4</a:t>
            </a:r>
          </a:p>
        </p:txBody>
      </p:sp>
      <p:sp>
        <p:nvSpPr>
          <p:cNvPr id="41" name="TextBox 40"/>
          <p:cNvSpPr txBox="1"/>
          <p:nvPr/>
        </p:nvSpPr>
        <p:spPr>
          <a:xfrm rot="19076698">
            <a:off x="1305673" y="3275311"/>
            <a:ext cx="1402382" cy="276999"/>
          </a:xfrm>
          <a:prstGeom prst="rect">
            <a:avLst/>
          </a:prstGeom>
          <a:noFill/>
        </p:spPr>
        <p:txBody>
          <a:bodyPr wrap="square" rtlCol="0">
            <a:spAutoFit/>
          </a:bodyPr>
          <a:lstStyle/>
          <a:p>
            <a:r>
              <a:rPr lang="en-US" sz="1200" dirty="0"/>
              <a:t>Amendment #1</a:t>
            </a:r>
          </a:p>
        </p:txBody>
      </p:sp>
      <p:sp>
        <p:nvSpPr>
          <p:cNvPr id="42" name="TextBox 41"/>
          <p:cNvSpPr txBox="1"/>
          <p:nvPr/>
        </p:nvSpPr>
        <p:spPr>
          <a:xfrm rot="19076698">
            <a:off x="1534273" y="3301693"/>
            <a:ext cx="1402382" cy="276999"/>
          </a:xfrm>
          <a:prstGeom prst="rect">
            <a:avLst/>
          </a:prstGeom>
          <a:noFill/>
        </p:spPr>
        <p:txBody>
          <a:bodyPr wrap="square" rtlCol="0">
            <a:spAutoFit/>
          </a:bodyPr>
          <a:lstStyle/>
          <a:p>
            <a:r>
              <a:rPr lang="en-US" sz="1200" dirty="0"/>
              <a:t>Amendment #2</a:t>
            </a:r>
          </a:p>
        </p:txBody>
      </p:sp>
      <p:sp>
        <p:nvSpPr>
          <p:cNvPr id="43" name="TextBox 42"/>
          <p:cNvSpPr txBox="1"/>
          <p:nvPr/>
        </p:nvSpPr>
        <p:spPr>
          <a:xfrm rot="19076698">
            <a:off x="2000268" y="3319272"/>
            <a:ext cx="1402382" cy="276999"/>
          </a:xfrm>
          <a:prstGeom prst="rect">
            <a:avLst/>
          </a:prstGeom>
          <a:noFill/>
        </p:spPr>
        <p:txBody>
          <a:bodyPr wrap="square" rtlCol="0">
            <a:spAutoFit/>
          </a:bodyPr>
          <a:lstStyle/>
          <a:p>
            <a:r>
              <a:rPr lang="en-US" sz="1200" dirty="0"/>
              <a:t>Amendment #3</a:t>
            </a:r>
          </a:p>
        </p:txBody>
      </p:sp>
      <p:sp>
        <p:nvSpPr>
          <p:cNvPr id="44" name="TextBox 43"/>
          <p:cNvSpPr txBox="1"/>
          <p:nvPr/>
        </p:nvSpPr>
        <p:spPr>
          <a:xfrm rot="19076698">
            <a:off x="2835531" y="3627004"/>
            <a:ext cx="1402382" cy="276999"/>
          </a:xfrm>
          <a:prstGeom prst="rect">
            <a:avLst/>
          </a:prstGeom>
          <a:noFill/>
        </p:spPr>
        <p:txBody>
          <a:bodyPr wrap="square" rtlCol="0">
            <a:spAutoFit/>
          </a:bodyPr>
          <a:lstStyle/>
          <a:p>
            <a:r>
              <a:rPr lang="en-US" sz="1200" dirty="0"/>
              <a:t>Amendment #1</a:t>
            </a:r>
          </a:p>
        </p:txBody>
      </p:sp>
      <p:sp>
        <p:nvSpPr>
          <p:cNvPr id="55" name="TextBox 54"/>
          <p:cNvSpPr txBox="1"/>
          <p:nvPr/>
        </p:nvSpPr>
        <p:spPr>
          <a:xfrm rot="19076698">
            <a:off x="3011381" y="3670970"/>
            <a:ext cx="1402382" cy="276999"/>
          </a:xfrm>
          <a:prstGeom prst="rect">
            <a:avLst/>
          </a:prstGeom>
          <a:noFill/>
        </p:spPr>
        <p:txBody>
          <a:bodyPr wrap="square" rtlCol="0">
            <a:spAutoFit/>
          </a:bodyPr>
          <a:lstStyle/>
          <a:p>
            <a:r>
              <a:rPr lang="en-US" sz="1200" dirty="0"/>
              <a:t>Amendment #2</a:t>
            </a:r>
          </a:p>
        </p:txBody>
      </p:sp>
      <p:sp>
        <p:nvSpPr>
          <p:cNvPr id="56" name="TextBox 55"/>
          <p:cNvSpPr txBox="1"/>
          <p:nvPr/>
        </p:nvSpPr>
        <p:spPr>
          <a:xfrm rot="19076698">
            <a:off x="3261674" y="3667761"/>
            <a:ext cx="1395344" cy="276999"/>
          </a:xfrm>
          <a:prstGeom prst="rect">
            <a:avLst/>
          </a:prstGeom>
          <a:noFill/>
        </p:spPr>
        <p:txBody>
          <a:bodyPr wrap="square" rtlCol="0">
            <a:spAutoFit/>
          </a:bodyPr>
          <a:lstStyle/>
          <a:p>
            <a:r>
              <a:rPr lang="en-US" sz="1200" dirty="0"/>
              <a:t>Amendment #3</a:t>
            </a:r>
          </a:p>
        </p:txBody>
      </p:sp>
    </p:spTree>
    <p:extLst>
      <p:ext uri="{BB962C8B-B14F-4D97-AF65-F5344CB8AC3E}">
        <p14:creationId xmlns:p14="http://schemas.microsoft.com/office/powerpoint/2010/main" val="3402630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756846" y="1825625"/>
            <a:ext cx="7243117" cy="4351338"/>
          </a:xfrm>
        </p:spPr>
        <p:txBody>
          <a:bodyPr/>
          <a:lstStyle/>
          <a:p>
            <a:pPr marL="0" indent="0" algn="ctr">
              <a:buNone/>
            </a:pPr>
            <a:r>
              <a:rPr lang="en-US" sz="4800" b="1" dirty="0"/>
              <a:t>ANSWER</a:t>
            </a:r>
          </a:p>
          <a:p>
            <a:pPr marL="0" indent="0">
              <a:buNone/>
            </a:pPr>
            <a:r>
              <a:rPr lang="en-US" sz="2400" dirty="0"/>
              <a:t>The Following Types of Protocol Amendment MUST be Submitted to FDA: </a:t>
            </a:r>
            <a:r>
              <a:rPr lang="en-US" sz="3200" b="1" dirty="0">
                <a:solidFill>
                  <a:srgbClr val="FF0000"/>
                </a:solidFill>
              </a:rPr>
              <a:t>Answers A-H</a:t>
            </a:r>
          </a:p>
          <a:p>
            <a:pPr marL="0" indent="0">
              <a:buNone/>
            </a:pPr>
            <a:endParaRPr lang="en-US" sz="3200" b="1" dirty="0">
              <a:solidFill>
                <a:srgbClr val="FF0000"/>
              </a:solidFill>
            </a:endParaRPr>
          </a:p>
          <a:p>
            <a:pPr marL="0" indent="0">
              <a:buNone/>
            </a:pPr>
            <a:r>
              <a:rPr lang="en-US" sz="3200" b="1" dirty="0">
                <a:solidFill>
                  <a:srgbClr val="FF0000"/>
                </a:solidFill>
              </a:rPr>
              <a:t>Although you are not required to submit all protocol amendments to FDA it is highly encouraged and standard practice in the CPO.</a:t>
            </a:r>
          </a:p>
        </p:txBody>
      </p:sp>
      <p:sp>
        <p:nvSpPr>
          <p:cNvPr id="123" name="TextBox 122"/>
          <p:cNvSpPr txBox="1"/>
          <p:nvPr/>
        </p:nvSpPr>
        <p:spPr>
          <a:xfrm rot="19076698">
            <a:off x="500964" y="2954285"/>
            <a:ext cx="1369891" cy="307777"/>
          </a:xfrm>
          <a:prstGeom prst="rect">
            <a:avLst/>
          </a:prstGeom>
          <a:noFill/>
        </p:spPr>
        <p:txBody>
          <a:bodyPr wrap="square" rtlCol="0">
            <a:spAutoFit/>
          </a:bodyPr>
          <a:lstStyle/>
          <a:p>
            <a:r>
              <a:rPr lang="en-US" sz="1400" dirty="0">
                <a:solidFill>
                  <a:schemeClr val="bg1"/>
                </a:solidFill>
              </a:rPr>
              <a:t>Amendment #2</a:t>
            </a:r>
          </a:p>
        </p:txBody>
      </p:sp>
      <p:sp>
        <p:nvSpPr>
          <p:cNvPr id="124" name="TextBox 123"/>
          <p:cNvSpPr txBox="1"/>
          <p:nvPr/>
        </p:nvSpPr>
        <p:spPr>
          <a:xfrm rot="19076698">
            <a:off x="804958" y="2935782"/>
            <a:ext cx="1398893" cy="307777"/>
          </a:xfrm>
          <a:prstGeom prst="rect">
            <a:avLst/>
          </a:prstGeom>
          <a:noFill/>
        </p:spPr>
        <p:txBody>
          <a:bodyPr wrap="square" rtlCol="0">
            <a:spAutoFit/>
          </a:bodyPr>
          <a:lstStyle/>
          <a:p>
            <a:r>
              <a:rPr lang="en-US" sz="1400" dirty="0">
                <a:solidFill>
                  <a:schemeClr val="bg1"/>
                </a:solidFill>
              </a:rPr>
              <a:t>Amendment #3</a:t>
            </a:r>
          </a:p>
        </p:txBody>
      </p:sp>
      <p:sp>
        <p:nvSpPr>
          <p:cNvPr id="125" name="TextBox 124"/>
          <p:cNvSpPr txBox="1"/>
          <p:nvPr/>
        </p:nvSpPr>
        <p:spPr>
          <a:xfrm rot="19076698">
            <a:off x="1004314" y="2985762"/>
            <a:ext cx="1398407" cy="307777"/>
          </a:xfrm>
          <a:prstGeom prst="rect">
            <a:avLst/>
          </a:prstGeom>
          <a:noFill/>
        </p:spPr>
        <p:txBody>
          <a:bodyPr wrap="square" rtlCol="0">
            <a:spAutoFit/>
          </a:bodyPr>
          <a:lstStyle/>
          <a:p>
            <a:r>
              <a:rPr lang="en-US" sz="1400" dirty="0">
                <a:solidFill>
                  <a:schemeClr val="bg1"/>
                </a:solidFill>
              </a:rPr>
              <a:t>Amendment #4</a:t>
            </a:r>
          </a:p>
        </p:txBody>
      </p:sp>
      <p:sp>
        <p:nvSpPr>
          <p:cNvPr id="126" name="TextBox 125"/>
          <p:cNvSpPr txBox="1"/>
          <p:nvPr/>
        </p:nvSpPr>
        <p:spPr>
          <a:xfrm rot="19076698">
            <a:off x="1305673" y="3259922"/>
            <a:ext cx="1402382" cy="307777"/>
          </a:xfrm>
          <a:prstGeom prst="rect">
            <a:avLst/>
          </a:prstGeom>
          <a:noFill/>
        </p:spPr>
        <p:txBody>
          <a:bodyPr wrap="square" rtlCol="0">
            <a:spAutoFit/>
          </a:bodyPr>
          <a:lstStyle/>
          <a:p>
            <a:r>
              <a:rPr lang="en-US" sz="1400" dirty="0">
                <a:solidFill>
                  <a:schemeClr val="bg1"/>
                </a:solidFill>
              </a:rPr>
              <a:t>Amendment #1</a:t>
            </a:r>
          </a:p>
        </p:txBody>
      </p:sp>
      <p:sp>
        <p:nvSpPr>
          <p:cNvPr id="127" name="TextBox 126"/>
          <p:cNvSpPr txBox="1"/>
          <p:nvPr/>
        </p:nvSpPr>
        <p:spPr>
          <a:xfrm rot="19076698">
            <a:off x="1534273" y="3286304"/>
            <a:ext cx="1402382" cy="307777"/>
          </a:xfrm>
          <a:prstGeom prst="rect">
            <a:avLst/>
          </a:prstGeom>
          <a:noFill/>
        </p:spPr>
        <p:txBody>
          <a:bodyPr wrap="square" rtlCol="0">
            <a:spAutoFit/>
          </a:bodyPr>
          <a:lstStyle/>
          <a:p>
            <a:r>
              <a:rPr lang="en-US" sz="1400" dirty="0">
                <a:solidFill>
                  <a:schemeClr val="bg1"/>
                </a:solidFill>
              </a:rPr>
              <a:t>Amendment #2</a:t>
            </a:r>
          </a:p>
        </p:txBody>
      </p:sp>
      <p:sp>
        <p:nvSpPr>
          <p:cNvPr id="128" name="TextBox 127"/>
          <p:cNvSpPr txBox="1"/>
          <p:nvPr/>
        </p:nvSpPr>
        <p:spPr>
          <a:xfrm rot="19076698">
            <a:off x="2000268" y="3303883"/>
            <a:ext cx="1402382" cy="307777"/>
          </a:xfrm>
          <a:prstGeom prst="rect">
            <a:avLst/>
          </a:prstGeom>
          <a:noFill/>
        </p:spPr>
        <p:txBody>
          <a:bodyPr wrap="square" rtlCol="0">
            <a:spAutoFit/>
          </a:bodyPr>
          <a:lstStyle/>
          <a:p>
            <a:r>
              <a:rPr lang="en-US" sz="1400" dirty="0">
                <a:solidFill>
                  <a:schemeClr val="bg1"/>
                </a:solidFill>
              </a:rPr>
              <a:t>Amendment #3</a:t>
            </a:r>
          </a:p>
        </p:txBody>
      </p:sp>
      <p:sp>
        <p:nvSpPr>
          <p:cNvPr id="129" name="TextBox 128"/>
          <p:cNvSpPr txBox="1"/>
          <p:nvPr/>
        </p:nvSpPr>
        <p:spPr>
          <a:xfrm rot="19076698">
            <a:off x="2835531" y="3611615"/>
            <a:ext cx="1402382" cy="307777"/>
          </a:xfrm>
          <a:prstGeom prst="rect">
            <a:avLst/>
          </a:prstGeom>
          <a:noFill/>
        </p:spPr>
        <p:txBody>
          <a:bodyPr wrap="square" rtlCol="0">
            <a:spAutoFit/>
          </a:bodyPr>
          <a:lstStyle/>
          <a:p>
            <a:r>
              <a:rPr lang="en-US" sz="1400" dirty="0">
                <a:solidFill>
                  <a:schemeClr val="bg1"/>
                </a:solidFill>
              </a:rPr>
              <a:t>Amendment #1</a:t>
            </a:r>
          </a:p>
        </p:txBody>
      </p:sp>
      <p:sp>
        <p:nvSpPr>
          <p:cNvPr id="130" name="TextBox 129"/>
          <p:cNvSpPr txBox="1"/>
          <p:nvPr/>
        </p:nvSpPr>
        <p:spPr>
          <a:xfrm rot="19076698">
            <a:off x="3011381" y="3655581"/>
            <a:ext cx="1402382" cy="307777"/>
          </a:xfrm>
          <a:prstGeom prst="rect">
            <a:avLst/>
          </a:prstGeom>
          <a:noFill/>
        </p:spPr>
        <p:txBody>
          <a:bodyPr wrap="square" rtlCol="0">
            <a:spAutoFit/>
          </a:bodyPr>
          <a:lstStyle/>
          <a:p>
            <a:r>
              <a:rPr lang="en-US" sz="1400" dirty="0">
                <a:solidFill>
                  <a:schemeClr val="bg1"/>
                </a:solidFill>
              </a:rPr>
              <a:t>Amendment #2</a:t>
            </a:r>
          </a:p>
        </p:txBody>
      </p:sp>
      <p:sp>
        <p:nvSpPr>
          <p:cNvPr id="131" name="TextBox 130"/>
          <p:cNvSpPr txBox="1"/>
          <p:nvPr/>
        </p:nvSpPr>
        <p:spPr>
          <a:xfrm rot="19076698">
            <a:off x="3248772" y="3673163"/>
            <a:ext cx="1402382" cy="307777"/>
          </a:xfrm>
          <a:prstGeom prst="rect">
            <a:avLst/>
          </a:prstGeom>
          <a:noFill/>
        </p:spPr>
        <p:txBody>
          <a:bodyPr wrap="square" rtlCol="0">
            <a:spAutoFit/>
          </a:bodyPr>
          <a:lstStyle/>
          <a:p>
            <a:r>
              <a:rPr lang="en-US" sz="1400" dirty="0">
                <a:solidFill>
                  <a:schemeClr val="bg1"/>
                </a:solidFill>
              </a:rPr>
              <a:t>Amendment #3</a:t>
            </a:r>
          </a:p>
        </p:txBody>
      </p:sp>
      <p:grpSp>
        <p:nvGrpSpPr>
          <p:cNvPr id="59" name="Group 58">
            <a:extLst>
              <a:ext uri="{FF2B5EF4-FFF2-40B4-BE49-F238E27FC236}">
                <a16:creationId xmlns:a16="http://schemas.microsoft.com/office/drawing/2014/main" id="{AE77B1A7-C4B9-4888-B7C0-C59A7025A7EF}"/>
              </a:ext>
            </a:extLst>
          </p:cNvPr>
          <p:cNvGrpSpPr/>
          <p:nvPr/>
        </p:nvGrpSpPr>
        <p:grpSpPr>
          <a:xfrm>
            <a:off x="142157" y="2273207"/>
            <a:ext cx="4512220" cy="3135452"/>
            <a:chOff x="4061051" y="2547832"/>
            <a:chExt cx="6007181" cy="4055748"/>
          </a:xfrm>
        </p:grpSpPr>
        <p:grpSp>
          <p:nvGrpSpPr>
            <p:cNvPr id="60" name="Group 59">
              <a:extLst>
                <a:ext uri="{FF2B5EF4-FFF2-40B4-BE49-F238E27FC236}">
                  <a16:creationId xmlns:a16="http://schemas.microsoft.com/office/drawing/2014/main" id="{000F1214-3CF3-4DC2-A4A5-454B300E3A22}"/>
                </a:ext>
              </a:extLst>
            </p:cNvPr>
            <p:cNvGrpSpPr/>
            <p:nvPr/>
          </p:nvGrpSpPr>
          <p:grpSpPr>
            <a:xfrm>
              <a:off x="4127456" y="4504168"/>
              <a:ext cx="5940776" cy="1351707"/>
              <a:chOff x="3241631" y="3408793"/>
              <a:chExt cx="5940776" cy="1351707"/>
            </a:xfrm>
          </p:grpSpPr>
          <p:grpSp>
            <p:nvGrpSpPr>
              <p:cNvPr id="73" name="Group 72">
                <a:extLst>
                  <a:ext uri="{FF2B5EF4-FFF2-40B4-BE49-F238E27FC236}">
                    <a16:creationId xmlns:a16="http://schemas.microsoft.com/office/drawing/2014/main" id="{461A3333-231D-48DE-8A48-E10733F64D91}"/>
                  </a:ext>
                </a:extLst>
              </p:cNvPr>
              <p:cNvGrpSpPr/>
              <p:nvPr/>
            </p:nvGrpSpPr>
            <p:grpSpPr>
              <a:xfrm>
                <a:off x="3241631" y="3408793"/>
                <a:ext cx="2726424" cy="456983"/>
                <a:chOff x="577517" y="2158314"/>
                <a:chExt cx="2726424" cy="456983"/>
              </a:xfrm>
            </p:grpSpPr>
            <p:sp>
              <p:nvSpPr>
                <p:cNvPr id="80" name="Right Arrow 18">
                  <a:extLst>
                    <a:ext uri="{FF2B5EF4-FFF2-40B4-BE49-F238E27FC236}">
                      <a16:creationId xmlns:a16="http://schemas.microsoft.com/office/drawing/2014/main" id="{1E52E4B2-5EED-4FCB-871E-A71726FBAB6D}"/>
                    </a:ext>
                  </a:extLst>
                </p:cNvPr>
                <p:cNvSpPr/>
                <p:nvPr/>
              </p:nvSpPr>
              <p:spPr>
                <a:xfrm>
                  <a:off x="577517" y="2158314"/>
                  <a:ext cx="1860883" cy="4569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81" name="TextBox 80">
                  <a:extLst>
                    <a:ext uri="{FF2B5EF4-FFF2-40B4-BE49-F238E27FC236}">
                      <a16:creationId xmlns:a16="http://schemas.microsoft.com/office/drawing/2014/main" id="{1EA8E5D2-1396-4508-94CB-734E80ADD3EC}"/>
                    </a:ext>
                  </a:extLst>
                </p:cNvPr>
                <p:cNvSpPr txBox="1"/>
                <p:nvPr/>
              </p:nvSpPr>
              <p:spPr>
                <a:xfrm>
                  <a:off x="1025962" y="2187228"/>
                  <a:ext cx="2277979" cy="338396"/>
                </a:xfrm>
                <a:prstGeom prst="rect">
                  <a:avLst/>
                </a:prstGeom>
                <a:noFill/>
              </p:spPr>
              <p:txBody>
                <a:bodyPr wrap="square" rtlCol="0">
                  <a:spAutoFit/>
                </a:bodyPr>
                <a:lstStyle/>
                <a:p>
                  <a:r>
                    <a:rPr lang="en-US" sz="1100" dirty="0">
                      <a:solidFill>
                        <a:schemeClr val="bg1"/>
                      </a:solidFill>
                    </a:rPr>
                    <a:t>Phase 1 </a:t>
                  </a:r>
                </a:p>
              </p:txBody>
            </p:sp>
          </p:grpSp>
          <p:grpSp>
            <p:nvGrpSpPr>
              <p:cNvPr id="74" name="Group 73">
                <a:extLst>
                  <a:ext uri="{FF2B5EF4-FFF2-40B4-BE49-F238E27FC236}">
                    <a16:creationId xmlns:a16="http://schemas.microsoft.com/office/drawing/2014/main" id="{F296E9F3-AD73-4FF2-8775-CDEDC758474F}"/>
                  </a:ext>
                </a:extLst>
              </p:cNvPr>
              <p:cNvGrpSpPr/>
              <p:nvPr/>
            </p:nvGrpSpPr>
            <p:grpSpPr>
              <a:xfrm>
                <a:off x="4827208" y="3845459"/>
                <a:ext cx="2707374" cy="456983"/>
                <a:chOff x="577517" y="2158314"/>
                <a:chExt cx="2707374" cy="456983"/>
              </a:xfrm>
            </p:grpSpPr>
            <p:sp>
              <p:nvSpPr>
                <p:cNvPr id="78" name="Right Arrow 21">
                  <a:extLst>
                    <a:ext uri="{FF2B5EF4-FFF2-40B4-BE49-F238E27FC236}">
                      <a16:creationId xmlns:a16="http://schemas.microsoft.com/office/drawing/2014/main" id="{1F7D6C3D-80EB-4402-9844-04D55E240F51}"/>
                    </a:ext>
                  </a:extLst>
                </p:cNvPr>
                <p:cNvSpPr/>
                <p:nvPr/>
              </p:nvSpPr>
              <p:spPr>
                <a:xfrm>
                  <a:off x="577517" y="2158314"/>
                  <a:ext cx="1860883" cy="4569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9" name="TextBox 78">
                  <a:extLst>
                    <a:ext uri="{FF2B5EF4-FFF2-40B4-BE49-F238E27FC236}">
                      <a16:creationId xmlns:a16="http://schemas.microsoft.com/office/drawing/2014/main" id="{9E7529BB-DEBD-4A07-AA3F-6CD6373DB53F}"/>
                    </a:ext>
                  </a:extLst>
                </p:cNvPr>
                <p:cNvSpPr txBox="1"/>
                <p:nvPr/>
              </p:nvSpPr>
              <p:spPr>
                <a:xfrm>
                  <a:off x="1006914" y="2197884"/>
                  <a:ext cx="2277977" cy="338396"/>
                </a:xfrm>
                <a:prstGeom prst="rect">
                  <a:avLst/>
                </a:prstGeom>
                <a:noFill/>
              </p:spPr>
              <p:txBody>
                <a:bodyPr wrap="square" rtlCol="0">
                  <a:spAutoFit/>
                </a:bodyPr>
                <a:lstStyle/>
                <a:p>
                  <a:r>
                    <a:rPr lang="en-US" sz="1100" dirty="0">
                      <a:solidFill>
                        <a:schemeClr val="bg1"/>
                      </a:solidFill>
                    </a:rPr>
                    <a:t>Phase 2 </a:t>
                  </a:r>
                </a:p>
              </p:txBody>
            </p:sp>
          </p:grpSp>
          <p:grpSp>
            <p:nvGrpSpPr>
              <p:cNvPr id="75" name="Group 74">
                <a:extLst>
                  <a:ext uri="{FF2B5EF4-FFF2-40B4-BE49-F238E27FC236}">
                    <a16:creationId xmlns:a16="http://schemas.microsoft.com/office/drawing/2014/main" id="{F707F718-9C6F-4FCD-BCA4-1D8FBE20A296}"/>
                  </a:ext>
                </a:extLst>
              </p:cNvPr>
              <p:cNvGrpSpPr/>
              <p:nvPr/>
            </p:nvGrpSpPr>
            <p:grpSpPr>
              <a:xfrm>
                <a:off x="6408358" y="4303517"/>
                <a:ext cx="2774049" cy="456983"/>
                <a:chOff x="577517" y="2158314"/>
                <a:chExt cx="2774049" cy="456983"/>
              </a:xfrm>
            </p:grpSpPr>
            <p:sp>
              <p:nvSpPr>
                <p:cNvPr id="76" name="Right Arrow 24">
                  <a:extLst>
                    <a:ext uri="{FF2B5EF4-FFF2-40B4-BE49-F238E27FC236}">
                      <a16:creationId xmlns:a16="http://schemas.microsoft.com/office/drawing/2014/main" id="{CDC1DEB9-1B92-4F2D-8D51-EDD9476199E0}"/>
                    </a:ext>
                  </a:extLst>
                </p:cNvPr>
                <p:cNvSpPr/>
                <p:nvPr/>
              </p:nvSpPr>
              <p:spPr>
                <a:xfrm>
                  <a:off x="577517" y="2158314"/>
                  <a:ext cx="1860883" cy="45698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7" name="TextBox 76">
                  <a:extLst>
                    <a:ext uri="{FF2B5EF4-FFF2-40B4-BE49-F238E27FC236}">
                      <a16:creationId xmlns:a16="http://schemas.microsoft.com/office/drawing/2014/main" id="{28BD34BD-56EF-4743-8F6C-E209C9368D19}"/>
                    </a:ext>
                  </a:extLst>
                </p:cNvPr>
                <p:cNvSpPr txBox="1"/>
                <p:nvPr/>
              </p:nvSpPr>
              <p:spPr>
                <a:xfrm>
                  <a:off x="1073587" y="2197884"/>
                  <a:ext cx="2277979" cy="338396"/>
                </a:xfrm>
                <a:prstGeom prst="rect">
                  <a:avLst/>
                </a:prstGeom>
                <a:noFill/>
              </p:spPr>
              <p:txBody>
                <a:bodyPr wrap="square" rtlCol="0">
                  <a:spAutoFit/>
                </a:bodyPr>
                <a:lstStyle/>
                <a:p>
                  <a:r>
                    <a:rPr lang="en-US" sz="1100" dirty="0">
                      <a:solidFill>
                        <a:schemeClr val="bg1"/>
                      </a:solidFill>
                    </a:rPr>
                    <a:t>Phase 3</a:t>
                  </a:r>
                </a:p>
              </p:txBody>
            </p:sp>
          </p:grpSp>
        </p:grpSp>
        <p:sp>
          <p:nvSpPr>
            <p:cNvPr id="61" name="Rectangle 60">
              <a:extLst>
                <a:ext uri="{FF2B5EF4-FFF2-40B4-BE49-F238E27FC236}">
                  <a16:creationId xmlns:a16="http://schemas.microsoft.com/office/drawing/2014/main" id="{7CD445D7-ED70-4798-85A5-B5C37F6C8D30}"/>
                </a:ext>
              </a:extLst>
            </p:cNvPr>
            <p:cNvSpPr/>
            <p:nvPr/>
          </p:nvSpPr>
          <p:spPr>
            <a:xfrm>
              <a:off x="4180369" y="2547832"/>
              <a:ext cx="4582317" cy="4055748"/>
            </a:xfrm>
            <a:prstGeom prst="rect">
              <a:avLst/>
            </a:prstGeom>
            <a:noFill/>
            <a:ln w="3810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62" name="Straight Arrow Connector 61">
              <a:extLst>
                <a:ext uri="{FF2B5EF4-FFF2-40B4-BE49-F238E27FC236}">
                  <a16:creationId xmlns:a16="http://schemas.microsoft.com/office/drawing/2014/main" id="{9C5FA7E4-5C41-4D0F-B191-6FE8E8C2D4A5}"/>
                </a:ext>
              </a:extLst>
            </p:cNvPr>
            <p:cNvCxnSpPr/>
            <p:nvPr/>
          </p:nvCxnSpPr>
          <p:spPr>
            <a:xfrm flipV="1">
              <a:off x="4457700"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D82E6DD-42BF-4D46-AD15-F762FDA0F6CF}"/>
                </a:ext>
              </a:extLst>
            </p:cNvPr>
            <p:cNvCxnSpPr/>
            <p:nvPr/>
          </p:nvCxnSpPr>
          <p:spPr>
            <a:xfrm flipV="1">
              <a:off x="6210300" y="4648558"/>
              <a:ext cx="0" cy="4126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7FC8C30-42DD-4ABB-9C8E-69F4659DB3D4}"/>
                </a:ext>
              </a:extLst>
            </p:cNvPr>
            <p:cNvCxnSpPr/>
            <p:nvPr/>
          </p:nvCxnSpPr>
          <p:spPr>
            <a:xfrm flipV="1">
              <a:off x="5988339" y="4676842"/>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AD2995F-C4B7-4729-8C80-780FF814A738}"/>
                </a:ext>
              </a:extLst>
            </p:cNvPr>
            <p:cNvCxnSpPr/>
            <p:nvPr/>
          </p:nvCxnSpPr>
          <p:spPr>
            <a:xfrm flipV="1">
              <a:off x="4886325"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2C275EE-DF8C-47EC-BB3D-AAE1C9E14357}"/>
                </a:ext>
              </a:extLst>
            </p:cNvPr>
            <p:cNvCxnSpPr/>
            <p:nvPr/>
          </p:nvCxnSpPr>
          <p:spPr>
            <a:xfrm flipV="1">
              <a:off x="8039100" y="5132558"/>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A3BEDF3-C2F1-4E22-81DF-6C4D3B7A97DF}"/>
                </a:ext>
              </a:extLst>
            </p:cNvPr>
            <p:cNvCxnSpPr/>
            <p:nvPr/>
          </p:nvCxnSpPr>
          <p:spPr>
            <a:xfrm flipV="1">
              <a:off x="5314950"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25CDF34-6063-423D-8B53-89B67D5E7E0A}"/>
                </a:ext>
              </a:extLst>
            </p:cNvPr>
            <p:cNvCxnSpPr/>
            <p:nvPr/>
          </p:nvCxnSpPr>
          <p:spPr>
            <a:xfrm flipV="1">
              <a:off x="5505450" y="423862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1FCF4A0-B0FE-4B58-8918-6ABE1B8F3050}"/>
                </a:ext>
              </a:extLst>
            </p:cNvPr>
            <p:cNvCxnSpPr/>
            <p:nvPr/>
          </p:nvCxnSpPr>
          <p:spPr>
            <a:xfrm flipV="1">
              <a:off x="8543925" y="5132558"/>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6CEAD91-C75A-41EC-B73F-358A6A267A0A}"/>
                </a:ext>
              </a:extLst>
            </p:cNvPr>
            <p:cNvCxnSpPr/>
            <p:nvPr/>
          </p:nvCxnSpPr>
          <p:spPr>
            <a:xfrm flipV="1">
              <a:off x="8201025" y="5132558"/>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7034822-671B-4470-93B3-5FE461D189CD}"/>
                </a:ext>
              </a:extLst>
            </p:cNvPr>
            <p:cNvCxnSpPr/>
            <p:nvPr/>
          </p:nvCxnSpPr>
          <p:spPr>
            <a:xfrm flipV="1">
              <a:off x="6853880" y="4676155"/>
              <a:ext cx="0" cy="375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A1A8C6A-AFA2-49D2-899C-B745A3622ABA}"/>
                </a:ext>
              </a:extLst>
            </p:cNvPr>
            <p:cNvSpPr txBox="1"/>
            <p:nvPr/>
          </p:nvSpPr>
          <p:spPr>
            <a:xfrm rot="19076698">
              <a:off x="4061051" y="3408106"/>
              <a:ext cx="1867011" cy="358302"/>
            </a:xfrm>
            <a:prstGeom prst="rect">
              <a:avLst/>
            </a:prstGeom>
            <a:noFill/>
          </p:spPr>
          <p:txBody>
            <a:bodyPr wrap="square" rtlCol="0">
              <a:spAutoFit/>
            </a:bodyPr>
            <a:lstStyle/>
            <a:p>
              <a:r>
                <a:rPr lang="en-US" sz="1200" dirty="0"/>
                <a:t>Amendment #1</a:t>
              </a:r>
            </a:p>
          </p:txBody>
        </p:sp>
      </p:grpSp>
      <p:sp>
        <p:nvSpPr>
          <p:cNvPr id="82" name="TextBox 81">
            <a:extLst>
              <a:ext uri="{FF2B5EF4-FFF2-40B4-BE49-F238E27FC236}">
                <a16:creationId xmlns:a16="http://schemas.microsoft.com/office/drawing/2014/main" id="{C549A547-948F-4B44-B192-DB2C89D15E0F}"/>
              </a:ext>
            </a:extLst>
          </p:cNvPr>
          <p:cNvSpPr txBox="1"/>
          <p:nvPr/>
        </p:nvSpPr>
        <p:spPr>
          <a:xfrm rot="19076698">
            <a:off x="500964" y="2969674"/>
            <a:ext cx="1369891" cy="276999"/>
          </a:xfrm>
          <a:prstGeom prst="rect">
            <a:avLst/>
          </a:prstGeom>
          <a:noFill/>
        </p:spPr>
        <p:txBody>
          <a:bodyPr wrap="square" rtlCol="0">
            <a:spAutoFit/>
          </a:bodyPr>
          <a:lstStyle/>
          <a:p>
            <a:r>
              <a:rPr lang="en-US" sz="1200" dirty="0"/>
              <a:t>Amendment #2</a:t>
            </a:r>
          </a:p>
        </p:txBody>
      </p:sp>
      <p:sp>
        <p:nvSpPr>
          <p:cNvPr id="83" name="TextBox 82">
            <a:extLst>
              <a:ext uri="{FF2B5EF4-FFF2-40B4-BE49-F238E27FC236}">
                <a16:creationId xmlns:a16="http://schemas.microsoft.com/office/drawing/2014/main" id="{E412058D-F324-447E-B3BD-A9E0FF940272}"/>
              </a:ext>
            </a:extLst>
          </p:cNvPr>
          <p:cNvSpPr txBox="1"/>
          <p:nvPr/>
        </p:nvSpPr>
        <p:spPr>
          <a:xfrm rot="19076698">
            <a:off x="804958" y="2951171"/>
            <a:ext cx="1398893" cy="276999"/>
          </a:xfrm>
          <a:prstGeom prst="rect">
            <a:avLst/>
          </a:prstGeom>
          <a:noFill/>
        </p:spPr>
        <p:txBody>
          <a:bodyPr wrap="square" rtlCol="0">
            <a:spAutoFit/>
          </a:bodyPr>
          <a:lstStyle/>
          <a:p>
            <a:r>
              <a:rPr lang="en-US" sz="1200" dirty="0"/>
              <a:t>Amendment #3</a:t>
            </a:r>
          </a:p>
        </p:txBody>
      </p:sp>
      <p:sp>
        <p:nvSpPr>
          <p:cNvPr id="84" name="TextBox 83">
            <a:extLst>
              <a:ext uri="{FF2B5EF4-FFF2-40B4-BE49-F238E27FC236}">
                <a16:creationId xmlns:a16="http://schemas.microsoft.com/office/drawing/2014/main" id="{782FFDA6-9F2A-44EE-B1D3-90B67EABAB7D}"/>
              </a:ext>
            </a:extLst>
          </p:cNvPr>
          <p:cNvSpPr txBox="1"/>
          <p:nvPr/>
        </p:nvSpPr>
        <p:spPr>
          <a:xfrm rot="19076698">
            <a:off x="1004314" y="3001151"/>
            <a:ext cx="1398407" cy="276999"/>
          </a:xfrm>
          <a:prstGeom prst="rect">
            <a:avLst/>
          </a:prstGeom>
          <a:noFill/>
        </p:spPr>
        <p:txBody>
          <a:bodyPr wrap="square" rtlCol="0">
            <a:spAutoFit/>
          </a:bodyPr>
          <a:lstStyle/>
          <a:p>
            <a:r>
              <a:rPr lang="en-US" sz="1200" dirty="0"/>
              <a:t>Amendment #4</a:t>
            </a:r>
          </a:p>
        </p:txBody>
      </p:sp>
      <p:sp>
        <p:nvSpPr>
          <p:cNvPr id="85" name="TextBox 84">
            <a:extLst>
              <a:ext uri="{FF2B5EF4-FFF2-40B4-BE49-F238E27FC236}">
                <a16:creationId xmlns:a16="http://schemas.microsoft.com/office/drawing/2014/main" id="{BFFBE42F-48ED-48F8-8807-1EBFDAFF41AE}"/>
              </a:ext>
            </a:extLst>
          </p:cNvPr>
          <p:cNvSpPr txBox="1"/>
          <p:nvPr/>
        </p:nvSpPr>
        <p:spPr>
          <a:xfrm rot="19076698">
            <a:off x="1305673" y="3275311"/>
            <a:ext cx="1402382" cy="276999"/>
          </a:xfrm>
          <a:prstGeom prst="rect">
            <a:avLst/>
          </a:prstGeom>
          <a:noFill/>
        </p:spPr>
        <p:txBody>
          <a:bodyPr wrap="square" rtlCol="0">
            <a:spAutoFit/>
          </a:bodyPr>
          <a:lstStyle/>
          <a:p>
            <a:r>
              <a:rPr lang="en-US" sz="1200" dirty="0"/>
              <a:t>Amendment #1</a:t>
            </a:r>
          </a:p>
        </p:txBody>
      </p:sp>
      <p:sp>
        <p:nvSpPr>
          <p:cNvPr id="86" name="TextBox 85">
            <a:extLst>
              <a:ext uri="{FF2B5EF4-FFF2-40B4-BE49-F238E27FC236}">
                <a16:creationId xmlns:a16="http://schemas.microsoft.com/office/drawing/2014/main" id="{61A75F33-22E8-449E-8FDE-931D0F4B5A64}"/>
              </a:ext>
            </a:extLst>
          </p:cNvPr>
          <p:cNvSpPr txBox="1"/>
          <p:nvPr/>
        </p:nvSpPr>
        <p:spPr>
          <a:xfrm rot="19076698">
            <a:off x="1534273" y="3301693"/>
            <a:ext cx="1402382" cy="276999"/>
          </a:xfrm>
          <a:prstGeom prst="rect">
            <a:avLst/>
          </a:prstGeom>
          <a:noFill/>
        </p:spPr>
        <p:txBody>
          <a:bodyPr wrap="square" rtlCol="0">
            <a:spAutoFit/>
          </a:bodyPr>
          <a:lstStyle/>
          <a:p>
            <a:r>
              <a:rPr lang="en-US" sz="1200" dirty="0"/>
              <a:t>Amendment #2</a:t>
            </a:r>
          </a:p>
        </p:txBody>
      </p:sp>
      <p:sp>
        <p:nvSpPr>
          <p:cNvPr id="87" name="TextBox 86">
            <a:extLst>
              <a:ext uri="{FF2B5EF4-FFF2-40B4-BE49-F238E27FC236}">
                <a16:creationId xmlns:a16="http://schemas.microsoft.com/office/drawing/2014/main" id="{EE8DD313-19B6-423F-B7F4-0F2CEC1FE0CE}"/>
              </a:ext>
            </a:extLst>
          </p:cNvPr>
          <p:cNvSpPr txBox="1"/>
          <p:nvPr/>
        </p:nvSpPr>
        <p:spPr>
          <a:xfrm rot="19076698">
            <a:off x="2000268" y="3319272"/>
            <a:ext cx="1402382" cy="276999"/>
          </a:xfrm>
          <a:prstGeom prst="rect">
            <a:avLst/>
          </a:prstGeom>
          <a:noFill/>
        </p:spPr>
        <p:txBody>
          <a:bodyPr wrap="square" rtlCol="0">
            <a:spAutoFit/>
          </a:bodyPr>
          <a:lstStyle/>
          <a:p>
            <a:r>
              <a:rPr lang="en-US" sz="1200" dirty="0"/>
              <a:t>Amendment #3</a:t>
            </a:r>
          </a:p>
        </p:txBody>
      </p:sp>
      <p:sp>
        <p:nvSpPr>
          <p:cNvPr id="88" name="TextBox 87">
            <a:extLst>
              <a:ext uri="{FF2B5EF4-FFF2-40B4-BE49-F238E27FC236}">
                <a16:creationId xmlns:a16="http://schemas.microsoft.com/office/drawing/2014/main" id="{77929B3C-5F8A-4D3F-A339-53CC36EBA4BD}"/>
              </a:ext>
            </a:extLst>
          </p:cNvPr>
          <p:cNvSpPr txBox="1"/>
          <p:nvPr/>
        </p:nvSpPr>
        <p:spPr>
          <a:xfrm rot="19076698">
            <a:off x="2835531" y="3627004"/>
            <a:ext cx="1402382" cy="276999"/>
          </a:xfrm>
          <a:prstGeom prst="rect">
            <a:avLst/>
          </a:prstGeom>
          <a:noFill/>
        </p:spPr>
        <p:txBody>
          <a:bodyPr wrap="square" rtlCol="0">
            <a:spAutoFit/>
          </a:bodyPr>
          <a:lstStyle/>
          <a:p>
            <a:r>
              <a:rPr lang="en-US" sz="1200" dirty="0"/>
              <a:t>Amendment #1</a:t>
            </a:r>
          </a:p>
        </p:txBody>
      </p:sp>
      <p:sp>
        <p:nvSpPr>
          <p:cNvPr id="89" name="TextBox 88">
            <a:extLst>
              <a:ext uri="{FF2B5EF4-FFF2-40B4-BE49-F238E27FC236}">
                <a16:creationId xmlns:a16="http://schemas.microsoft.com/office/drawing/2014/main" id="{0AACC4E3-F38F-4C67-8A3A-E8EE3B6B56C3}"/>
              </a:ext>
            </a:extLst>
          </p:cNvPr>
          <p:cNvSpPr txBox="1"/>
          <p:nvPr/>
        </p:nvSpPr>
        <p:spPr>
          <a:xfrm rot="19076698">
            <a:off x="3011381" y="3670970"/>
            <a:ext cx="1402382" cy="276999"/>
          </a:xfrm>
          <a:prstGeom prst="rect">
            <a:avLst/>
          </a:prstGeom>
          <a:noFill/>
        </p:spPr>
        <p:txBody>
          <a:bodyPr wrap="square" rtlCol="0">
            <a:spAutoFit/>
          </a:bodyPr>
          <a:lstStyle/>
          <a:p>
            <a:r>
              <a:rPr lang="en-US" sz="1200" dirty="0"/>
              <a:t>Amendment #2</a:t>
            </a:r>
          </a:p>
        </p:txBody>
      </p:sp>
      <p:sp>
        <p:nvSpPr>
          <p:cNvPr id="90" name="TextBox 89">
            <a:extLst>
              <a:ext uri="{FF2B5EF4-FFF2-40B4-BE49-F238E27FC236}">
                <a16:creationId xmlns:a16="http://schemas.microsoft.com/office/drawing/2014/main" id="{3272F756-1B70-46C9-AE63-8D80A4989EF4}"/>
              </a:ext>
            </a:extLst>
          </p:cNvPr>
          <p:cNvSpPr txBox="1"/>
          <p:nvPr/>
        </p:nvSpPr>
        <p:spPr>
          <a:xfrm rot="19076698">
            <a:off x="3261674" y="3667761"/>
            <a:ext cx="1395344" cy="276999"/>
          </a:xfrm>
          <a:prstGeom prst="rect">
            <a:avLst/>
          </a:prstGeom>
          <a:noFill/>
        </p:spPr>
        <p:txBody>
          <a:bodyPr wrap="square" rtlCol="0">
            <a:spAutoFit/>
          </a:bodyPr>
          <a:lstStyle/>
          <a:p>
            <a:r>
              <a:rPr lang="en-US" sz="1200" dirty="0"/>
              <a:t>Amendment #3</a:t>
            </a:r>
          </a:p>
        </p:txBody>
      </p:sp>
      <p:sp>
        <p:nvSpPr>
          <p:cNvPr id="94" name="Title 1">
            <a:extLst>
              <a:ext uri="{FF2B5EF4-FFF2-40B4-BE49-F238E27FC236}">
                <a16:creationId xmlns:a16="http://schemas.microsoft.com/office/drawing/2014/main" id="{EEF39A12-07D9-4A4A-8E0C-EC60398C85DE}"/>
              </a:ext>
            </a:extLst>
          </p:cNvPr>
          <p:cNvSpPr>
            <a:spLocks noGrp="1"/>
          </p:cNvSpPr>
          <p:nvPr>
            <p:ph type="title"/>
          </p:nvPr>
        </p:nvSpPr>
        <p:spPr>
          <a:xfrm>
            <a:off x="1210918" y="368188"/>
            <a:ext cx="10515600" cy="548640"/>
          </a:xfrm>
        </p:spPr>
        <p:txBody>
          <a:bodyPr>
            <a:normAutofit fontScale="90000"/>
          </a:bodyPr>
          <a:lstStyle/>
          <a:p>
            <a:pPr algn="ctr"/>
            <a:r>
              <a:rPr lang="en-US" sz="4000" dirty="0"/>
              <a:t>IND Application Maintenance </a:t>
            </a:r>
            <a:br>
              <a:rPr lang="en-US" sz="4000" dirty="0"/>
            </a:br>
            <a:r>
              <a:rPr lang="en-US" sz="3600" dirty="0"/>
              <a:t>Protocol Amendment- Change in Protocol</a:t>
            </a:r>
            <a:endParaRPr lang="en-US" sz="4000" dirty="0"/>
          </a:p>
        </p:txBody>
      </p:sp>
    </p:spTree>
    <p:extLst>
      <p:ext uri="{BB962C8B-B14F-4D97-AF65-F5344CB8AC3E}">
        <p14:creationId xmlns:p14="http://schemas.microsoft.com/office/powerpoint/2010/main" val="1490744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036323" y="1611620"/>
            <a:ext cx="8918466" cy="4351338"/>
          </a:xfrm>
        </p:spPr>
        <p:txBody>
          <a:bodyPr/>
          <a:lstStyle/>
          <a:p>
            <a:pPr marL="0" indent="0" algn="ctr">
              <a:buNone/>
            </a:pPr>
            <a:r>
              <a:rPr lang="en-US" sz="4800" b="1" dirty="0"/>
              <a:t>KNOWLEDGE TEST</a:t>
            </a:r>
          </a:p>
          <a:p>
            <a:pPr marL="0" indent="0">
              <a:buNone/>
            </a:pPr>
            <a:r>
              <a:rPr lang="en-US" sz="2400" b="1" dirty="0"/>
              <a:t>Protocol Amendment: </a:t>
            </a:r>
            <a:r>
              <a:rPr lang="en-US" sz="2400" dirty="0"/>
              <a:t>“The frequency of ophthalmic exams was reduced and are now only required at screening and as clinically-indicated due to the presence of ocular symptoms”</a:t>
            </a:r>
          </a:p>
          <a:p>
            <a:pPr marL="0" indent="0">
              <a:buNone/>
            </a:pPr>
            <a:endParaRPr lang="en-US" sz="2400" b="1" dirty="0"/>
          </a:p>
          <a:p>
            <a:pPr marL="0" indent="0">
              <a:buNone/>
            </a:pPr>
            <a:r>
              <a:rPr lang="en-US" sz="2400" b="1" dirty="0"/>
              <a:t>Does this protocol amendment require FDA submission?</a:t>
            </a:r>
          </a:p>
          <a:p>
            <a:pPr marL="0" indent="0">
              <a:buNone/>
            </a:pPr>
            <a:endParaRPr lang="en-US" sz="2400" dirty="0"/>
          </a:p>
        </p:txBody>
      </p:sp>
      <p:sp>
        <p:nvSpPr>
          <p:cNvPr id="3" name="TextBox 2"/>
          <p:cNvSpPr txBox="1"/>
          <p:nvPr/>
        </p:nvSpPr>
        <p:spPr>
          <a:xfrm>
            <a:off x="507902" y="4389772"/>
            <a:ext cx="11061527" cy="2308324"/>
          </a:xfrm>
          <a:prstGeom prst="rect">
            <a:avLst/>
          </a:prstGeom>
          <a:noFill/>
        </p:spPr>
        <p:txBody>
          <a:bodyPr wrap="square" rtlCol="0">
            <a:spAutoFit/>
          </a:bodyPr>
          <a:lstStyle/>
          <a:p>
            <a:pPr algn="ctr"/>
            <a:r>
              <a:rPr lang="en-US" sz="4800" b="1" dirty="0">
                <a:solidFill>
                  <a:srgbClr val="FF0000"/>
                </a:solidFill>
              </a:rPr>
              <a:t>YES!</a:t>
            </a:r>
          </a:p>
          <a:p>
            <a:pPr algn="ctr"/>
            <a:r>
              <a:rPr lang="en-US" sz="4800" b="1" dirty="0">
                <a:solidFill>
                  <a:srgbClr val="FF0000"/>
                </a:solidFill>
              </a:rPr>
              <a:t> </a:t>
            </a:r>
            <a:r>
              <a:rPr lang="en-US" sz="3200" dirty="0">
                <a:solidFill>
                  <a:srgbClr val="FF0000"/>
                </a:solidFill>
              </a:rPr>
              <a:t>This is the Removal of a Test Intended to Monitor Safety</a:t>
            </a:r>
          </a:p>
          <a:p>
            <a:pPr algn="ctr"/>
            <a:endParaRPr lang="en-US" sz="4800" b="1" dirty="0">
              <a:solidFill>
                <a:srgbClr val="FF0000"/>
              </a:solidFill>
            </a:endParaRPr>
          </a:p>
        </p:txBody>
      </p:sp>
      <p:sp>
        <p:nvSpPr>
          <p:cNvPr id="7" name="Title 1">
            <a:extLst>
              <a:ext uri="{FF2B5EF4-FFF2-40B4-BE49-F238E27FC236}">
                <a16:creationId xmlns:a16="http://schemas.microsoft.com/office/drawing/2014/main" id="{0206F430-831A-4BC9-A910-343FF652D052}"/>
              </a:ext>
            </a:extLst>
          </p:cNvPr>
          <p:cNvSpPr>
            <a:spLocks noGrp="1"/>
          </p:cNvSpPr>
          <p:nvPr>
            <p:ph type="title"/>
          </p:nvPr>
        </p:nvSpPr>
        <p:spPr>
          <a:xfrm>
            <a:off x="1204433" y="368188"/>
            <a:ext cx="10515600" cy="548640"/>
          </a:xfrm>
        </p:spPr>
        <p:txBody>
          <a:bodyPr>
            <a:normAutofit fontScale="90000"/>
          </a:bodyPr>
          <a:lstStyle/>
          <a:p>
            <a:pPr algn="ctr"/>
            <a:r>
              <a:rPr lang="en-US" sz="4000" dirty="0"/>
              <a:t>IND Application Maintenance </a:t>
            </a:r>
            <a:br>
              <a:rPr lang="en-US" sz="4000" dirty="0"/>
            </a:br>
            <a:r>
              <a:rPr lang="en-US" sz="3600" dirty="0"/>
              <a:t>Protocol Amendment- Change in Protocol</a:t>
            </a:r>
            <a:endParaRPr lang="en-US" sz="4000" dirty="0"/>
          </a:p>
        </p:txBody>
      </p:sp>
    </p:spTree>
    <p:extLst>
      <p:ext uri="{BB962C8B-B14F-4D97-AF65-F5344CB8AC3E}">
        <p14:creationId xmlns:p14="http://schemas.microsoft.com/office/powerpoint/2010/main" val="423004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11564" y="1253331"/>
            <a:ext cx="10515600" cy="4351338"/>
          </a:xfrm>
        </p:spPr>
        <p:txBody>
          <a:bodyPr/>
          <a:lstStyle/>
          <a:p>
            <a:pPr marL="0" indent="0" algn="ctr">
              <a:buNone/>
            </a:pPr>
            <a:r>
              <a:rPr lang="en-US" sz="4800" b="1" dirty="0"/>
              <a:t>WHAT ACTUALLY HAPPENED</a:t>
            </a:r>
          </a:p>
          <a:p>
            <a:r>
              <a:rPr lang="en-US" sz="2000" b="0" dirty="0"/>
              <a:t>PI didn’t submit to FDA</a:t>
            </a:r>
          </a:p>
          <a:p>
            <a:r>
              <a:rPr lang="en-US" sz="2000" b="0" dirty="0"/>
              <a:t>In retrospect the PI wouldn’t have submitted because for SOC the PI would not have performed the additional eye exams that were removed</a:t>
            </a:r>
          </a:p>
          <a:p>
            <a:r>
              <a:rPr lang="en-US" sz="2000" b="0" dirty="0"/>
              <a:t>HOWEVER, 6 months later when the protocol amendment was submitted:</a:t>
            </a:r>
          </a:p>
          <a:p>
            <a:pPr marL="0" indent="0">
              <a:buNone/>
            </a:pPr>
            <a:endParaRPr lang="en-US" sz="1800" dirty="0"/>
          </a:p>
        </p:txBody>
      </p:sp>
      <p:pic>
        <p:nvPicPr>
          <p:cNvPr id="4" name="Picture 3"/>
          <p:cNvPicPr>
            <a:picLocks noChangeAspect="1"/>
          </p:cNvPicPr>
          <p:nvPr/>
        </p:nvPicPr>
        <p:blipFill>
          <a:blip r:embed="rId2"/>
          <a:stretch>
            <a:fillRect/>
          </a:stretch>
        </p:blipFill>
        <p:spPr>
          <a:xfrm>
            <a:off x="2487172" y="3547265"/>
            <a:ext cx="7635131" cy="3200400"/>
          </a:xfrm>
          <a:prstGeom prst="rect">
            <a:avLst/>
          </a:prstGeom>
        </p:spPr>
      </p:pic>
      <p:sp>
        <p:nvSpPr>
          <p:cNvPr id="11" name="Rectangle 10"/>
          <p:cNvSpPr/>
          <p:nvPr/>
        </p:nvSpPr>
        <p:spPr>
          <a:xfrm>
            <a:off x="2686186" y="3799575"/>
            <a:ext cx="560173" cy="1258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301516" y="4273788"/>
            <a:ext cx="560173" cy="1258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85200" y="3874288"/>
            <a:ext cx="361159" cy="149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66090" y="4896878"/>
            <a:ext cx="560173" cy="1258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11516" y="4534150"/>
            <a:ext cx="353313" cy="1126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FD5E75B-9821-4901-A275-FD6E4A332330}"/>
              </a:ext>
            </a:extLst>
          </p:cNvPr>
          <p:cNvSpPr>
            <a:spLocks noGrp="1"/>
          </p:cNvSpPr>
          <p:nvPr>
            <p:ph type="title"/>
          </p:nvPr>
        </p:nvSpPr>
        <p:spPr>
          <a:xfrm>
            <a:off x="1197948" y="368188"/>
            <a:ext cx="10515600" cy="548640"/>
          </a:xfrm>
        </p:spPr>
        <p:txBody>
          <a:bodyPr>
            <a:normAutofit fontScale="90000"/>
          </a:bodyPr>
          <a:lstStyle/>
          <a:p>
            <a:pPr algn="ctr"/>
            <a:r>
              <a:rPr lang="en-US" sz="4000" dirty="0"/>
              <a:t>IND Application Maintenance </a:t>
            </a:r>
            <a:br>
              <a:rPr lang="en-US" sz="4000" dirty="0"/>
            </a:br>
            <a:r>
              <a:rPr lang="en-US" sz="3600" dirty="0"/>
              <a:t>Protocol Amendment- Change in Protocol</a:t>
            </a:r>
            <a:endParaRPr lang="en-US" sz="4000" dirty="0"/>
          </a:p>
        </p:txBody>
      </p:sp>
    </p:spTree>
    <p:extLst>
      <p:ext uri="{BB962C8B-B14F-4D97-AF65-F5344CB8AC3E}">
        <p14:creationId xmlns:p14="http://schemas.microsoft.com/office/powerpoint/2010/main" val="3912727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47744" y="1248457"/>
            <a:ext cx="10515600" cy="4351338"/>
          </a:xfrm>
        </p:spPr>
        <p:txBody>
          <a:bodyPr/>
          <a:lstStyle/>
          <a:p>
            <a:pPr marL="0" indent="0" algn="ctr">
              <a:buNone/>
            </a:pPr>
            <a:r>
              <a:rPr lang="en-US" sz="4800" b="1" dirty="0"/>
              <a:t>WHAT ACTUALLY HAPPENED</a:t>
            </a:r>
          </a:p>
          <a:p>
            <a:r>
              <a:rPr lang="en-US" sz="2000" dirty="0"/>
              <a:t>PI didn’t submit to FDA</a:t>
            </a:r>
          </a:p>
          <a:p>
            <a:r>
              <a:rPr lang="en-US" sz="2000" dirty="0"/>
              <a:t>In retrospect the PI wouldn’t have submitted because for SOC the PI would not have performed the additional eye exams that were removed</a:t>
            </a:r>
          </a:p>
          <a:p>
            <a:r>
              <a:rPr lang="en-US" sz="2000" b="1" dirty="0"/>
              <a:t>Helpful Hint: </a:t>
            </a:r>
            <a:r>
              <a:rPr lang="en-US" sz="2000" dirty="0"/>
              <a:t>Before amending the protocol, make sure that you are not eliminating anything FDA specifically asked for: </a:t>
            </a:r>
            <a:endParaRPr lang="en-US" sz="2000" b="1" dirty="0"/>
          </a:p>
          <a:p>
            <a:pPr marL="0" indent="0">
              <a:buNone/>
            </a:pPr>
            <a:endParaRPr lang="en-US" sz="1800" dirty="0"/>
          </a:p>
        </p:txBody>
      </p:sp>
      <p:pic>
        <p:nvPicPr>
          <p:cNvPr id="3" name="Picture 2"/>
          <p:cNvPicPr>
            <a:picLocks noChangeAspect="1"/>
          </p:cNvPicPr>
          <p:nvPr/>
        </p:nvPicPr>
        <p:blipFill>
          <a:blip r:embed="rId2"/>
          <a:stretch>
            <a:fillRect/>
          </a:stretch>
        </p:blipFill>
        <p:spPr>
          <a:xfrm>
            <a:off x="2792407" y="3739687"/>
            <a:ext cx="5842433" cy="3017520"/>
          </a:xfrm>
          <a:prstGeom prst="rect">
            <a:avLst/>
          </a:prstGeom>
        </p:spPr>
      </p:pic>
      <p:sp>
        <p:nvSpPr>
          <p:cNvPr id="5" name="Rectangle 4"/>
          <p:cNvSpPr/>
          <p:nvPr/>
        </p:nvSpPr>
        <p:spPr>
          <a:xfrm>
            <a:off x="6967429" y="3833213"/>
            <a:ext cx="1578055" cy="1568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52629" y="3990108"/>
            <a:ext cx="1860687" cy="1496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60106" y="5679628"/>
            <a:ext cx="356084" cy="1258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223655" y="5687941"/>
            <a:ext cx="299364" cy="1258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66937" y="3798432"/>
            <a:ext cx="462463" cy="1916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27077CC-736C-4DD3-ABE8-BE77DA13C843}"/>
              </a:ext>
            </a:extLst>
          </p:cNvPr>
          <p:cNvSpPr>
            <a:spLocks noGrp="1"/>
          </p:cNvSpPr>
          <p:nvPr>
            <p:ph type="title"/>
          </p:nvPr>
        </p:nvSpPr>
        <p:spPr>
          <a:xfrm>
            <a:off x="1197948" y="368188"/>
            <a:ext cx="10515600" cy="548640"/>
          </a:xfrm>
        </p:spPr>
        <p:txBody>
          <a:bodyPr>
            <a:normAutofit fontScale="90000"/>
          </a:bodyPr>
          <a:lstStyle/>
          <a:p>
            <a:pPr algn="ctr"/>
            <a:r>
              <a:rPr lang="en-US" sz="4000" dirty="0"/>
              <a:t>IND Application Maintenance </a:t>
            </a:r>
            <a:br>
              <a:rPr lang="en-US" sz="4000" dirty="0"/>
            </a:br>
            <a:r>
              <a:rPr lang="en-US" sz="3600" dirty="0"/>
              <a:t>Protocol Amendment- Change in Protocol</a:t>
            </a:r>
            <a:endParaRPr lang="en-US" sz="4000" dirty="0"/>
          </a:p>
        </p:txBody>
      </p:sp>
    </p:spTree>
    <p:extLst>
      <p:ext uri="{BB962C8B-B14F-4D97-AF65-F5344CB8AC3E}">
        <p14:creationId xmlns:p14="http://schemas.microsoft.com/office/powerpoint/2010/main" val="4137102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20122" y="1287364"/>
            <a:ext cx="10515600" cy="4351338"/>
          </a:xfrm>
        </p:spPr>
        <p:txBody>
          <a:bodyPr/>
          <a:lstStyle/>
          <a:p>
            <a:pPr marL="0" indent="0" algn="ctr">
              <a:buNone/>
            </a:pPr>
            <a:r>
              <a:rPr lang="en-US" sz="4800" b="1" dirty="0"/>
              <a:t>WHAT COULD HAVE HAPPENED</a:t>
            </a:r>
          </a:p>
          <a:p>
            <a:pPr marL="0" indent="0">
              <a:buNone/>
            </a:pPr>
            <a:endParaRPr lang="en-US" sz="1800" dirty="0"/>
          </a:p>
        </p:txBody>
      </p:sp>
      <p:pic>
        <p:nvPicPr>
          <p:cNvPr id="4" name="Picture 3"/>
          <p:cNvPicPr>
            <a:picLocks noChangeAspect="1"/>
          </p:cNvPicPr>
          <p:nvPr/>
        </p:nvPicPr>
        <p:blipFill>
          <a:blip r:embed="rId2"/>
          <a:stretch>
            <a:fillRect/>
          </a:stretch>
        </p:blipFill>
        <p:spPr>
          <a:xfrm>
            <a:off x="2718594" y="5805524"/>
            <a:ext cx="6915150" cy="828675"/>
          </a:xfrm>
          <a:prstGeom prst="rect">
            <a:avLst/>
          </a:prstGeom>
        </p:spPr>
      </p:pic>
      <p:pic>
        <p:nvPicPr>
          <p:cNvPr id="6" name="Picture 5"/>
          <p:cNvPicPr>
            <a:picLocks noChangeAspect="1"/>
          </p:cNvPicPr>
          <p:nvPr/>
        </p:nvPicPr>
        <p:blipFill>
          <a:blip r:embed="rId3"/>
          <a:stretch>
            <a:fillRect/>
          </a:stretch>
        </p:blipFill>
        <p:spPr>
          <a:xfrm>
            <a:off x="3605965" y="2097254"/>
            <a:ext cx="4732358" cy="3474720"/>
          </a:xfrm>
          <a:prstGeom prst="rect">
            <a:avLst/>
          </a:prstGeom>
        </p:spPr>
      </p:pic>
      <p:sp>
        <p:nvSpPr>
          <p:cNvPr id="9" name="Title 1">
            <a:extLst>
              <a:ext uri="{FF2B5EF4-FFF2-40B4-BE49-F238E27FC236}">
                <a16:creationId xmlns:a16="http://schemas.microsoft.com/office/drawing/2014/main" id="{9C98670B-3762-4A42-AEBC-7BC9FDBCDA75}"/>
              </a:ext>
            </a:extLst>
          </p:cNvPr>
          <p:cNvSpPr>
            <a:spLocks noGrp="1"/>
          </p:cNvSpPr>
          <p:nvPr>
            <p:ph type="title"/>
          </p:nvPr>
        </p:nvSpPr>
        <p:spPr>
          <a:xfrm>
            <a:off x="1197948" y="368188"/>
            <a:ext cx="10515600" cy="548640"/>
          </a:xfrm>
        </p:spPr>
        <p:txBody>
          <a:bodyPr>
            <a:normAutofit fontScale="90000"/>
          </a:bodyPr>
          <a:lstStyle/>
          <a:p>
            <a:pPr algn="ctr"/>
            <a:r>
              <a:rPr lang="en-US" sz="4000" dirty="0"/>
              <a:t>IND Application Maintenance </a:t>
            </a:r>
            <a:br>
              <a:rPr lang="en-US" sz="4000" dirty="0"/>
            </a:br>
            <a:r>
              <a:rPr lang="en-US" sz="3600" dirty="0"/>
              <a:t>Protocol Amendment- Change in Protocol</a:t>
            </a:r>
            <a:endParaRPr lang="en-US" sz="4000" dirty="0"/>
          </a:p>
        </p:txBody>
      </p:sp>
    </p:spTree>
    <p:extLst>
      <p:ext uri="{BB962C8B-B14F-4D97-AF65-F5344CB8AC3E}">
        <p14:creationId xmlns:p14="http://schemas.microsoft.com/office/powerpoint/2010/main" val="168285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4325" y="-9473"/>
            <a:ext cx="119253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100" b="1" dirty="0">
                <a:solidFill>
                  <a:srgbClr val="4B9CD3"/>
                </a:solidFill>
                <a:latin typeface="+mn-lt"/>
              </a:rPr>
              <a:t>Clinical Protocol Development</a:t>
            </a:r>
            <a:endParaRPr lang="en-US" sz="3700" b="1" dirty="0">
              <a:solidFill>
                <a:srgbClr val="4B9CD3"/>
              </a:solidFill>
              <a:latin typeface="+mn-lt"/>
            </a:endParaRPr>
          </a:p>
        </p:txBody>
      </p:sp>
      <p:pic>
        <p:nvPicPr>
          <p:cNvPr id="14" name="Picture 13">
            <a:extLst>
              <a:ext uri="{FF2B5EF4-FFF2-40B4-BE49-F238E27FC236}">
                <a16:creationId xmlns:a16="http://schemas.microsoft.com/office/drawing/2014/main" id="{8394BD64-D15F-4E2A-8469-F8462A7561E3}"/>
              </a:ext>
            </a:extLst>
          </p:cNvPr>
          <p:cNvPicPr>
            <a:picLocks noChangeAspect="1"/>
          </p:cNvPicPr>
          <p:nvPr/>
        </p:nvPicPr>
        <p:blipFill>
          <a:blip r:embed="rId2"/>
          <a:stretch>
            <a:fillRect/>
          </a:stretch>
        </p:blipFill>
        <p:spPr>
          <a:xfrm>
            <a:off x="7202078" y="3919139"/>
            <a:ext cx="4732223" cy="698125"/>
          </a:xfrm>
          <a:prstGeom prst="rect">
            <a:avLst/>
          </a:prstGeom>
        </p:spPr>
      </p:pic>
      <p:pic>
        <p:nvPicPr>
          <p:cNvPr id="15" name="Picture 14">
            <a:extLst>
              <a:ext uri="{FF2B5EF4-FFF2-40B4-BE49-F238E27FC236}">
                <a16:creationId xmlns:a16="http://schemas.microsoft.com/office/drawing/2014/main" id="{98116A44-D4C9-4166-86D7-CA05A4E78FE0}"/>
              </a:ext>
            </a:extLst>
          </p:cNvPr>
          <p:cNvPicPr>
            <a:picLocks noChangeAspect="1"/>
          </p:cNvPicPr>
          <p:nvPr/>
        </p:nvPicPr>
        <p:blipFill>
          <a:blip r:embed="rId3"/>
          <a:stretch>
            <a:fillRect/>
          </a:stretch>
        </p:blipFill>
        <p:spPr>
          <a:xfrm>
            <a:off x="2682075" y="3981971"/>
            <a:ext cx="2307848" cy="766837"/>
          </a:xfrm>
          <a:prstGeom prst="rect">
            <a:avLst/>
          </a:prstGeom>
        </p:spPr>
      </p:pic>
      <p:pic>
        <p:nvPicPr>
          <p:cNvPr id="15362" name="Picture 3">
            <a:extLst>
              <a:ext uri="{FF2B5EF4-FFF2-40B4-BE49-F238E27FC236}">
                <a16:creationId xmlns:a16="http://schemas.microsoft.com/office/drawing/2014/main" id="{C1CEC2CC-CFCD-436B-B06F-052C44A5E9F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3" r="10764" b="58650"/>
          <a:stretch/>
        </p:blipFill>
        <p:spPr bwMode="auto">
          <a:xfrm>
            <a:off x="3902697" y="5392233"/>
            <a:ext cx="3583102" cy="127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7BCF55AA-F964-4473-B9E7-9887BDD9D506}"/>
              </a:ext>
            </a:extLst>
          </p:cNvPr>
          <p:cNvCxnSpPr>
            <a:cxnSpLocks/>
          </p:cNvCxnSpPr>
          <p:nvPr/>
        </p:nvCxnSpPr>
        <p:spPr>
          <a:xfrm>
            <a:off x="4468305" y="4870831"/>
            <a:ext cx="1008668" cy="414780"/>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F4327C-7286-428D-AC9C-5A263CFC9125}"/>
              </a:ext>
            </a:extLst>
          </p:cNvPr>
          <p:cNvCxnSpPr>
            <a:cxnSpLocks/>
          </p:cNvCxnSpPr>
          <p:nvPr/>
        </p:nvCxnSpPr>
        <p:spPr>
          <a:xfrm flipH="1">
            <a:off x="5779547" y="4738718"/>
            <a:ext cx="3412503" cy="532061"/>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852967A-5475-4286-83B6-E2BD0ECA8329}"/>
              </a:ext>
            </a:extLst>
          </p:cNvPr>
          <p:cNvSpPr>
            <a:spLocks noGrp="1"/>
          </p:cNvSpPr>
          <p:nvPr>
            <p:ph idx="1"/>
          </p:nvPr>
        </p:nvSpPr>
        <p:spPr>
          <a:xfrm>
            <a:off x="420268" y="1254960"/>
            <a:ext cx="11184061" cy="2772766"/>
          </a:xfrm>
        </p:spPr>
        <p:txBody>
          <a:bodyPr>
            <a:normAutofit fontScale="92500" lnSpcReduction="10000"/>
          </a:bodyPr>
          <a:lstStyle/>
          <a:p>
            <a:r>
              <a:rPr lang="en-US" sz="2800" dirty="0"/>
              <a:t>Templates</a:t>
            </a:r>
          </a:p>
          <a:p>
            <a:r>
              <a:rPr lang="en-US" sz="2800" dirty="0"/>
              <a:t>Advice from FDA</a:t>
            </a:r>
          </a:p>
          <a:p>
            <a:pPr lvl="1"/>
            <a:r>
              <a:rPr lang="en-US" sz="2000" dirty="0"/>
              <a:t>Teleconferences</a:t>
            </a:r>
          </a:p>
          <a:p>
            <a:pPr lvl="1"/>
            <a:r>
              <a:rPr lang="en-US" sz="2000" dirty="0" err="1"/>
              <a:t>Guidances</a:t>
            </a:r>
            <a:endParaRPr lang="en-US" sz="2000" dirty="0"/>
          </a:p>
          <a:p>
            <a:pPr lvl="1"/>
            <a:r>
              <a:rPr lang="en-US" sz="2000" dirty="0"/>
              <a:t>Regulatory Strategy from Other Similar Products</a:t>
            </a:r>
          </a:p>
          <a:p>
            <a:r>
              <a:rPr lang="en-US" sz="2800" dirty="0"/>
              <a:t>Operational Successes and Failures on Other Trials</a:t>
            </a:r>
          </a:p>
          <a:p>
            <a:r>
              <a:rPr lang="en-US" sz="2800" dirty="0"/>
              <a:t>LCCC Resources</a:t>
            </a:r>
          </a:p>
        </p:txBody>
      </p:sp>
    </p:spTree>
    <p:extLst>
      <p:ext uri="{BB962C8B-B14F-4D97-AF65-F5344CB8AC3E}">
        <p14:creationId xmlns:p14="http://schemas.microsoft.com/office/powerpoint/2010/main" val="2194709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670"/>
            <a:ext cx="10515600" cy="1325563"/>
          </a:xfrm>
        </p:spPr>
        <p:txBody>
          <a:bodyPr/>
          <a:lstStyle/>
          <a:p>
            <a:pPr algn="ctr"/>
            <a:r>
              <a:rPr lang="en-US" dirty="0"/>
              <a:t>Providing investigators with the information needed to conduct an investigation properly</a:t>
            </a:r>
          </a:p>
        </p:txBody>
      </p:sp>
      <p:sp>
        <p:nvSpPr>
          <p:cNvPr id="4" name="Rectangle 3"/>
          <p:cNvSpPr/>
          <p:nvPr/>
        </p:nvSpPr>
        <p:spPr>
          <a:xfrm>
            <a:off x="3419321" y="1167618"/>
            <a:ext cx="4519186" cy="646331"/>
          </a:xfrm>
          <a:prstGeom prst="rect">
            <a:avLst/>
          </a:prstGeom>
        </p:spPr>
        <p:txBody>
          <a:bodyPr wrap="none">
            <a:spAutoFit/>
          </a:bodyPr>
          <a:lstStyle/>
          <a:p>
            <a:pPr algn="ctr"/>
            <a:r>
              <a:rPr lang="en-US" sz="3600" b="1" dirty="0"/>
              <a:t>How do we do this?</a:t>
            </a:r>
            <a:endParaRPr lang="en-US" sz="4000" b="1" dirty="0"/>
          </a:p>
        </p:txBody>
      </p:sp>
      <p:sp>
        <p:nvSpPr>
          <p:cNvPr id="5" name="TextBox 4"/>
          <p:cNvSpPr txBox="1"/>
          <p:nvPr/>
        </p:nvSpPr>
        <p:spPr>
          <a:xfrm>
            <a:off x="6224337" y="1691908"/>
            <a:ext cx="5863389" cy="5047536"/>
          </a:xfrm>
          <a:prstGeom prst="rect">
            <a:avLst/>
          </a:prstGeom>
          <a:noFill/>
        </p:spPr>
        <p:txBody>
          <a:bodyPr wrap="square" rtlCol="0">
            <a:spAutoFit/>
          </a:bodyPr>
          <a:lstStyle/>
          <a:p>
            <a:pPr algn="ctr"/>
            <a:r>
              <a:rPr lang="en-US" sz="2800" b="1" dirty="0">
                <a:solidFill>
                  <a:srgbClr val="FF0000"/>
                </a:solidFill>
              </a:rPr>
              <a:t>MULTICENTER SITES</a:t>
            </a:r>
          </a:p>
          <a:p>
            <a:pPr marL="342900" indent="-342900">
              <a:buFont typeface="Arial" panose="020B0604020202020204" pitchFamily="34" charset="0"/>
              <a:buChar char="•"/>
            </a:pPr>
            <a:r>
              <a:rPr lang="en-US" sz="1800" dirty="0"/>
              <a:t>Multicenter Site Initiation Meetings</a:t>
            </a:r>
          </a:p>
          <a:p>
            <a:pPr marL="342900" indent="-342900">
              <a:buFont typeface="Arial" panose="020B0604020202020204" pitchFamily="34" charset="0"/>
              <a:buChar char="•"/>
            </a:pPr>
            <a:r>
              <a:rPr lang="en-US" sz="1800" dirty="0"/>
              <a:t>Team Calls</a:t>
            </a:r>
          </a:p>
          <a:p>
            <a:pPr marL="342900" indent="-342900">
              <a:buFont typeface="Arial" panose="020B0604020202020204" pitchFamily="34" charset="0"/>
              <a:buChar char="•"/>
            </a:pPr>
            <a:r>
              <a:rPr lang="en-US" sz="1800" dirty="0"/>
              <a:t>IND Safety Report Distribution</a:t>
            </a:r>
          </a:p>
          <a:p>
            <a:pPr marL="342900" indent="-342900">
              <a:buFont typeface="Arial" panose="020B0604020202020204" pitchFamily="34" charset="0"/>
              <a:buChar char="•"/>
            </a:pPr>
            <a:r>
              <a:rPr lang="en-US" sz="1800" dirty="0"/>
              <a:t>Ensure responsibilities of coordinating investigators and other participating investigators are documented prior to the start of the trial.</a:t>
            </a:r>
          </a:p>
          <a:p>
            <a:pPr marL="342900" indent="-342900">
              <a:buFont typeface="Arial" panose="020B0604020202020204" pitchFamily="34" charset="0"/>
              <a:buChar char="•"/>
            </a:pPr>
            <a:r>
              <a:rPr lang="en-US" sz="1800" dirty="0"/>
              <a:t>Ensure facilitated communication</a:t>
            </a:r>
          </a:p>
          <a:p>
            <a:endParaRPr lang="en-US" sz="1800" dirty="0">
              <a:solidFill>
                <a:schemeClr val="bg1"/>
              </a:solidFill>
            </a:endParaRPr>
          </a:p>
          <a:p>
            <a:r>
              <a:rPr lang="en-US" sz="1800" dirty="0">
                <a:solidFill>
                  <a:srgbClr val="FF0000"/>
                </a:solidFill>
              </a:rPr>
              <a:t>Ultimate responsibility: Keeping participating investigators informed of new info, particularly with respect to AEs and safe use of the IP</a:t>
            </a:r>
            <a:r>
              <a:rPr lang="en-US" sz="1800" dirty="0">
                <a:solidFill>
                  <a:srgbClr val="FF0000"/>
                </a:solidFill>
                <a:sym typeface="Wingdings" panose="05000000000000000000" pitchFamily="2" charset="2"/>
              </a:rPr>
              <a:t>. </a:t>
            </a:r>
          </a:p>
          <a:p>
            <a:endParaRPr lang="en-US" sz="2000" dirty="0">
              <a:solidFill>
                <a:schemeClr val="bg1"/>
              </a:solidFill>
              <a:sym typeface="Wingdings" panose="05000000000000000000" pitchFamily="2" charset="2"/>
            </a:endParaRPr>
          </a:p>
          <a:p>
            <a:r>
              <a:rPr lang="en-US" sz="1400" dirty="0">
                <a:sym typeface="Wingdings" panose="05000000000000000000" pitchFamily="2" charset="2"/>
              </a:rPr>
              <a:t>May be distributed by means of: </a:t>
            </a:r>
          </a:p>
          <a:p>
            <a:pPr marL="342900" indent="-342900">
              <a:buFont typeface="Arial" panose="020B0604020202020204" pitchFamily="34" charset="0"/>
              <a:buChar char="•"/>
            </a:pPr>
            <a:r>
              <a:rPr lang="en-US" sz="1400" dirty="0">
                <a:sym typeface="Wingdings" panose="05000000000000000000" pitchFamily="2" charset="2"/>
              </a:rPr>
              <a:t>periodically revised IB </a:t>
            </a:r>
          </a:p>
          <a:p>
            <a:pPr marL="342900" indent="-342900">
              <a:buFont typeface="Arial" panose="020B0604020202020204" pitchFamily="34" charset="0"/>
              <a:buChar char="•"/>
            </a:pPr>
            <a:r>
              <a:rPr lang="en-US" sz="1400" dirty="0">
                <a:sym typeface="Wingdings" panose="05000000000000000000" pitchFamily="2" charset="2"/>
              </a:rPr>
              <a:t>reprints of published studies or reports</a:t>
            </a:r>
          </a:p>
          <a:p>
            <a:pPr marL="342900" indent="-342900">
              <a:buFont typeface="Arial" panose="020B0604020202020204" pitchFamily="34" charset="0"/>
              <a:buChar char="•"/>
            </a:pPr>
            <a:r>
              <a:rPr lang="en-US" sz="1400" dirty="0">
                <a:sym typeface="Wingdings" panose="05000000000000000000" pitchFamily="2" charset="2"/>
              </a:rPr>
              <a:t>letters to CIs</a:t>
            </a:r>
            <a:endParaRPr lang="en-US" sz="1400" dirty="0"/>
          </a:p>
          <a:p>
            <a:pPr marL="342900" indent="-342900">
              <a:buFont typeface="Arial" panose="020B0604020202020204" pitchFamily="34" charset="0"/>
              <a:buChar char="•"/>
            </a:pPr>
            <a:endParaRPr lang="en-US" sz="2000" dirty="0">
              <a:solidFill>
                <a:schemeClr val="bg1"/>
              </a:solidFill>
            </a:endParaRPr>
          </a:p>
        </p:txBody>
      </p:sp>
      <p:sp>
        <p:nvSpPr>
          <p:cNvPr id="8" name="TextBox 7"/>
          <p:cNvSpPr txBox="1"/>
          <p:nvPr/>
        </p:nvSpPr>
        <p:spPr>
          <a:xfrm>
            <a:off x="104274" y="2125733"/>
            <a:ext cx="4435643" cy="707886"/>
          </a:xfrm>
          <a:prstGeom prst="rect">
            <a:avLst/>
          </a:prstGeom>
          <a:noFill/>
        </p:spPr>
        <p:txBody>
          <a:bodyPr wrap="square" rtlCol="0">
            <a:spAutoFit/>
          </a:bodyPr>
          <a:lstStyle/>
          <a:p>
            <a:pPr algn="ctr"/>
            <a:r>
              <a:rPr lang="en-US" sz="2000" b="1" dirty="0">
                <a:solidFill>
                  <a:srgbClr val="FF0000"/>
                </a:solidFill>
              </a:rPr>
              <a:t>LCCC Multicenter Project Managers</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4739" t="27703" r="51292"/>
          <a:stretch/>
        </p:blipFill>
        <p:spPr>
          <a:xfrm>
            <a:off x="992119" y="3083798"/>
            <a:ext cx="1057393" cy="1687903"/>
          </a:xfrm>
          <a:prstGeom prst="rect">
            <a:avLst/>
          </a:prstGeom>
        </p:spPr>
      </p:pic>
      <p:sp>
        <p:nvSpPr>
          <p:cNvPr id="10" name="TextBox 9"/>
          <p:cNvSpPr txBox="1"/>
          <p:nvPr/>
        </p:nvSpPr>
        <p:spPr>
          <a:xfrm>
            <a:off x="1115549" y="5246542"/>
            <a:ext cx="3244528" cy="707886"/>
          </a:xfrm>
          <a:prstGeom prst="rect">
            <a:avLst/>
          </a:prstGeom>
          <a:noFill/>
        </p:spPr>
        <p:txBody>
          <a:bodyPr wrap="square" rtlCol="0">
            <a:spAutoFit/>
          </a:bodyPr>
          <a:lstStyle/>
          <a:p>
            <a:pPr algn="ctr"/>
            <a:r>
              <a:rPr lang="en-US" sz="2000" b="1" dirty="0">
                <a:solidFill>
                  <a:srgbClr val="FF0000"/>
                </a:solidFill>
              </a:rPr>
              <a:t>Multicenter Regulatory Associates</a:t>
            </a:r>
          </a:p>
        </p:txBody>
      </p:sp>
      <p:pic>
        <p:nvPicPr>
          <p:cNvPr id="11" name="Picture 10">
            <a:extLst>
              <a:ext uri="{FF2B5EF4-FFF2-40B4-BE49-F238E27FC236}">
                <a16:creationId xmlns:a16="http://schemas.microsoft.com/office/drawing/2014/main" id="{7CCBDBB6-BB85-4657-9974-C80FA3DAA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039" t="28447" r="10155"/>
          <a:stretch/>
        </p:blipFill>
        <p:spPr>
          <a:xfrm>
            <a:off x="2678752" y="2954517"/>
            <a:ext cx="1122467" cy="2091164"/>
          </a:xfrm>
          <a:prstGeom prst="rect">
            <a:avLst/>
          </a:prstGeom>
        </p:spPr>
      </p:pic>
    </p:spTree>
    <p:extLst>
      <p:ext uri="{BB962C8B-B14F-4D97-AF65-F5344CB8AC3E}">
        <p14:creationId xmlns:p14="http://schemas.microsoft.com/office/powerpoint/2010/main" val="195961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827"/>
            <a:ext cx="10515600" cy="1325563"/>
          </a:xfrm>
        </p:spPr>
        <p:txBody>
          <a:bodyPr>
            <a:normAutofit fontScale="90000"/>
          </a:bodyPr>
          <a:lstStyle/>
          <a:p>
            <a:pPr algn="ctr"/>
            <a:r>
              <a:rPr lang="en-US" dirty="0"/>
              <a:t>Ensuring that the investigation is conducted in accordance with the general investigational plan/protocol</a:t>
            </a:r>
          </a:p>
        </p:txBody>
      </p:sp>
      <p:pic>
        <p:nvPicPr>
          <p:cNvPr id="4" name="Picture 3"/>
          <p:cNvPicPr>
            <a:picLocks noChangeAspect="1"/>
          </p:cNvPicPr>
          <p:nvPr/>
        </p:nvPicPr>
        <p:blipFill>
          <a:blip r:embed="rId2"/>
          <a:stretch>
            <a:fillRect/>
          </a:stretch>
        </p:blipFill>
        <p:spPr>
          <a:xfrm>
            <a:off x="541452" y="1241510"/>
            <a:ext cx="3132110" cy="2143449"/>
          </a:xfrm>
          <a:prstGeom prst="rect">
            <a:avLst/>
          </a:prstGeom>
        </p:spPr>
      </p:pic>
      <p:pic>
        <p:nvPicPr>
          <p:cNvPr id="5" name="Picture 4"/>
          <p:cNvPicPr>
            <a:picLocks noChangeAspect="1"/>
          </p:cNvPicPr>
          <p:nvPr/>
        </p:nvPicPr>
        <p:blipFill>
          <a:blip r:embed="rId3"/>
          <a:stretch>
            <a:fillRect/>
          </a:stretch>
        </p:blipFill>
        <p:spPr>
          <a:xfrm>
            <a:off x="323198" y="3481212"/>
            <a:ext cx="3761613" cy="3200325"/>
          </a:xfrm>
          <a:prstGeom prst="rect">
            <a:avLst/>
          </a:prstGeom>
        </p:spPr>
      </p:pic>
      <p:sp>
        <p:nvSpPr>
          <p:cNvPr id="6" name="TextBox 5"/>
          <p:cNvSpPr txBox="1"/>
          <p:nvPr/>
        </p:nvSpPr>
        <p:spPr>
          <a:xfrm>
            <a:off x="5109411" y="2313234"/>
            <a:ext cx="5959641" cy="2554545"/>
          </a:xfrm>
          <a:prstGeom prst="rect">
            <a:avLst/>
          </a:prstGeom>
          <a:noFill/>
        </p:spPr>
        <p:txBody>
          <a:bodyPr wrap="square" rtlCol="0">
            <a:spAutoFit/>
          </a:bodyPr>
          <a:lstStyle/>
          <a:p>
            <a:pPr algn="ctr"/>
            <a:r>
              <a:rPr lang="en-US" sz="2000" b="1" dirty="0">
                <a:solidFill>
                  <a:srgbClr val="FF0000"/>
                </a:solidFill>
              </a:rPr>
              <a:t>One of the most common reasons for a clinical investigator to get a warning letter is not following the investigational plan.</a:t>
            </a:r>
          </a:p>
          <a:p>
            <a:pPr algn="ctr"/>
            <a:endParaRPr lang="en-US" sz="2000" b="1" dirty="0">
              <a:solidFill>
                <a:srgbClr val="FF0000"/>
              </a:solidFill>
            </a:endParaRPr>
          </a:p>
          <a:p>
            <a:pPr algn="ctr"/>
            <a:r>
              <a:rPr lang="en-US" sz="2000" b="1" dirty="0">
                <a:solidFill>
                  <a:srgbClr val="FF0000"/>
                </a:solidFill>
              </a:rPr>
              <a:t>Ultimately, the sponsor is responsible for ensuring an investigator is following the plan and bringing the investigator into compliance if they are not.</a:t>
            </a:r>
          </a:p>
        </p:txBody>
      </p:sp>
    </p:spTree>
    <p:extLst>
      <p:ext uri="{BB962C8B-B14F-4D97-AF65-F5344CB8AC3E}">
        <p14:creationId xmlns:p14="http://schemas.microsoft.com/office/powerpoint/2010/main" val="3312996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41"/>
            <a:ext cx="10515600" cy="1325563"/>
          </a:xfrm>
        </p:spPr>
        <p:txBody>
          <a:bodyPr/>
          <a:lstStyle/>
          <a:p>
            <a:pPr algn="ctr"/>
            <a:r>
              <a:rPr lang="en-US" dirty="0"/>
              <a:t>Ensuring proper monitoring of investigation(s)</a:t>
            </a:r>
          </a:p>
        </p:txBody>
      </p:sp>
      <p:sp>
        <p:nvSpPr>
          <p:cNvPr id="3" name="Content Placeholder 2"/>
          <p:cNvSpPr>
            <a:spLocks noGrp="1"/>
          </p:cNvSpPr>
          <p:nvPr>
            <p:ph idx="1"/>
          </p:nvPr>
        </p:nvSpPr>
        <p:spPr>
          <a:xfrm>
            <a:off x="120015" y="1614295"/>
            <a:ext cx="5606716" cy="5120658"/>
          </a:xfrm>
        </p:spPr>
        <p:txBody>
          <a:bodyPr>
            <a:normAutofit fontScale="85000" lnSpcReduction="20000"/>
          </a:bodyPr>
          <a:lstStyle/>
          <a:p>
            <a:r>
              <a:rPr lang="en-US" b="0" dirty="0"/>
              <a:t>The act of </a:t>
            </a:r>
            <a:r>
              <a:rPr lang="en-US" b="1" dirty="0">
                <a:solidFill>
                  <a:srgbClr val="FF0000"/>
                </a:solidFill>
              </a:rPr>
              <a:t>overseeing the progress of </a:t>
            </a:r>
            <a:r>
              <a:rPr lang="en-US" b="0" dirty="0"/>
              <a:t>a clinical trial, and of ensuring that it is conducted, recorded and reported in accordance with the protocol, SOPs, GCP and applicable regulatory requirements.</a:t>
            </a:r>
          </a:p>
          <a:p>
            <a:r>
              <a:rPr lang="en-US" b="1" dirty="0">
                <a:solidFill>
                  <a:srgbClr val="FF0000"/>
                </a:solidFill>
              </a:rPr>
              <a:t>Continuous</a:t>
            </a:r>
          </a:p>
          <a:p>
            <a:r>
              <a:rPr lang="en-US" b="1" dirty="0">
                <a:solidFill>
                  <a:srgbClr val="FF0000"/>
                </a:solidFill>
              </a:rPr>
              <a:t>Risk-Based</a:t>
            </a:r>
          </a:p>
          <a:p>
            <a:r>
              <a:rPr lang="en-US" dirty="0"/>
              <a:t>Includes:</a:t>
            </a:r>
          </a:p>
          <a:p>
            <a:pPr lvl="1"/>
            <a:r>
              <a:rPr lang="en-US" sz="1900" dirty="0"/>
              <a:t>Precise tracking of patient accrual</a:t>
            </a:r>
          </a:p>
          <a:p>
            <a:pPr lvl="1"/>
            <a:r>
              <a:rPr lang="en-US" sz="1900" dirty="0"/>
              <a:t>Ongoing assessment of patient eligibility and evaluability</a:t>
            </a:r>
          </a:p>
          <a:p>
            <a:pPr lvl="1"/>
            <a:r>
              <a:rPr lang="en-US" sz="1900" dirty="0"/>
              <a:t>Adequate measures to ensure timely submission of study data</a:t>
            </a:r>
          </a:p>
          <a:p>
            <a:pPr lvl="1"/>
            <a:r>
              <a:rPr lang="en-US" sz="1900" dirty="0"/>
              <a:t>Adequate measures to ensure timely medical review and assessment of individual patient data</a:t>
            </a:r>
          </a:p>
          <a:p>
            <a:pPr lvl="1"/>
            <a:r>
              <a:rPr lang="en-US" sz="1900" dirty="0"/>
              <a:t>Timely reporting of adverse events</a:t>
            </a:r>
          </a:p>
        </p:txBody>
      </p:sp>
      <p:sp>
        <p:nvSpPr>
          <p:cNvPr id="7" name="Title 1"/>
          <p:cNvSpPr txBox="1">
            <a:spLocks/>
          </p:cNvSpPr>
          <p:nvPr/>
        </p:nvSpPr>
        <p:spPr>
          <a:xfrm>
            <a:off x="0" y="477311"/>
            <a:ext cx="11925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000" dirty="0"/>
            </a:br>
            <a:r>
              <a:rPr lang="en-US" sz="3600" b="1" dirty="0">
                <a:latin typeface="+mn-lt"/>
              </a:rPr>
              <a:t>What is monitoring?</a:t>
            </a:r>
            <a:endParaRPr lang="en-US" sz="4000" b="1" dirty="0">
              <a:latin typeface="+mn-lt"/>
            </a:endParaRPr>
          </a:p>
        </p:txBody>
      </p:sp>
      <p:sp>
        <p:nvSpPr>
          <p:cNvPr id="4" name="TextBox 3"/>
          <p:cNvSpPr txBox="1"/>
          <p:nvPr/>
        </p:nvSpPr>
        <p:spPr>
          <a:xfrm>
            <a:off x="6601327" y="2414337"/>
            <a:ext cx="4892842" cy="3170099"/>
          </a:xfrm>
          <a:prstGeom prst="rect">
            <a:avLst/>
          </a:prstGeom>
          <a:noFill/>
        </p:spPr>
        <p:txBody>
          <a:bodyPr wrap="square" rtlCol="0">
            <a:spAutoFit/>
          </a:bodyPr>
          <a:lstStyle/>
          <a:p>
            <a:r>
              <a:rPr lang="en-US" sz="2000" i="1" dirty="0"/>
              <a:t>“Monitoring is </a:t>
            </a:r>
            <a:r>
              <a:rPr lang="en-US" sz="2000" b="1" i="1" dirty="0">
                <a:solidFill>
                  <a:srgbClr val="FF0000"/>
                </a:solidFill>
              </a:rPr>
              <a:t>not optional</a:t>
            </a:r>
            <a:r>
              <a:rPr lang="en-US" sz="2000" i="1" dirty="0"/>
              <a:t>. Required by 21 CFR 312.50.</a:t>
            </a:r>
          </a:p>
          <a:p>
            <a:endParaRPr lang="en-US" sz="2000" i="1" dirty="0"/>
          </a:p>
          <a:p>
            <a:pPr marL="285750" indent="-285750">
              <a:buFont typeface="Arial" panose="020B0604020202020204" pitchFamily="34" charset="0"/>
              <a:buChar char="•"/>
            </a:pPr>
            <a:r>
              <a:rPr lang="en-US" sz="2000" i="1" dirty="0"/>
              <a:t>Responsibilities of sponsors</a:t>
            </a:r>
          </a:p>
          <a:p>
            <a:pPr marL="285750" indent="-285750">
              <a:buFont typeface="Arial" panose="020B0604020202020204" pitchFamily="34" charset="0"/>
              <a:buChar char="•"/>
            </a:pPr>
            <a:r>
              <a:rPr lang="en-US" sz="2000" i="1" dirty="0"/>
              <a:t>Selecting monitors qualified by training and experience (21 CFR 312.53(d))</a:t>
            </a:r>
          </a:p>
          <a:p>
            <a:pPr marL="285750" indent="-285750">
              <a:buFont typeface="Arial" panose="020B0604020202020204" pitchFamily="34" charset="0"/>
              <a:buChar char="•"/>
            </a:pPr>
            <a:r>
              <a:rPr lang="en-US" sz="2000" i="1" dirty="0"/>
              <a:t>Monitor the ongoing investigations (21 CFR 312.56)</a:t>
            </a:r>
          </a:p>
          <a:p>
            <a:pPr marL="285750" indent="-285750">
              <a:buFont typeface="Arial" panose="020B0604020202020204" pitchFamily="34" charset="0"/>
              <a:buChar char="•"/>
            </a:pPr>
            <a:r>
              <a:rPr lang="en-US" sz="2000" i="1" dirty="0"/>
              <a:t>Ensure proper monitoring (21 CFR 812.40)”</a:t>
            </a:r>
          </a:p>
        </p:txBody>
      </p:sp>
    </p:spTree>
    <p:extLst>
      <p:ext uri="{BB962C8B-B14F-4D97-AF65-F5344CB8AC3E}">
        <p14:creationId xmlns:p14="http://schemas.microsoft.com/office/powerpoint/2010/main" val="623860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464341"/>
            <a:ext cx="11925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000" dirty="0">
                <a:solidFill>
                  <a:schemeClr val="bg1"/>
                </a:solidFill>
              </a:rPr>
            </a:br>
            <a:r>
              <a:rPr lang="en-US" sz="3600" b="1" dirty="0">
                <a:latin typeface="+mn-lt"/>
              </a:rPr>
              <a:t>Why do you need to monitor?</a:t>
            </a:r>
            <a:endParaRPr lang="en-US" sz="4000" b="1" dirty="0">
              <a:latin typeface="+mn-lt"/>
            </a:endParaRPr>
          </a:p>
        </p:txBody>
      </p:sp>
      <p:sp>
        <p:nvSpPr>
          <p:cNvPr id="9" name="Content Placeholder 2"/>
          <p:cNvSpPr>
            <a:spLocks noGrp="1"/>
          </p:cNvSpPr>
          <p:nvPr>
            <p:ph idx="1"/>
          </p:nvPr>
        </p:nvSpPr>
        <p:spPr>
          <a:xfrm>
            <a:off x="120015" y="1627265"/>
            <a:ext cx="5606716" cy="5120658"/>
          </a:xfrm>
        </p:spPr>
        <p:txBody>
          <a:bodyPr>
            <a:normAutofit/>
          </a:bodyPr>
          <a:lstStyle/>
          <a:p>
            <a:r>
              <a:rPr lang="en-US" sz="1600" b="0" dirty="0"/>
              <a:t>How can you tell if you are guaranteeing subject safety if you don’t double check?</a:t>
            </a:r>
          </a:p>
          <a:p>
            <a:endParaRPr lang="en-US" sz="400" b="0" dirty="0"/>
          </a:p>
          <a:p>
            <a:r>
              <a:rPr lang="en-US" sz="1600" b="0" dirty="0"/>
              <a:t>How can you tell if the data are reliable if you don’t double check that it is accurate?</a:t>
            </a:r>
          </a:p>
          <a:p>
            <a:pPr lvl="1"/>
            <a:r>
              <a:rPr lang="en-US" sz="1200" b="0" dirty="0"/>
              <a:t>If data coming out of the study are not reliable is it worth the risk to give the IP to additional subject?</a:t>
            </a:r>
          </a:p>
          <a:p>
            <a:endParaRPr lang="en-US" sz="400" b="0" dirty="0"/>
          </a:p>
          <a:p>
            <a:r>
              <a:rPr lang="en-US" sz="1600" b="0" dirty="0"/>
              <a:t>Are their trends across multiple sites?</a:t>
            </a:r>
          </a:p>
          <a:p>
            <a:endParaRPr lang="en-US" sz="400" b="0" dirty="0"/>
          </a:p>
          <a:p>
            <a:r>
              <a:rPr lang="en-US" sz="1600" b="0" dirty="0"/>
              <a:t>How can you improve the process?</a:t>
            </a:r>
          </a:p>
          <a:p>
            <a:pPr lvl="1"/>
            <a:r>
              <a:rPr lang="en-US" sz="1200" b="0" dirty="0"/>
              <a:t>Re-education?</a:t>
            </a:r>
          </a:p>
          <a:p>
            <a:pPr lvl="1"/>
            <a:r>
              <a:rPr lang="en-US" sz="1200" b="0" dirty="0"/>
              <a:t>Protocol Amendment?</a:t>
            </a:r>
          </a:p>
          <a:p>
            <a:pPr lvl="1"/>
            <a:r>
              <a:rPr lang="en-US" sz="1200" b="0" dirty="0"/>
              <a:t>Administrative Letter?</a:t>
            </a:r>
          </a:p>
          <a:p>
            <a:pPr marL="0" indent="0">
              <a:buNone/>
            </a:pPr>
            <a:endParaRPr lang="en-US" sz="300" b="0" dirty="0"/>
          </a:p>
          <a:p>
            <a:r>
              <a:rPr lang="en-US" sz="1600" b="0" dirty="0"/>
              <a:t>To FDA data not collected (no matter what the reason) are</a:t>
            </a:r>
            <a:r>
              <a:rPr lang="en-US" sz="1600" b="0" dirty="0">
                <a:solidFill>
                  <a:schemeClr val="bg1"/>
                </a:solidFill>
              </a:rPr>
              <a:t> </a:t>
            </a:r>
            <a:r>
              <a:rPr lang="en-US" sz="1600" dirty="0">
                <a:solidFill>
                  <a:srgbClr val="FF0000"/>
                </a:solidFill>
              </a:rPr>
              <a:t>missing</a:t>
            </a:r>
            <a:r>
              <a:rPr lang="en-US" sz="1600" dirty="0">
                <a:solidFill>
                  <a:schemeClr val="bg1"/>
                </a:solidFill>
              </a:rPr>
              <a:t> </a:t>
            </a:r>
            <a:r>
              <a:rPr lang="en-US" sz="1600" b="0" dirty="0"/>
              <a:t>data. </a:t>
            </a:r>
          </a:p>
          <a:p>
            <a:endParaRPr lang="en-US" sz="300" b="0" dirty="0"/>
          </a:p>
          <a:p>
            <a:r>
              <a:rPr lang="en-US" sz="1600" b="0" dirty="0"/>
              <a:t>Monitoring Plans help identify critical values upfront</a:t>
            </a:r>
            <a:r>
              <a:rPr lang="en-US" sz="1600" dirty="0">
                <a:solidFill>
                  <a:schemeClr val="bg1"/>
                </a:solidFill>
              </a:rPr>
              <a:t>.</a:t>
            </a:r>
          </a:p>
        </p:txBody>
      </p:sp>
      <p:pic>
        <p:nvPicPr>
          <p:cNvPr id="3" name="Picture 2"/>
          <p:cNvPicPr>
            <a:picLocks noChangeAspect="1"/>
          </p:cNvPicPr>
          <p:nvPr/>
        </p:nvPicPr>
        <p:blipFill>
          <a:blip r:embed="rId2"/>
          <a:stretch>
            <a:fillRect/>
          </a:stretch>
        </p:blipFill>
        <p:spPr>
          <a:xfrm>
            <a:off x="8909393" y="1197966"/>
            <a:ext cx="3135922" cy="1466933"/>
          </a:xfrm>
          <a:prstGeom prst="rect">
            <a:avLst/>
          </a:prstGeom>
        </p:spPr>
      </p:pic>
      <p:pic>
        <p:nvPicPr>
          <p:cNvPr id="4" name="Picture 3"/>
          <p:cNvPicPr>
            <a:picLocks noChangeAspect="1"/>
          </p:cNvPicPr>
          <p:nvPr/>
        </p:nvPicPr>
        <p:blipFill>
          <a:blip r:embed="rId3"/>
          <a:stretch>
            <a:fillRect/>
          </a:stretch>
        </p:blipFill>
        <p:spPr>
          <a:xfrm>
            <a:off x="7282815" y="2332033"/>
            <a:ext cx="4762500" cy="435152"/>
          </a:xfrm>
          <a:prstGeom prst="rect">
            <a:avLst/>
          </a:prstGeom>
        </p:spPr>
      </p:pic>
      <p:pic>
        <p:nvPicPr>
          <p:cNvPr id="8" name="Picture 7"/>
          <p:cNvPicPr>
            <a:picLocks noChangeAspect="1"/>
          </p:cNvPicPr>
          <p:nvPr/>
        </p:nvPicPr>
        <p:blipFill>
          <a:blip r:embed="rId4"/>
          <a:stretch>
            <a:fillRect/>
          </a:stretch>
        </p:blipFill>
        <p:spPr>
          <a:xfrm>
            <a:off x="5726731" y="2929951"/>
            <a:ext cx="6318584" cy="410624"/>
          </a:xfrm>
          <a:prstGeom prst="rect">
            <a:avLst/>
          </a:prstGeom>
        </p:spPr>
      </p:pic>
      <p:pic>
        <p:nvPicPr>
          <p:cNvPr id="10" name="Picture 9"/>
          <p:cNvPicPr>
            <a:picLocks noChangeAspect="1"/>
          </p:cNvPicPr>
          <p:nvPr/>
        </p:nvPicPr>
        <p:blipFill>
          <a:blip r:embed="rId5"/>
          <a:stretch>
            <a:fillRect/>
          </a:stretch>
        </p:blipFill>
        <p:spPr>
          <a:xfrm>
            <a:off x="5999139" y="3389104"/>
            <a:ext cx="6046176" cy="1389301"/>
          </a:xfrm>
          <a:prstGeom prst="rect">
            <a:avLst/>
          </a:prstGeom>
        </p:spPr>
      </p:pic>
      <p:pic>
        <p:nvPicPr>
          <p:cNvPr id="11" name="Picture 10"/>
          <p:cNvPicPr>
            <a:picLocks noChangeAspect="1"/>
          </p:cNvPicPr>
          <p:nvPr/>
        </p:nvPicPr>
        <p:blipFill>
          <a:blip r:embed="rId6"/>
          <a:stretch>
            <a:fillRect/>
          </a:stretch>
        </p:blipFill>
        <p:spPr>
          <a:xfrm>
            <a:off x="4911090" y="5025583"/>
            <a:ext cx="7134225" cy="438150"/>
          </a:xfrm>
          <a:prstGeom prst="rect">
            <a:avLst/>
          </a:prstGeom>
        </p:spPr>
      </p:pic>
      <p:pic>
        <p:nvPicPr>
          <p:cNvPr id="12" name="Picture 11"/>
          <p:cNvPicPr>
            <a:picLocks noChangeAspect="1"/>
          </p:cNvPicPr>
          <p:nvPr/>
        </p:nvPicPr>
        <p:blipFill>
          <a:blip r:embed="rId7"/>
          <a:stretch>
            <a:fillRect/>
          </a:stretch>
        </p:blipFill>
        <p:spPr>
          <a:xfrm>
            <a:off x="5697414" y="5524494"/>
            <a:ext cx="6333392" cy="1223402"/>
          </a:xfrm>
          <a:prstGeom prst="rect">
            <a:avLst/>
          </a:prstGeom>
        </p:spPr>
      </p:pic>
      <p:sp>
        <p:nvSpPr>
          <p:cNvPr id="13" name="Title 1">
            <a:extLst>
              <a:ext uri="{FF2B5EF4-FFF2-40B4-BE49-F238E27FC236}">
                <a16:creationId xmlns:a16="http://schemas.microsoft.com/office/drawing/2014/main" id="{AC1A537C-AFB5-437E-A704-4FC8603AECE8}"/>
              </a:ext>
            </a:extLst>
          </p:cNvPr>
          <p:cNvSpPr>
            <a:spLocks noGrp="1"/>
          </p:cNvSpPr>
          <p:nvPr>
            <p:ph type="title"/>
          </p:nvPr>
        </p:nvSpPr>
        <p:spPr>
          <a:xfrm>
            <a:off x="838200" y="-3841"/>
            <a:ext cx="10515600" cy="1325563"/>
          </a:xfrm>
        </p:spPr>
        <p:txBody>
          <a:bodyPr/>
          <a:lstStyle/>
          <a:p>
            <a:pPr algn="ctr"/>
            <a:r>
              <a:rPr lang="en-US" dirty="0"/>
              <a:t>Ensuring proper monitoring of investigation(s)</a:t>
            </a:r>
          </a:p>
        </p:txBody>
      </p:sp>
    </p:spTree>
    <p:extLst>
      <p:ext uri="{BB962C8B-B14F-4D97-AF65-F5344CB8AC3E}">
        <p14:creationId xmlns:p14="http://schemas.microsoft.com/office/powerpoint/2010/main" val="4096707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42" y="-1066"/>
            <a:ext cx="11903242" cy="1325563"/>
          </a:xfrm>
        </p:spPr>
        <p:txBody>
          <a:bodyPr>
            <a:normAutofit/>
          </a:bodyPr>
          <a:lstStyle/>
          <a:p>
            <a:pPr algn="ctr"/>
            <a:r>
              <a:rPr lang="en-US" dirty="0"/>
              <a:t>Discontinue shipment of IP to Noncompliant Sites</a:t>
            </a:r>
          </a:p>
        </p:txBody>
      </p:sp>
      <p:sp>
        <p:nvSpPr>
          <p:cNvPr id="3" name="Content Placeholder 2"/>
          <p:cNvSpPr>
            <a:spLocks noGrp="1"/>
          </p:cNvSpPr>
          <p:nvPr>
            <p:ph idx="1"/>
          </p:nvPr>
        </p:nvSpPr>
        <p:spPr>
          <a:xfrm>
            <a:off x="337039" y="1374844"/>
            <a:ext cx="5331799" cy="4721156"/>
          </a:xfrm>
        </p:spPr>
        <p:txBody>
          <a:bodyPr>
            <a:normAutofit fontScale="47500" lnSpcReduction="20000"/>
          </a:bodyPr>
          <a:lstStyle/>
          <a:p>
            <a:r>
              <a:rPr lang="en-US" sz="3800" b="0" dirty="0"/>
              <a:t>Deviation at any site is a deviation on the clinical trial</a:t>
            </a:r>
          </a:p>
          <a:p>
            <a:r>
              <a:rPr lang="en-US" sz="3800" b="0" dirty="0"/>
              <a:t>Deviations are cumulative</a:t>
            </a:r>
          </a:p>
          <a:p>
            <a:r>
              <a:rPr lang="en-US" sz="3800" b="0" dirty="0"/>
              <a:t>Sponsor responsible for oversight of all sites</a:t>
            </a:r>
          </a:p>
          <a:p>
            <a:r>
              <a:rPr lang="en-US" sz="3800" b="0" dirty="0"/>
              <a:t>Need to monitor their compliance and whether the sponsor need to re-educate the site</a:t>
            </a:r>
          </a:p>
          <a:p>
            <a:r>
              <a:rPr lang="en-US" sz="3800" b="0" dirty="0"/>
              <a:t>If a site can not be brought into compliance it is the sponsor’s responsibility to stop the site’s participation—</a:t>
            </a:r>
            <a:r>
              <a:rPr lang="en-US" sz="3800" b="1" dirty="0">
                <a:solidFill>
                  <a:srgbClr val="FF0000"/>
                </a:solidFill>
              </a:rPr>
              <a:t>Otherwise the site’s continued noncompliance is also the sponsor’s</a:t>
            </a:r>
          </a:p>
          <a:p>
            <a:pPr marL="0" indent="0">
              <a:buNone/>
            </a:pPr>
            <a:endParaRPr lang="en-US" b="0" dirty="0"/>
          </a:p>
          <a:p>
            <a:pPr marL="0" indent="0">
              <a:buNone/>
            </a:pPr>
            <a:r>
              <a:rPr lang="en-US" b="0" i="1" dirty="0"/>
              <a:t>“A sponsor who </a:t>
            </a:r>
            <a:r>
              <a:rPr lang="en-US" i="1" dirty="0">
                <a:solidFill>
                  <a:srgbClr val="FF0000"/>
                </a:solidFill>
              </a:rPr>
              <a:t>discovers that an investigator is not complying </a:t>
            </a:r>
            <a:r>
              <a:rPr lang="en-US" b="0" i="1" dirty="0"/>
              <a:t>with the signed agreement (Form </a:t>
            </a:r>
            <a:r>
              <a:rPr lang="en-US" i="1" dirty="0">
                <a:solidFill>
                  <a:srgbClr val="FF0000"/>
                </a:solidFill>
              </a:rPr>
              <a:t>FDA-1572</a:t>
            </a:r>
            <a:r>
              <a:rPr lang="en-US" b="0" i="1" dirty="0"/>
              <a:t>), the </a:t>
            </a:r>
            <a:r>
              <a:rPr lang="en-US" i="1" dirty="0">
                <a:solidFill>
                  <a:srgbClr val="FF0000"/>
                </a:solidFill>
              </a:rPr>
              <a:t>general investigational plan</a:t>
            </a:r>
            <a:r>
              <a:rPr lang="en-US" b="0" i="1" dirty="0"/>
              <a:t>, or the </a:t>
            </a:r>
            <a:r>
              <a:rPr lang="en-US" i="1" dirty="0">
                <a:solidFill>
                  <a:srgbClr val="FF0000"/>
                </a:solidFill>
              </a:rPr>
              <a:t>requirements of this part </a:t>
            </a:r>
            <a:r>
              <a:rPr lang="en-US" b="0" i="1" dirty="0"/>
              <a:t>or other applicable parts shall </a:t>
            </a:r>
            <a:r>
              <a:rPr lang="en-US" i="1" dirty="0">
                <a:solidFill>
                  <a:srgbClr val="FF0000"/>
                </a:solidFill>
              </a:rPr>
              <a:t>promptly either secure compliance or discontinue shipments </a:t>
            </a:r>
            <a:r>
              <a:rPr lang="en-US" b="0" i="1" dirty="0"/>
              <a:t>of the investigational new drug to the investigator and end the investigator's participation in the investigation. If the investigator's participation in the investigation is ended, the sponsor shall require that the investigator dispose of or return the investigational drug in accordance with the requirements of 312.59 and </a:t>
            </a:r>
            <a:r>
              <a:rPr lang="en-US" i="1" dirty="0">
                <a:solidFill>
                  <a:srgbClr val="FF0000"/>
                </a:solidFill>
              </a:rPr>
              <a:t>shall notify FDA</a:t>
            </a:r>
            <a:r>
              <a:rPr lang="en-US" b="0" i="1" dirty="0"/>
              <a:t>.”</a:t>
            </a:r>
          </a:p>
          <a:p>
            <a:endParaRPr lang="en-US" b="1" dirty="0">
              <a:solidFill>
                <a:srgbClr val="00FF00"/>
              </a:solidFill>
            </a:endParaRPr>
          </a:p>
        </p:txBody>
      </p:sp>
      <p:pic>
        <p:nvPicPr>
          <p:cNvPr id="5" name="Picture 4"/>
          <p:cNvPicPr>
            <a:picLocks noChangeAspect="1"/>
          </p:cNvPicPr>
          <p:nvPr/>
        </p:nvPicPr>
        <p:blipFill>
          <a:blip r:embed="rId2"/>
          <a:stretch>
            <a:fillRect/>
          </a:stretch>
        </p:blipFill>
        <p:spPr>
          <a:xfrm>
            <a:off x="8871283" y="1017801"/>
            <a:ext cx="3004386" cy="2117235"/>
          </a:xfrm>
          <a:prstGeom prst="rect">
            <a:avLst/>
          </a:prstGeom>
        </p:spPr>
      </p:pic>
      <p:pic>
        <p:nvPicPr>
          <p:cNvPr id="6" name="Picture 5"/>
          <p:cNvPicPr>
            <a:picLocks noChangeAspect="1"/>
          </p:cNvPicPr>
          <p:nvPr/>
        </p:nvPicPr>
        <p:blipFill>
          <a:blip r:embed="rId3"/>
          <a:stretch>
            <a:fillRect/>
          </a:stretch>
        </p:blipFill>
        <p:spPr>
          <a:xfrm>
            <a:off x="5792663" y="3310304"/>
            <a:ext cx="6301620" cy="3257550"/>
          </a:xfrm>
          <a:prstGeom prst="rect">
            <a:avLst/>
          </a:prstGeom>
        </p:spPr>
      </p:pic>
      <p:cxnSp>
        <p:nvCxnSpPr>
          <p:cNvPr id="8" name="Straight Connector 7"/>
          <p:cNvCxnSpPr/>
          <p:nvPr/>
        </p:nvCxnSpPr>
        <p:spPr>
          <a:xfrm>
            <a:off x="7916779" y="4628147"/>
            <a:ext cx="3657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857874" y="6296526"/>
            <a:ext cx="219456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78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58"/>
            <a:ext cx="10515600" cy="1325563"/>
          </a:xfrm>
        </p:spPr>
        <p:txBody>
          <a:bodyPr/>
          <a:lstStyle/>
          <a:p>
            <a:pPr algn="ctr"/>
            <a:r>
              <a:rPr lang="en-US" dirty="0"/>
              <a:t>Monitor the progress of all clinical investigations being conducted under its IND	</a:t>
            </a:r>
          </a:p>
        </p:txBody>
      </p:sp>
      <p:sp>
        <p:nvSpPr>
          <p:cNvPr id="6" name="Content Placeholder 2"/>
          <p:cNvSpPr txBox="1">
            <a:spLocks/>
          </p:cNvSpPr>
          <p:nvPr/>
        </p:nvSpPr>
        <p:spPr>
          <a:xfrm>
            <a:off x="8802691" y="1437097"/>
            <a:ext cx="1744993" cy="281352"/>
          </a:xfrm>
          <a:prstGeom prst="rect">
            <a:avLst/>
          </a:prstGeom>
          <a:solidFill>
            <a:srgbClr val="FFFF00"/>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Medical Monitor</a:t>
            </a:r>
          </a:p>
        </p:txBody>
      </p:sp>
      <p:sp>
        <p:nvSpPr>
          <p:cNvPr id="10" name="Content Placeholder 2"/>
          <p:cNvSpPr txBox="1">
            <a:spLocks/>
          </p:cNvSpPr>
          <p:nvPr/>
        </p:nvSpPr>
        <p:spPr>
          <a:xfrm>
            <a:off x="9479437" y="2810153"/>
            <a:ext cx="1574772" cy="5355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Pod Meetings/ Team Calls</a:t>
            </a:r>
          </a:p>
        </p:txBody>
      </p:sp>
      <p:sp>
        <p:nvSpPr>
          <p:cNvPr id="56" name="Content Placeholder 2"/>
          <p:cNvSpPr txBox="1">
            <a:spLocks/>
          </p:cNvSpPr>
          <p:nvPr/>
        </p:nvSpPr>
        <p:spPr>
          <a:xfrm>
            <a:off x="9519542" y="4091770"/>
            <a:ext cx="1255709" cy="526358"/>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Deviations and SAEs</a:t>
            </a:r>
          </a:p>
        </p:txBody>
      </p:sp>
      <p:cxnSp>
        <p:nvCxnSpPr>
          <p:cNvPr id="60" name="Straight Arrow Connector 59"/>
          <p:cNvCxnSpPr/>
          <p:nvPr/>
        </p:nvCxnSpPr>
        <p:spPr>
          <a:xfrm flipH="1" flipV="1">
            <a:off x="6181810" y="2894940"/>
            <a:ext cx="3571963" cy="1187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0" idx="1"/>
            <a:endCxn id="4" idx="3"/>
          </p:cNvCxnSpPr>
          <p:nvPr/>
        </p:nvCxnSpPr>
        <p:spPr>
          <a:xfrm flipH="1" flipV="1">
            <a:off x="6625473" y="2613938"/>
            <a:ext cx="2853964" cy="4639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Content Placeholder 2"/>
          <p:cNvSpPr txBox="1">
            <a:spLocks/>
          </p:cNvSpPr>
          <p:nvPr/>
        </p:nvSpPr>
        <p:spPr>
          <a:xfrm>
            <a:off x="292827" y="4227880"/>
            <a:ext cx="995683" cy="532741"/>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Interim Analysis</a:t>
            </a:r>
          </a:p>
        </p:txBody>
      </p:sp>
      <p:sp>
        <p:nvSpPr>
          <p:cNvPr id="67" name="Content Placeholder 2"/>
          <p:cNvSpPr txBox="1">
            <a:spLocks/>
          </p:cNvSpPr>
          <p:nvPr/>
        </p:nvSpPr>
        <p:spPr>
          <a:xfrm>
            <a:off x="1424333" y="4211864"/>
            <a:ext cx="1255709" cy="323590"/>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Literature</a:t>
            </a:r>
          </a:p>
        </p:txBody>
      </p:sp>
      <p:cxnSp>
        <p:nvCxnSpPr>
          <p:cNvPr id="68" name="Straight Arrow Connector 67"/>
          <p:cNvCxnSpPr/>
          <p:nvPr/>
        </p:nvCxnSpPr>
        <p:spPr>
          <a:xfrm flipV="1">
            <a:off x="921390" y="2894940"/>
            <a:ext cx="3618790" cy="1332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7" idx="0"/>
            <a:endCxn id="4" idx="2"/>
          </p:cNvCxnSpPr>
          <p:nvPr/>
        </p:nvCxnSpPr>
        <p:spPr>
          <a:xfrm flipV="1">
            <a:off x="2052188" y="2864700"/>
            <a:ext cx="3390096" cy="13471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2"/>
          <p:cNvSpPr txBox="1">
            <a:spLocks/>
          </p:cNvSpPr>
          <p:nvPr/>
        </p:nvSpPr>
        <p:spPr>
          <a:xfrm>
            <a:off x="4259095" y="2363175"/>
            <a:ext cx="2366378" cy="501525"/>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Data Safety Monitoring Committee (DSMC)</a:t>
            </a:r>
          </a:p>
        </p:txBody>
      </p:sp>
      <p:cxnSp>
        <p:nvCxnSpPr>
          <p:cNvPr id="81" name="Straight Arrow Connector 80"/>
          <p:cNvCxnSpPr/>
          <p:nvPr/>
        </p:nvCxnSpPr>
        <p:spPr>
          <a:xfrm flipH="1">
            <a:off x="6625473" y="1705918"/>
            <a:ext cx="2177218" cy="7698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ontent Placeholder 2"/>
          <p:cNvSpPr txBox="1">
            <a:spLocks/>
          </p:cNvSpPr>
          <p:nvPr/>
        </p:nvSpPr>
        <p:spPr>
          <a:xfrm>
            <a:off x="194094" y="4973968"/>
            <a:ext cx="11975432" cy="13256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0000"/>
                </a:solidFill>
              </a:rPr>
              <a:t>DSMC</a:t>
            </a:r>
            <a:r>
              <a:rPr lang="en-US" sz="2000" dirty="0">
                <a:solidFill>
                  <a:schemeClr val="bg1"/>
                </a:solidFill>
              </a:rPr>
              <a:t> </a:t>
            </a:r>
            <a:r>
              <a:rPr lang="en-US" sz="2000" dirty="0"/>
              <a:t>is the primary agent for assuring data and safety monitoring. Responsible for review of these trials. </a:t>
            </a:r>
          </a:p>
          <a:p>
            <a:pPr lvl="1"/>
            <a:r>
              <a:rPr lang="en-US" sz="1600" dirty="0"/>
              <a:t>Has the authority to suspend research activities or to refer trials to the PRC or IRB for such actions. </a:t>
            </a:r>
          </a:p>
          <a:p>
            <a:pPr lvl="1"/>
            <a:r>
              <a:rPr lang="en-US" sz="1600" dirty="0"/>
              <a:t>DSMC meets monthly, with ad hoc review and additional meetings called when necessary.</a:t>
            </a:r>
          </a:p>
          <a:p>
            <a:pPr marL="0" indent="0">
              <a:buNone/>
            </a:pPr>
            <a:r>
              <a:rPr lang="en-US" sz="1800" dirty="0">
                <a:solidFill>
                  <a:srgbClr val="FF0000"/>
                </a:solidFill>
              </a:rPr>
              <a:t>Duties defined in the LCCC DSMC Charter</a:t>
            </a:r>
          </a:p>
          <a:p>
            <a:pPr marL="0" indent="0">
              <a:buNone/>
            </a:pPr>
            <a:endParaRPr lang="en-US" sz="2000" dirty="0">
              <a:solidFill>
                <a:schemeClr val="bg1"/>
              </a:solidFill>
            </a:endParaRPr>
          </a:p>
        </p:txBody>
      </p:sp>
      <p:sp>
        <p:nvSpPr>
          <p:cNvPr id="55" name="Content Placeholder 2"/>
          <p:cNvSpPr txBox="1">
            <a:spLocks/>
          </p:cNvSpPr>
          <p:nvPr/>
        </p:nvSpPr>
        <p:spPr>
          <a:xfrm>
            <a:off x="4052066" y="1443433"/>
            <a:ext cx="2668729" cy="536083"/>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NC </a:t>
            </a:r>
            <a:r>
              <a:rPr lang="en-US" sz="1800" dirty="0" err="1"/>
              <a:t>TraCS</a:t>
            </a:r>
            <a:r>
              <a:rPr lang="en-US" sz="1800" dirty="0"/>
              <a:t> Data Safety Monitoring Board (DSMB)</a:t>
            </a:r>
          </a:p>
        </p:txBody>
      </p:sp>
      <p:cxnSp>
        <p:nvCxnSpPr>
          <p:cNvPr id="58" name="Straight Arrow Connector 57"/>
          <p:cNvCxnSpPr/>
          <p:nvPr/>
        </p:nvCxnSpPr>
        <p:spPr>
          <a:xfrm flipH="1" flipV="1">
            <a:off x="5442284" y="1977880"/>
            <a:ext cx="3234" cy="4198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775251" y="4155696"/>
            <a:ext cx="720696" cy="338554"/>
          </a:xfrm>
          <a:prstGeom prst="rect">
            <a:avLst/>
          </a:prstGeom>
          <a:noFill/>
        </p:spPr>
        <p:txBody>
          <a:bodyPr wrap="square" rtlCol="0">
            <a:spAutoFit/>
          </a:bodyPr>
          <a:lstStyle/>
          <a:p>
            <a:r>
              <a:rPr lang="en-US" sz="1600" dirty="0">
                <a:solidFill>
                  <a:sysClr val="windowText" lastClr="000000"/>
                </a:solidFill>
              </a:rPr>
              <a:t>SSEs</a:t>
            </a:r>
          </a:p>
        </p:txBody>
      </p:sp>
    </p:spTree>
    <p:extLst>
      <p:ext uri="{BB962C8B-B14F-4D97-AF65-F5344CB8AC3E}">
        <p14:creationId xmlns:p14="http://schemas.microsoft.com/office/powerpoint/2010/main" val="1380453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73"/>
            <a:ext cx="10515600" cy="1325563"/>
          </a:xfrm>
        </p:spPr>
        <p:txBody>
          <a:bodyPr/>
          <a:lstStyle/>
          <a:p>
            <a:pPr algn="ctr"/>
            <a:r>
              <a:rPr lang="en-US" dirty="0"/>
              <a:t>Monitor the progress of all clinical investigations being conducted under its IND	</a:t>
            </a:r>
          </a:p>
        </p:txBody>
      </p:sp>
      <p:sp>
        <p:nvSpPr>
          <p:cNvPr id="7" name="Content Placeholder 2"/>
          <p:cNvSpPr txBox="1">
            <a:spLocks/>
          </p:cNvSpPr>
          <p:nvPr/>
        </p:nvSpPr>
        <p:spPr>
          <a:xfrm>
            <a:off x="207168" y="2926492"/>
            <a:ext cx="1292769" cy="593942"/>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Compliance Committee</a:t>
            </a:r>
          </a:p>
        </p:txBody>
      </p:sp>
      <p:sp>
        <p:nvSpPr>
          <p:cNvPr id="8" name="Content Placeholder 2"/>
          <p:cNvSpPr txBox="1">
            <a:spLocks/>
          </p:cNvSpPr>
          <p:nvPr/>
        </p:nvSpPr>
        <p:spPr>
          <a:xfrm>
            <a:off x="2542617" y="4840116"/>
            <a:ext cx="2096000" cy="593942"/>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Office of Clinical Trials (OCT) Auditors</a:t>
            </a:r>
          </a:p>
        </p:txBody>
      </p:sp>
      <p:sp>
        <p:nvSpPr>
          <p:cNvPr id="14" name="Content Placeholder 2"/>
          <p:cNvSpPr txBox="1">
            <a:spLocks/>
          </p:cNvSpPr>
          <p:nvPr/>
        </p:nvSpPr>
        <p:spPr>
          <a:xfrm>
            <a:off x="2849867" y="4220803"/>
            <a:ext cx="1481501" cy="296971"/>
          </a:xfrm>
          <a:prstGeom prst="rect">
            <a:avLst/>
          </a:prstGeom>
          <a:solidFill>
            <a:schemeClr val="bg1"/>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Audit Reports</a:t>
            </a:r>
          </a:p>
        </p:txBody>
      </p:sp>
      <p:cxnSp>
        <p:nvCxnSpPr>
          <p:cNvPr id="15" name="Straight Arrow Connector 14"/>
          <p:cNvCxnSpPr/>
          <p:nvPr/>
        </p:nvCxnSpPr>
        <p:spPr>
          <a:xfrm flipH="1" flipV="1">
            <a:off x="983119" y="3520435"/>
            <a:ext cx="1866748" cy="637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0"/>
          </p:cNvCxnSpPr>
          <p:nvPr/>
        </p:nvCxnSpPr>
        <p:spPr>
          <a:xfrm flipH="1" flipV="1">
            <a:off x="3560859" y="4517775"/>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ontent Placeholder 2"/>
          <p:cNvSpPr txBox="1">
            <a:spLocks/>
          </p:cNvSpPr>
          <p:nvPr/>
        </p:nvSpPr>
        <p:spPr>
          <a:xfrm>
            <a:off x="5823280" y="2133540"/>
            <a:ext cx="5462341" cy="295078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0000"/>
                </a:solidFill>
              </a:rPr>
              <a:t>Compliance Committee</a:t>
            </a:r>
          </a:p>
          <a:p>
            <a:pPr marL="0" indent="0">
              <a:buNone/>
            </a:pPr>
            <a:r>
              <a:rPr lang="en-US" sz="2000" dirty="0">
                <a:solidFill>
                  <a:sysClr val="windowText" lastClr="000000"/>
                </a:solidFill>
              </a:rPr>
              <a:t>Audit IIT trials to:</a:t>
            </a:r>
          </a:p>
          <a:p>
            <a:pPr lvl="1"/>
            <a:r>
              <a:rPr lang="en-US" sz="1600" dirty="0">
                <a:solidFill>
                  <a:sysClr val="windowText" lastClr="000000"/>
                </a:solidFill>
              </a:rPr>
              <a:t>Authenticate compliance</a:t>
            </a:r>
          </a:p>
          <a:p>
            <a:pPr lvl="1"/>
            <a:r>
              <a:rPr lang="en-US" sz="1600" dirty="0">
                <a:solidFill>
                  <a:sysClr val="windowText" lastClr="000000"/>
                </a:solidFill>
              </a:rPr>
              <a:t>Capture accurate data</a:t>
            </a:r>
          </a:p>
          <a:p>
            <a:pPr marL="0" indent="0">
              <a:buNone/>
            </a:pPr>
            <a:r>
              <a:rPr lang="en-US" sz="2000" dirty="0">
                <a:solidFill>
                  <a:sysClr val="windowText" lastClr="000000"/>
                </a:solidFill>
              </a:rPr>
              <a:t>Conducted by OCT under the UNC Clinical Trials Quality Assurance Program (CTQA)</a:t>
            </a:r>
          </a:p>
          <a:p>
            <a:pPr marL="0" indent="0">
              <a:buNone/>
            </a:pPr>
            <a:r>
              <a:rPr lang="en-US" sz="2000" dirty="0">
                <a:solidFill>
                  <a:sysClr val="windowText" lastClr="000000"/>
                </a:solidFill>
              </a:rPr>
              <a:t>Reviewed by the Committee:</a:t>
            </a:r>
          </a:p>
          <a:p>
            <a:pPr lvl="1"/>
            <a:r>
              <a:rPr lang="en-US" sz="1600" dirty="0"/>
              <a:t>CAPA Responses</a:t>
            </a:r>
          </a:p>
          <a:p>
            <a:pPr lvl="1"/>
            <a:r>
              <a:rPr lang="en-US" sz="1600" dirty="0"/>
              <a:t>Audit Trends</a:t>
            </a:r>
          </a:p>
          <a:p>
            <a:pPr marL="0" indent="0">
              <a:buNone/>
            </a:pPr>
            <a:r>
              <a:rPr lang="en-US" sz="1600" dirty="0">
                <a:solidFill>
                  <a:srgbClr val="FF0000"/>
                </a:solidFill>
              </a:rPr>
              <a:t>Charter for the Compliance Committee UNC Lineberger Comprehensive Cancer Center</a:t>
            </a:r>
            <a:endParaRPr lang="en-US" sz="2000" dirty="0">
              <a:solidFill>
                <a:srgbClr val="FF0000"/>
              </a:solidFill>
            </a:endParaRPr>
          </a:p>
        </p:txBody>
      </p:sp>
    </p:spTree>
    <p:extLst>
      <p:ext uri="{BB962C8B-B14F-4D97-AF65-F5344CB8AC3E}">
        <p14:creationId xmlns:p14="http://schemas.microsoft.com/office/powerpoint/2010/main" val="753114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751" y="1718448"/>
            <a:ext cx="1828801" cy="565418"/>
          </a:xfrm>
          <a:solidFill>
            <a:schemeClr val="accent2">
              <a:lumMod val="40000"/>
              <a:lumOff val="60000"/>
            </a:schemeClr>
          </a:solidFill>
          <a:ln>
            <a:solidFill>
              <a:schemeClr val="tx1"/>
            </a:solidFill>
          </a:ln>
        </p:spPr>
        <p:txBody>
          <a:bodyPr>
            <a:noAutofit/>
          </a:bodyPr>
          <a:lstStyle/>
          <a:p>
            <a:pPr marL="0" indent="0" algn="ctr">
              <a:buNone/>
            </a:pPr>
            <a:r>
              <a:rPr lang="en-US" sz="1800" b="0" dirty="0"/>
              <a:t>Protocol Review Committee (PRC)</a:t>
            </a:r>
          </a:p>
        </p:txBody>
      </p:sp>
      <p:sp>
        <p:nvSpPr>
          <p:cNvPr id="7" name="Content Placeholder 2"/>
          <p:cNvSpPr txBox="1">
            <a:spLocks/>
          </p:cNvSpPr>
          <p:nvPr/>
        </p:nvSpPr>
        <p:spPr>
          <a:xfrm>
            <a:off x="207168" y="2926492"/>
            <a:ext cx="1292769" cy="593942"/>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Compliance Committee</a:t>
            </a:r>
          </a:p>
        </p:txBody>
      </p:sp>
      <p:sp>
        <p:nvSpPr>
          <p:cNvPr id="8" name="Content Placeholder 2"/>
          <p:cNvSpPr txBox="1">
            <a:spLocks/>
          </p:cNvSpPr>
          <p:nvPr/>
        </p:nvSpPr>
        <p:spPr>
          <a:xfrm>
            <a:off x="2542617" y="4840116"/>
            <a:ext cx="2096000" cy="593942"/>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Office of Clinical Trials (OCT) Auditors</a:t>
            </a:r>
          </a:p>
        </p:txBody>
      </p:sp>
      <p:sp>
        <p:nvSpPr>
          <p:cNvPr id="9" name="Content Placeholder 2"/>
          <p:cNvSpPr txBox="1">
            <a:spLocks/>
          </p:cNvSpPr>
          <p:nvPr/>
        </p:nvSpPr>
        <p:spPr>
          <a:xfrm>
            <a:off x="7976521" y="5048164"/>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LCCC CPO Monitors</a:t>
            </a:r>
          </a:p>
        </p:txBody>
      </p:sp>
      <p:cxnSp>
        <p:nvCxnSpPr>
          <p:cNvPr id="13" name="Straight Arrow Connector 12"/>
          <p:cNvCxnSpPr>
            <a:endCxn id="3" idx="2"/>
          </p:cNvCxnSpPr>
          <p:nvPr/>
        </p:nvCxnSpPr>
        <p:spPr>
          <a:xfrm flipH="1" flipV="1">
            <a:off x="1815152" y="2283866"/>
            <a:ext cx="1200764" cy="18742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2849867" y="4220803"/>
            <a:ext cx="1481501" cy="296971"/>
          </a:xfrm>
          <a:prstGeom prst="rect">
            <a:avLst/>
          </a:prstGeom>
          <a:solidFill>
            <a:schemeClr val="bg1"/>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Audit Reports</a:t>
            </a:r>
          </a:p>
        </p:txBody>
      </p:sp>
      <p:cxnSp>
        <p:nvCxnSpPr>
          <p:cNvPr id="20" name="Straight Arrow Connector 19"/>
          <p:cNvCxnSpPr>
            <a:stCxn id="8" idx="0"/>
          </p:cNvCxnSpPr>
          <p:nvPr/>
        </p:nvCxnSpPr>
        <p:spPr>
          <a:xfrm flipH="1" flipV="1">
            <a:off x="3560859" y="4517775"/>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153895" y="2301386"/>
            <a:ext cx="1137" cy="6251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1"/>
          </p:cNvCxnSpPr>
          <p:nvPr/>
        </p:nvCxnSpPr>
        <p:spPr>
          <a:xfrm flipH="1" flipV="1">
            <a:off x="2650375" y="2323045"/>
            <a:ext cx="1608720" cy="290893"/>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Content Placeholder 2"/>
          <p:cNvSpPr txBox="1">
            <a:spLocks/>
          </p:cNvSpPr>
          <p:nvPr/>
        </p:nvSpPr>
        <p:spPr>
          <a:xfrm>
            <a:off x="7976521" y="4107811"/>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Monitoring Letters</a:t>
            </a:r>
          </a:p>
        </p:txBody>
      </p:sp>
      <p:cxnSp>
        <p:nvCxnSpPr>
          <p:cNvPr id="34" name="Straight Arrow Connector 33"/>
          <p:cNvCxnSpPr>
            <a:stCxn id="9" idx="0"/>
          </p:cNvCxnSpPr>
          <p:nvPr/>
        </p:nvCxnSpPr>
        <p:spPr>
          <a:xfrm flipH="1" flipV="1">
            <a:off x="8604374" y="4618129"/>
            <a:ext cx="2" cy="430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165684" y="2330282"/>
            <a:ext cx="5991239" cy="1752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p:cNvSpPr txBox="1">
            <a:spLocks/>
          </p:cNvSpPr>
          <p:nvPr/>
        </p:nvSpPr>
        <p:spPr>
          <a:xfrm>
            <a:off x="6353987" y="4097608"/>
            <a:ext cx="1462113" cy="659422"/>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Protocol Amendments/ ICFs</a:t>
            </a:r>
          </a:p>
        </p:txBody>
      </p:sp>
      <p:sp>
        <p:nvSpPr>
          <p:cNvPr id="45" name="Content Placeholder 2"/>
          <p:cNvSpPr txBox="1">
            <a:spLocks/>
          </p:cNvSpPr>
          <p:nvPr/>
        </p:nvSpPr>
        <p:spPr>
          <a:xfrm>
            <a:off x="6348453" y="5048853"/>
            <a:ext cx="1454093" cy="774621"/>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Protocol Development or </a:t>
            </a:r>
            <a:r>
              <a:rPr lang="en-US" sz="1800" dirty="0" err="1"/>
              <a:t>Reg</a:t>
            </a:r>
            <a:endParaRPr lang="en-US" sz="1800" dirty="0"/>
          </a:p>
        </p:txBody>
      </p:sp>
      <p:cxnSp>
        <p:nvCxnSpPr>
          <p:cNvPr id="46" name="Straight Arrow Connector 45"/>
          <p:cNvCxnSpPr>
            <a:stCxn id="44" idx="0"/>
          </p:cNvCxnSpPr>
          <p:nvPr/>
        </p:nvCxnSpPr>
        <p:spPr>
          <a:xfrm flipH="1" flipV="1">
            <a:off x="2038794" y="2346590"/>
            <a:ext cx="5046250" cy="17510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7082829" y="4725823"/>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2"/>
          <p:cNvSpPr txBox="1">
            <a:spLocks/>
          </p:cNvSpPr>
          <p:nvPr/>
        </p:nvSpPr>
        <p:spPr>
          <a:xfrm>
            <a:off x="4259095" y="2363175"/>
            <a:ext cx="2366378" cy="501525"/>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Data Safety Monitoring Committee (DSMC)</a:t>
            </a:r>
          </a:p>
        </p:txBody>
      </p:sp>
      <p:sp>
        <p:nvSpPr>
          <p:cNvPr id="48" name="Content Placeholder 2"/>
          <p:cNvSpPr txBox="1">
            <a:spLocks/>
          </p:cNvSpPr>
          <p:nvPr/>
        </p:nvSpPr>
        <p:spPr>
          <a:xfrm>
            <a:off x="6985065" y="1274699"/>
            <a:ext cx="5169666" cy="1585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0000"/>
                </a:solidFill>
              </a:rPr>
              <a:t>PRC: </a:t>
            </a:r>
            <a:r>
              <a:rPr lang="en-US" sz="2000" dirty="0"/>
              <a:t>classifies studies by levels of complexity and risk to direct DSMC, Compliance Committee and monitoring</a:t>
            </a:r>
          </a:p>
          <a:p>
            <a:pPr marL="0" indent="0">
              <a:buNone/>
            </a:pPr>
            <a:r>
              <a:rPr lang="en-US" sz="2000" dirty="0"/>
              <a:t>Determines acceptability of continued research based on subject accrual, risk/benefit ratio and institutional interest</a:t>
            </a:r>
          </a:p>
          <a:p>
            <a:pPr marL="0" indent="0">
              <a:buNone/>
            </a:pPr>
            <a:r>
              <a:rPr lang="en-US" sz="2000" dirty="0"/>
              <a:t>Determines necessary actions following audits of internal trials. </a:t>
            </a:r>
          </a:p>
        </p:txBody>
      </p:sp>
      <p:sp>
        <p:nvSpPr>
          <p:cNvPr id="50" name="Content Placeholder 2"/>
          <p:cNvSpPr txBox="1">
            <a:spLocks/>
          </p:cNvSpPr>
          <p:nvPr/>
        </p:nvSpPr>
        <p:spPr>
          <a:xfrm>
            <a:off x="9392650" y="3659972"/>
            <a:ext cx="2602828" cy="1585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Judge acceptability of protocol amendments</a:t>
            </a:r>
          </a:p>
          <a:p>
            <a:pPr lvl="1"/>
            <a:r>
              <a:rPr lang="en-US" sz="1600" dirty="0"/>
              <a:t>New drug</a:t>
            </a:r>
          </a:p>
          <a:p>
            <a:pPr lvl="1"/>
            <a:r>
              <a:rPr lang="en-US" sz="1600" dirty="0"/>
              <a:t>Change in primary objective</a:t>
            </a:r>
          </a:p>
          <a:p>
            <a:pPr lvl="1"/>
            <a:r>
              <a:rPr lang="en-US" sz="1600" dirty="0"/>
              <a:t>Change in stats</a:t>
            </a:r>
          </a:p>
          <a:p>
            <a:pPr marL="0" indent="0">
              <a:buNone/>
            </a:pPr>
            <a:r>
              <a:rPr lang="en-US" sz="2000" dirty="0"/>
              <a:t>Recommend study closure</a:t>
            </a:r>
          </a:p>
          <a:p>
            <a:pPr marL="0" indent="0">
              <a:buNone/>
            </a:pPr>
            <a:r>
              <a:rPr lang="en-US" sz="1600" dirty="0">
                <a:solidFill>
                  <a:srgbClr val="FF0000"/>
                </a:solidFill>
              </a:rPr>
              <a:t>PRC Charter</a:t>
            </a:r>
          </a:p>
          <a:p>
            <a:pPr marL="0" indent="0">
              <a:buNone/>
            </a:pPr>
            <a:endParaRPr lang="en-US" sz="2000" dirty="0">
              <a:solidFill>
                <a:schemeClr val="bg1"/>
              </a:solidFill>
            </a:endParaRPr>
          </a:p>
        </p:txBody>
      </p:sp>
      <p:sp>
        <p:nvSpPr>
          <p:cNvPr id="24" name="Title 1">
            <a:extLst>
              <a:ext uri="{FF2B5EF4-FFF2-40B4-BE49-F238E27FC236}">
                <a16:creationId xmlns:a16="http://schemas.microsoft.com/office/drawing/2014/main" id="{B713AD04-A8F4-4566-AF9E-F4D9519669BE}"/>
              </a:ext>
            </a:extLst>
          </p:cNvPr>
          <p:cNvSpPr>
            <a:spLocks noGrp="1"/>
          </p:cNvSpPr>
          <p:nvPr>
            <p:ph type="title"/>
          </p:nvPr>
        </p:nvSpPr>
        <p:spPr>
          <a:xfrm>
            <a:off x="838200" y="-25473"/>
            <a:ext cx="10515600" cy="1325563"/>
          </a:xfrm>
        </p:spPr>
        <p:txBody>
          <a:bodyPr/>
          <a:lstStyle/>
          <a:p>
            <a:pPr algn="ctr"/>
            <a:r>
              <a:rPr lang="en-US" dirty="0"/>
              <a:t>Monitor the progress of all clinical investigations being conducted under its IND	</a:t>
            </a:r>
          </a:p>
        </p:txBody>
      </p:sp>
      <p:cxnSp>
        <p:nvCxnSpPr>
          <p:cNvPr id="23" name="Straight Arrow Connector 22">
            <a:extLst>
              <a:ext uri="{FF2B5EF4-FFF2-40B4-BE49-F238E27FC236}">
                <a16:creationId xmlns:a16="http://schemas.microsoft.com/office/drawing/2014/main" id="{8FB9C9B3-9995-4A97-A659-A128CE585065}"/>
              </a:ext>
            </a:extLst>
          </p:cNvPr>
          <p:cNvCxnSpPr>
            <a:cxnSpLocks/>
          </p:cNvCxnSpPr>
          <p:nvPr/>
        </p:nvCxnSpPr>
        <p:spPr>
          <a:xfrm flipH="1">
            <a:off x="1306601" y="2303648"/>
            <a:ext cx="1137" cy="6251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271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542617" y="4840116"/>
            <a:ext cx="2096000" cy="593942"/>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Office of Clinical Trials (OCT) Auditors</a:t>
            </a:r>
          </a:p>
        </p:txBody>
      </p:sp>
      <p:sp>
        <p:nvSpPr>
          <p:cNvPr id="9" name="Content Placeholder 2"/>
          <p:cNvSpPr txBox="1">
            <a:spLocks/>
          </p:cNvSpPr>
          <p:nvPr/>
        </p:nvSpPr>
        <p:spPr>
          <a:xfrm>
            <a:off x="7976521" y="5048164"/>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LCCC CPO Monitors</a:t>
            </a:r>
          </a:p>
        </p:txBody>
      </p:sp>
      <p:sp>
        <p:nvSpPr>
          <p:cNvPr id="10" name="Content Placeholder 2"/>
          <p:cNvSpPr txBox="1">
            <a:spLocks/>
          </p:cNvSpPr>
          <p:nvPr/>
        </p:nvSpPr>
        <p:spPr>
          <a:xfrm>
            <a:off x="9479437" y="2810153"/>
            <a:ext cx="1574772" cy="5355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Pod Meetings/ Team Calls</a:t>
            </a:r>
          </a:p>
        </p:txBody>
      </p:sp>
      <p:sp>
        <p:nvSpPr>
          <p:cNvPr id="14" name="Content Placeholder 2"/>
          <p:cNvSpPr txBox="1">
            <a:spLocks/>
          </p:cNvSpPr>
          <p:nvPr/>
        </p:nvSpPr>
        <p:spPr>
          <a:xfrm>
            <a:off x="2849867" y="4220803"/>
            <a:ext cx="1481501" cy="296971"/>
          </a:xfrm>
          <a:prstGeom prst="rect">
            <a:avLst/>
          </a:prstGeom>
          <a:solidFill>
            <a:schemeClr val="bg1"/>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Audit Reports</a:t>
            </a:r>
          </a:p>
        </p:txBody>
      </p:sp>
      <p:cxnSp>
        <p:nvCxnSpPr>
          <p:cNvPr id="20" name="Straight Arrow Connector 19"/>
          <p:cNvCxnSpPr>
            <a:stCxn id="8" idx="0"/>
          </p:cNvCxnSpPr>
          <p:nvPr/>
        </p:nvCxnSpPr>
        <p:spPr>
          <a:xfrm flipH="1" flipV="1">
            <a:off x="3560859" y="4517775"/>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2"/>
          <p:cNvSpPr txBox="1">
            <a:spLocks/>
          </p:cNvSpPr>
          <p:nvPr/>
        </p:nvSpPr>
        <p:spPr>
          <a:xfrm>
            <a:off x="7976521" y="4107811"/>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Monitoring Letters</a:t>
            </a:r>
          </a:p>
        </p:txBody>
      </p:sp>
      <p:cxnSp>
        <p:nvCxnSpPr>
          <p:cNvPr id="34" name="Straight Arrow Connector 33"/>
          <p:cNvCxnSpPr>
            <a:stCxn id="9" idx="0"/>
          </p:cNvCxnSpPr>
          <p:nvPr/>
        </p:nvCxnSpPr>
        <p:spPr>
          <a:xfrm flipH="1" flipV="1">
            <a:off x="8604374" y="4618129"/>
            <a:ext cx="2" cy="430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4331368" y="3400926"/>
            <a:ext cx="5181600" cy="8198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978460" y="3400926"/>
            <a:ext cx="951603" cy="68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p:cNvSpPr txBox="1">
            <a:spLocks/>
          </p:cNvSpPr>
          <p:nvPr/>
        </p:nvSpPr>
        <p:spPr>
          <a:xfrm>
            <a:off x="6353987" y="4097608"/>
            <a:ext cx="1462113" cy="659422"/>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Protocol Amendments/ ICFs</a:t>
            </a:r>
          </a:p>
        </p:txBody>
      </p:sp>
      <p:sp>
        <p:nvSpPr>
          <p:cNvPr id="45" name="Content Placeholder 2"/>
          <p:cNvSpPr txBox="1">
            <a:spLocks/>
          </p:cNvSpPr>
          <p:nvPr/>
        </p:nvSpPr>
        <p:spPr>
          <a:xfrm>
            <a:off x="6348453" y="5048853"/>
            <a:ext cx="1454093" cy="774621"/>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Protocol Development or </a:t>
            </a:r>
            <a:r>
              <a:rPr lang="en-US" sz="1800" dirty="0" err="1"/>
              <a:t>Reg</a:t>
            </a:r>
            <a:endParaRPr lang="en-US" sz="1800" dirty="0"/>
          </a:p>
        </p:txBody>
      </p:sp>
      <p:cxnSp>
        <p:nvCxnSpPr>
          <p:cNvPr id="52" name="Straight Arrow Connector 51"/>
          <p:cNvCxnSpPr/>
          <p:nvPr/>
        </p:nvCxnSpPr>
        <p:spPr>
          <a:xfrm flipH="1" flipV="1">
            <a:off x="7082829" y="4725823"/>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533253" y="3399959"/>
            <a:ext cx="2220520" cy="6826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9519542" y="4091770"/>
            <a:ext cx="1255709" cy="526358"/>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Deviations and SAEs</a:t>
            </a:r>
          </a:p>
        </p:txBody>
      </p:sp>
      <p:cxnSp>
        <p:nvCxnSpPr>
          <p:cNvPr id="57" name="Straight Arrow Connector 56"/>
          <p:cNvCxnSpPr>
            <a:stCxn id="56" idx="0"/>
          </p:cNvCxnSpPr>
          <p:nvPr/>
        </p:nvCxnSpPr>
        <p:spPr>
          <a:xfrm flipH="1" flipV="1">
            <a:off x="10146633" y="3399960"/>
            <a:ext cx="764" cy="6918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ontent Placeholder 2"/>
          <p:cNvSpPr txBox="1">
            <a:spLocks/>
          </p:cNvSpPr>
          <p:nvPr/>
        </p:nvSpPr>
        <p:spPr>
          <a:xfrm>
            <a:off x="514305" y="1356204"/>
            <a:ext cx="6561194" cy="2767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0000"/>
                </a:solidFill>
              </a:rPr>
              <a:t>Pod Meetings </a:t>
            </a:r>
            <a:endParaRPr lang="en-US" sz="2000" dirty="0">
              <a:solidFill>
                <a:srgbClr val="FF0000"/>
              </a:solidFill>
            </a:endParaRPr>
          </a:p>
          <a:p>
            <a:pPr lvl="1"/>
            <a:r>
              <a:rPr lang="en-US" sz="2000" dirty="0"/>
              <a:t>Current status of trial/patients</a:t>
            </a:r>
          </a:p>
          <a:p>
            <a:pPr lvl="1"/>
            <a:r>
              <a:rPr lang="en-US" sz="2000" dirty="0"/>
              <a:t>Enrollment</a:t>
            </a:r>
          </a:p>
          <a:p>
            <a:pPr lvl="1"/>
            <a:r>
              <a:rPr lang="en-US" sz="2000" dirty="0"/>
              <a:t>Monitoring and audit reports</a:t>
            </a:r>
          </a:p>
          <a:p>
            <a:pPr lvl="1"/>
            <a:r>
              <a:rPr lang="en-US" sz="2000" dirty="0"/>
              <a:t>Deviations</a:t>
            </a:r>
          </a:p>
          <a:p>
            <a:pPr lvl="1"/>
            <a:r>
              <a:rPr lang="en-US" sz="2000" dirty="0"/>
              <a:t>SAEs</a:t>
            </a:r>
          </a:p>
          <a:p>
            <a:pPr lvl="1"/>
            <a:r>
              <a:rPr lang="en-US" sz="2000" dirty="0"/>
              <a:t>Regulatory actions</a:t>
            </a:r>
          </a:p>
          <a:p>
            <a:pPr lvl="1"/>
            <a:r>
              <a:rPr lang="en-US" sz="2000" dirty="0"/>
              <a:t>Data quality</a:t>
            </a:r>
          </a:p>
        </p:txBody>
      </p:sp>
      <p:sp>
        <p:nvSpPr>
          <p:cNvPr id="21" name="Title 1">
            <a:extLst>
              <a:ext uri="{FF2B5EF4-FFF2-40B4-BE49-F238E27FC236}">
                <a16:creationId xmlns:a16="http://schemas.microsoft.com/office/drawing/2014/main" id="{7F07AAD9-CDC9-47AD-A5D9-44CA64D05FFD}"/>
              </a:ext>
            </a:extLst>
          </p:cNvPr>
          <p:cNvSpPr>
            <a:spLocks noGrp="1"/>
          </p:cNvSpPr>
          <p:nvPr>
            <p:ph type="title"/>
          </p:nvPr>
        </p:nvSpPr>
        <p:spPr>
          <a:xfrm>
            <a:off x="838200" y="-25473"/>
            <a:ext cx="10515600" cy="1325563"/>
          </a:xfrm>
        </p:spPr>
        <p:txBody>
          <a:bodyPr/>
          <a:lstStyle/>
          <a:p>
            <a:pPr algn="ctr"/>
            <a:r>
              <a:rPr lang="en-US" dirty="0"/>
              <a:t>Monitor the progress of all clinical investigations being conducted under its IND	</a:t>
            </a:r>
          </a:p>
        </p:txBody>
      </p:sp>
    </p:spTree>
    <p:extLst>
      <p:ext uri="{BB962C8B-B14F-4D97-AF65-F5344CB8AC3E}">
        <p14:creationId xmlns:p14="http://schemas.microsoft.com/office/powerpoint/2010/main" val="2177695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8802691" y="1437097"/>
            <a:ext cx="1744993" cy="281352"/>
          </a:xfrm>
          <a:prstGeom prst="rect">
            <a:avLst/>
          </a:prstGeom>
          <a:solidFill>
            <a:srgbClr val="FFFF00"/>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Medical Monitor</a:t>
            </a:r>
          </a:p>
        </p:txBody>
      </p:sp>
      <p:sp>
        <p:nvSpPr>
          <p:cNvPr id="8" name="Content Placeholder 2"/>
          <p:cNvSpPr txBox="1">
            <a:spLocks/>
          </p:cNvSpPr>
          <p:nvPr/>
        </p:nvSpPr>
        <p:spPr>
          <a:xfrm>
            <a:off x="2542617" y="4840116"/>
            <a:ext cx="2096000" cy="593942"/>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Office of Clinical Trials (OCT) Auditors</a:t>
            </a:r>
          </a:p>
        </p:txBody>
      </p:sp>
      <p:sp>
        <p:nvSpPr>
          <p:cNvPr id="9" name="Content Placeholder 2"/>
          <p:cNvSpPr txBox="1">
            <a:spLocks/>
          </p:cNvSpPr>
          <p:nvPr/>
        </p:nvSpPr>
        <p:spPr>
          <a:xfrm>
            <a:off x="7976521" y="5048164"/>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LCCC CPO Monitors</a:t>
            </a:r>
          </a:p>
        </p:txBody>
      </p:sp>
      <p:sp>
        <p:nvSpPr>
          <p:cNvPr id="10" name="Content Placeholder 2"/>
          <p:cNvSpPr txBox="1">
            <a:spLocks/>
          </p:cNvSpPr>
          <p:nvPr/>
        </p:nvSpPr>
        <p:spPr>
          <a:xfrm>
            <a:off x="9479437" y="2810153"/>
            <a:ext cx="1574772" cy="5355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Pod Meetings/ Team Calls</a:t>
            </a:r>
          </a:p>
        </p:txBody>
      </p:sp>
      <p:sp>
        <p:nvSpPr>
          <p:cNvPr id="11" name="Content Placeholder 2"/>
          <p:cNvSpPr txBox="1">
            <a:spLocks/>
          </p:cNvSpPr>
          <p:nvPr/>
        </p:nvSpPr>
        <p:spPr>
          <a:xfrm>
            <a:off x="4703654" y="5040143"/>
            <a:ext cx="1454093" cy="593942"/>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Data Management</a:t>
            </a:r>
          </a:p>
        </p:txBody>
      </p:sp>
      <p:sp>
        <p:nvSpPr>
          <p:cNvPr id="14" name="Content Placeholder 2"/>
          <p:cNvSpPr txBox="1">
            <a:spLocks/>
          </p:cNvSpPr>
          <p:nvPr/>
        </p:nvSpPr>
        <p:spPr>
          <a:xfrm>
            <a:off x="2849867" y="4220803"/>
            <a:ext cx="1481501" cy="296971"/>
          </a:xfrm>
          <a:prstGeom prst="rect">
            <a:avLst/>
          </a:prstGeom>
          <a:solidFill>
            <a:schemeClr val="bg1"/>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Audit Reports</a:t>
            </a:r>
          </a:p>
        </p:txBody>
      </p:sp>
      <p:cxnSp>
        <p:nvCxnSpPr>
          <p:cNvPr id="17" name="Straight Arrow Connector 16"/>
          <p:cNvCxnSpPr/>
          <p:nvPr/>
        </p:nvCxnSpPr>
        <p:spPr>
          <a:xfrm flipV="1">
            <a:off x="4052066" y="1773693"/>
            <a:ext cx="4887793" cy="23843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0"/>
          </p:cNvCxnSpPr>
          <p:nvPr/>
        </p:nvCxnSpPr>
        <p:spPr>
          <a:xfrm flipH="1" flipV="1">
            <a:off x="3560859" y="4517775"/>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2"/>
          <p:cNvSpPr txBox="1">
            <a:spLocks/>
          </p:cNvSpPr>
          <p:nvPr/>
        </p:nvSpPr>
        <p:spPr>
          <a:xfrm>
            <a:off x="7976521" y="4107811"/>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Monitoring Letters</a:t>
            </a:r>
          </a:p>
        </p:txBody>
      </p:sp>
      <p:cxnSp>
        <p:nvCxnSpPr>
          <p:cNvPr id="34" name="Straight Arrow Connector 33"/>
          <p:cNvCxnSpPr>
            <a:stCxn id="9" idx="0"/>
          </p:cNvCxnSpPr>
          <p:nvPr/>
        </p:nvCxnSpPr>
        <p:spPr>
          <a:xfrm flipH="1" flipV="1">
            <a:off x="8604374" y="4618129"/>
            <a:ext cx="2" cy="430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8604374" y="1773693"/>
            <a:ext cx="748173" cy="23180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p:cNvSpPr txBox="1">
            <a:spLocks/>
          </p:cNvSpPr>
          <p:nvPr/>
        </p:nvSpPr>
        <p:spPr>
          <a:xfrm>
            <a:off x="6353987" y="4097608"/>
            <a:ext cx="1462113" cy="659422"/>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Protocol Amendments/ ICFs</a:t>
            </a:r>
          </a:p>
        </p:txBody>
      </p:sp>
      <p:sp>
        <p:nvSpPr>
          <p:cNvPr id="45" name="Content Placeholder 2"/>
          <p:cNvSpPr txBox="1">
            <a:spLocks/>
          </p:cNvSpPr>
          <p:nvPr/>
        </p:nvSpPr>
        <p:spPr>
          <a:xfrm>
            <a:off x="6348453" y="5048853"/>
            <a:ext cx="1454093" cy="774621"/>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Protocol Development or </a:t>
            </a:r>
            <a:r>
              <a:rPr lang="en-US" sz="1800" dirty="0" err="1"/>
              <a:t>Reg</a:t>
            </a:r>
            <a:endParaRPr lang="en-US" sz="1800" dirty="0"/>
          </a:p>
        </p:txBody>
      </p:sp>
      <p:cxnSp>
        <p:nvCxnSpPr>
          <p:cNvPr id="49" name="Straight Arrow Connector 48"/>
          <p:cNvCxnSpPr>
            <a:stCxn id="44" idx="0"/>
          </p:cNvCxnSpPr>
          <p:nvPr/>
        </p:nvCxnSpPr>
        <p:spPr>
          <a:xfrm flipV="1">
            <a:off x="7085044" y="1773693"/>
            <a:ext cx="2139166" cy="23239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7082829" y="4725823"/>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9519542" y="4091770"/>
            <a:ext cx="1255709" cy="526358"/>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Deviations and SAEs</a:t>
            </a:r>
          </a:p>
        </p:txBody>
      </p:sp>
      <p:cxnSp>
        <p:nvCxnSpPr>
          <p:cNvPr id="57" name="Straight Arrow Connector 56"/>
          <p:cNvCxnSpPr>
            <a:stCxn id="56" idx="0"/>
          </p:cNvCxnSpPr>
          <p:nvPr/>
        </p:nvCxnSpPr>
        <p:spPr>
          <a:xfrm flipH="1" flipV="1">
            <a:off x="10146633" y="3399960"/>
            <a:ext cx="764" cy="6918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Content Placeholder 2"/>
          <p:cNvSpPr txBox="1">
            <a:spLocks/>
          </p:cNvSpPr>
          <p:nvPr/>
        </p:nvSpPr>
        <p:spPr>
          <a:xfrm>
            <a:off x="292827" y="4227880"/>
            <a:ext cx="995683" cy="532741"/>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Interim Analysis</a:t>
            </a:r>
          </a:p>
        </p:txBody>
      </p:sp>
      <p:cxnSp>
        <p:nvCxnSpPr>
          <p:cNvPr id="75" name="Straight Arrow Connector 74"/>
          <p:cNvCxnSpPr>
            <a:endCxn id="6" idx="1"/>
          </p:cNvCxnSpPr>
          <p:nvPr/>
        </p:nvCxnSpPr>
        <p:spPr>
          <a:xfrm flipV="1">
            <a:off x="1058558" y="1577773"/>
            <a:ext cx="7744133" cy="26810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2"/>
          <p:cNvSpPr txBox="1">
            <a:spLocks/>
          </p:cNvSpPr>
          <p:nvPr/>
        </p:nvSpPr>
        <p:spPr>
          <a:xfrm>
            <a:off x="4259095" y="2363175"/>
            <a:ext cx="2366378" cy="501525"/>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Data Safety Monitoring Committee (DSMC)</a:t>
            </a:r>
          </a:p>
        </p:txBody>
      </p:sp>
      <p:cxnSp>
        <p:nvCxnSpPr>
          <p:cNvPr id="81" name="Straight Arrow Connector 80"/>
          <p:cNvCxnSpPr/>
          <p:nvPr/>
        </p:nvCxnSpPr>
        <p:spPr>
          <a:xfrm flipH="1">
            <a:off x="6625473" y="1705918"/>
            <a:ext cx="2177218" cy="76981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10099939" y="1727618"/>
            <a:ext cx="0" cy="10825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Content Placeholder 2"/>
          <p:cNvSpPr txBox="1">
            <a:spLocks/>
          </p:cNvSpPr>
          <p:nvPr/>
        </p:nvSpPr>
        <p:spPr>
          <a:xfrm>
            <a:off x="4810965" y="4183588"/>
            <a:ext cx="1255709" cy="526358"/>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Annual Report</a:t>
            </a:r>
          </a:p>
        </p:txBody>
      </p:sp>
      <p:cxnSp>
        <p:nvCxnSpPr>
          <p:cNvPr id="90" name="Straight Arrow Connector 89"/>
          <p:cNvCxnSpPr/>
          <p:nvPr/>
        </p:nvCxnSpPr>
        <p:spPr>
          <a:xfrm flipH="1" flipV="1">
            <a:off x="5431037" y="4709946"/>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408851" y="1790167"/>
            <a:ext cx="3704497" cy="24216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ontent Placeholder 2"/>
          <p:cNvSpPr txBox="1">
            <a:spLocks/>
          </p:cNvSpPr>
          <p:nvPr/>
        </p:nvSpPr>
        <p:spPr>
          <a:xfrm>
            <a:off x="192505" y="1281625"/>
            <a:ext cx="3919097" cy="1585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On the </a:t>
            </a:r>
            <a:r>
              <a:rPr lang="en-US" sz="2000" b="1" dirty="0">
                <a:solidFill>
                  <a:srgbClr val="FF0000"/>
                </a:solidFill>
              </a:rPr>
              <a:t>FDA Form 1571 </a:t>
            </a:r>
            <a:r>
              <a:rPr lang="en-US" sz="2000" dirty="0"/>
              <a:t>the Medical Monitor is listed as:</a:t>
            </a:r>
          </a:p>
          <a:p>
            <a:pPr lvl="1"/>
            <a:r>
              <a:rPr lang="en-US" sz="1600" dirty="0"/>
              <a:t>The person responsible for </a:t>
            </a:r>
            <a:r>
              <a:rPr lang="en-US" sz="1600" b="1" dirty="0">
                <a:solidFill>
                  <a:srgbClr val="FF0000"/>
                </a:solidFill>
              </a:rPr>
              <a:t>monitoring the conduct </a:t>
            </a:r>
            <a:r>
              <a:rPr lang="en-US" sz="1600" dirty="0"/>
              <a:t>and </a:t>
            </a:r>
            <a:r>
              <a:rPr lang="en-US" sz="1600" b="1" dirty="0">
                <a:solidFill>
                  <a:srgbClr val="FF0000"/>
                </a:solidFill>
              </a:rPr>
              <a:t>progress</a:t>
            </a:r>
            <a:r>
              <a:rPr lang="en-US" sz="1600" b="1" dirty="0">
                <a:solidFill>
                  <a:srgbClr val="00FF00"/>
                </a:solidFill>
              </a:rPr>
              <a:t> </a:t>
            </a:r>
            <a:r>
              <a:rPr lang="en-US" sz="1600" dirty="0"/>
              <a:t>of the clinical investigations</a:t>
            </a:r>
          </a:p>
          <a:p>
            <a:pPr lvl="1"/>
            <a:r>
              <a:rPr lang="en-US" sz="1600" dirty="0"/>
              <a:t>The person responsible for </a:t>
            </a:r>
            <a:r>
              <a:rPr lang="en-US" sz="1600" b="1" dirty="0">
                <a:solidFill>
                  <a:srgbClr val="FF0000"/>
                </a:solidFill>
              </a:rPr>
              <a:t>review</a:t>
            </a:r>
            <a:r>
              <a:rPr lang="en-US" sz="1600" dirty="0">
                <a:solidFill>
                  <a:schemeClr val="bg1"/>
                </a:solidFill>
              </a:rPr>
              <a:t> </a:t>
            </a:r>
            <a:r>
              <a:rPr lang="en-US" sz="1600" dirty="0"/>
              <a:t>and </a:t>
            </a:r>
            <a:r>
              <a:rPr lang="en-US" sz="1600" b="1" dirty="0">
                <a:solidFill>
                  <a:srgbClr val="FF0000"/>
                </a:solidFill>
              </a:rPr>
              <a:t>evaluation</a:t>
            </a:r>
            <a:r>
              <a:rPr lang="en-US" sz="1600" dirty="0">
                <a:solidFill>
                  <a:schemeClr val="bg1"/>
                </a:solidFill>
              </a:rPr>
              <a:t> </a:t>
            </a:r>
            <a:r>
              <a:rPr lang="en-US" sz="1600" dirty="0"/>
              <a:t>of information relevant to the </a:t>
            </a:r>
            <a:r>
              <a:rPr lang="en-US" sz="1600" b="1" dirty="0">
                <a:solidFill>
                  <a:srgbClr val="FF0000"/>
                </a:solidFill>
              </a:rPr>
              <a:t>safety</a:t>
            </a:r>
            <a:r>
              <a:rPr lang="en-US" sz="1600" dirty="0">
                <a:solidFill>
                  <a:schemeClr val="bg1"/>
                </a:solidFill>
              </a:rPr>
              <a:t> </a:t>
            </a:r>
            <a:r>
              <a:rPr lang="en-US" sz="1600" dirty="0"/>
              <a:t>of the drug</a:t>
            </a:r>
          </a:p>
        </p:txBody>
      </p:sp>
      <p:sp>
        <p:nvSpPr>
          <p:cNvPr id="31" name="Title 1">
            <a:extLst>
              <a:ext uri="{FF2B5EF4-FFF2-40B4-BE49-F238E27FC236}">
                <a16:creationId xmlns:a16="http://schemas.microsoft.com/office/drawing/2014/main" id="{FA659552-DD9F-44F5-A325-A5B606FA483C}"/>
              </a:ext>
            </a:extLst>
          </p:cNvPr>
          <p:cNvSpPr>
            <a:spLocks noGrp="1"/>
          </p:cNvSpPr>
          <p:nvPr>
            <p:ph type="title"/>
          </p:nvPr>
        </p:nvSpPr>
        <p:spPr>
          <a:xfrm>
            <a:off x="838200" y="-25473"/>
            <a:ext cx="10515600" cy="1325563"/>
          </a:xfrm>
        </p:spPr>
        <p:txBody>
          <a:bodyPr/>
          <a:lstStyle/>
          <a:p>
            <a:pPr algn="ctr"/>
            <a:r>
              <a:rPr lang="en-US" dirty="0"/>
              <a:t>Monitor the progress of all clinical investigations being conducted under its IND	</a:t>
            </a:r>
          </a:p>
        </p:txBody>
      </p:sp>
    </p:spTree>
    <p:extLst>
      <p:ext uri="{BB962C8B-B14F-4D97-AF65-F5344CB8AC3E}">
        <p14:creationId xmlns:p14="http://schemas.microsoft.com/office/powerpoint/2010/main" val="34311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6F75B0F-C1B1-43E0-8736-E05E76399FD3}"/>
              </a:ext>
            </a:extLst>
          </p:cNvPr>
          <p:cNvGrpSpPr/>
          <p:nvPr/>
        </p:nvGrpSpPr>
        <p:grpSpPr>
          <a:xfrm>
            <a:off x="2055439" y="264246"/>
            <a:ext cx="8547710" cy="6523834"/>
            <a:chOff x="2055439" y="264246"/>
            <a:chExt cx="8547710" cy="6523834"/>
          </a:xfrm>
        </p:grpSpPr>
        <p:sp>
          <p:nvSpPr>
            <p:cNvPr id="14" name="TextBox 13">
              <a:extLst>
                <a:ext uri="{FF2B5EF4-FFF2-40B4-BE49-F238E27FC236}">
                  <a16:creationId xmlns:a16="http://schemas.microsoft.com/office/drawing/2014/main" id="{427725DB-5991-4E5C-AB6F-9E7CED3F8748}"/>
                </a:ext>
              </a:extLst>
            </p:cNvPr>
            <p:cNvSpPr txBox="1"/>
            <p:nvPr/>
          </p:nvSpPr>
          <p:spPr>
            <a:xfrm>
              <a:off x="4477374" y="832088"/>
              <a:ext cx="2366682" cy="400110"/>
            </a:xfrm>
            <a:prstGeom prst="rect">
              <a:avLst/>
            </a:prstGeom>
            <a:noFill/>
          </p:spPr>
          <p:txBody>
            <a:bodyPr wrap="square" rtlCol="0">
              <a:spAutoFit/>
            </a:bodyPr>
            <a:lstStyle/>
            <a:p>
              <a:pPr algn="ctr"/>
              <a:r>
                <a:rPr lang="en-US" sz="2000" b="1" dirty="0"/>
                <a:t>Develop Protocol</a:t>
              </a:r>
            </a:p>
          </p:txBody>
        </p:sp>
        <p:sp>
          <p:nvSpPr>
            <p:cNvPr id="15" name="Arrow: Right 14">
              <a:extLst>
                <a:ext uri="{FF2B5EF4-FFF2-40B4-BE49-F238E27FC236}">
                  <a16:creationId xmlns:a16="http://schemas.microsoft.com/office/drawing/2014/main" id="{F1465904-7A70-44B7-A069-0DD2A06A9DD6}"/>
                </a:ext>
              </a:extLst>
            </p:cNvPr>
            <p:cNvSpPr/>
            <p:nvPr/>
          </p:nvSpPr>
          <p:spPr>
            <a:xfrm rot="5400000">
              <a:off x="5496650" y="1203665"/>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Arrow: Right 17">
              <a:extLst>
                <a:ext uri="{FF2B5EF4-FFF2-40B4-BE49-F238E27FC236}">
                  <a16:creationId xmlns:a16="http://schemas.microsoft.com/office/drawing/2014/main" id="{06A06F03-8C49-4190-B8A8-D875EF2C1666}"/>
                </a:ext>
              </a:extLst>
            </p:cNvPr>
            <p:cNvSpPr/>
            <p:nvPr/>
          </p:nvSpPr>
          <p:spPr>
            <a:xfrm rot="2092772">
              <a:off x="4719099" y="573596"/>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TextBox 26">
              <a:extLst>
                <a:ext uri="{FF2B5EF4-FFF2-40B4-BE49-F238E27FC236}">
                  <a16:creationId xmlns:a16="http://schemas.microsoft.com/office/drawing/2014/main" id="{292589B0-62F4-4388-B60A-9FA068C6A3D7}"/>
                </a:ext>
              </a:extLst>
            </p:cNvPr>
            <p:cNvSpPr txBox="1"/>
            <p:nvPr/>
          </p:nvSpPr>
          <p:spPr>
            <a:xfrm>
              <a:off x="3428710" y="3551031"/>
              <a:ext cx="2280290" cy="400110"/>
            </a:xfrm>
            <a:prstGeom prst="rect">
              <a:avLst/>
            </a:prstGeom>
            <a:noFill/>
          </p:spPr>
          <p:txBody>
            <a:bodyPr wrap="square" rtlCol="0">
              <a:spAutoFit/>
            </a:bodyPr>
            <a:lstStyle/>
            <a:p>
              <a:pPr algn="ctr"/>
              <a:r>
                <a:rPr lang="en-US" sz="2000" b="1" dirty="0">
                  <a:solidFill>
                    <a:srgbClr val="4B9CD3"/>
                  </a:solidFill>
                </a:rPr>
                <a:t>ICF Development</a:t>
              </a:r>
            </a:p>
          </p:txBody>
        </p:sp>
        <p:sp>
          <p:nvSpPr>
            <p:cNvPr id="31" name="TextBox 30">
              <a:extLst>
                <a:ext uri="{FF2B5EF4-FFF2-40B4-BE49-F238E27FC236}">
                  <a16:creationId xmlns:a16="http://schemas.microsoft.com/office/drawing/2014/main" id="{619D30C5-AC8D-43AB-AC60-CFE721EB0A11}"/>
                </a:ext>
              </a:extLst>
            </p:cNvPr>
            <p:cNvSpPr txBox="1"/>
            <p:nvPr/>
          </p:nvSpPr>
          <p:spPr>
            <a:xfrm>
              <a:off x="4490289" y="4140512"/>
              <a:ext cx="2366682" cy="584775"/>
            </a:xfrm>
            <a:prstGeom prst="rect">
              <a:avLst/>
            </a:prstGeom>
            <a:noFill/>
          </p:spPr>
          <p:txBody>
            <a:bodyPr wrap="square" rtlCol="0">
              <a:spAutoFit/>
            </a:bodyPr>
            <a:lstStyle/>
            <a:p>
              <a:pPr algn="ctr"/>
              <a:r>
                <a:rPr lang="en-US" sz="2000" b="1" dirty="0">
                  <a:solidFill>
                    <a:srgbClr val="4B9CD3"/>
                  </a:solidFill>
                </a:rPr>
                <a:t>FDA Review</a:t>
              </a:r>
            </a:p>
            <a:p>
              <a:pPr algn="ctr"/>
              <a:r>
                <a:rPr lang="en-US" sz="1100" dirty="0">
                  <a:solidFill>
                    <a:srgbClr val="4B9CD3"/>
                  </a:solidFill>
                </a:rPr>
                <a:t>(if applicable)</a:t>
              </a:r>
            </a:p>
          </p:txBody>
        </p:sp>
        <p:sp>
          <p:nvSpPr>
            <p:cNvPr id="33" name="TextBox 32">
              <a:extLst>
                <a:ext uri="{FF2B5EF4-FFF2-40B4-BE49-F238E27FC236}">
                  <a16:creationId xmlns:a16="http://schemas.microsoft.com/office/drawing/2014/main" id="{7371EC9D-C459-4961-AE62-457854A3DEBB}"/>
                </a:ext>
              </a:extLst>
            </p:cNvPr>
            <p:cNvSpPr txBox="1"/>
            <p:nvPr/>
          </p:nvSpPr>
          <p:spPr>
            <a:xfrm>
              <a:off x="2483796" y="5377522"/>
              <a:ext cx="2836265" cy="907941"/>
            </a:xfrm>
            <a:prstGeom prst="rect">
              <a:avLst/>
            </a:prstGeom>
            <a:noFill/>
          </p:spPr>
          <p:txBody>
            <a:bodyPr wrap="square" rtlCol="0">
              <a:spAutoFit/>
            </a:bodyPr>
            <a:lstStyle/>
            <a:p>
              <a:pPr algn="ctr"/>
              <a:r>
                <a:rPr lang="en-US" sz="2000" b="1" dirty="0"/>
                <a:t>Opening the UNC Site</a:t>
              </a:r>
            </a:p>
            <a:p>
              <a:pPr algn="ctr"/>
              <a:r>
                <a:rPr lang="en-US" sz="1100" dirty="0"/>
                <a:t>(IRB, IBC (if applicable), Beacon Build, Contract (if applicable), Budget, </a:t>
              </a:r>
              <a:r>
                <a:rPr lang="en-US" sz="1100" dirty="0" err="1"/>
                <a:t>OnCore</a:t>
              </a:r>
              <a:r>
                <a:rPr lang="en-US" sz="1100" dirty="0"/>
                <a:t> Build, etc.)</a:t>
              </a:r>
            </a:p>
          </p:txBody>
        </p:sp>
        <p:sp>
          <p:nvSpPr>
            <p:cNvPr id="35" name="TextBox 34">
              <a:extLst>
                <a:ext uri="{FF2B5EF4-FFF2-40B4-BE49-F238E27FC236}">
                  <a16:creationId xmlns:a16="http://schemas.microsoft.com/office/drawing/2014/main" id="{143ED720-C608-4B16-8B27-39DD28449CC6}"/>
                </a:ext>
              </a:extLst>
            </p:cNvPr>
            <p:cNvSpPr txBox="1"/>
            <p:nvPr/>
          </p:nvSpPr>
          <p:spPr>
            <a:xfrm>
              <a:off x="6169060" y="5317169"/>
              <a:ext cx="3422412" cy="569387"/>
            </a:xfrm>
            <a:prstGeom prst="rect">
              <a:avLst/>
            </a:prstGeom>
            <a:noFill/>
          </p:spPr>
          <p:txBody>
            <a:bodyPr wrap="square" rtlCol="0">
              <a:spAutoFit/>
            </a:bodyPr>
            <a:lstStyle/>
            <a:p>
              <a:pPr algn="ctr"/>
              <a:r>
                <a:rPr lang="en-US" sz="2000" b="1" dirty="0"/>
                <a:t>Opening Multicenter Sites</a:t>
              </a:r>
            </a:p>
            <a:p>
              <a:pPr algn="ctr"/>
              <a:r>
                <a:rPr lang="en-US" sz="1100" dirty="0"/>
                <a:t>(if applicable)</a:t>
              </a:r>
            </a:p>
          </p:txBody>
        </p:sp>
        <p:sp>
          <p:nvSpPr>
            <p:cNvPr id="40" name="Arrow: Right 39">
              <a:extLst>
                <a:ext uri="{FF2B5EF4-FFF2-40B4-BE49-F238E27FC236}">
                  <a16:creationId xmlns:a16="http://schemas.microsoft.com/office/drawing/2014/main" id="{8DB90232-64A0-47D6-901E-4465616901DA}"/>
                </a:ext>
              </a:extLst>
            </p:cNvPr>
            <p:cNvSpPr/>
            <p:nvPr/>
          </p:nvSpPr>
          <p:spPr>
            <a:xfrm rot="19507228" flipH="1">
              <a:off x="6202780" y="573595"/>
              <a:ext cx="452163"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TextBox 47">
              <a:extLst>
                <a:ext uri="{FF2B5EF4-FFF2-40B4-BE49-F238E27FC236}">
                  <a16:creationId xmlns:a16="http://schemas.microsoft.com/office/drawing/2014/main" id="{4AB6C99C-7184-429A-8606-F4AD76B3BA7E}"/>
                </a:ext>
              </a:extLst>
            </p:cNvPr>
            <p:cNvSpPr txBox="1"/>
            <p:nvPr/>
          </p:nvSpPr>
          <p:spPr>
            <a:xfrm>
              <a:off x="2239505" y="264246"/>
              <a:ext cx="3275030" cy="430887"/>
            </a:xfrm>
            <a:prstGeom prst="rect">
              <a:avLst/>
            </a:prstGeom>
            <a:noFill/>
          </p:spPr>
          <p:txBody>
            <a:bodyPr wrap="square" rtlCol="0">
              <a:spAutoFit/>
            </a:bodyPr>
            <a:lstStyle/>
            <a:p>
              <a:pPr algn="ctr"/>
              <a:r>
                <a:rPr lang="en-US" sz="1100" dirty="0"/>
                <a:t>Pre-Clinical Data OR Previous Human Experience</a:t>
              </a:r>
            </a:p>
          </p:txBody>
        </p:sp>
        <p:sp>
          <p:nvSpPr>
            <p:cNvPr id="49" name="TextBox 48">
              <a:extLst>
                <a:ext uri="{FF2B5EF4-FFF2-40B4-BE49-F238E27FC236}">
                  <a16:creationId xmlns:a16="http://schemas.microsoft.com/office/drawing/2014/main" id="{B7F623CE-9E4B-4B72-AD8B-786FA6F6734B}"/>
                </a:ext>
              </a:extLst>
            </p:cNvPr>
            <p:cNvSpPr txBox="1"/>
            <p:nvPr/>
          </p:nvSpPr>
          <p:spPr>
            <a:xfrm>
              <a:off x="6030532" y="271168"/>
              <a:ext cx="4043366" cy="261610"/>
            </a:xfrm>
            <a:prstGeom prst="rect">
              <a:avLst/>
            </a:prstGeom>
            <a:noFill/>
          </p:spPr>
          <p:txBody>
            <a:bodyPr wrap="square" rtlCol="0">
              <a:spAutoFit/>
            </a:bodyPr>
            <a:lstStyle/>
            <a:p>
              <a:pPr algn="ctr"/>
              <a:r>
                <a:rPr lang="en-US" sz="1100" dirty="0"/>
                <a:t>Secured Investigational Product OR Manufacturing Validation</a:t>
              </a:r>
            </a:p>
          </p:txBody>
        </p:sp>
        <p:sp>
          <p:nvSpPr>
            <p:cNvPr id="51" name="Arrow: Right 50">
              <a:extLst>
                <a:ext uri="{FF2B5EF4-FFF2-40B4-BE49-F238E27FC236}">
                  <a16:creationId xmlns:a16="http://schemas.microsoft.com/office/drawing/2014/main" id="{A048922F-C45B-489A-8273-82F7A16B2122}"/>
                </a:ext>
              </a:extLst>
            </p:cNvPr>
            <p:cNvSpPr/>
            <p:nvPr/>
          </p:nvSpPr>
          <p:spPr>
            <a:xfrm rot="5400000">
              <a:off x="5496647" y="208647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C7130D93-E051-4C93-82AD-F1B46FD3D5A8}"/>
                </a:ext>
              </a:extLst>
            </p:cNvPr>
            <p:cNvSpPr txBox="1"/>
            <p:nvPr/>
          </p:nvSpPr>
          <p:spPr>
            <a:xfrm>
              <a:off x="7871821" y="4583719"/>
              <a:ext cx="2731328" cy="276999"/>
            </a:xfrm>
            <a:prstGeom prst="rect">
              <a:avLst/>
            </a:prstGeom>
            <a:noFill/>
          </p:spPr>
          <p:txBody>
            <a:bodyPr wrap="square" rtlCol="0">
              <a:spAutoFit/>
            </a:bodyPr>
            <a:lstStyle/>
            <a:p>
              <a:pPr algn="ctr"/>
              <a:r>
                <a:rPr lang="en-US" sz="1200" dirty="0"/>
                <a:t>Hard Stop Until Secure Funding*</a:t>
              </a:r>
            </a:p>
          </p:txBody>
        </p:sp>
        <p:sp>
          <p:nvSpPr>
            <p:cNvPr id="20" name="TextBox 19">
              <a:extLst>
                <a:ext uri="{FF2B5EF4-FFF2-40B4-BE49-F238E27FC236}">
                  <a16:creationId xmlns:a16="http://schemas.microsoft.com/office/drawing/2014/main" id="{230A5299-35F8-4300-A882-0C4E1C982744}"/>
                </a:ext>
              </a:extLst>
            </p:cNvPr>
            <p:cNvSpPr txBox="1"/>
            <p:nvPr/>
          </p:nvSpPr>
          <p:spPr>
            <a:xfrm>
              <a:off x="3711106" y="1492263"/>
              <a:ext cx="3866828" cy="584775"/>
            </a:xfrm>
            <a:prstGeom prst="rect">
              <a:avLst/>
            </a:prstGeom>
            <a:noFill/>
          </p:spPr>
          <p:txBody>
            <a:bodyPr wrap="square" rtlCol="0">
              <a:spAutoFit/>
            </a:bodyPr>
            <a:lstStyle/>
            <a:p>
              <a:pPr algn="ctr"/>
              <a:r>
                <a:rPr lang="en-US" sz="2000" b="1" dirty="0"/>
                <a:t>Funding Source Review</a:t>
              </a:r>
            </a:p>
            <a:p>
              <a:pPr algn="ctr"/>
              <a:r>
                <a:rPr lang="en-US" sz="1100" dirty="0"/>
                <a:t>(If externally funded)</a:t>
              </a:r>
              <a:endParaRPr lang="en-US" sz="1100" b="1" dirty="0"/>
            </a:p>
          </p:txBody>
        </p:sp>
        <p:sp>
          <p:nvSpPr>
            <p:cNvPr id="21" name="TextBox 20">
              <a:extLst>
                <a:ext uri="{FF2B5EF4-FFF2-40B4-BE49-F238E27FC236}">
                  <a16:creationId xmlns:a16="http://schemas.microsoft.com/office/drawing/2014/main" id="{8A76442E-AA96-4B41-A468-C37DC8EE64C4}"/>
                </a:ext>
              </a:extLst>
            </p:cNvPr>
            <p:cNvSpPr txBox="1"/>
            <p:nvPr/>
          </p:nvSpPr>
          <p:spPr>
            <a:xfrm>
              <a:off x="3670310" y="2340001"/>
              <a:ext cx="3956180" cy="400110"/>
            </a:xfrm>
            <a:prstGeom prst="rect">
              <a:avLst/>
            </a:prstGeom>
            <a:noFill/>
          </p:spPr>
          <p:txBody>
            <a:bodyPr wrap="square" rtlCol="0">
              <a:spAutoFit/>
            </a:bodyPr>
            <a:lstStyle/>
            <a:p>
              <a:pPr algn="ctr"/>
              <a:r>
                <a:rPr lang="en-US" sz="2000" b="1" dirty="0"/>
                <a:t>Final Draft Protocol Approved!</a:t>
              </a:r>
            </a:p>
          </p:txBody>
        </p:sp>
        <p:sp>
          <p:nvSpPr>
            <p:cNvPr id="22" name="TextBox 21">
              <a:extLst>
                <a:ext uri="{FF2B5EF4-FFF2-40B4-BE49-F238E27FC236}">
                  <a16:creationId xmlns:a16="http://schemas.microsoft.com/office/drawing/2014/main" id="{FBF2E043-3AB6-4C67-8109-6E4328ADAFEA}"/>
                </a:ext>
              </a:extLst>
            </p:cNvPr>
            <p:cNvSpPr txBox="1"/>
            <p:nvPr/>
          </p:nvSpPr>
          <p:spPr>
            <a:xfrm>
              <a:off x="3867830" y="2960297"/>
              <a:ext cx="3557617" cy="400110"/>
            </a:xfrm>
            <a:prstGeom prst="rect">
              <a:avLst/>
            </a:prstGeom>
            <a:noFill/>
          </p:spPr>
          <p:txBody>
            <a:bodyPr wrap="square" rtlCol="0">
              <a:spAutoFit/>
            </a:bodyPr>
            <a:lstStyle/>
            <a:p>
              <a:pPr algn="ctr"/>
              <a:r>
                <a:rPr lang="en-US" sz="2000" b="1" dirty="0"/>
                <a:t>Protocol Review Meeting</a:t>
              </a:r>
            </a:p>
          </p:txBody>
        </p:sp>
        <p:sp>
          <p:nvSpPr>
            <p:cNvPr id="23" name="Arrow: Right 22">
              <a:extLst>
                <a:ext uri="{FF2B5EF4-FFF2-40B4-BE49-F238E27FC236}">
                  <a16:creationId xmlns:a16="http://schemas.microsoft.com/office/drawing/2014/main" id="{3047200E-662F-4B4F-8C20-96C083280C71}"/>
                </a:ext>
              </a:extLst>
            </p:cNvPr>
            <p:cNvSpPr/>
            <p:nvPr/>
          </p:nvSpPr>
          <p:spPr>
            <a:xfrm rot="5400000">
              <a:off x="5496646" y="2720729"/>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Arrow: Right 24">
              <a:extLst>
                <a:ext uri="{FF2B5EF4-FFF2-40B4-BE49-F238E27FC236}">
                  <a16:creationId xmlns:a16="http://schemas.microsoft.com/office/drawing/2014/main" id="{7A964C8C-A342-4670-8F96-820460685205}"/>
                </a:ext>
              </a:extLst>
            </p:cNvPr>
            <p:cNvSpPr/>
            <p:nvPr/>
          </p:nvSpPr>
          <p:spPr>
            <a:xfrm rot="9382252">
              <a:off x="4483799" y="4961398"/>
              <a:ext cx="1089586"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Arrow: Right 27">
              <a:extLst>
                <a:ext uri="{FF2B5EF4-FFF2-40B4-BE49-F238E27FC236}">
                  <a16:creationId xmlns:a16="http://schemas.microsoft.com/office/drawing/2014/main" id="{6FEC287C-E5F3-4C89-8CF1-2402ACEA6279}"/>
                </a:ext>
              </a:extLst>
            </p:cNvPr>
            <p:cNvSpPr/>
            <p:nvPr/>
          </p:nvSpPr>
          <p:spPr>
            <a:xfrm rot="8455355">
              <a:off x="5316109" y="3338164"/>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54EE38B2-F88C-4E12-BEA7-7D5F08C3074C}"/>
                </a:ext>
              </a:extLst>
            </p:cNvPr>
            <p:cNvSpPr txBox="1"/>
            <p:nvPr/>
          </p:nvSpPr>
          <p:spPr>
            <a:xfrm>
              <a:off x="5660715" y="3522222"/>
              <a:ext cx="1833717" cy="400110"/>
            </a:xfrm>
            <a:prstGeom prst="rect">
              <a:avLst/>
            </a:prstGeom>
            <a:noFill/>
          </p:spPr>
          <p:txBody>
            <a:bodyPr wrap="square" rtlCol="0">
              <a:spAutoFit/>
            </a:bodyPr>
            <a:lstStyle/>
            <a:p>
              <a:pPr algn="ctr"/>
              <a:r>
                <a:rPr lang="en-US" sz="2000" b="1" dirty="0"/>
                <a:t>PRC Review</a:t>
              </a:r>
            </a:p>
          </p:txBody>
        </p:sp>
        <p:sp>
          <p:nvSpPr>
            <p:cNvPr id="30" name="Arrow: Right 29">
              <a:extLst>
                <a:ext uri="{FF2B5EF4-FFF2-40B4-BE49-F238E27FC236}">
                  <a16:creationId xmlns:a16="http://schemas.microsoft.com/office/drawing/2014/main" id="{4A993768-F967-4B59-864E-3160D16A9F92}"/>
                </a:ext>
              </a:extLst>
            </p:cNvPr>
            <p:cNvSpPr/>
            <p:nvPr/>
          </p:nvSpPr>
          <p:spPr>
            <a:xfrm rot="13144645" flipH="1">
              <a:off x="5697911" y="3336697"/>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Arrow: Right 31">
              <a:extLst>
                <a:ext uri="{FF2B5EF4-FFF2-40B4-BE49-F238E27FC236}">
                  <a16:creationId xmlns:a16="http://schemas.microsoft.com/office/drawing/2014/main" id="{31095C9D-ADFF-4BFF-8D44-B116371D7F16}"/>
                </a:ext>
              </a:extLst>
            </p:cNvPr>
            <p:cNvSpPr/>
            <p:nvPr/>
          </p:nvSpPr>
          <p:spPr>
            <a:xfrm rot="3018002">
              <a:off x="5366658" y="3903726"/>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Arrow: Right 33">
              <a:extLst>
                <a:ext uri="{FF2B5EF4-FFF2-40B4-BE49-F238E27FC236}">
                  <a16:creationId xmlns:a16="http://schemas.microsoft.com/office/drawing/2014/main" id="{91EB65E3-7185-4417-AFB2-828CC6CEFA51}"/>
                </a:ext>
              </a:extLst>
            </p:cNvPr>
            <p:cNvSpPr/>
            <p:nvPr/>
          </p:nvSpPr>
          <p:spPr>
            <a:xfrm rot="18581998" flipH="1">
              <a:off x="5718101" y="3902258"/>
              <a:ext cx="295745" cy="259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Arrow: Right 35">
              <a:extLst>
                <a:ext uri="{FF2B5EF4-FFF2-40B4-BE49-F238E27FC236}">
                  <a16:creationId xmlns:a16="http://schemas.microsoft.com/office/drawing/2014/main" id="{7CA30F74-77B4-4EEE-A4D6-34B148CAD3AD}"/>
                </a:ext>
              </a:extLst>
            </p:cNvPr>
            <p:cNvSpPr/>
            <p:nvPr/>
          </p:nvSpPr>
          <p:spPr>
            <a:xfrm rot="12217748" flipH="1">
              <a:off x="5752954" y="4961398"/>
              <a:ext cx="1089586" cy="259976"/>
            </a:xfrm>
            <a:prstGeom prst="rightArrow">
              <a:avLst/>
            </a:prstGeom>
            <a:pattFill prst="lt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5" name="Straight Connector 4">
              <a:extLst>
                <a:ext uri="{FF2B5EF4-FFF2-40B4-BE49-F238E27FC236}">
                  <a16:creationId xmlns:a16="http://schemas.microsoft.com/office/drawing/2014/main" id="{AA84EC3E-5A19-48B2-A015-16F1289197AB}"/>
                </a:ext>
              </a:extLst>
            </p:cNvPr>
            <p:cNvCxnSpPr/>
            <p:nvPr/>
          </p:nvCxnSpPr>
          <p:spPr>
            <a:xfrm>
              <a:off x="3297382" y="4722218"/>
              <a:ext cx="4730015"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BA12CA4-4287-44DD-846F-76CBC68741A4}"/>
                </a:ext>
              </a:extLst>
            </p:cNvPr>
            <p:cNvSpPr txBox="1"/>
            <p:nvPr/>
          </p:nvSpPr>
          <p:spPr>
            <a:xfrm>
              <a:off x="2055439" y="6526470"/>
              <a:ext cx="4633224" cy="261610"/>
            </a:xfrm>
            <a:prstGeom prst="rect">
              <a:avLst/>
            </a:prstGeom>
            <a:noFill/>
          </p:spPr>
          <p:txBody>
            <a:bodyPr wrap="square" rtlCol="0">
              <a:spAutoFit/>
            </a:bodyPr>
            <a:lstStyle/>
            <a:p>
              <a:pPr algn="ctr"/>
              <a:r>
                <a:rPr lang="en-US" sz="1050" dirty="0"/>
                <a:t>*Previous steps may only occur if trying to secure funding from a grant</a:t>
              </a:r>
            </a:p>
          </p:txBody>
        </p:sp>
      </p:grpSp>
      <p:sp>
        <p:nvSpPr>
          <p:cNvPr id="37" name="Rectangle 36">
            <a:extLst>
              <a:ext uri="{FF2B5EF4-FFF2-40B4-BE49-F238E27FC236}">
                <a16:creationId xmlns:a16="http://schemas.microsoft.com/office/drawing/2014/main" id="{B520BC30-F106-4A4E-B019-6A6CDF47881E}"/>
              </a:ext>
            </a:extLst>
          </p:cNvPr>
          <p:cNvSpPr/>
          <p:nvPr/>
        </p:nvSpPr>
        <p:spPr>
          <a:xfrm>
            <a:off x="3244991" y="3571830"/>
            <a:ext cx="2474798" cy="4001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109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88"/>
            <a:ext cx="10515600" cy="1325563"/>
          </a:xfrm>
        </p:spPr>
        <p:txBody>
          <a:bodyPr/>
          <a:lstStyle/>
          <a:p>
            <a:pPr algn="ctr"/>
            <a:r>
              <a:rPr lang="en-US" dirty="0"/>
              <a:t>Monitor the progress of all clinical investigations being conducted under its IND	</a:t>
            </a:r>
          </a:p>
        </p:txBody>
      </p:sp>
      <p:sp>
        <p:nvSpPr>
          <p:cNvPr id="3" name="Content Placeholder 2"/>
          <p:cNvSpPr>
            <a:spLocks noGrp="1"/>
          </p:cNvSpPr>
          <p:nvPr>
            <p:ph idx="1"/>
          </p:nvPr>
        </p:nvSpPr>
        <p:spPr>
          <a:xfrm>
            <a:off x="900751" y="1718448"/>
            <a:ext cx="1828801" cy="565418"/>
          </a:xfrm>
          <a:solidFill>
            <a:schemeClr val="accent2">
              <a:lumMod val="40000"/>
              <a:lumOff val="60000"/>
            </a:schemeClr>
          </a:solidFill>
          <a:ln>
            <a:solidFill>
              <a:schemeClr val="tx1"/>
            </a:solidFill>
          </a:ln>
        </p:spPr>
        <p:txBody>
          <a:bodyPr>
            <a:noAutofit/>
          </a:bodyPr>
          <a:lstStyle/>
          <a:p>
            <a:pPr marL="0" indent="0" algn="ctr">
              <a:buNone/>
            </a:pPr>
            <a:r>
              <a:rPr lang="en-US" sz="1800" b="0" dirty="0"/>
              <a:t>Protocol Review Committee (PRC)</a:t>
            </a:r>
          </a:p>
        </p:txBody>
      </p:sp>
      <p:sp>
        <p:nvSpPr>
          <p:cNvPr id="5" name="Content Placeholder 2"/>
          <p:cNvSpPr txBox="1">
            <a:spLocks/>
          </p:cNvSpPr>
          <p:nvPr/>
        </p:nvSpPr>
        <p:spPr>
          <a:xfrm>
            <a:off x="4052066" y="1443433"/>
            <a:ext cx="2668729" cy="536083"/>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NC </a:t>
            </a:r>
            <a:r>
              <a:rPr lang="en-US" sz="1800" dirty="0" err="1"/>
              <a:t>TraCS</a:t>
            </a:r>
            <a:r>
              <a:rPr lang="en-US" sz="1800" dirty="0"/>
              <a:t> Data Safety Monitoring Board (DSMB)</a:t>
            </a:r>
          </a:p>
        </p:txBody>
      </p:sp>
      <p:sp>
        <p:nvSpPr>
          <p:cNvPr id="6" name="Content Placeholder 2"/>
          <p:cNvSpPr txBox="1">
            <a:spLocks/>
          </p:cNvSpPr>
          <p:nvPr/>
        </p:nvSpPr>
        <p:spPr>
          <a:xfrm>
            <a:off x="8802691" y="1437097"/>
            <a:ext cx="1744993" cy="281352"/>
          </a:xfrm>
          <a:prstGeom prst="rect">
            <a:avLst/>
          </a:prstGeom>
          <a:solidFill>
            <a:srgbClr val="FFFF00"/>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Medical Monitor</a:t>
            </a:r>
          </a:p>
        </p:txBody>
      </p:sp>
      <p:sp>
        <p:nvSpPr>
          <p:cNvPr id="7" name="Content Placeholder 2"/>
          <p:cNvSpPr txBox="1">
            <a:spLocks/>
          </p:cNvSpPr>
          <p:nvPr/>
        </p:nvSpPr>
        <p:spPr>
          <a:xfrm>
            <a:off x="207168" y="2926492"/>
            <a:ext cx="1292769" cy="593942"/>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Compliance Committee</a:t>
            </a:r>
          </a:p>
        </p:txBody>
      </p:sp>
      <p:sp>
        <p:nvSpPr>
          <p:cNvPr id="8" name="Content Placeholder 2"/>
          <p:cNvSpPr txBox="1">
            <a:spLocks/>
          </p:cNvSpPr>
          <p:nvPr/>
        </p:nvSpPr>
        <p:spPr>
          <a:xfrm>
            <a:off x="2542617" y="4840116"/>
            <a:ext cx="2096000" cy="593942"/>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Office of Clinical Trials (OCT) Auditors</a:t>
            </a:r>
          </a:p>
        </p:txBody>
      </p:sp>
      <p:sp>
        <p:nvSpPr>
          <p:cNvPr id="9" name="Content Placeholder 2"/>
          <p:cNvSpPr txBox="1">
            <a:spLocks/>
          </p:cNvSpPr>
          <p:nvPr/>
        </p:nvSpPr>
        <p:spPr>
          <a:xfrm>
            <a:off x="7976521" y="5048164"/>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LCCC CPO Monitors</a:t>
            </a:r>
          </a:p>
        </p:txBody>
      </p:sp>
      <p:sp>
        <p:nvSpPr>
          <p:cNvPr id="10" name="Content Placeholder 2"/>
          <p:cNvSpPr txBox="1">
            <a:spLocks/>
          </p:cNvSpPr>
          <p:nvPr/>
        </p:nvSpPr>
        <p:spPr>
          <a:xfrm>
            <a:off x="9479437" y="2810153"/>
            <a:ext cx="1574772" cy="5355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Pod Meetings/ Team Calls</a:t>
            </a:r>
          </a:p>
        </p:txBody>
      </p:sp>
      <p:sp>
        <p:nvSpPr>
          <p:cNvPr id="11" name="Content Placeholder 2"/>
          <p:cNvSpPr txBox="1">
            <a:spLocks/>
          </p:cNvSpPr>
          <p:nvPr/>
        </p:nvSpPr>
        <p:spPr>
          <a:xfrm>
            <a:off x="4703654" y="5040143"/>
            <a:ext cx="1454093" cy="593942"/>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Data Management</a:t>
            </a:r>
          </a:p>
        </p:txBody>
      </p:sp>
      <p:cxnSp>
        <p:nvCxnSpPr>
          <p:cNvPr id="13" name="Straight Arrow Connector 12"/>
          <p:cNvCxnSpPr>
            <a:endCxn id="3" idx="2"/>
          </p:cNvCxnSpPr>
          <p:nvPr/>
        </p:nvCxnSpPr>
        <p:spPr>
          <a:xfrm flipH="1" flipV="1">
            <a:off x="1815152" y="2283866"/>
            <a:ext cx="1200764" cy="18742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2849867" y="4220803"/>
            <a:ext cx="1481501" cy="296971"/>
          </a:xfrm>
          <a:prstGeom prst="rect">
            <a:avLst/>
          </a:prstGeom>
          <a:solidFill>
            <a:schemeClr val="bg1"/>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Audit Reports</a:t>
            </a:r>
          </a:p>
        </p:txBody>
      </p:sp>
      <p:cxnSp>
        <p:nvCxnSpPr>
          <p:cNvPr id="15" name="Straight Arrow Connector 14"/>
          <p:cNvCxnSpPr/>
          <p:nvPr/>
        </p:nvCxnSpPr>
        <p:spPr>
          <a:xfrm flipH="1" flipV="1">
            <a:off x="983119" y="3520435"/>
            <a:ext cx="1866748" cy="637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052066" y="1773693"/>
            <a:ext cx="4887793" cy="238438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0"/>
          </p:cNvCxnSpPr>
          <p:nvPr/>
        </p:nvCxnSpPr>
        <p:spPr>
          <a:xfrm flipH="1" flipV="1">
            <a:off x="3560859" y="4517775"/>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153895" y="2301386"/>
            <a:ext cx="1137" cy="6251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1"/>
          </p:cNvCxnSpPr>
          <p:nvPr/>
        </p:nvCxnSpPr>
        <p:spPr>
          <a:xfrm flipH="1" flipV="1">
            <a:off x="2650375" y="2323045"/>
            <a:ext cx="1608720" cy="29089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442284" y="1977880"/>
            <a:ext cx="3234" cy="4198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2"/>
          <p:cNvSpPr txBox="1">
            <a:spLocks/>
          </p:cNvSpPr>
          <p:nvPr/>
        </p:nvSpPr>
        <p:spPr>
          <a:xfrm>
            <a:off x="7976521" y="4107811"/>
            <a:ext cx="1255709" cy="53102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Monitoring Letters</a:t>
            </a:r>
          </a:p>
        </p:txBody>
      </p:sp>
      <p:cxnSp>
        <p:nvCxnSpPr>
          <p:cNvPr id="34" name="Straight Arrow Connector 33"/>
          <p:cNvCxnSpPr>
            <a:stCxn id="9" idx="0"/>
          </p:cNvCxnSpPr>
          <p:nvPr/>
        </p:nvCxnSpPr>
        <p:spPr>
          <a:xfrm flipH="1" flipV="1">
            <a:off x="8604374" y="4618129"/>
            <a:ext cx="2" cy="430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165684" y="2330282"/>
            <a:ext cx="5991239" cy="175231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8604374" y="1773693"/>
            <a:ext cx="748173" cy="231807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4331368" y="3400926"/>
            <a:ext cx="5181600" cy="8198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978460" y="3400926"/>
            <a:ext cx="951603" cy="68167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p:cNvSpPr txBox="1">
            <a:spLocks/>
          </p:cNvSpPr>
          <p:nvPr/>
        </p:nvSpPr>
        <p:spPr>
          <a:xfrm>
            <a:off x="6353987" y="4097608"/>
            <a:ext cx="1462113" cy="659422"/>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Protocol Amendments/ ICFs</a:t>
            </a:r>
          </a:p>
        </p:txBody>
      </p:sp>
      <p:sp>
        <p:nvSpPr>
          <p:cNvPr id="45" name="Content Placeholder 2"/>
          <p:cNvSpPr txBox="1">
            <a:spLocks/>
          </p:cNvSpPr>
          <p:nvPr/>
        </p:nvSpPr>
        <p:spPr>
          <a:xfrm>
            <a:off x="6348453" y="5048853"/>
            <a:ext cx="1454093" cy="774621"/>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Protocol Development or </a:t>
            </a:r>
            <a:r>
              <a:rPr lang="en-US" sz="1800" dirty="0" err="1"/>
              <a:t>Reg</a:t>
            </a:r>
            <a:endParaRPr lang="en-US" sz="1800" dirty="0"/>
          </a:p>
        </p:txBody>
      </p:sp>
      <p:cxnSp>
        <p:nvCxnSpPr>
          <p:cNvPr id="46" name="Straight Arrow Connector 45"/>
          <p:cNvCxnSpPr>
            <a:stCxn id="44" idx="0"/>
          </p:cNvCxnSpPr>
          <p:nvPr/>
        </p:nvCxnSpPr>
        <p:spPr>
          <a:xfrm flipH="1" flipV="1">
            <a:off x="2038794" y="2346590"/>
            <a:ext cx="5046250" cy="17510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0"/>
          </p:cNvCxnSpPr>
          <p:nvPr/>
        </p:nvCxnSpPr>
        <p:spPr>
          <a:xfrm flipV="1">
            <a:off x="7085044" y="1773693"/>
            <a:ext cx="2139166" cy="23239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7082829" y="4725823"/>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533253" y="3399959"/>
            <a:ext cx="2220520" cy="68264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Content Placeholder 2"/>
          <p:cNvSpPr txBox="1">
            <a:spLocks/>
          </p:cNvSpPr>
          <p:nvPr/>
        </p:nvSpPr>
        <p:spPr>
          <a:xfrm>
            <a:off x="9519542" y="4091770"/>
            <a:ext cx="1255709" cy="526358"/>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Deviations and SAEs</a:t>
            </a:r>
          </a:p>
        </p:txBody>
      </p:sp>
      <p:cxnSp>
        <p:nvCxnSpPr>
          <p:cNvPr id="57" name="Straight Arrow Connector 56"/>
          <p:cNvCxnSpPr>
            <a:stCxn id="56" idx="0"/>
          </p:cNvCxnSpPr>
          <p:nvPr/>
        </p:nvCxnSpPr>
        <p:spPr>
          <a:xfrm flipH="1" flipV="1">
            <a:off x="10146633" y="3399960"/>
            <a:ext cx="764" cy="6918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6181810" y="2894940"/>
            <a:ext cx="3571963" cy="1187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0" idx="1"/>
            <a:endCxn id="4" idx="3"/>
          </p:cNvCxnSpPr>
          <p:nvPr/>
        </p:nvCxnSpPr>
        <p:spPr>
          <a:xfrm flipH="1" flipV="1">
            <a:off x="6625473" y="2613938"/>
            <a:ext cx="2853964" cy="4639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Content Placeholder 2"/>
          <p:cNvSpPr txBox="1">
            <a:spLocks/>
          </p:cNvSpPr>
          <p:nvPr/>
        </p:nvSpPr>
        <p:spPr>
          <a:xfrm>
            <a:off x="292827" y="4227880"/>
            <a:ext cx="995683" cy="532741"/>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Interim Analysis</a:t>
            </a:r>
          </a:p>
        </p:txBody>
      </p:sp>
      <p:sp>
        <p:nvSpPr>
          <p:cNvPr id="67" name="Content Placeholder 2"/>
          <p:cNvSpPr txBox="1">
            <a:spLocks/>
          </p:cNvSpPr>
          <p:nvPr/>
        </p:nvSpPr>
        <p:spPr>
          <a:xfrm>
            <a:off x="1424333" y="4211864"/>
            <a:ext cx="1255709" cy="323590"/>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Literature</a:t>
            </a:r>
          </a:p>
        </p:txBody>
      </p:sp>
      <p:cxnSp>
        <p:nvCxnSpPr>
          <p:cNvPr id="68" name="Straight Arrow Connector 67"/>
          <p:cNvCxnSpPr/>
          <p:nvPr/>
        </p:nvCxnSpPr>
        <p:spPr>
          <a:xfrm flipV="1">
            <a:off x="921390" y="2894940"/>
            <a:ext cx="3618790" cy="1332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7" idx="0"/>
            <a:endCxn id="4" idx="2"/>
          </p:cNvCxnSpPr>
          <p:nvPr/>
        </p:nvCxnSpPr>
        <p:spPr>
          <a:xfrm flipV="1">
            <a:off x="2052188" y="2864700"/>
            <a:ext cx="3390096" cy="13471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6" idx="1"/>
          </p:cNvCxnSpPr>
          <p:nvPr/>
        </p:nvCxnSpPr>
        <p:spPr>
          <a:xfrm flipV="1">
            <a:off x="1058558" y="1577773"/>
            <a:ext cx="7744133" cy="26810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2"/>
          <p:cNvSpPr txBox="1">
            <a:spLocks/>
          </p:cNvSpPr>
          <p:nvPr/>
        </p:nvSpPr>
        <p:spPr>
          <a:xfrm>
            <a:off x="4259095" y="2363175"/>
            <a:ext cx="2366378" cy="501525"/>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Data Safety Monitoring Committee (DSMC)</a:t>
            </a:r>
          </a:p>
        </p:txBody>
      </p:sp>
      <p:cxnSp>
        <p:nvCxnSpPr>
          <p:cNvPr id="81" name="Straight Arrow Connector 80"/>
          <p:cNvCxnSpPr/>
          <p:nvPr/>
        </p:nvCxnSpPr>
        <p:spPr>
          <a:xfrm flipH="1">
            <a:off x="6625473" y="1705918"/>
            <a:ext cx="2177218" cy="76981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10099939" y="1727618"/>
            <a:ext cx="0" cy="10825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Content Placeholder 2"/>
          <p:cNvSpPr txBox="1">
            <a:spLocks/>
          </p:cNvSpPr>
          <p:nvPr/>
        </p:nvSpPr>
        <p:spPr>
          <a:xfrm>
            <a:off x="4810965" y="4183588"/>
            <a:ext cx="1255709" cy="526358"/>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Annual Report</a:t>
            </a:r>
          </a:p>
        </p:txBody>
      </p:sp>
      <p:cxnSp>
        <p:nvCxnSpPr>
          <p:cNvPr id="90" name="Straight Arrow Connector 89"/>
          <p:cNvCxnSpPr/>
          <p:nvPr/>
        </p:nvCxnSpPr>
        <p:spPr>
          <a:xfrm flipH="1" flipV="1">
            <a:off x="5431037" y="4709946"/>
            <a:ext cx="0" cy="322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408851" y="1790167"/>
            <a:ext cx="3704497" cy="24216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3590618" y="2894940"/>
            <a:ext cx="1984014" cy="13258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5621111" y="2911784"/>
            <a:ext cx="2856373" cy="11705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05517E3-FC5F-48BB-A9D4-9EE4AAF761E2}"/>
              </a:ext>
            </a:extLst>
          </p:cNvPr>
          <p:cNvCxnSpPr/>
          <p:nvPr/>
        </p:nvCxnSpPr>
        <p:spPr>
          <a:xfrm flipH="1" flipV="1">
            <a:off x="2650375" y="2323045"/>
            <a:ext cx="1608720" cy="290893"/>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58C44D9-4E99-49D5-B7D7-B487282C2305}"/>
              </a:ext>
            </a:extLst>
          </p:cNvPr>
          <p:cNvCxnSpPr>
            <a:cxnSpLocks/>
          </p:cNvCxnSpPr>
          <p:nvPr/>
        </p:nvCxnSpPr>
        <p:spPr>
          <a:xfrm flipH="1">
            <a:off x="1306601" y="2303648"/>
            <a:ext cx="1137" cy="6251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876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88"/>
            <a:ext cx="10515600" cy="1325563"/>
          </a:xfrm>
        </p:spPr>
        <p:txBody>
          <a:bodyPr/>
          <a:lstStyle/>
          <a:p>
            <a:pPr algn="ctr"/>
            <a:r>
              <a:rPr lang="en-US" dirty="0"/>
              <a:t>Monitor the progress of all clinical investigations being conducted under its IND	</a:t>
            </a:r>
          </a:p>
        </p:txBody>
      </p:sp>
      <p:pic>
        <p:nvPicPr>
          <p:cNvPr id="54" name="Picture 53" descr="Diagram&#10;&#10;Description automatically generated">
            <a:extLst>
              <a:ext uri="{FF2B5EF4-FFF2-40B4-BE49-F238E27FC236}">
                <a16:creationId xmlns:a16="http://schemas.microsoft.com/office/drawing/2014/main" id="{AF5B5A1B-D77E-4B60-9A6A-A9673D25B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986" y="1438864"/>
            <a:ext cx="7805561" cy="4390080"/>
          </a:xfrm>
          <a:prstGeom prst="rect">
            <a:avLst/>
          </a:prstGeom>
        </p:spPr>
      </p:pic>
      <p:sp>
        <p:nvSpPr>
          <p:cNvPr id="55" name="TextBox 54">
            <a:extLst>
              <a:ext uri="{FF2B5EF4-FFF2-40B4-BE49-F238E27FC236}">
                <a16:creationId xmlns:a16="http://schemas.microsoft.com/office/drawing/2014/main" id="{F8A5DDDF-CA26-4AF5-928F-C5911B309267}"/>
              </a:ext>
            </a:extLst>
          </p:cNvPr>
          <p:cNvSpPr txBox="1"/>
          <p:nvPr/>
        </p:nvSpPr>
        <p:spPr>
          <a:xfrm>
            <a:off x="8225713" y="2164289"/>
            <a:ext cx="3553845" cy="2246769"/>
          </a:xfrm>
          <a:prstGeom prst="rect">
            <a:avLst/>
          </a:prstGeom>
          <a:noFill/>
        </p:spPr>
        <p:txBody>
          <a:bodyPr wrap="square" rtlCol="0">
            <a:spAutoFit/>
          </a:bodyPr>
          <a:lstStyle/>
          <a:p>
            <a:pPr algn="ctr"/>
            <a:r>
              <a:rPr lang="en-US" sz="2000" b="1" dirty="0">
                <a:latin typeface="+mn-lt"/>
              </a:rPr>
              <a:t>LCCC Sponsor Quality Management Plan- </a:t>
            </a:r>
            <a:r>
              <a:rPr lang="en-US" sz="2000" dirty="0">
                <a:latin typeface="+mn-lt"/>
              </a:rPr>
              <a:t>Launched March 23, 2021</a:t>
            </a:r>
          </a:p>
          <a:p>
            <a:pPr algn="ctr"/>
            <a:endParaRPr lang="en-US" sz="2000" dirty="0">
              <a:latin typeface="+mn-lt"/>
            </a:endParaRPr>
          </a:p>
          <a:p>
            <a:pPr algn="ctr"/>
            <a:r>
              <a:rPr lang="en-US" sz="2000" dirty="0">
                <a:latin typeface="+mn-lt"/>
              </a:rPr>
              <a:t>Quality management systems focused on feedback loops and process improvement.</a:t>
            </a:r>
          </a:p>
        </p:txBody>
      </p:sp>
    </p:spTree>
    <p:extLst>
      <p:ext uri="{BB962C8B-B14F-4D97-AF65-F5344CB8AC3E}">
        <p14:creationId xmlns:p14="http://schemas.microsoft.com/office/powerpoint/2010/main" val="741902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37"/>
            <a:ext cx="10515600" cy="1325563"/>
          </a:xfrm>
        </p:spPr>
        <p:txBody>
          <a:bodyPr>
            <a:normAutofit/>
          </a:bodyPr>
          <a:lstStyle/>
          <a:p>
            <a:pPr algn="ctr"/>
            <a:r>
              <a:rPr lang="en-US" sz="4000" dirty="0"/>
              <a:t>Other Available Resources	</a:t>
            </a:r>
          </a:p>
        </p:txBody>
      </p:sp>
      <p:sp>
        <p:nvSpPr>
          <p:cNvPr id="16" name="Content Placeholder 15">
            <a:extLst>
              <a:ext uri="{FF2B5EF4-FFF2-40B4-BE49-F238E27FC236}">
                <a16:creationId xmlns:a16="http://schemas.microsoft.com/office/drawing/2014/main" id="{421611C4-5743-44D6-9861-C3CBABD20F70}"/>
              </a:ext>
            </a:extLst>
          </p:cNvPr>
          <p:cNvSpPr>
            <a:spLocks noGrp="1"/>
          </p:cNvSpPr>
          <p:nvPr>
            <p:ph idx="1"/>
          </p:nvPr>
        </p:nvSpPr>
        <p:spPr>
          <a:xfrm>
            <a:off x="838200" y="1232636"/>
            <a:ext cx="10515600" cy="5741627"/>
          </a:xfrm>
        </p:spPr>
        <p:txBody>
          <a:bodyPr>
            <a:normAutofit fontScale="62500" lnSpcReduction="20000"/>
          </a:bodyPr>
          <a:lstStyle/>
          <a:p>
            <a:pPr marL="0" indent="0">
              <a:buNone/>
            </a:pPr>
            <a:r>
              <a:rPr lang="en-US" b="1" dirty="0"/>
              <a:t>LCCC Investigator-Initiated Website:</a:t>
            </a:r>
            <a:r>
              <a:rPr lang="en-US" b="1" dirty="0">
                <a:solidFill>
                  <a:schemeClr val="bg1"/>
                </a:solidFill>
              </a:rPr>
              <a:t> </a:t>
            </a:r>
            <a:r>
              <a:rPr lang="en-US" dirty="0">
                <a:solidFill>
                  <a:srgbClr val="FF0000"/>
                </a:solidFill>
              </a:rPr>
              <a:t>https://unclineberger.org/iit/</a:t>
            </a:r>
          </a:p>
          <a:p>
            <a:pPr marL="0" indent="0">
              <a:buNone/>
            </a:pPr>
            <a:endParaRPr lang="en-US" dirty="0">
              <a:solidFill>
                <a:srgbClr val="00FF00"/>
              </a:solidFill>
            </a:endParaRPr>
          </a:p>
          <a:p>
            <a:pPr marL="0" indent="0">
              <a:buNone/>
            </a:pPr>
            <a:r>
              <a:rPr lang="en-US" b="1" dirty="0"/>
              <a:t>Available Additional Targeted Trainings- </a:t>
            </a:r>
            <a:r>
              <a:rPr lang="en-US" b="1" i="1" dirty="0">
                <a:solidFill>
                  <a:srgbClr val="FF0000"/>
                </a:solidFill>
              </a:rPr>
              <a:t>CMEs awarded:</a:t>
            </a:r>
          </a:p>
          <a:p>
            <a:pPr marL="0" marR="0" indent="0">
              <a:spcBef>
                <a:spcPts val="0"/>
              </a:spcBef>
              <a:spcAft>
                <a:spcPts val="0"/>
              </a:spcAft>
              <a:buNone/>
            </a:pPr>
            <a:endParaRPr lang="en-US" sz="1700" b="1" u="sng"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700" b="1" u="sng" dirty="0">
                <a:effectLst/>
                <a:latin typeface="Calibri" panose="020F0502020204030204" pitchFamily="34" charset="0"/>
                <a:ea typeface="Calibri" panose="020F0502020204030204" pitchFamily="34" charset="0"/>
              </a:rPr>
              <a:t>Protocol Development:</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Creating your Clinical Trial Protocol</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Two Successful Clinical Trialist Reflect on How They Got Their Start (no CME for this one) </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Protocol Amendments vs. Administrative Letters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IIT- Protocol Amendments</a:t>
            </a:r>
            <a:endParaRPr lang="en-US" sz="17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700" b="1" u="sng"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700" b="1" u="sng" dirty="0">
                <a:effectLst/>
                <a:latin typeface="Calibri" panose="020F0502020204030204" pitchFamily="34" charset="0"/>
                <a:ea typeface="Calibri" panose="020F0502020204030204" pitchFamily="34" charset="0"/>
              </a:rPr>
              <a:t>FDA- INDs and IDEs: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5 Tips for Developing and Maintaining an IND</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Everything that a PI Needs to Know about Holding an IND</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IND Boot Camp</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IIT FDA Annual Reports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IND Safety Reporting- LCCC IITs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Working with Investigational Assay Results</a:t>
            </a:r>
            <a:endParaRPr lang="en-US" sz="17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700" b="1" u="sng"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700" b="1" u="sng" dirty="0">
                <a:effectLst/>
                <a:latin typeface="Calibri" panose="020F0502020204030204" pitchFamily="34" charset="0"/>
                <a:ea typeface="Calibri" panose="020F0502020204030204" pitchFamily="34" charset="0"/>
              </a:rPr>
              <a:t>Sponsor Responsibilities: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Everything a PI Needs to Know about LCCC as an IND Sponsor</a:t>
            </a:r>
            <a:endParaRPr lang="en-US" sz="17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700" b="1" u="sng"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700" b="1" u="sng" dirty="0">
                <a:effectLst/>
                <a:latin typeface="Calibri" panose="020F0502020204030204" pitchFamily="34" charset="0"/>
                <a:ea typeface="Calibri" panose="020F0502020204030204" pitchFamily="34" charset="0"/>
              </a:rPr>
              <a:t>Advanced Trainings IIT trainings: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Gene Therapy- FDA and Local Considerations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Hot and Cold Topics for Investigators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LCCC’s Single Subject Exception Policy</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Understanding when Assays become Investigational Assays</a:t>
            </a:r>
            <a:endParaRPr lang="en-US" sz="17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700" b="1" u="sng"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700" b="1" u="sng" dirty="0">
                <a:effectLst/>
                <a:latin typeface="Calibri" panose="020F0502020204030204" pitchFamily="34" charset="0"/>
                <a:ea typeface="Calibri" panose="020F0502020204030204" pitchFamily="34" charset="0"/>
              </a:rPr>
              <a:t>Clinical Trial Activation</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Activation 101- Who are the Players</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Activation 201- What is the Role of the Activation PM</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What is a “Critical Path” and How Can it Help Me?</a:t>
            </a:r>
            <a:endParaRPr lang="en-US" sz="17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700" dirty="0">
                <a:effectLst/>
                <a:latin typeface="Calibri" panose="020F0502020204030204" pitchFamily="34" charset="0"/>
                <a:ea typeface="Times New Roman" panose="02020603050405020304" pitchFamily="18" charset="0"/>
              </a:rPr>
              <a:t>Project Management of CPO Trial Activation 101</a:t>
            </a:r>
            <a:endParaRPr lang="en-US" sz="1700" dirty="0">
              <a:effectLst/>
              <a:latin typeface="Calibri" panose="020F0502020204030204" pitchFamily="34" charset="0"/>
              <a:ea typeface="Calibri" panose="020F0502020204030204" pitchFamily="34" charset="0"/>
            </a:endParaRPr>
          </a:p>
          <a:p>
            <a:pPr marL="0" indent="0">
              <a:buNone/>
            </a:pPr>
            <a:endParaRPr lang="en-US" b="1" u="sng" dirty="0">
              <a:solidFill>
                <a:schemeClr val="bg1"/>
              </a:solidFill>
            </a:endParaRPr>
          </a:p>
        </p:txBody>
      </p:sp>
    </p:spTree>
    <p:extLst>
      <p:ext uri="{BB962C8B-B14F-4D97-AF65-F5344CB8AC3E}">
        <p14:creationId xmlns:p14="http://schemas.microsoft.com/office/powerpoint/2010/main" val="3325447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328412"/>
            <a:ext cx="10515600" cy="2852737"/>
          </a:xfrm>
        </p:spPr>
        <p:txBody>
          <a:bodyPr/>
          <a:lstStyle/>
          <a:p>
            <a:pPr algn="ctr"/>
            <a:r>
              <a:rPr lang="en-US" dirty="0">
                <a:solidFill>
                  <a:schemeClr val="tx1"/>
                </a:solidFill>
              </a:rPr>
              <a:t>Questions???</a:t>
            </a:r>
          </a:p>
        </p:txBody>
      </p:sp>
      <p:sp>
        <p:nvSpPr>
          <p:cNvPr id="5" name="Subtitle 4"/>
          <p:cNvSpPr>
            <a:spLocks noGrp="1"/>
          </p:cNvSpPr>
          <p:nvPr>
            <p:ph type="body" idx="1"/>
          </p:nvPr>
        </p:nvSpPr>
        <p:spPr>
          <a:xfrm>
            <a:off x="831850" y="3208137"/>
            <a:ext cx="10515600" cy="1500187"/>
          </a:xfrm>
        </p:spPr>
        <p:txBody>
          <a:bodyPr/>
          <a:lstStyle/>
          <a:p>
            <a:pPr algn="ctr"/>
            <a:r>
              <a:rPr lang="en-US" dirty="0">
                <a:solidFill>
                  <a:schemeClr val="tx1"/>
                </a:solidFill>
              </a:rPr>
              <a:t>Always feel free to email me: LCCC_IND@unc.edu</a:t>
            </a:r>
          </a:p>
        </p:txBody>
      </p:sp>
    </p:spTree>
    <p:extLst>
      <p:ext uri="{BB962C8B-B14F-4D97-AF65-F5344CB8AC3E}">
        <p14:creationId xmlns:p14="http://schemas.microsoft.com/office/powerpoint/2010/main" val="2932476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11925300" cy="1325563"/>
          </a:xfrm>
        </p:spPr>
        <p:txBody>
          <a:bodyPr>
            <a:normAutofit/>
          </a:bodyPr>
          <a:lstStyle/>
          <a:p>
            <a:r>
              <a:rPr lang="en-US" dirty="0"/>
              <a:t>Informed Consent </a:t>
            </a:r>
            <a:br>
              <a:rPr lang="en-US" dirty="0"/>
            </a:br>
            <a:r>
              <a:rPr lang="en-US" dirty="0"/>
              <a:t>Form Development</a:t>
            </a:r>
          </a:p>
        </p:txBody>
      </p:sp>
      <p:graphicFrame>
        <p:nvGraphicFramePr>
          <p:cNvPr id="4" name="Content Placeholder 3">
            <a:extLst>
              <a:ext uri="{FF2B5EF4-FFF2-40B4-BE49-F238E27FC236}">
                <a16:creationId xmlns:a16="http://schemas.microsoft.com/office/drawing/2014/main" id="{4BC9C3A0-5029-455C-8DCD-4B45550078C5}"/>
              </a:ext>
            </a:extLst>
          </p:cNvPr>
          <p:cNvGraphicFramePr>
            <a:graphicFrameLocks noGrp="1"/>
          </p:cNvGraphicFramePr>
          <p:nvPr>
            <p:ph idx="1"/>
            <p:extLst>
              <p:ext uri="{D42A27DB-BD31-4B8C-83A1-F6EECF244321}">
                <p14:modId xmlns:p14="http://schemas.microsoft.com/office/powerpoint/2010/main" val="2334739605"/>
              </p:ext>
            </p:extLst>
          </p:nvPr>
        </p:nvGraphicFramePr>
        <p:xfrm>
          <a:off x="5551251" y="350754"/>
          <a:ext cx="6478824" cy="6367811"/>
        </p:xfrm>
        <a:graphic>
          <a:graphicData uri="http://schemas.openxmlformats.org/drawingml/2006/table">
            <a:tbl>
              <a:tblPr firstRow="1" firstCol="1" bandRow="1">
                <a:tableStyleId>{5C22544A-7EE6-4342-B048-85BDC9FD1C3A}</a:tableStyleId>
              </a:tblPr>
              <a:tblGrid>
                <a:gridCol w="1840398">
                  <a:extLst>
                    <a:ext uri="{9D8B030D-6E8A-4147-A177-3AD203B41FA5}">
                      <a16:colId xmlns:a16="http://schemas.microsoft.com/office/drawing/2014/main" val="2366802903"/>
                    </a:ext>
                  </a:extLst>
                </a:gridCol>
                <a:gridCol w="1126693">
                  <a:extLst>
                    <a:ext uri="{9D8B030D-6E8A-4147-A177-3AD203B41FA5}">
                      <a16:colId xmlns:a16="http://schemas.microsoft.com/office/drawing/2014/main" val="2448757453"/>
                    </a:ext>
                  </a:extLst>
                </a:gridCol>
                <a:gridCol w="1149559">
                  <a:extLst>
                    <a:ext uri="{9D8B030D-6E8A-4147-A177-3AD203B41FA5}">
                      <a16:colId xmlns:a16="http://schemas.microsoft.com/office/drawing/2014/main" val="2821652723"/>
                    </a:ext>
                  </a:extLst>
                </a:gridCol>
                <a:gridCol w="1235481">
                  <a:extLst>
                    <a:ext uri="{9D8B030D-6E8A-4147-A177-3AD203B41FA5}">
                      <a16:colId xmlns:a16="http://schemas.microsoft.com/office/drawing/2014/main" val="4190516933"/>
                    </a:ext>
                  </a:extLst>
                </a:gridCol>
                <a:gridCol w="1126693">
                  <a:extLst>
                    <a:ext uri="{9D8B030D-6E8A-4147-A177-3AD203B41FA5}">
                      <a16:colId xmlns:a16="http://schemas.microsoft.com/office/drawing/2014/main" val="3470023263"/>
                    </a:ext>
                  </a:extLst>
                </a:gridCol>
              </a:tblGrid>
              <a:tr h="329843">
                <a:tc>
                  <a:txBody>
                    <a:bodyPr/>
                    <a:lstStyle/>
                    <a:p>
                      <a:pPr marL="0" marR="0">
                        <a:lnSpc>
                          <a:spcPct val="107000"/>
                        </a:lnSpc>
                        <a:spcBef>
                          <a:spcPts val="0"/>
                        </a:spcBef>
                        <a:spcAft>
                          <a:spcPts val="0"/>
                        </a:spcAft>
                      </a:pPr>
                      <a:r>
                        <a:rPr lang="en-US" sz="1000">
                          <a:effectLst/>
                        </a:rPr>
                        <a:t>Essential Elements of a consent Form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dirty="0">
                          <a:effectLst/>
                        </a:rPr>
                        <a:t>Description</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5710415"/>
                  </a:ext>
                </a:extLst>
              </a:tr>
              <a:tr h="329843">
                <a:tc>
                  <a:txBody>
                    <a:bodyPr/>
                    <a:lstStyle/>
                    <a:p>
                      <a:pPr marL="0" marR="0">
                        <a:lnSpc>
                          <a:spcPct val="107000"/>
                        </a:lnSpc>
                        <a:spcBef>
                          <a:spcPts val="0"/>
                        </a:spcBef>
                        <a:spcAft>
                          <a:spcPts val="0"/>
                        </a:spcAft>
                      </a:pPr>
                      <a:r>
                        <a:rPr lang="en-US" sz="1000">
                          <a:effectLst/>
                        </a:rPr>
                        <a:t>Research Description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dirty="0">
                          <a:effectLst/>
                        </a:rPr>
                        <a:t>A statement that is the therapy uses id NOT FDA approved and is Investigational.  The statement must include that participation in the trial is voluntary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6834539"/>
                  </a:ext>
                </a:extLst>
              </a:tr>
              <a:tr h="215069">
                <a:tc>
                  <a:txBody>
                    <a:bodyPr/>
                    <a:lstStyle/>
                    <a:p>
                      <a:pPr marL="0" marR="0">
                        <a:lnSpc>
                          <a:spcPct val="107000"/>
                        </a:lnSpc>
                        <a:spcBef>
                          <a:spcPts val="0"/>
                        </a:spcBef>
                        <a:spcAft>
                          <a:spcPts val="0"/>
                        </a:spcAft>
                      </a:pPr>
                      <a:r>
                        <a:rPr lang="en-US" sz="1000">
                          <a:effectLst/>
                        </a:rPr>
                        <a:t>Summary of the Research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Purpose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Duration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List of Procedures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Accrual Goal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extLst>
                  <a:ext uri="{0D108BD9-81ED-4DB2-BD59-A6C34878D82A}">
                    <a16:rowId xmlns:a16="http://schemas.microsoft.com/office/drawing/2014/main" val="3163382044"/>
                  </a:ext>
                </a:extLst>
              </a:tr>
              <a:tr h="1510501">
                <a:tc>
                  <a:txBody>
                    <a:bodyPr/>
                    <a:lstStyle/>
                    <a:p>
                      <a:pPr marL="0" marR="0">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Why is this research done?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What is the expected duration of participation</a:t>
                      </a:r>
                    </a:p>
                    <a:p>
                      <a:pPr marL="0" marR="0">
                        <a:lnSpc>
                          <a:spcPct val="107000"/>
                        </a:lnSpc>
                        <a:spcBef>
                          <a:spcPts val="0"/>
                        </a:spcBef>
                        <a:spcAft>
                          <a:spcPts val="0"/>
                        </a:spcAft>
                      </a:pPr>
                      <a:r>
                        <a:rPr lang="en-US" sz="1000">
                          <a:effectLst/>
                        </a:rPr>
                        <a:t> </a:t>
                      </a:r>
                    </a:p>
                    <a:p>
                      <a:pPr marL="0" marR="0">
                        <a:lnSpc>
                          <a:spcPct val="107000"/>
                        </a:lnSpc>
                        <a:spcBef>
                          <a:spcPts val="0"/>
                        </a:spcBef>
                        <a:spcAft>
                          <a:spcPts val="0"/>
                        </a:spcAft>
                      </a:pPr>
                      <a:r>
                        <a:rPr lang="en-US" sz="1000">
                          <a:effectLst/>
                        </a:rPr>
                        <a:t>How long will treatment last</a:t>
                      </a:r>
                    </a:p>
                    <a:p>
                      <a:pPr marL="0" marR="0">
                        <a:lnSpc>
                          <a:spcPct val="107000"/>
                        </a:lnSpc>
                        <a:spcBef>
                          <a:spcPts val="0"/>
                        </a:spcBef>
                        <a:spcAft>
                          <a:spcPts val="0"/>
                        </a:spcAft>
                      </a:pPr>
                      <a:r>
                        <a:rPr lang="en-US" sz="1000">
                          <a:effectLst/>
                        </a:rPr>
                        <a:t> </a:t>
                      </a:r>
                    </a:p>
                    <a:p>
                      <a:pPr marL="0" marR="0">
                        <a:lnSpc>
                          <a:spcPct val="107000"/>
                        </a:lnSpc>
                        <a:spcBef>
                          <a:spcPts val="0"/>
                        </a:spcBef>
                        <a:spcAft>
                          <a:spcPts val="0"/>
                        </a:spcAft>
                      </a:pPr>
                      <a:r>
                        <a:rPr lang="en-US" sz="1000">
                          <a:effectLst/>
                        </a:rPr>
                        <a:t>How long will Follow up be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What procedure/tests are to be done.</a:t>
                      </a:r>
                    </a:p>
                    <a:p>
                      <a:pPr marL="0" marR="0">
                        <a:lnSpc>
                          <a:spcPct val="107000"/>
                        </a:lnSpc>
                        <a:spcBef>
                          <a:spcPts val="0"/>
                        </a:spcBef>
                        <a:spcAft>
                          <a:spcPts val="0"/>
                        </a:spcAft>
                      </a:pPr>
                      <a:r>
                        <a:rPr lang="en-US" sz="1000">
                          <a:effectLst/>
                        </a:rPr>
                        <a:t> </a:t>
                      </a:r>
                    </a:p>
                    <a:p>
                      <a:pPr marL="0" marR="0">
                        <a:lnSpc>
                          <a:spcPct val="107000"/>
                        </a:lnSpc>
                        <a:spcBef>
                          <a:spcPts val="0"/>
                        </a:spcBef>
                        <a:spcAft>
                          <a:spcPts val="0"/>
                        </a:spcAft>
                      </a:pPr>
                      <a:r>
                        <a:rPr lang="en-US" sz="1000">
                          <a:effectLst/>
                        </a:rPr>
                        <a:t>What is done for research only</a:t>
                      </a:r>
                    </a:p>
                    <a:p>
                      <a:pPr marL="0" marR="0">
                        <a:lnSpc>
                          <a:spcPct val="107000"/>
                        </a:lnSpc>
                        <a:spcBef>
                          <a:spcPts val="0"/>
                        </a:spcBef>
                        <a:spcAft>
                          <a:spcPts val="0"/>
                        </a:spcAft>
                      </a:pPr>
                      <a:r>
                        <a:rPr lang="en-US" sz="1000">
                          <a:effectLst/>
                        </a:rPr>
                        <a:t> </a:t>
                      </a:r>
                    </a:p>
                    <a:p>
                      <a:pPr marL="0" marR="0">
                        <a:lnSpc>
                          <a:spcPct val="107000"/>
                        </a:lnSpc>
                        <a:spcBef>
                          <a:spcPts val="0"/>
                        </a:spcBef>
                        <a:spcAft>
                          <a:spcPts val="0"/>
                        </a:spcAft>
                      </a:pPr>
                      <a:r>
                        <a:rPr lang="en-US" sz="1000">
                          <a:effectLst/>
                        </a:rPr>
                        <a:t>What is done as part of routine care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How many subjects will be enrolled and locations (if applicable)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extLst>
                  <a:ext uri="{0D108BD9-81ED-4DB2-BD59-A6C34878D82A}">
                    <a16:rowId xmlns:a16="http://schemas.microsoft.com/office/drawing/2014/main" val="2503036253"/>
                  </a:ext>
                </a:extLst>
              </a:tr>
              <a:tr h="498509">
                <a:tc>
                  <a:txBody>
                    <a:bodyPr/>
                    <a:lstStyle/>
                    <a:p>
                      <a:pPr marL="0" marR="0">
                        <a:lnSpc>
                          <a:spcPct val="107000"/>
                        </a:lnSpc>
                        <a:spcBef>
                          <a:spcPts val="0"/>
                        </a:spcBef>
                        <a:spcAft>
                          <a:spcPts val="0"/>
                        </a:spcAft>
                      </a:pPr>
                      <a:r>
                        <a:rPr lang="en-US" sz="1000">
                          <a:effectLst/>
                        </a:rPr>
                        <a:t>Foreseeable risks/discomforts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a:effectLst/>
                        </a:rPr>
                        <a:t>Not limited to known side effects of the investigational product, but also should mention that other unpredictable risks are possible.  Must also include risks of procedures, tests as well as risks to embryo, fetus, lactating babies, and partners (pregnancy)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0350367"/>
                  </a:ext>
                </a:extLst>
              </a:tr>
              <a:tr h="329843">
                <a:tc>
                  <a:txBody>
                    <a:bodyPr/>
                    <a:lstStyle/>
                    <a:p>
                      <a:pPr marL="0" marR="0">
                        <a:lnSpc>
                          <a:spcPct val="107000"/>
                        </a:lnSpc>
                        <a:spcBef>
                          <a:spcPts val="0"/>
                        </a:spcBef>
                        <a:spcAft>
                          <a:spcPts val="0"/>
                        </a:spcAft>
                      </a:pPr>
                      <a:r>
                        <a:rPr lang="en-US" sz="1000">
                          <a:effectLst/>
                        </a:rPr>
                        <a:t>Foreseeable benefits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a:effectLst/>
                        </a:rPr>
                        <a:t>Will depend on the therapy.  But it should be limited to disease management (at best) but not guaranteed.  The overall benefit is to expand R &amp;D for  therapeutics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7788633"/>
                  </a:ext>
                </a:extLst>
              </a:tr>
              <a:tr h="329843">
                <a:tc>
                  <a:txBody>
                    <a:bodyPr/>
                    <a:lstStyle/>
                    <a:p>
                      <a:pPr marL="0" marR="0">
                        <a:lnSpc>
                          <a:spcPct val="107000"/>
                        </a:lnSpc>
                        <a:spcBef>
                          <a:spcPts val="0"/>
                        </a:spcBef>
                        <a:spcAft>
                          <a:spcPts val="0"/>
                        </a:spcAft>
                      </a:pPr>
                      <a:r>
                        <a:rPr lang="en-US" sz="1000">
                          <a:effectLst/>
                        </a:rPr>
                        <a:t>Information/confidentiality Protection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a:effectLst/>
                        </a:rPr>
                        <a:t>A consent is like a business contract, so must describe the extent of confidentiality of identifiable records, HIPPA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1431314"/>
                  </a:ext>
                </a:extLst>
              </a:tr>
              <a:tr h="329843">
                <a:tc>
                  <a:txBody>
                    <a:bodyPr/>
                    <a:lstStyle/>
                    <a:p>
                      <a:pPr marL="0" marR="0">
                        <a:lnSpc>
                          <a:spcPct val="107000"/>
                        </a:lnSpc>
                        <a:spcBef>
                          <a:spcPts val="0"/>
                        </a:spcBef>
                        <a:spcAft>
                          <a:spcPts val="0"/>
                        </a:spcAft>
                      </a:pPr>
                      <a:r>
                        <a:rPr lang="en-US" sz="1000">
                          <a:effectLst/>
                        </a:rPr>
                        <a:t>Alternative Treatments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a:effectLst/>
                        </a:rPr>
                        <a:t>If there are known alternatives that might be advantageous to a subject, MUST be listed in the consent.  Remember, participation is voluntary.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0275225"/>
                  </a:ext>
                </a:extLst>
              </a:tr>
              <a:tr h="161178">
                <a:tc rowSpan="2">
                  <a:txBody>
                    <a:bodyPr/>
                    <a:lstStyle/>
                    <a:p>
                      <a:pPr marL="0" marR="0">
                        <a:lnSpc>
                          <a:spcPct val="107000"/>
                        </a:lnSpc>
                        <a:spcBef>
                          <a:spcPts val="0"/>
                        </a:spcBef>
                        <a:spcAft>
                          <a:spcPts val="0"/>
                        </a:spcAft>
                      </a:pPr>
                      <a:r>
                        <a:rPr lang="en-US" sz="1000">
                          <a:effectLst/>
                        </a:rPr>
                        <a:t>Compensation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2">
                  <a:txBody>
                    <a:bodyPr/>
                    <a:lstStyle/>
                    <a:p>
                      <a:pPr marL="0" marR="0">
                        <a:lnSpc>
                          <a:spcPct val="107000"/>
                        </a:lnSpc>
                        <a:spcBef>
                          <a:spcPts val="0"/>
                        </a:spcBef>
                        <a:spcAft>
                          <a:spcPts val="0"/>
                        </a:spcAft>
                      </a:pPr>
                      <a:r>
                        <a:rPr lang="en-US" sz="1000">
                          <a:effectLst/>
                        </a:rPr>
                        <a:t>Costs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Incentives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1930948528"/>
                  </a:ext>
                </a:extLst>
              </a:tr>
              <a:tr h="329843">
                <a:tc vMerge="1">
                  <a:txBody>
                    <a:bodyPr/>
                    <a:lstStyle/>
                    <a:p>
                      <a:endParaRPr lang="en-US"/>
                    </a:p>
                  </a:txBody>
                  <a:tcPr/>
                </a:tc>
                <a:tc gridSpan="2">
                  <a:txBody>
                    <a:bodyPr/>
                    <a:lstStyle/>
                    <a:p>
                      <a:pPr marL="0" marR="0">
                        <a:lnSpc>
                          <a:spcPct val="107000"/>
                        </a:lnSpc>
                        <a:spcBef>
                          <a:spcPts val="0"/>
                        </a:spcBef>
                        <a:spcAft>
                          <a:spcPts val="0"/>
                        </a:spcAft>
                      </a:pPr>
                      <a:r>
                        <a:rPr lang="en-US" sz="1000">
                          <a:effectLst/>
                        </a:rPr>
                        <a:t>Out of pocket cost for participation, and what will be free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It is legal to pay a subject (parking, travel, food, hotel), but there are rules and limits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1054590251"/>
                  </a:ext>
                </a:extLst>
              </a:tr>
              <a:tr h="215069">
                <a:tc rowSpan="2">
                  <a:txBody>
                    <a:bodyPr/>
                    <a:lstStyle/>
                    <a:p>
                      <a:pPr marL="0" marR="0">
                        <a:lnSpc>
                          <a:spcPct val="107000"/>
                        </a:lnSpc>
                        <a:spcBef>
                          <a:spcPts val="0"/>
                        </a:spcBef>
                        <a:spcAft>
                          <a:spcPts val="0"/>
                        </a:spcAft>
                      </a:pPr>
                      <a:r>
                        <a:rPr lang="en-US" sz="1000">
                          <a:effectLst/>
                        </a:rPr>
                        <a:t>Contact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2">
                  <a:txBody>
                    <a:bodyPr/>
                    <a:lstStyle/>
                    <a:p>
                      <a:pPr marL="0" marR="0">
                        <a:lnSpc>
                          <a:spcPct val="107000"/>
                        </a:lnSpc>
                        <a:spcBef>
                          <a:spcPts val="0"/>
                        </a:spcBef>
                        <a:spcAft>
                          <a:spcPts val="0"/>
                        </a:spcAft>
                      </a:pPr>
                      <a:r>
                        <a:rPr lang="en-US" sz="1000">
                          <a:effectLst/>
                        </a:rPr>
                        <a:t>Whom to contact within the study team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Whom to contact for subject rights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2559312131"/>
                  </a:ext>
                </a:extLst>
              </a:tr>
              <a:tr h="161178">
                <a:tc vMerge="1">
                  <a:txBody>
                    <a:bodyPr/>
                    <a:lstStyle/>
                    <a:p>
                      <a:endParaRPr lang="en-US"/>
                    </a:p>
                  </a:txBody>
                  <a:tcPr/>
                </a:tc>
                <a:tc gridSpan="2">
                  <a:txBody>
                    <a:bodyPr/>
                    <a:lstStyle/>
                    <a:p>
                      <a:pPr marL="0" marR="0">
                        <a:lnSpc>
                          <a:spcPct val="107000"/>
                        </a:lnSpc>
                        <a:spcBef>
                          <a:spcPts val="0"/>
                        </a:spcBef>
                        <a:spcAft>
                          <a:spcPts val="0"/>
                        </a:spcAft>
                      </a:pPr>
                      <a:r>
                        <a:rPr lang="en-US" sz="1000">
                          <a:effectLst/>
                        </a:rPr>
                        <a:t>Principal Investigator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IRB contact information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318341735"/>
                  </a:ext>
                </a:extLst>
              </a:tr>
              <a:tr h="215069">
                <a:tc>
                  <a:txBody>
                    <a:bodyPr/>
                    <a:lstStyle/>
                    <a:p>
                      <a:pPr marL="0" marR="0">
                        <a:lnSpc>
                          <a:spcPct val="107000"/>
                        </a:lnSpc>
                        <a:spcBef>
                          <a:spcPts val="0"/>
                        </a:spcBef>
                        <a:spcAft>
                          <a:spcPts val="0"/>
                        </a:spcAft>
                      </a:pPr>
                      <a:r>
                        <a:rPr lang="en-US" sz="1000">
                          <a:effectLst/>
                        </a:rPr>
                        <a:t>Protection of Subject Rights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a:effectLst/>
                        </a:rPr>
                        <a:t>A statement about protecting subject’s right in case of an injury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8003625"/>
                  </a:ext>
                </a:extLst>
              </a:tr>
              <a:tr h="161178">
                <a:tc rowSpan="2">
                  <a:txBody>
                    <a:bodyPr/>
                    <a:lstStyle/>
                    <a:p>
                      <a:pPr marL="0" marR="0">
                        <a:lnSpc>
                          <a:spcPct val="107000"/>
                        </a:lnSpc>
                        <a:spcBef>
                          <a:spcPts val="0"/>
                        </a:spcBef>
                        <a:spcAft>
                          <a:spcPts val="0"/>
                        </a:spcAft>
                      </a:pPr>
                      <a:r>
                        <a:rPr lang="en-US" sz="1000">
                          <a:effectLst/>
                        </a:rPr>
                        <a:t>Sharing of Information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2">
                  <a:txBody>
                    <a:bodyPr/>
                    <a:lstStyle/>
                    <a:p>
                      <a:pPr marL="0" marR="0">
                        <a:lnSpc>
                          <a:spcPct val="107000"/>
                        </a:lnSpc>
                        <a:spcBef>
                          <a:spcPts val="0"/>
                        </a:spcBef>
                        <a:spcAft>
                          <a:spcPts val="0"/>
                        </a:spcAft>
                      </a:pPr>
                      <a:r>
                        <a:rPr lang="en-US" sz="1000">
                          <a:effectLst/>
                        </a:rPr>
                        <a:t>New Finding</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Future Finding</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197817121"/>
                  </a:ext>
                </a:extLst>
              </a:tr>
              <a:tr h="329843">
                <a:tc vMerge="1">
                  <a:txBody>
                    <a:bodyPr/>
                    <a:lstStyle/>
                    <a:p>
                      <a:endParaRPr lang="en-US"/>
                    </a:p>
                  </a:txBody>
                  <a:tcPr/>
                </a:tc>
                <a:tc gridSpan="2">
                  <a:txBody>
                    <a:bodyPr/>
                    <a:lstStyle/>
                    <a:p>
                      <a:pPr marL="0" marR="0">
                        <a:lnSpc>
                          <a:spcPct val="107000"/>
                        </a:lnSpc>
                        <a:spcBef>
                          <a:spcPts val="0"/>
                        </a:spcBef>
                        <a:spcAft>
                          <a:spcPts val="0"/>
                        </a:spcAft>
                      </a:pPr>
                      <a:r>
                        <a:rPr lang="en-US" sz="1000">
                          <a:effectLst/>
                        </a:rPr>
                        <a:t>Sharing any new finding that may impact willingness to continue participation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Sharing of future results is not necessary (it takes time)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2659872911"/>
                  </a:ext>
                </a:extLst>
              </a:tr>
              <a:tr h="161178">
                <a:tc rowSpan="2">
                  <a:txBody>
                    <a:bodyPr/>
                    <a:lstStyle/>
                    <a:p>
                      <a:pPr marL="0" marR="0">
                        <a:lnSpc>
                          <a:spcPct val="107000"/>
                        </a:lnSpc>
                        <a:spcBef>
                          <a:spcPts val="0"/>
                        </a:spcBef>
                        <a:spcAft>
                          <a:spcPts val="0"/>
                        </a:spcAft>
                      </a:pPr>
                      <a:r>
                        <a:rPr lang="en-US" sz="1000" dirty="0" err="1">
                          <a:effectLst/>
                        </a:rPr>
                        <a:t>Biospeciment</a:t>
                      </a:r>
                      <a:r>
                        <a:rPr lang="en-US" sz="1000" dirty="0">
                          <a:effectLst/>
                        </a:rPr>
                        <a:t> use/storage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2">
                  <a:txBody>
                    <a:bodyPr/>
                    <a:lstStyle/>
                    <a:p>
                      <a:pPr marL="0" marR="0">
                        <a:lnSpc>
                          <a:spcPct val="107000"/>
                        </a:lnSpc>
                        <a:spcBef>
                          <a:spcPts val="0"/>
                        </a:spcBef>
                        <a:spcAft>
                          <a:spcPts val="0"/>
                        </a:spcAft>
                      </a:pPr>
                      <a:r>
                        <a:rPr lang="en-US" sz="1000">
                          <a:effectLst/>
                        </a:rPr>
                        <a:t>collection for research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Storage for future research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3325921049"/>
                  </a:ext>
                </a:extLst>
              </a:tr>
              <a:tr h="329843">
                <a:tc vMerge="1">
                  <a:txBody>
                    <a:bodyPr/>
                    <a:lstStyle/>
                    <a:p>
                      <a:endParaRPr lang="en-US"/>
                    </a:p>
                  </a:txBody>
                  <a:tcPr/>
                </a:tc>
                <a:tc gridSpan="2">
                  <a:txBody>
                    <a:bodyPr/>
                    <a:lstStyle/>
                    <a:p>
                      <a:pPr marL="0" marR="0">
                        <a:lnSpc>
                          <a:spcPct val="107000"/>
                        </a:lnSpc>
                        <a:spcBef>
                          <a:spcPts val="0"/>
                        </a:spcBef>
                        <a:spcAft>
                          <a:spcPts val="0"/>
                        </a:spcAft>
                      </a:pPr>
                      <a:r>
                        <a:rPr lang="en-US" sz="1000">
                          <a:effectLst/>
                        </a:rPr>
                        <a:t>Describe what is being collected and for what type of research</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gridSpan="2">
                  <a:txBody>
                    <a:bodyPr/>
                    <a:lstStyle/>
                    <a:p>
                      <a:pPr marL="0" marR="0">
                        <a:lnSpc>
                          <a:spcPct val="107000"/>
                        </a:lnSpc>
                        <a:spcBef>
                          <a:spcPts val="0"/>
                        </a:spcBef>
                        <a:spcAft>
                          <a:spcPts val="0"/>
                        </a:spcAft>
                      </a:pPr>
                      <a:r>
                        <a:rPr lang="en-US" sz="1000">
                          <a:effectLst/>
                        </a:rPr>
                        <a:t>Describe what is being stored, length of storage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extLst>
                  <a:ext uri="{0D108BD9-81ED-4DB2-BD59-A6C34878D82A}">
                    <a16:rowId xmlns:a16="http://schemas.microsoft.com/office/drawing/2014/main" val="1209293414"/>
                  </a:ext>
                </a:extLst>
              </a:tr>
              <a:tr h="215069">
                <a:tc>
                  <a:txBody>
                    <a:bodyPr/>
                    <a:lstStyle/>
                    <a:p>
                      <a:pPr marL="0" marR="0">
                        <a:lnSpc>
                          <a:spcPct val="107000"/>
                        </a:lnSpc>
                        <a:spcBef>
                          <a:spcPts val="0"/>
                        </a:spcBef>
                        <a:spcAft>
                          <a:spcPts val="0"/>
                        </a:spcAft>
                      </a:pPr>
                      <a:r>
                        <a:rPr lang="en-US" sz="1000">
                          <a:effectLst/>
                        </a:rPr>
                        <a:t>Attestation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Individual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LAR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Parent/Legal Guardian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extLst>
                  <a:ext uri="{0D108BD9-81ED-4DB2-BD59-A6C34878D82A}">
                    <a16:rowId xmlns:a16="http://schemas.microsoft.com/office/drawing/2014/main" val="880965660"/>
                  </a:ext>
                </a:extLst>
              </a:tr>
              <a:tr h="215069">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gridSpan="4">
                  <a:txBody>
                    <a:bodyPr/>
                    <a:lstStyle/>
                    <a:p>
                      <a:pPr marL="0" marR="0">
                        <a:lnSpc>
                          <a:spcPct val="107000"/>
                        </a:lnSpc>
                        <a:spcBef>
                          <a:spcPts val="0"/>
                        </a:spcBef>
                        <a:spcAft>
                          <a:spcPts val="0"/>
                        </a:spcAft>
                      </a:pPr>
                      <a:r>
                        <a:rPr lang="en-US" sz="1000" dirty="0">
                          <a:effectLst/>
                        </a:rPr>
                        <a:t>Depending on the risk level of the trial, signature requirements will vary per regulations.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2161" marR="121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3885824"/>
                  </a:ext>
                </a:extLst>
              </a:tr>
            </a:tbl>
          </a:graphicData>
        </a:graphic>
      </p:graphicFrame>
      <p:sp>
        <p:nvSpPr>
          <p:cNvPr id="7" name="TextBox 6">
            <a:extLst>
              <a:ext uri="{FF2B5EF4-FFF2-40B4-BE49-F238E27FC236}">
                <a16:creationId xmlns:a16="http://schemas.microsoft.com/office/drawing/2014/main" id="{5E25F6D1-7A70-4C6A-A267-1AC960074D1D}"/>
              </a:ext>
            </a:extLst>
          </p:cNvPr>
          <p:cNvSpPr txBox="1"/>
          <p:nvPr/>
        </p:nvSpPr>
        <p:spPr>
          <a:xfrm>
            <a:off x="769072" y="1832680"/>
            <a:ext cx="4396817" cy="1569660"/>
          </a:xfrm>
          <a:prstGeom prst="rect">
            <a:avLst/>
          </a:prstGeom>
          <a:noFill/>
        </p:spPr>
        <p:txBody>
          <a:bodyPr wrap="square" rtlCol="0">
            <a:spAutoFit/>
          </a:bodyPr>
          <a:lstStyle/>
          <a:p>
            <a:pPr marL="285750" indent="-285750">
              <a:buFont typeface="Arial" panose="020B0604020202020204" pitchFamily="34" charset="0"/>
              <a:buChar char="•"/>
            </a:pPr>
            <a:r>
              <a:rPr lang="en-US" dirty="0"/>
              <a:t>Readable</a:t>
            </a:r>
          </a:p>
          <a:p>
            <a:pPr marL="285750" indent="-285750">
              <a:buFont typeface="Arial" panose="020B0604020202020204" pitchFamily="34" charset="0"/>
              <a:buChar char="•"/>
            </a:pPr>
            <a:r>
              <a:rPr lang="en-US" dirty="0"/>
              <a:t>Understandable</a:t>
            </a:r>
          </a:p>
          <a:p>
            <a:pPr marL="285750" indent="-285750">
              <a:buFont typeface="Arial" panose="020B0604020202020204" pitchFamily="34" charset="0"/>
              <a:buChar char="•"/>
            </a:pPr>
            <a:r>
              <a:rPr lang="en-US" dirty="0"/>
              <a:t>8</a:t>
            </a:r>
            <a:r>
              <a:rPr lang="en-US" baseline="30000" dirty="0"/>
              <a:t>th</a:t>
            </a:r>
            <a:r>
              <a:rPr lang="en-US" dirty="0"/>
              <a:t> Grade Reading Level</a:t>
            </a:r>
          </a:p>
          <a:p>
            <a:pPr marL="285750" indent="-285750">
              <a:buFont typeface="Arial" panose="020B0604020202020204" pitchFamily="34" charset="0"/>
              <a:buChar char="•"/>
            </a:pPr>
            <a:r>
              <a:rPr lang="en-US" dirty="0"/>
              <a:t>Not overselling OR coercing </a:t>
            </a:r>
          </a:p>
        </p:txBody>
      </p:sp>
    </p:spTree>
    <p:extLst>
      <p:ext uri="{BB962C8B-B14F-4D97-AF65-F5344CB8AC3E}">
        <p14:creationId xmlns:p14="http://schemas.microsoft.com/office/powerpoint/2010/main" val="1412231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1681EC4-B9F9-4D85-8522-F9661DE2B5FE}"/>
              </a:ext>
            </a:extLst>
          </p:cNvPr>
          <p:cNvSpPr/>
          <p:nvPr/>
        </p:nvSpPr>
        <p:spPr>
          <a:xfrm>
            <a:off x="326295" y="2660110"/>
            <a:ext cx="3805382" cy="1990453"/>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sp>
        <p:nvSpPr>
          <p:cNvPr id="2" name="Title 1">
            <a:extLst>
              <a:ext uri="{FF2B5EF4-FFF2-40B4-BE49-F238E27FC236}">
                <a16:creationId xmlns:a16="http://schemas.microsoft.com/office/drawing/2014/main" id="{E17D2886-66BE-4C48-936B-01AF788C1B60}"/>
              </a:ext>
            </a:extLst>
          </p:cNvPr>
          <p:cNvSpPr>
            <a:spLocks noGrp="1"/>
          </p:cNvSpPr>
          <p:nvPr>
            <p:ph type="title"/>
          </p:nvPr>
        </p:nvSpPr>
        <p:spPr>
          <a:xfrm>
            <a:off x="439189" y="415690"/>
            <a:ext cx="10515600" cy="548640"/>
          </a:xfrm>
        </p:spPr>
        <p:txBody>
          <a:bodyPr>
            <a:noAutofit/>
          </a:bodyPr>
          <a:lstStyle/>
          <a:p>
            <a:pPr algn="ctr"/>
            <a:r>
              <a:rPr lang="en-US" dirty="0"/>
              <a:t>Informed Consent Form Development</a:t>
            </a:r>
          </a:p>
        </p:txBody>
      </p:sp>
      <p:sp>
        <p:nvSpPr>
          <p:cNvPr id="3" name="Content Placeholder 2">
            <a:extLst>
              <a:ext uri="{FF2B5EF4-FFF2-40B4-BE49-F238E27FC236}">
                <a16:creationId xmlns:a16="http://schemas.microsoft.com/office/drawing/2014/main" id="{1D7C5838-774D-419A-98A8-1EE628F9ADE3}"/>
              </a:ext>
            </a:extLst>
          </p:cNvPr>
          <p:cNvSpPr>
            <a:spLocks noGrp="1"/>
          </p:cNvSpPr>
          <p:nvPr>
            <p:ph idx="1"/>
          </p:nvPr>
        </p:nvSpPr>
        <p:spPr>
          <a:xfrm>
            <a:off x="606458" y="1455975"/>
            <a:ext cx="10979084" cy="769484"/>
          </a:xfrm>
        </p:spPr>
        <p:txBody>
          <a:bodyPr>
            <a:normAutofit fontScale="92500" lnSpcReduction="20000"/>
          </a:bodyPr>
          <a:lstStyle/>
          <a:p>
            <a:r>
              <a:rPr lang="en-US" dirty="0"/>
              <a:t>Additional patient education required</a:t>
            </a:r>
          </a:p>
          <a:p>
            <a:pPr lvl="1"/>
            <a:r>
              <a:rPr lang="en-US" dirty="0"/>
              <a:t>Complicated concepts that must be simplified for patient understanding</a:t>
            </a:r>
          </a:p>
        </p:txBody>
      </p:sp>
      <p:pic>
        <p:nvPicPr>
          <p:cNvPr id="6" name="Picture 5">
            <a:extLst>
              <a:ext uri="{FF2B5EF4-FFF2-40B4-BE49-F238E27FC236}">
                <a16:creationId xmlns:a16="http://schemas.microsoft.com/office/drawing/2014/main" id="{5CDD26CD-D3BA-45C8-A533-287F40645A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908" y="2668855"/>
            <a:ext cx="3387089" cy="1990452"/>
          </a:xfrm>
          <a:prstGeom prst="rect">
            <a:avLst/>
          </a:prstGeom>
        </p:spPr>
      </p:pic>
      <p:sp>
        <p:nvSpPr>
          <p:cNvPr id="9" name="Rectangle: Rounded Corners 8">
            <a:extLst>
              <a:ext uri="{FF2B5EF4-FFF2-40B4-BE49-F238E27FC236}">
                <a16:creationId xmlns:a16="http://schemas.microsoft.com/office/drawing/2014/main" id="{0BA1936A-343B-4A4F-A789-99FBC0AADBBF}"/>
              </a:ext>
            </a:extLst>
          </p:cNvPr>
          <p:cNvSpPr/>
          <p:nvPr/>
        </p:nvSpPr>
        <p:spPr>
          <a:xfrm>
            <a:off x="4131677" y="2651640"/>
            <a:ext cx="3805382" cy="1999124"/>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pic>
        <p:nvPicPr>
          <p:cNvPr id="8" name="Picture 7">
            <a:extLst>
              <a:ext uri="{FF2B5EF4-FFF2-40B4-BE49-F238E27FC236}">
                <a16:creationId xmlns:a16="http://schemas.microsoft.com/office/drawing/2014/main" id="{EB25CD7F-94CC-4DD8-BE2C-9FC061E450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6536" y="2760978"/>
            <a:ext cx="3702077" cy="1771627"/>
          </a:xfrm>
          <a:prstGeom prst="rect">
            <a:avLst/>
          </a:prstGeom>
        </p:spPr>
      </p:pic>
      <p:sp>
        <p:nvSpPr>
          <p:cNvPr id="11" name="Rectangle: Rounded Corners 10">
            <a:extLst>
              <a:ext uri="{FF2B5EF4-FFF2-40B4-BE49-F238E27FC236}">
                <a16:creationId xmlns:a16="http://schemas.microsoft.com/office/drawing/2014/main" id="{FBDD17EF-2121-4849-ACC5-7CBD06BD91D6}"/>
              </a:ext>
            </a:extLst>
          </p:cNvPr>
          <p:cNvSpPr/>
          <p:nvPr/>
        </p:nvSpPr>
        <p:spPr>
          <a:xfrm>
            <a:off x="326295" y="4650563"/>
            <a:ext cx="3805382" cy="1990453"/>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sp>
        <p:nvSpPr>
          <p:cNvPr id="12" name="Rectangle: Rounded Corners 11">
            <a:extLst>
              <a:ext uri="{FF2B5EF4-FFF2-40B4-BE49-F238E27FC236}">
                <a16:creationId xmlns:a16="http://schemas.microsoft.com/office/drawing/2014/main" id="{B1F19625-FE26-4BB8-9E55-B61155C9A62C}"/>
              </a:ext>
            </a:extLst>
          </p:cNvPr>
          <p:cNvSpPr/>
          <p:nvPr/>
        </p:nvSpPr>
        <p:spPr>
          <a:xfrm>
            <a:off x="7937059" y="4662718"/>
            <a:ext cx="3805382" cy="1990453"/>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sp>
        <p:nvSpPr>
          <p:cNvPr id="13" name="Rectangle: Rounded Corners 12">
            <a:extLst>
              <a:ext uri="{FF2B5EF4-FFF2-40B4-BE49-F238E27FC236}">
                <a16:creationId xmlns:a16="http://schemas.microsoft.com/office/drawing/2014/main" id="{CABF138E-283D-46B2-90A7-CC16C5197E81}"/>
              </a:ext>
            </a:extLst>
          </p:cNvPr>
          <p:cNvSpPr/>
          <p:nvPr/>
        </p:nvSpPr>
        <p:spPr>
          <a:xfrm>
            <a:off x="4131677" y="4662718"/>
            <a:ext cx="3805382" cy="1990453"/>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sp>
        <p:nvSpPr>
          <p:cNvPr id="14" name="Rectangle: Rounded Corners 13">
            <a:extLst>
              <a:ext uri="{FF2B5EF4-FFF2-40B4-BE49-F238E27FC236}">
                <a16:creationId xmlns:a16="http://schemas.microsoft.com/office/drawing/2014/main" id="{2A07FB8F-5E88-44FD-8115-166831A04922}"/>
              </a:ext>
            </a:extLst>
          </p:cNvPr>
          <p:cNvSpPr/>
          <p:nvPr/>
        </p:nvSpPr>
        <p:spPr>
          <a:xfrm>
            <a:off x="7937059" y="2651564"/>
            <a:ext cx="3805382" cy="1990453"/>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pic>
        <p:nvPicPr>
          <p:cNvPr id="10" name="Picture 9">
            <a:extLst>
              <a:ext uri="{FF2B5EF4-FFF2-40B4-BE49-F238E27FC236}">
                <a16:creationId xmlns:a16="http://schemas.microsoft.com/office/drawing/2014/main" id="{08229E1A-E649-424C-A3F3-7CC9174F42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97356" y="2778267"/>
            <a:ext cx="3745085" cy="1771627"/>
          </a:xfrm>
          <a:prstGeom prst="rect">
            <a:avLst/>
          </a:prstGeom>
        </p:spPr>
      </p:pic>
      <p:pic>
        <p:nvPicPr>
          <p:cNvPr id="15" name="Picture 14">
            <a:extLst>
              <a:ext uri="{FF2B5EF4-FFF2-40B4-BE49-F238E27FC236}">
                <a16:creationId xmlns:a16="http://schemas.microsoft.com/office/drawing/2014/main" id="{DB4CF6E5-0304-4662-9246-26BCFBC8A4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2445" y="4702470"/>
            <a:ext cx="3492608" cy="1874170"/>
          </a:xfrm>
          <a:prstGeom prst="rect">
            <a:avLst/>
          </a:prstGeom>
        </p:spPr>
      </p:pic>
      <p:pic>
        <p:nvPicPr>
          <p:cNvPr id="77" name="Picture 76">
            <a:extLst>
              <a:ext uri="{FF2B5EF4-FFF2-40B4-BE49-F238E27FC236}">
                <a16:creationId xmlns:a16="http://schemas.microsoft.com/office/drawing/2014/main" id="{2B199358-7F17-4C90-9D44-7BB28D94F4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1486" y="4711293"/>
            <a:ext cx="3331936" cy="2070507"/>
          </a:xfrm>
          <a:prstGeom prst="rect">
            <a:avLst/>
          </a:prstGeom>
        </p:spPr>
      </p:pic>
      <p:pic>
        <p:nvPicPr>
          <p:cNvPr id="78" name="Picture 77">
            <a:extLst>
              <a:ext uri="{FF2B5EF4-FFF2-40B4-BE49-F238E27FC236}">
                <a16:creationId xmlns:a16="http://schemas.microsoft.com/office/drawing/2014/main" id="{CCF84D49-EB36-4DB0-9340-F003CA66C2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50600" y="4822774"/>
            <a:ext cx="2978299" cy="1808599"/>
          </a:xfrm>
          <a:prstGeom prst="rect">
            <a:avLst/>
          </a:prstGeom>
        </p:spPr>
      </p:pic>
    </p:spTree>
    <p:extLst>
      <p:ext uri="{BB962C8B-B14F-4D97-AF65-F5344CB8AC3E}">
        <p14:creationId xmlns:p14="http://schemas.microsoft.com/office/powerpoint/2010/main" val="66331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wing a modified immune cell attacking a cancer cell and causing a riot">
            <a:extLst>
              <a:ext uri="{FF2B5EF4-FFF2-40B4-BE49-F238E27FC236}">
                <a16:creationId xmlns:a16="http://schemas.microsoft.com/office/drawing/2014/main" id="{2ABFBA17-3BE2-4AAC-8B1C-8567FE8E35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6564" y="3006509"/>
            <a:ext cx="3891187" cy="29795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C26D4D-C6D3-4187-B9D9-A4275B51AB93}"/>
              </a:ext>
            </a:extLst>
          </p:cNvPr>
          <p:cNvPicPr>
            <a:picLocks noChangeAspect="1"/>
          </p:cNvPicPr>
          <p:nvPr/>
        </p:nvPicPr>
        <p:blipFill>
          <a:blip r:embed="rId3"/>
          <a:stretch>
            <a:fillRect/>
          </a:stretch>
        </p:blipFill>
        <p:spPr>
          <a:xfrm>
            <a:off x="5680363" y="3214703"/>
            <a:ext cx="5060420" cy="2725388"/>
          </a:xfrm>
          <a:prstGeom prst="rect">
            <a:avLst/>
          </a:prstGeom>
        </p:spPr>
      </p:pic>
      <p:sp>
        <p:nvSpPr>
          <p:cNvPr id="3" name="Content Placeholder 2">
            <a:extLst>
              <a:ext uri="{FF2B5EF4-FFF2-40B4-BE49-F238E27FC236}">
                <a16:creationId xmlns:a16="http://schemas.microsoft.com/office/drawing/2014/main" id="{3323958C-D85B-4144-8DEF-F05089437CE7}"/>
              </a:ext>
            </a:extLst>
          </p:cNvPr>
          <p:cNvSpPr>
            <a:spLocks noGrp="1"/>
          </p:cNvSpPr>
          <p:nvPr>
            <p:ph idx="1"/>
          </p:nvPr>
        </p:nvSpPr>
        <p:spPr>
          <a:xfrm>
            <a:off x="439189" y="1430034"/>
            <a:ext cx="10515600" cy="4351338"/>
          </a:xfrm>
        </p:spPr>
        <p:txBody>
          <a:bodyPr>
            <a:normAutofit/>
          </a:bodyPr>
          <a:lstStyle/>
          <a:p>
            <a:r>
              <a:rPr lang="en-US" sz="3000" dirty="0"/>
              <a:t>Additional patient education required</a:t>
            </a:r>
          </a:p>
          <a:p>
            <a:pPr lvl="1"/>
            <a:r>
              <a:rPr lang="en-US" sz="2200" dirty="0"/>
              <a:t>Patients must understand unique side effects</a:t>
            </a:r>
          </a:p>
        </p:txBody>
      </p:sp>
      <p:sp>
        <p:nvSpPr>
          <p:cNvPr id="8" name="TextBox 7">
            <a:extLst>
              <a:ext uri="{FF2B5EF4-FFF2-40B4-BE49-F238E27FC236}">
                <a16:creationId xmlns:a16="http://schemas.microsoft.com/office/drawing/2014/main" id="{72D5761B-C28B-4871-B1E5-78111FDE75CD}"/>
              </a:ext>
            </a:extLst>
          </p:cNvPr>
          <p:cNvSpPr txBox="1"/>
          <p:nvPr/>
        </p:nvSpPr>
        <p:spPr>
          <a:xfrm>
            <a:off x="785959" y="5986046"/>
            <a:ext cx="4079656" cy="338554"/>
          </a:xfrm>
          <a:prstGeom prst="rect">
            <a:avLst/>
          </a:prstGeom>
          <a:noFill/>
        </p:spPr>
        <p:txBody>
          <a:bodyPr wrap="square" rtlCol="0">
            <a:spAutoFit/>
          </a:bodyPr>
          <a:lstStyle/>
          <a:p>
            <a:r>
              <a:rPr lang="en-US" sz="800" dirty="0"/>
              <a:t>Source: </a:t>
            </a:r>
            <a:r>
              <a:rPr lang="en-US" sz="800" dirty="0">
                <a:hlinkClick r:id="rId4">
                  <a:extLst>
                    <a:ext uri="{A12FA001-AC4F-418D-AE19-62706E023703}">
                      <ahyp:hlinkClr xmlns:ahyp="http://schemas.microsoft.com/office/drawing/2018/hyperlinkcolor" val="tx"/>
                    </a:ext>
                  </a:extLst>
                </a:hlinkClick>
              </a:rPr>
              <a:t>When an Effective Cancer Treatment Makes Your Cells Riot: Cytokine Release Syndrome</a:t>
            </a:r>
            <a:r>
              <a:rPr lang="en-US" sz="800" dirty="0"/>
              <a:t>, TylerJFord.com, November 29, 2018 </a:t>
            </a:r>
          </a:p>
        </p:txBody>
      </p:sp>
      <p:sp>
        <p:nvSpPr>
          <p:cNvPr id="9" name="TextBox 8">
            <a:extLst>
              <a:ext uri="{FF2B5EF4-FFF2-40B4-BE49-F238E27FC236}">
                <a16:creationId xmlns:a16="http://schemas.microsoft.com/office/drawing/2014/main" id="{E7D4F5B4-D5F0-4DC8-AA81-9BB5B8321A2D}"/>
              </a:ext>
            </a:extLst>
          </p:cNvPr>
          <p:cNvSpPr txBox="1"/>
          <p:nvPr/>
        </p:nvSpPr>
        <p:spPr>
          <a:xfrm>
            <a:off x="6858000" y="5953559"/>
            <a:ext cx="4079656" cy="338554"/>
          </a:xfrm>
          <a:prstGeom prst="rect">
            <a:avLst/>
          </a:prstGeom>
          <a:noFill/>
        </p:spPr>
        <p:txBody>
          <a:bodyPr wrap="square" rtlCol="0">
            <a:spAutoFit/>
          </a:bodyPr>
          <a:lstStyle/>
          <a:p>
            <a:r>
              <a:rPr lang="en-US" sz="800" dirty="0"/>
              <a:t>Source: KYMRIAH</a:t>
            </a:r>
            <a:r>
              <a:rPr lang="en-US" sz="800" baseline="30000" dirty="0"/>
              <a:t>TM</a:t>
            </a:r>
            <a:r>
              <a:rPr lang="en-US" sz="800" dirty="0"/>
              <a:t> (</a:t>
            </a:r>
            <a:r>
              <a:rPr lang="en-US" sz="800" dirty="0" err="1"/>
              <a:t>tisagenlecleucel</a:t>
            </a:r>
            <a:r>
              <a:rPr lang="en-US" sz="800" dirty="0"/>
              <a:t>) [package insert]. Novartis, East Hanover, NJ; 2017</a:t>
            </a:r>
          </a:p>
        </p:txBody>
      </p:sp>
      <p:sp>
        <p:nvSpPr>
          <p:cNvPr id="10" name="Title 1">
            <a:extLst>
              <a:ext uri="{FF2B5EF4-FFF2-40B4-BE49-F238E27FC236}">
                <a16:creationId xmlns:a16="http://schemas.microsoft.com/office/drawing/2014/main" id="{A147A6FD-C7F9-41BA-A119-14486D6E1ED4}"/>
              </a:ext>
            </a:extLst>
          </p:cNvPr>
          <p:cNvSpPr>
            <a:spLocks noGrp="1"/>
          </p:cNvSpPr>
          <p:nvPr>
            <p:ph type="title"/>
          </p:nvPr>
        </p:nvSpPr>
        <p:spPr>
          <a:xfrm>
            <a:off x="439189" y="415690"/>
            <a:ext cx="10515600" cy="548640"/>
          </a:xfrm>
        </p:spPr>
        <p:txBody>
          <a:bodyPr>
            <a:noAutofit/>
          </a:bodyPr>
          <a:lstStyle/>
          <a:p>
            <a:pPr algn="ctr"/>
            <a:r>
              <a:rPr lang="en-US" dirty="0"/>
              <a:t>Informed Consent Form Development</a:t>
            </a:r>
          </a:p>
        </p:txBody>
      </p:sp>
    </p:spTree>
    <p:extLst>
      <p:ext uri="{BB962C8B-B14F-4D97-AF65-F5344CB8AC3E}">
        <p14:creationId xmlns:p14="http://schemas.microsoft.com/office/powerpoint/2010/main" val="3765245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8CF926-9972-432A-9594-B93F763F6E72}"/>
              </a:ext>
            </a:extLst>
          </p:cNvPr>
          <p:cNvPicPr>
            <a:picLocks noChangeAspect="1"/>
          </p:cNvPicPr>
          <p:nvPr/>
        </p:nvPicPr>
        <p:blipFill>
          <a:blip r:embed="rId2"/>
          <a:stretch>
            <a:fillRect/>
          </a:stretch>
        </p:blipFill>
        <p:spPr>
          <a:xfrm>
            <a:off x="5809927" y="3401327"/>
            <a:ext cx="5444191" cy="1869782"/>
          </a:xfrm>
          <a:prstGeom prst="rect">
            <a:avLst/>
          </a:prstGeom>
        </p:spPr>
      </p:pic>
      <p:pic>
        <p:nvPicPr>
          <p:cNvPr id="17" name="Picture 16">
            <a:extLst>
              <a:ext uri="{FF2B5EF4-FFF2-40B4-BE49-F238E27FC236}">
                <a16:creationId xmlns:a16="http://schemas.microsoft.com/office/drawing/2014/main" id="{40F0D4C8-2C9E-4861-BE03-F89B3D4835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2427" y="2828341"/>
            <a:ext cx="4679249" cy="3461782"/>
          </a:xfrm>
          <a:prstGeom prst="rect">
            <a:avLst/>
          </a:prstGeom>
        </p:spPr>
      </p:pic>
      <p:sp>
        <p:nvSpPr>
          <p:cNvPr id="6" name="TextBox 5">
            <a:extLst>
              <a:ext uri="{FF2B5EF4-FFF2-40B4-BE49-F238E27FC236}">
                <a16:creationId xmlns:a16="http://schemas.microsoft.com/office/drawing/2014/main" id="{C7C02A7D-856A-4331-A95C-4DD8A189A770}"/>
              </a:ext>
            </a:extLst>
          </p:cNvPr>
          <p:cNvSpPr txBox="1"/>
          <p:nvPr/>
        </p:nvSpPr>
        <p:spPr>
          <a:xfrm>
            <a:off x="738518" y="2473994"/>
            <a:ext cx="2718033" cy="369332"/>
          </a:xfrm>
          <a:prstGeom prst="rect">
            <a:avLst/>
          </a:prstGeom>
          <a:noFill/>
        </p:spPr>
        <p:txBody>
          <a:bodyPr wrap="square" rtlCol="0">
            <a:spAutoFit/>
          </a:bodyPr>
          <a:lstStyle/>
          <a:p>
            <a:r>
              <a:rPr lang="en-US" sz="1800" dirty="0"/>
              <a:t>Handouts:</a:t>
            </a:r>
          </a:p>
        </p:txBody>
      </p:sp>
      <p:sp>
        <p:nvSpPr>
          <p:cNvPr id="7" name="Rectangle 6">
            <a:extLst>
              <a:ext uri="{FF2B5EF4-FFF2-40B4-BE49-F238E27FC236}">
                <a16:creationId xmlns:a16="http://schemas.microsoft.com/office/drawing/2014/main" id="{B6D36FA9-DC3D-402E-89AA-237D57B9822D}"/>
              </a:ext>
            </a:extLst>
          </p:cNvPr>
          <p:cNvSpPr/>
          <p:nvPr/>
        </p:nvSpPr>
        <p:spPr>
          <a:xfrm>
            <a:off x="4605843" y="4992648"/>
            <a:ext cx="520118" cy="10905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E9B59BE6-275B-4DA3-BDB3-F82A60E46CC6}"/>
              </a:ext>
            </a:extLst>
          </p:cNvPr>
          <p:cNvSpPr/>
          <p:nvPr/>
        </p:nvSpPr>
        <p:spPr>
          <a:xfrm>
            <a:off x="4498184" y="5383743"/>
            <a:ext cx="520118" cy="10905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893B377E-7689-42D7-B643-2A0364778F03}"/>
              </a:ext>
            </a:extLst>
          </p:cNvPr>
          <p:cNvSpPr txBox="1"/>
          <p:nvPr/>
        </p:nvSpPr>
        <p:spPr>
          <a:xfrm>
            <a:off x="5809927" y="3136776"/>
            <a:ext cx="2718033" cy="369332"/>
          </a:xfrm>
          <a:prstGeom prst="rect">
            <a:avLst/>
          </a:prstGeom>
          <a:noFill/>
        </p:spPr>
        <p:txBody>
          <a:bodyPr wrap="square" rtlCol="0">
            <a:spAutoFit/>
          </a:bodyPr>
          <a:lstStyle/>
          <a:p>
            <a:r>
              <a:rPr lang="en-US" sz="1800" dirty="0"/>
              <a:t>Wallet Cards:</a:t>
            </a:r>
          </a:p>
        </p:txBody>
      </p:sp>
      <p:sp>
        <p:nvSpPr>
          <p:cNvPr id="19" name="Title 1">
            <a:extLst>
              <a:ext uri="{FF2B5EF4-FFF2-40B4-BE49-F238E27FC236}">
                <a16:creationId xmlns:a16="http://schemas.microsoft.com/office/drawing/2014/main" id="{A97CDDCE-E250-4E73-90EC-D5C7D41FFA64}"/>
              </a:ext>
            </a:extLst>
          </p:cNvPr>
          <p:cNvSpPr>
            <a:spLocks noGrp="1"/>
          </p:cNvSpPr>
          <p:nvPr>
            <p:ph type="title"/>
          </p:nvPr>
        </p:nvSpPr>
        <p:spPr>
          <a:xfrm>
            <a:off x="439189" y="415690"/>
            <a:ext cx="10515600" cy="548640"/>
          </a:xfrm>
        </p:spPr>
        <p:txBody>
          <a:bodyPr>
            <a:noAutofit/>
          </a:bodyPr>
          <a:lstStyle/>
          <a:p>
            <a:pPr algn="ctr"/>
            <a:r>
              <a:rPr lang="en-US" dirty="0"/>
              <a:t>Informed Consent Form Development</a:t>
            </a:r>
          </a:p>
        </p:txBody>
      </p:sp>
      <p:sp>
        <p:nvSpPr>
          <p:cNvPr id="20" name="Content Placeholder 2">
            <a:extLst>
              <a:ext uri="{FF2B5EF4-FFF2-40B4-BE49-F238E27FC236}">
                <a16:creationId xmlns:a16="http://schemas.microsoft.com/office/drawing/2014/main" id="{F2DFFCD3-1921-4065-9E30-45D701E5FA26}"/>
              </a:ext>
            </a:extLst>
          </p:cNvPr>
          <p:cNvSpPr>
            <a:spLocks noGrp="1"/>
          </p:cNvSpPr>
          <p:nvPr>
            <p:ph idx="1"/>
          </p:nvPr>
        </p:nvSpPr>
        <p:spPr>
          <a:xfrm>
            <a:off x="439189" y="1430034"/>
            <a:ext cx="10515600" cy="4351338"/>
          </a:xfrm>
        </p:spPr>
        <p:txBody>
          <a:bodyPr>
            <a:normAutofit/>
          </a:bodyPr>
          <a:lstStyle/>
          <a:p>
            <a:r>
              <a:rPr lang="en-US" sz="3000" dirty="0"/>
              <a:t>Additional patient education required</a:t>
            </a:r>
          </a:p>
          <a:p>
            <a:pPr lvl="1"/>
            <a:r>
              <a:rPr lang="en-US" sz="2200" dirty="0"/>
              <a:t>Patients must understand unique side effects</a:t>
            </a:r>
          </a:p>
        </p:txBody>
      </p:sp>
    </p:spTree>
    <p:extLst>
      <p:ext uri="{BB962C8B-B14F-4D97-AF65-F5344CB8AC3E}">
        <p14:creationId xmlns:p14="http://schemas.microsoft.com/office/powerpoint/2010/main" val="2913727003"/>
      </p:ext>
    </p:extLst>
  </p:cSld>
  <p:clrMapOvr>
    <a:masterClrMapping/>
  </p:clrMapOvr>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A54C87-5D35-814E-9328-3164F897C5DB}" vid="{69C8D452-FACA-7049-AC91-8E5BD2C54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D3A691EFB61E409856101EB33284E7" ma:contentTypeVersion="12" ma:contentTypeDescription="Create a new document." ma:contentTypeScope="" ma:versionID="75d02fcc628cc47ea2af690053c8fcff">
  <xsd:schema xmlns:xsd="http://www.w3.org/2001/XMLSchema" xmlns:xs="http://www.w3.org/2001/XMLSchema" xmlns:p="http://schemas.microsoft.com/office/2006/metadata/properties" xmlns:ns2="c4da8a9a-c79d-4224-97e2-6407766d8965" xmlns:ns3="ccfa0781-3c9a-44bd-83e5-554a7bdb30b1" targetNamespace="http://schemas.microsoft.com/office/2006/metadata/properties" ma:root="true" ma:fieldsID="0692ad6dcec319ed7aceaeaa808d4ab0" ns2:_="" ns3:_="">
    <xsd:import namespace="c4da8a9a-c79d-4224-97e2-6407766d8965"/>
    <xsd:import namespace="ccfa0781-3c9a-44bd-83e5-554a7bdb30b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a8a9a-c79d-4224-97e2-6407766d896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fa0781-3c9a-44bd-83e5-554a7bdb30b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4da8a9a-c79d-4224-97e2-6407766d8965">
      <UserInfo>
        <DisplayName>Platz, Jessica J</DisplayName>
        <AccountId>17</AccountId>
        <AccountType/>
      </UserInfo>
      <UserInfo>
        <DisplayName>Darr, David Brian</DisplayName>
        <AccountId>19</AccountId>
        <AccountType/>
      </UserInfo>
      <UserInfo>
        <DisplayName>Menkens, Anne</DisplayName>
        <AccountId>16</AccountId>
        <AccountType/>
      </UserInfo>
      <UserInfo>
        <DisplayName>Schaller, Bill</DisplayName>
        <AccountId>18</AccountId>
        <AccountType/>
      </UserInfo>
      <UserInfo>
        <DisplayName>Martin, Barbara Alvarez</DisplayName>
        <AccountId>6</AccountId>
        <AccountType/>
      </UserInfo>
      <UserInfo>
        <DisplayName>Earp, Shelton</DisplayName>
        <AccountId>12</AccountId>
        <AccountType/>
      </UserInfo>
    </SharedWithUsers>
  </documentManagement>
</p:properties>
</file>

<file path=customXml/itemProps1.xml><?xml version="1.0" encoding="utf-8"?>
<ds:datastoreItem xmlns:ds="http://schemas.openxmlformats.org/officeDocument/2006/customXml" ds:itemID="{2A5FB0FE-04AE-4349-9782-B7FDA1F66A85}">
  <ds:schemaRefs>
    <ds:schemaRef ds:uri="http://schemas.microsoft.com/sharepoint/v3/contenttype/forms"/>
  </ds:schemaRefs>
</ds:datastoreItem>
</file>

<file path=customXml/itemProps2.xml><?xml version="1.0" encoding="utf-8"?>
<ds:datastoreItem xmlns:ds="http://schemas.openxmlformats.org/officeDocument/2006/customXml" ds:itemID="{01B0F9E6-7DB3-4305-BE81-BACCA1A010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da8a9a-c79d-4224-97e2-6407766d8965"/>
    <ds:schemaRef ds:uri="ccfa0781-3c9a-44bd-83e5-554a7bdb30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BC5F4B-038E-4F93-A626-1B907A86555F}">
  <ds:schemaRefs>
    <ds:schemaRef ds:uri="981b3c01-6b17-4b50-94ac-8e01978d9560"/>
    <ds:schemaRef ds:uri="e060738a-2591-4258-b423-43fad15c8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4da8a9a-c79d-4224-97e2-6407766d8965"/>
  </ds:schemaRefs>
</ds:datastoreItem>
</file>

<file path=docProps/app.xml><?xml version="1.0" encoding="utf-8"?>
<Properties xmlns="http://schemas.openxmlformats.org/officeDocument/2006/extended-properties" xmlns:vt="http://schemas.openxmlformats.org/officeDocument/2006/docPropsVTypes">
  <Template/>
  <TotalTime>260</TotalTime>
  <Words>4808</Words>
  <Application>Microsoft Macintosh PowerPoint</Application>
  <PresentationFormat>Widescreen</PresentationFormat>
  <Paragraphs>758</Paragraphs>
  <Slides>53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Symbol</vt:lpstr>
      <vt:lpstr>Whitney Semibold</vt:lpstr>
      <vt:lpstr>Blank Presentation</vt:lpstr>
      <vt:lpstr>Writing and Holding an IND- IIT Development Week 3- Proposing and Conducting a Clinical Trial</vt:lpstr>
      <vt:lpstr>Who is There to Help me? The Office of UNC Lineberger Sponsored Clinical Research</vt:lpstr>
      <vt:lpstr>PowerPoint Presentation</vt:lpstr>
      <vt:lpstr>PowerPoint Presentation</vt:lpstr>
      <vt:lpstr>PowerPoint Presentation</vt:lpstr>
      <vt:lpstr>Informed Consent  Form Development</vt:lpstr>
      <vt:lpstr>Informed Consent Form Development</vt:lpstr>
      <vt:lpstr>Informed Consent Form Development</vt:lpstr>
      <vt:lpstr>Informed Consent Form Development</vt:lpstr>
      <vt:lpstr>Informed Consent Form Development</vt:lpstr>
      <vt:lpstr>PowerPoint Presentation</vt:lpstr>
      <vt:lpstr>What is an Investigational New Drug Application (IND)?</vt:lpstr>
      <vt:lpstr>Initial IND Applications PRIOR TO THE IND SUBMISSION: WHAT YOU NEED TO DO  </vt:lpstr>
      <vt:lpstr>Initial IND Applications</vt:lpstr>
      <vt:lpstr>Initial IND Applications</vt:lpstr>
      <vt:lpstr>Initial IND Applications PRIOR TO THE IND SUBMISSION: WHAT YOU NEED TO DO  </vt:lpstr>
      <vt:lpstr>UNC as a Manufacturer- Good Manufacturing Practices (GMP)</vt:lpstr>
      <vt:lpstr>UNC as a Manufacturer- in vitro Companion Diagnostics</vt:lpstr>
      <vt:lpstr>Initial IND Applications PRIOR TO THE IND SUBMISSION: WHAT YOU NEED TO DO  </vt:lpstr>
      <vt:lpstr>Initial IND Applications SUBMISSION PREPARATION What goes into an initial IND Application?</vt:lpstr>
      <vt:lpstr>Initial IND Applications KNOWLEDGE TEST</vt:lpstr>
      <vt:lpstr>Initial IND Applications FORM FDA 1571</vt:lpstr>
      <vt:lpstr>Initial IND Applications KNOWLEDGE TEST</vt:lpstr>
      <vt:lpstr>Initial IND Applications FORM FDA 1572</vt:lpstr>
      <vt:lpstr>Initial IND Applications SUBMITTED TO FDA What happens next?</vt:lpstr>
      <vt:lpstr>Initial IND Applications SUBMITTED TO FDA What happens next?</vt:lpstr>
      <vt:lpstr>PowerPoint Presentation</vt:lpstr>
      <vt:lpstr>Sponsor Responsibilities</vt:lpstr>
      <vt:lpstr>PowerPoint Presentation</vt:lpstr>
      <vt:lpstr>PowerPoint Presentation</vt:lpstr>
      <vt:lpstr>LCCC Org Structure to Manage LCCC Sponsored Treatment Trials</vt:lpstr>
      <vt:lpstr>Clinical Trial Life Cycle- Sponsor Obligations</vt:lpstr>
      <vt:lpstr>Maintaining an effective IND</vt:lpstr>
      <vt:lpstr>IND Application Maintenance  Protocol Amendment- Change in Protocol</vt:lpstr>
      <vt:lpstr>IND Application Maintenance  Protocol Amendment- Change in Protocol</vt:lpstr>
      <vt:lpstr>IND Application Maintenance  Protocol Amendment- Change in Protocol</vt:lpstr>
      <vt:lpstr>IND Application Maintenance  Protocol Amendment- Change in Protocol</vt:lpstr>
      <vt:lpstr>IND Application Maintenance  Protocol Amendment- Change in Protocol</vt:lpstr>
      <vt:lpstr>IND Application Maintenance  Protocol Amendment- Change in Protocol</vt:lpstr>
      <vt:lpstr>Providing investigators with the information needed to conduct an investigation properly</vt:lpstr>
      <vt:lpstr>Ensuring that the investigation is conducted in accordance with the general investigational plan/protocol</vt:lpstr>
      <vt:lpstr>Ensuring proper monitoring of investigation(s)</vt:lpstr>
      <vt:lpstr>Ensuring proper monitoring of investigation(s)</vt:lpstr>
      <vt:lpstr>Discontinue shipment of IP to Noncompliant Sites</vt:lpstr>
      <vt:lpstr>Monitor the progress of all clinical investigations being conducted under its IND </vt:lpstr>
      <vt:lpstr>Monitor the progress of all clinical investigations being conducted under its IND </vt:lpstr>
      <vt:lpstr>Monitor the progress of all clinical investigations being conducted under its IND </vt:lpstr>
      <vt:lpstr>Monitor the progress of all clinical investigations being conducted under its IND </vt:lpstr>
      <vt:lpstr>Monitor the progress of all clinical investigations being conducted under its IND </vt:lpstr>
      <vt:lpstr>Monitor the progress of all clinical investigations being conducted under its IND </vt:lpstr>
      <vt:lpstr>Monitor the progress of all clinical investigations being conducted under its IND </vt:lpstr>
      <vt:lpstr>Other Available Resources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Schaller, Bill</dc:creator>
  <cp:lastModifiedBy>Paylor, Jason Dell Jr</cp:lastModifiedBy>
  <cp:revision>18</cp:revision>
  <cp:lastPrinted>2018-09-28T16:34:33Z</cp:lastPrinted>
  <dcterms:created xsi:type="dcterms:W3CDTF">2019-05-21T16:20:21Z</dcterms:created>
  <dcterms:modified xsi:type="dcterms:W3CDTF">2021-10-08T18:13:50Z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0x0101003AD3A691EFB61E409856101EB33284E7</vt:lpwstr>
  </property>
</Properties>
</file>