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3"/>
    <p:sldMasterId id="2147483667" r:id="rId4"/>
  </p:sldMasterIdLst>
  <p:notesMasterIdLst>
    <p:notesMasterId r:id="rId27"/>
  </p:notesMasterIdLst>
  <p:handoutMasterIdLst>
    <p:handoutMasterId r:id="rId28"/>
  </p:handoutMasterIdLst>
  <p:sldIdLst>
    <p:sldId id="1348" r:id="rId5"/>
    <p:sldId id="1476" r:id="rId6"/>
    <p:sldId id="1477" r:id="rId7"/>
    <p:sldId id="1478" r:id="rId8"/>
    <p:sldId id="1481" r:id="rId9"/>
    <p:sldId id="1479" r:id="rId10"/>
    <p:sldId id="1482" r:id="rId11"/>
    <p:sldId id="1480" r:id="rId12"/>
    <p:sldId id="1483" r:id="rId13"/>
    <p:sldId id="1486" r:id="rId14"/>
    <p:sldId id="1484" r:id="rId15"/>
    <p:sldId id="1485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10287000" cy="6858000" type="35mm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94"/>
  </p:normalViewPr>
  <p:slideViewPr>
    <p:cSldViewPr>
      <p:cViewPr varScale="1">
        <p:scale>
          <a:sx n="121" d="100"/>
          <a:sy n="121" d="100"/>
        </p:scale>
        <p:origin x="1576" y="176"/>
      </p:cViewPr>
      <p:guideLst>
        <p:guide orient="horz" pos="110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7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33DABBF-42A0-AF41-B3CD-1B70192D52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Lung Cancer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2338848-D511-D143-AAEB-47151B4829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Ronald B. Natale, M.D.</a:t>
            </a:r>
          </a:p>
          <a:p>
            <a:pPr>
              <a:defRPr/>
            </a:pPr>
            <a:r>
              <a:rPr lang="en-US"/>
              <a:t>Acting Medical Director,</a:t>
            </a:r>
          </a:p>
          <a:p>
            <a:pPr>
              <a:defRPr/>
            </a:pPr>
            <a:r>
              <a:rPr lang="en-US"/>
              <a:t>Cedars-Sinai Comprehensive Cancer Center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3033AB3-84B6-4045-8654-2392A45BAC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0A6A04-E795-AC45-A4C4-801634CE56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b="0" i="1"/>
            </a:lvl1pPr>
          </a:lstStyle>
          <a:p>
            <a:pPr>
              <a:defRPr/>
            </a:pPr>
            <a:fld id="{A2DD01A1-B9DF-2742-896E-279E1E157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88C51F-BD22-FA4C-B4CD-A854B676BC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D110768-5BD6-1C4F-87C3-5A4BA3EB92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10EECCD-4584-904C-BAF8-A68F01341E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CE69910-3EAB-0645-89A2-0C8C20553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95F72-9FEE-D840-8E37-3F626C2A7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4F58A77-4FE9-DE49-9BAC-4D1F2CF7DB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7625" rIns="93663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D3382B3-2B27-CF4E-ACA5-DE3D53CDEE6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3763" y="698500"/>
            <a:ext cx="5222875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860EEE4D-5575-4641-A2CC-B8BD2CE95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3EA01D-C812-5741-ABF8-F39AB5A34EE6}" type="slidenum">
              <a:rPr lang="en-US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C7476A8-E732-2547-AAA2-CD2C4E799E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 cap="flat"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D3A25F2-47A0-6E4C-8063-AFDE7AB3B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Good morning.  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 here today to talk to you about chemotherapy for people who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s cancer can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t be cured with the state of science at this time.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Just to be clear about the topic—stage IV means that the cancer has spread to the point that it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s not curable.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d like in these 23 minutes to try to get across why chemotherapy is the main therapy for this stage of disease and how we choose it.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Along the way, we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re going to talk a bit about some science and some history, but the focus of the talk will be very practical—what I think patients want to know about, based on what my patients have told me.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 specifically avoiding the temptation to talk a lot about the history of this state or details on the science, except where it affects what I think you need to know.  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 happy to answer questions later on these topics if you have interest.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58A6FB-FC40-714C-863A-40D4EAFE9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0164CF-F131-154C-B6D4-B3D39A11C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2E2A770-96BA-804E-9A67-BA4022CC6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45AC-C672-D94A-97C0-0AEA90BB1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31114F-3EEC-3441-A198-0BF13CB7B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70131D-BDF3-FB4D-A60C-7E47A8A4A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363FF1-EE8B-1844-BA39-9DD090810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24BC-298E-224D-B7AD-EADFFD01A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04658A-38C4-A04B-8B41-E7AFDD8AB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5212EB-CACF-084E-8413-9F6ABF84E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4E75A5-365D-9444-ADA8-80C29D072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8E50-7CA3-D54F-98A0-D8F43B17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95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2C2E74-935C-1541-BDB2-B54FB0AFE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0C11DF-DC61-DC46-9746-8012C54A2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0E071CD-2542-B842-B6CD-0E625EFDC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33E3-F2D5-DE44-8CBD-05C039CC4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60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DBACAC-B04D-D649-9BCC-C6E279E2E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EBA5BD-B568-3843-956D-58A5D5F2E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50C342-E68D-A749-BFAF-E5EBFE5A9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F07F-E528-B947-8D40-EFDB0F884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2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723CB2-14AE-2B4A-AD3A-662D93976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CA0E5A-DE0D-2745-9252-939FA92C7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000190-9924-2347-9659-E7DFC4AD9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EACD-5C64-1843-B4FF-34E7F9BB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9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22E1A9-E17C-C249-A39A-CEA55378F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80904A-0F24-A04B-8622-FDAB654A6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46BA02-3EA5-8D4C-9250-16BC4E145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28CF-F379-7142-A482-98C7245D3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2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53D735-9963-084D-A8DB-F5A8407E6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BA13A44-F2BB-904B-B9E6-EAAE69B8F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127D66D-6200-744C-966B-4623ECB4D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01CC-ACCF-EA4F-99CC-F199548CF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24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4707D8-38C7-E04D-BF1A-D7B00E31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5F1C62-6734-5C49-A280-F3A798A26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E4B0E4-571E-664E-A040-A91F81374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2019-BF8D-7545-B7E3-75BC3851D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78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581911-FBF3-9641-85DA-7F4E6606E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CCDB30-0883-344F-9CA3-F8567B87D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179A01-3B9C-5441-BB37-77221045B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54F6-9521-A147-A98B-B20094664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88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D7370-71D7-E247-B027-CAA7D3F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A15A-6A1C-274D-8A19-FA10B69CBCCA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4704-D9DE-B948-8B1B-538153A4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3BE98-E3BD-AE49-8684-EDC304B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90F8-E9CF-C349-A81D-0A4422B5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10CF22-17EE-264B-A383-F98CD29FF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76ADD2-0E3B-9B44-B2CC-992D9D1CE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BE4DB1-1673-E643-93B6-FD5CF3501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2FD7-A678-D34B-9A40-E6D936E13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17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6079-E02C-2246-A0C0-C2CCF8E9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59A5-357E-3C49-A109-C2ACC870F768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7ACB-1F4E-9348-B305-CEDF2267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67C8-B6C6-034E-943F-5E781E6F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EDD6-4139-354D-8B87-A33A41E8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0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09739"/>
            <a:ext cx="8872538" cy="2852737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FB33-81DA-9D48-AEF6-8B1CAE0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5128-4C15-8141-81D5-3D4E28990C1A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86E2F-4616-844D-9F60-DBAF2221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E6A1-1B33-5A44-B261-378241B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02CD-2E8B-894B-B9BA-0F78FFAA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4377F1-1C6F-6B4C-9750-2F108D58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6A2D-0A02-C548-9F38-C814D6376D6D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3490B8-5016-5A48-A224-B6A86C69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50B9EF-1354-E942-8004-566D243B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069-67D9-514C-AF52-69267F3A6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2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6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708B62-0DD9-024F-8A80-BBE3B96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8B56-82C2-2D48-9982-6AB45FAC1044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DC9DF6-3878-B847-8ED0-6FF0E3B7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570218-51AC-E941-AC55-918D4904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CEBF-80A5-F043-98C4-969E39BF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61C800-0369-124B-886C-34BE0026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81CE-CBEF-2A47-949B-1941740876F5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3B652E-586F-8545-9179-DD0C0CBE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485774-B9C4-364E-A235-3776E257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96D2-CB7A-DF44-92A2-16CABA97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B5AC3C-0427-9D48-B857-A41D8B75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E8B7-C53A-EA46-8694-93EA76DA319D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7F6F29-9BBA-0B40-9B3B-2984D565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959CD1-7DD8-F742-B109-B35C867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79BF-6B55-CF4F-A69D-92E3D82B3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11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5E8EA8-0AEB-5A48-BD26-9CF30902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2906-EBE2-5C44-901F-E7DEB6AAAF08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3454A-9117-B54F-96FA-A64AE7B0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1E0F91-EA07-6240-BE9E-A9628324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95C7-5335-2047-A1DF-817308E7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315" y="987426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708475-9FE1-4B49-AD92-0132E0A6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38A0-A442-6E4F-9827-C629108575E2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EBAF16-2B35-8849-98B2-D1F49090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EE8EF-DEAB-714C-81E3-ADAC2A66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121E-7ABF-C146-8C36-2A0164B1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846E-C1E3-1540-8348-72A5C195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95D1-D8C8-9347-8C25-167AB49A77DC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53F78-B884-0C40-9297-65ECBFA1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CB291-1F7A-634D-8C71-67572150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57D2-0B6B-EE43-83FD-EFF050966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0AD7-44D6-1547-BB0D-F5293D27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9AB3-D530-574D-BBCA-FBF33001A77F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06F7-2C0D-804C-88DE-28978307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8ABE-9D5C-9E4F-B5BE-7BE1991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7545-9FF9-1C42-AA13-AD34089F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3C7555-6B99-8641-BE21-5F07D95F0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119BE4-39CB-704F-A1DA-955A2C478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18C56D-D6B2-6544-814D-545D89F07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E244-FB3D-574C-9555-A358F1A1B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5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4E6F2A-5F22-064B-B3FF-53FD32566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7968CC-4ADF-404D-9669-998243B83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F7A56E-9E8C-154D-85A9-479DE78E0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060C2-EE76-1B40-9F37-A31EA9EDE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0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818607C-9D3E-6942-A0A7-C6FEA0EBD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445B529-D523-2447-8E15-C213BCB41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05DEB13-E13E-C741-86CC-648F66487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7C75-B71D-1A47-82DF-924D7AA7B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4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B95AAB-37B7-3541-A15D-0348E325F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12435A-BF18-F240-AE3B-EE04CB9C9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F5557-5DDF-FB43-8A38-7E83C44BD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D9C0-88E5-C144-9066-3CE2646DF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3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8F1B99-9FEB-2B43-8CBB-860D2192F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E75660-61F1-F943-BD42-7335F4B56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00ED7-81EA-9147-ADB5-EF061320B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7592-97D5-104B-B743-00CDA4CF2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EBF620-64BC-234E-B24C-FA048427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B6B2BA-8C30-434A-8E4F-16DC10E19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2749DB-436C-7740-8AC0-08AA8F3C3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A619-1C68-8249-975F-4F52A1BC4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4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7252FF-4B01-E346-962E-4E9DCDCB4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4D177A-EACE-6B47-B28F-55CA300C8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143860-DB6E-7E42-98E9-BDD7A9BC2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2CD2-8592-4745-A14A-781902B94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0889A9-6316-7B4A-81DF-09A9C9B15D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D69501-549C-E645-A52D-D089BCBBF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CBDBB2-91FF-C342-A594-B8812FC1AB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348830-679E-6442-A787-C67E6E2E8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20CCB6-9713-4948-9C02-C83348DBC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AD199E-48A2-8E4E-9EF2-F1074BF20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22904A1-2D6B-8747-AB5F-32C3280F0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1965CAA-1CEB-7945-9CA2-6BCA82A04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993D-60F5-8648-96CE-C437A3CEE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4AF252-0E42-8044-996C-747179561AF2}" type="datetimeFigureOut">
              <a:rPr lang="en-US"/>
              <a:pPr>
                <a:defRPr/>
              </a:pPr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39BB-D709-3E4D-9394-BF93F35C4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8EEF-BD85-0641-A019-B8F66A110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2BF20A-0DD5-9B43-8198-B3ED3A80E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71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7152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2088" indent="-192088" algn="l" defTabSz="771525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3613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38" indent="-192088" algn="l" defTabSz="77152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403E8C-1118-9A4F-8BA1-4BC17FB616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" y="1738313"/>
            <a:ext cx="9783763" cy="1143000"/>
          </a:xfrm>
          <a:noFill/>
        </p:spPr>
        <p:txBody>
          <a:bodyPr/>
          <a:lstStyle/>
          <a:p>
            <a:r>
              <a:rPr lang="en-US" altLang="en-US" sz="8000" b="1">
                <a:solidFill>
                  <a:srgbClr val="FFFF00"/>
                </a:solidFill>
                <a:ea typeface="ＭＳ Ｐゴシック" panose="020B0600070205080204" pitchFamily="34" charset="-128"/>
              </a:rPr>
              <a:t>Proposing Investigator-Initiated Clinical Trials </a:t>
            </a:r>
            <a:r>
              <a:rPr lang="en-US" altLang="en-US" sz="5400" b="1">
                <a:solidFill>
                  <a:srgbClr val="FFFF00"/>
                </a:solidFill>
                <a:ea typeface="ＭＳ Ｐゴシック" panose="020B0600070205080204" pitchFamily="34" charset="-128"/>
              </a:rPr>
              <a:t>(IITs) </a:t>
            </a:r>
            <a:endParaRPr lang="en-US" altLang="en-US" sz="540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5147A1-E8DB-BC43-A0DC-22A3E59AED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38300" y="4724400"/>
            <a:ext cx="5943600" cy="3124200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Jared Weiss, MD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Assoc Professor of Medicine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Section Chief of Thoracic and Head/Neck Oncology</a:t>
            </a:r>
          </a:p>
        </p:txBody>
      </p:sp>
      <p:pic>
        <p:nvPicPr>
          <p:cNvPr id="5124" name="Picture 5" descr="clear ribbon">
            <a:extLst>
              <a:ext uri="{FF2B5EF4-FFF2-40B4-BE49-F238E27FC236}">
                <a16:creationId xmlns:a16="http://schemas.microsoft.com/office/drawing/2014/main" id="{B8003EA8-ECF9-E74C-8FFD-CC91B528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457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272967D-A2A9-1B49-B0F5-E3B30272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333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1DC1A87-F548-C946-A145-E77410E3C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Learn from My Failures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B49613C-C658-7B40-9D51-2B004C1E5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LCCC1410: Can you accrue to the population of interest?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LCCC1516: Will SOC change before you complete trial?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LCCC1626: Are you seeking to accrue a population that does not exist (or is rare)?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8BBF121-604B-0B49-941C-82C296152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5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Funding Sources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5BC73-4A10-FC4E-A39C-7F5B8BD8E6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990600"/>
            <a:ext cx="100965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Company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Patent life left?  On flip side, for new compound, adequate safety data?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is position of company in marketplace?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are companies interests (MSL can help)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relationship?  IIT?  Company trial?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Peer reviewed grant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there sufficient scientific questions for grant mech?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Where will drug come from?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Cooperative group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Consortium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6DAE05F-5AF1-2C4F-937D-65A72B391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Sell A Trial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51250B7-235F-3A45-B10A-9F9D8B6F6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447800"/>
            <a:ext cx="8534400" cy="441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Know thy audience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Make relationships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 fellow, good mentors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 faculty: MSLs, VPs, cooperative group leaders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Have patience: Trials can take years to get funded.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Provide info in the format requested.  You will often need to do this a frustrating # times.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F-366A-8D44-80AD-D1038600A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dirty="0"/>
              <a:t>Phase II trial of </a:t>
            </a:r>
            <a:r>
              <a:rPr lang="en-US" dirty="0" err="1"/>
              <a:t>Lurbinectidin</a:t>
            </a:r>
            <a:r>
              <a:rPr lang="en-US" dirty="0"/>
              <a:t> with Trilaciclib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8528-773D-FF47-A260-CEE65622E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86C0-27DC-ED48-86E3-ABFAFAF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Core Drivers of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3DB1-6CB5-3342-8FC8-EAA4F338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 err="1"/>
              <a:t>Lurbinectidin</a:t>
            </a:r>
            <a:r>
              <a:rPr lang="en-US" sz="2363" dirty="0"/>
              <a:t> is effective against SCLC.  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 err="1"/>
              <a:t>Lurbi’s</a:t>
            </a:r>
            <a:r>
              <a:rPr lang="en-US" sz="2025" dirty="0"/>
              <a:t> dominant toxicity is hematologic.  </a:t>
            </a:r>
            <a:r>
              <a:rPr lang="en-US" sz="2025" dirty="0" err="1"/>
              <a:t>Myelosupression</a:t>
            </a:r>
            <a:r>
              <a:rPr lang="en-US" sz="2025" dirty="0"/>
              <a:t>, particularly NTP limit </a:t>
            </a:r>
            <a:r>
              <a:rPr lang="en-US" sz="2025" dirty="0" err="1"/>
              <a:t>Lurbi</a:t>
            </a:r>
            <a:r>
              <a:rPr lang="en-US" sz="2025" dirty="0"/>
              <a:t> dose.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With increased exposure (AUC) RR goes up with </a:t>
            </a:r>
            <a:r>
              <a:rPr lang="en-US" sz="2025" dirty="0" err="1"/>
              <a:t>lurbi</a:t>
            </a:r>
            <a:r>
              <a:rPr lang="en-US" sz="2025" dirty="0"/>
              <a:t>.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Trilaciclib decreases myelosuppression with SCLC chemotherapy.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Trilaciclib does not improve survival.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AC32-A4FE-3E41-9051-32AF4AD0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 err="1"/>
              <a:t>Lurbinectidin</a:t>
            </a:r>
            <a:r>
              <a:rPr lang="en-US" sz="3713" dirty="0"/>
              <a:t> single agent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81BA8C40-69B5-B140-A92C-3F69E240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1500"/>
            <a:ext cx="59944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>
            <a:extLst>
              <a:ext uri="{FF2B5EF4-FFF2-40B4-BE49-F238E27FC236}">
                <a16:creationId xmlns:a16="http://schemas.microsoft.com/office/drawing/2014/main" id="{0E331338-FD3A-B34C-92F2-3D8089DD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3775"/>
            <a:ext cx="3692525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109A3-8EE6-F847-B70D-05D91ED5DB1A}"/>
              </a:ext>
            </a:extLst>
          </p:cNvPr>
          <p:cNvSpPr txBox="1"/>
          <p:nvPr/>
        </p:nvSpPr>
        <p:spPr>
          <a:xfrm>
            <a:off x="590550" y="6008688"/>
            <a:ext cx="2403475" cy="327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Trigo, Lancet Oncology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299A-5FC1-FB44-B711-8A411557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8" y="698500"/>
            <a:ext cx="8872537" cy="1119188"/>
          </a:xfrm>
        </p:spPr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But, ATLANTIS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FB35D1BA-ABAB-CC46-BEDD-8838C179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489200"/>
            <a:ext cx="4446587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11D48BBA-EA71-6842-AA98-0F69BEB2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049588"/>
            <a:ext cx="5283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24B2-9AE5-CE4A-B81E-947B33C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Is the Difference between Basket and Atlantis in </a:t>
            </a:r>
            <a:r>
              <a:rPr lang="en-US" sz="3713" dirty="0" err="1"/>
              <a:t>Dose</a:t>
            </a:r>
            <a:r>
              <a:rPr lang="en-US" sz="3713" dirty="0" err="1">
                <a:sym typeface="Wingdings" pitchFamily="2" charset="2"/>
              </a:rPr>
              <a:t>Exposure</a:t>
            </a:r>
            <a:r>
              <a:rPr lang="en-US" sz="3713" dirty="0">
                <a:sym typeface="Wingdings" pitchFamily="2" charset="2"/>
              </a:rPr>
              <a:t>?</a:t>
            </a:r>
            <a:endParaRPr lang="en-US" sz="3713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90482FFA-3E9D-BE44-AAC8-E714D0AA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82800"/>
            <a:ext cx="428148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9405A85B-9BB0-2F4D-B66C-36A905CA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170113"/>
            <a:ext cx="3311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A2CF7A-1323-CD49-85DD-FA9077AE0CC0}"/>
              </a:ext>
            </a:extLst>
          </p:cNvPr>
          <p:cNvSpPr txBox="1"/>
          <p:nvPr/>
        </p:nvSpPr>
        <p:spPr>
          <a:xfrm>
            <a:off x="4941888" y="2754313"/>
            <a:ext cx="4368800" cy="2430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srgbClr val="00B050"/>
                </a:solidFill>
                <a:latin typeface="Calibri" panose="020F0502020204030204"/>
                <a:ea typeface="+mn-ea"/>
              </a:rPr>
              <a:t>Green vertical line is RR 19.3%, benchmarking topotecan while </a:t>
            </a:r>
            <a:r>
              <a:rPr lang="en-US" sz="1519" b="0" dirty="0">
                <a:solidFill>
                  <a:srgbClr val="C00000"/>
                </a:solidFill>
                <a:latin typeface="Calibri" panose="020F0502020204030204"/>
                <a:ea typeface="+mn-ea"/>
              </a:rPr>
              <a:t>red line is NTP rate of topo.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Idea is that an AUC between </a:t>
            </a:r>
            <a:r>
              <a:rPr lang="en-US" sz="1519" b="0" dirty="0">
                <a:solidFill>
                  <a:srgbClr val="00B050"/>
                </a:solidFill>
                <a:latin typeface="Calibri" panose="020F0502020204030204"/>
                <a:ea typeface="+mn-ea"/>
              </a:rPr>
              <a:t>1003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and </a:t>
            </a:r>
            <a:r>
              <a:rPr lang="en-US" sz="1519" b="0" dirty="0">
                <a:solidFill>
                  <a:srgbClr val="C00000"/>
                </a:solidFill>
                <a:latin typeface="Calibri" panose="020F0502020204030204"/>
                <a:ea typeface="+mn-ea"/>
              </a:rPr>
              <a:t>1714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would provide better TPI than topo.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Not quite Atlantis ancient, but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CbP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was “saved” by AUC dosing.  However,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CbP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has very predicable renal clearance, while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Lurbi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is CYP3A4.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Of note, curve @ L is for CTFI &lt; 90d.  Although #s are much worse, the optimized AUC for CTFI &gt; 90d is identical.</a:t>
            </a:r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C85E1C8F-177E-D048-A759-DE0E23D6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095500"/>
            <a:ext cx="428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083B-E07B-0742-90F4-BB2DB5FA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Trilaciclib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9148E1AD-7A33-1A4D-947A-F1DF61E8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755775"/>
            <a:ext cx="48482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FCD5E-810C-6E44-A2DE-E8CFC3D01F07}"/>
              </a:ext>
            </a:extLst>
          </p:cNvPr>
          <p:cNvSpPr txBox="1"/>
          <p:nvPr/>
        </p:nvSpPr>
        <p:spPr>
          <a:xfrm>
            <a:off x="5781675" y="1931988"/>
            <a:ext cx="4075113" cy="149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Short acting CDK4/6 inhibitor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Potent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myeloprotection</a:t>
            </a: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in 3 randomized studies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Decreases AE profile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Improves QoL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But, no survival advantage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A8D0-3152-A346-8D39-EFCA19AC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Old Proposal (about a year ago)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C703-E3E4-0E4B-A869-BDFE50C4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2076450"/>
            <a:ext cx="8281988" cy="1250950"/>
          </a:xfrm>
        </p:spPr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3-arm randomized phase II trial of </a:t>
            </a:r>
            <a:r>
              <a:rPr lang="en-US" sz="2363" dirty="0" err="1"/>
              <a:t>lurbi</a:t>
            </a:r>
            <a:r>
              <a:rPr lang="en-US" sz="2363" dirty="0"/>
              <a:t> alone vs. 2 different schedules of </a:t>
            </a:r>
            <a:r>
              <a:rPr lang="en-US" sz="2363" dirty="0" err="1"/>
              <a:t>trila</a:t>
            </a:r>
            <a:r>
              <a:rPr lang="en-US" sz="2363" dirty="0"/>
              <a:t>.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Primary endpoint G4 NTP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AA5783-D514-DF46-9058-95A56CAC5CE3}"/>
              </a:ext>
            </a:extLst>
          </p:cNvPr>
          <p:cNvSpPr txBox="1">
            <a:spLocks/>
          </p:cNvSpPr>
          <p:nvPr/>
        </p:nvSpPr>
        <p:spPr>
          <a:xfrm>
            <a:off x="661988" y="3390900"/>
            <a:ext cx="8872537" cy="1119188"/>
          </a:xfrm>
          <a:prstGeom prst="rect">
            <a:avLst/>
          </a:prstGeom>
        </p:spPr>
        <p:txBody>
          <a:bodyPr lIns="77153" tIns="38576" rIns="77153" bIns="38576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1571" fontAlgn="auto">
              <a:spcAft>
                <a:spcPts val="0"/>
              </a:spcAft>
              <a:defRPr/>
            </a:pPr>
            <a:r>
              <a:rPr lang="en-US" sz="3713" b="0" dirty="0">
                <a:solidFill>
                  <a:prstClr val="black"/>
                </a:solidFill>
              </a:rPr>
              <a:t>Revised Proposal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F4F8D0-4038-7D47-B4B8-2268AAE77D31}"/>
              </a:ext>
            </a:extLst>
          </p:cNvPr>
          <p:cNvSpPr txBox="1">
            <a:spLocks/>
          </p:cNvSpPr>
          <p:nvPr/>
        </p:nvSpPr>
        <p:spPr>
          <a:xfrm>
            <a:off x="688975" y="4597400"/>
            <a:ext cx="8281988" cy="1250950"/>
          </a:xfrm>
          <a:prstGeom prst="rect">
            <a:avLst/>
          </a:prstGeom>
        </p:spPr>
        <p:txBody>
          <a:bodyPr lIns="77153" tIns="38576" rIns="77153" bIns="38576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93" indent="-192893" defTabSz="771571" fontAlgn="auto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b="0" dirty="0">
                <a:solidFill>
                  <a:prstClr val="black"/>
                </a:solidFill>
              </a:rPr>
              <a:t>Two cohort (CTFI </a:t>
            </a:r>
            <a:r>
              <a:rPr lang="en-US" sz="2363" b="0" u="sng" dirty="0">
                <a:solidFill>
                  <a:prstClr val="black"/>
                </a:solidFill>
              </a:rPr>
              <a:t>&gt;</a:t>
            </a:r>
            <a:r>
              <a:rPr lang="en-US" sz="2363" b="0" dirty="0">
                <a:solidFill>
                  <a:prstClr val="black"/>
                </a:solidFill>
              </a:rPr>
              <a:t> &lt; 90d separate) phase II trial of Trilaciclib and PK-adjusted </a:t>
            </a:r>
            <a:r>
              <a:rPr lang="en-US" sz="2363" b="0" dirty="0" err="1">
                <a:solidFill>
                  <a:prstClr val="black"/>
                </a:solidFill>
              </a:rPr>
              <a:t>lurbinectidin</a:t>
            </a:r>
            <a:endParaRPr lang="en-US" sz="2363" b="0" dirty="0">
              <a:solidFill>
                <a:prstClr val="black"/>
              </a:solidFill>
            </a:endParaRPr>
          </a:p>
          <a:p>
            <a:pPr marL="192893" indent="-192893" defTabSz="771571" fontAlgn="auto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b="0" dirty="0">
                <a:solidFill>
                  <a:prstClr val="black"/>
                </a:solidFill>
              </a:rPr>
              <a:t>Primary endpoint RR</a:t>
            </a:r>
          </a:p>
          <a:p>
            <a:pPr marL="192893" indent="-192893" defTabSz="771571" fontAlgn="auto">
              <a:spcBef>
                <a:spcPts val="844"/>
              </a:spcBef>
              <a:spcAft>
                <a:spcPts val="0"/>
              </a:spcAft>
              <a:defRPr/>
            </a:pPr>
            <a:endParaRPr lang="en-US" sz="2363" b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015181-D64E-2B4A-9736-5C03BE07E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AB0622D-DFD7-EA45-A06D-69851EAF59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generate the idea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to vet an idea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Funding sources for IITs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Selling the idea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48B1-EA74-0749-90C2-8881FF33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76E6-3CFF-B74A-BC2F-8DAC863F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Inclusion: ES-SCLC w/PD post </a:t>
            </a:r>
            <a:r>
              <a:rPr lang="en-US" sz="2363" dirty="0" err="1"/>
              <a:t>CbP</a:t>
            </a:r>
            <a:r>
              <a:rPr lang="en-US" sz="2363" dirty="0"/>
              <a:t>/VP16/PDL1, PS0-1, standard organ criteria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2 Cohorts: One with CTFI &lt;90d and other with CTFI &gt;=90d.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Stats: Will require discussion.  Gist is dramatic improvement in RR over topotecan, numeric improvement over that expected with SOC </a:t>
            </a:r>
            <a:r>
              <a:rPr lang="en-US" sz="2363" dirty="0" err="1"/>
              <a:t>lurbi</a:t>
            </a:r>
            <a:r>
              <a:rPr lang="en-US" sz="2363" dirty="0"/>
              <a:t>.  First suggestion: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CTFI &lt; 90d: 33%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CTFI &gt;=90d: 66%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>
                <a:sym typeface="Wingdings" pitchFamily="2" charset="2"/>
              </a:rPr>
              <a:t>Of note, can effectively choose N (and resulting CIs) based on null chose: benchmark against topo for low n and against existing </a:t>
            </a:r>
            <a:r>
              <a:rPr lang="en-US" sz="2025" dirty="0" err="1">
                <a:sym typeface="Wingdings" pitchFamily="2" charset="2"/>
              </a:rPr>
              <a:t>lurbi</a:t>
            </a:r>
            <a:r>
              <a:rPr lang="en-US" sz="2025" dirty="0">
                <a:sym typeface="Wingdings" pitchFamily="2" charset="2"/>
              </a:rPr>
              <a:t> #s for high 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D52B-D256-0943-A067-F77AAFF3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Events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6F570B-FC0B-084E-B32B-17AC01A18D45}"/>
              </a:ext>
            </a:extLst>
          </p:cNvPr>
          <p:cNvCxnSpPr>
            <a:cxnSpLocks/>
          </p:cNvCxnSpPr>
          <p:nvPr/>
        </p:nvCxnSpPr>
        <p:spPr>
          <a:xfrm flipV="1">
            <a:off x="812800" y="3190875"/>
            <a:ext cx="0" cy="7889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B30F7E-DC22-DD48-B1FE-0899EF2AA696}"/>
              </a:ext>
            </a:extLst>
          </p:cNvPr>
          <p:cNvSpPr/>
          <p:nvPr/>
        </p:nvSpPr>
        <p:spPr>
          <a:xfrm>
            <a:off x="803275" y="2235200"/>
            <a:ext cx="9018588" cy="85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19" b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D8572-F8F5-5D45-925F-EF9C4FD9E5FC}"/>
              </a:ext>
            </a:extLst>
          </p:cNvPr>
          <p:cNvSpPr txBox="1"/>
          <p:nvPr/>
        </p:nvSpPr>
        <p:spPr>
          <a:xfrm>
            <a:off x="-20638" y="4037013"/>
            <a:ext cx="965201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Baseline Biopsy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13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Flow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13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TCR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13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Possible pharmacogenomics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13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Possible other studies: probe drug?  Endogenous CYP3A4 markers?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36EF50-7555-804A-B17E-FA7D10134B14}"/>
              </a:ext>
            </a:extLst>
          </p:cNvPr>
          <p:cNvCxnSpPr>
            <a:cxnSpLocks/>
          </p:cNvCxnSpPr>
          <p:nvPr/>
        </p:nvCxnSpPr>
        <p:spPr>
          <a:xfrm flipV="1">
            <a:off x="1379538" y="3205163"/>
            <a:ext cx="0" cy="7889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E41DC7-A27A-EC4E-8175-B8FD29313EB4}"/>
              </a:ext>
            </a:extLst>
          </p:cNvPr>
          <p:cNvSpPr txBox="1"/>
          <p:nvPr/>
        </p:nvSpPr>
        <p:spPr>
          <a:xfrm>
            <a:off x="1198563" y="2349500"/>
            <a:ext cx="404812" cy="560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C1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FEE17-A4C1-DB47-9F7D-FA9459E52B6A}"/>
              </a:ext>
            </a:extLst>
          </p:cNvPr>
          <p:cNvSpPr txBox="1"/>
          <p:nvPr/>
        </p:nvSpPr>
        <p:spPr>
          <a:xfrm>
            <a:off x="1114425" y="4037013"/>
            <a:ext cx="1062038" cy="1365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  <a:r>
              <a:rPr lang="en-US" sz="1181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Trila</a:t>
            </a:r>
            <a:endParaRPr lang="en-US" sz="1181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  <a:r>
              <a:rPr lang="en-US" sz="1181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Lurbi</a:t>
            </a:r>
            <a:r>
              <a:rPr lang="en-US" sz="1181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(dosed per PK modeling)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*Post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Lurbi</a:t>
            </a:r>
            <a:endParaRPr lang="en-US" sz="1181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9B0E7-326F-3240-BCB4-DB42ED63F9DD}"/>
              </a:ext>
            </a:extLst>
          </p:cNvPr>
          <p:cNvSpPr txBox="1"/>
          <p:nvPr/>
        </p:nvSpPr>
        <p:spPr>
          <a:xfrm>
            <a:off x="2317750" y="2343150"/>
            <a:ext cx="404813" cy="560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C2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53382-3A38-604F-9FE3-9CFDFE31FAB5}"/>
              </a:ext>
            </a:extLst>
          </p:cNvPr>
          <p:cNvSpPr txBox="1"/>
          <p:nvPr/>
        </p:nvSpPr>
        <p:spPr>
          <a:xfrm>
            <a:off x="2176463" y="4064000"/>
            <a:ext cx="965200" cy="1027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Trila</a:t>
            </a:r>
            <a:endParaRPr lang="en-US" sz="1519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*Adjusted     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Lurbi</a:t>
            </a:r>
            <a:endParaRPr lang="en-US" sz="1519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*PK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DCF8A3-DABD-8B45-A393-57710B5B0208}"/>
              </a:ext>
            </a:extLst>
          </p:cNvPr>
          <p:cNvCxnSpPr>
            <a:cxnSpLocks/>
          </p:cNvCxnSpPr>
          <p:nvPr/>
        </p:nvCxnSpPr>
        <p:spPr>
          <a:xfrm flipV="1">
            <a:off x="2436813" y="3228975"/>
            <a:ext cx="0" cy="7889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18E2F-B5F5-9744-8190-2FB762ED169D}"/>
              </a:ext>
            </a:extLst>
          </p:cNvPr>
          <p:cNvCxnSpPr>
            <a:cxnSpLocks/>
          </p:cNvCxnSpPr>
          <p:nvPr/>
        </p:nvCxnSpPr>
        <p:spPr>
          <a:xfrm flipV="1">
            <a:off x="3343275" y="3228975"/>
            <a:ext cx="0" cy="7889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3C70BC-BB9E-064C-997B-A08C3AAF2FFB}"/>
              </a:ext>
            </a:extLst>
          </p:cNvPr>
          <p:cNvSpPr txBox="1"/>
          <p:nvPr/>
        </p:nvSpPr>
        <p:spPr>
          <a:xfrm>
            <a:off x="3067050" y="4011613"/>
            <a:ext cx="874713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Biopsy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Flow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TCR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DF8EE-BDA5-B340-A290-61B63F1188C0}"/>
              </a:ext>
            </a:extLst>
          </p:cNvPr>
          <p:cNvSpPr txBox="1"/>
          <p:nvPr/>
        </p:nvSpPr>
        <p:spPr>
          <a:xfrm>
            <a:off x="3197225" y="2357438"/>
            <a:ext cx="503238" cy="55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C2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BF4F-9D02-A442-96D4-88FD23185101}"/>
              </a:ext>
            </a:extLst>
          </p:cNvPr>
          <p:cNvSpPr txBox="1"/>
          <p:nvPr/>
        </p:nvSpPr>
        <p:spPr>
          <a:xfrm>
            <a:off x="4191000" y="2339975"/>
            <a:ext cx="404813" cy="55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C3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D0032C-2CE4-434B-B50D-E6385202E739}"/>
              </a:ext>
            </a:extLst>
          </p:cNvPr>
          <p:cNvCxnSpPr>
            <a:cxnSpLocks/>
          </p:cNvCxnSpPr>
          <p:nvPr/>
        </p:nvCxnSpPr>
        <p:spPr>
          <a:xfrm flipV="1">
            <a:off x="4368800" y="3222625"/>
            <a:ext cx="0" cy="7889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BBBBF0-54BD-F746-96E8-B23F210B666D}"/>
              </a:ext>
            </a:extLst>
          </p:cNvPr>
          <p:cNvSpPr txBox="1"/>
          <p:nvPr/>
        </p:nvSpPr>
        <p:spPr>
          <a:xfrm>
            <a:off x="4076700" y="4037013"/>
            <a:ext cx="1211263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Trila</a:t>
            </a:r>
            <a:endParaRPr lang="en-US" sz="1519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*Adjusted </a:t>
            </a:r>
            <a:r>
              <a:rPr lang="en-US" sz="1519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Lurbi</a:t>
            </a:r>
            <a:endParaRPr lang="en-US" sz="1519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*Blood for correlatives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A3470-C720-9040-BC3C-DC01EBCDDA1A}"/>
              </a:ext>
            </a:extLst>
          </p:cNvPr>
          <p:cNvSpPr txBox="1"/>
          <p:nvPr/>
        </p:nvSpPr>
        <p:spPr>
          <a:xfrm>
            <a:off x="5489575" y="3167063"/>
            <a:ext cx="4449763" cy="31321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PK Analysis: A Black Box under Discussion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2017 paper showed linear kinetics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Can </a:t>
            </a:r>
            <a:r>
              <a:rPr lang="en-US" sz="1519" b="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PharmaMar</a:t>
            </a: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 share (if existing) PK/PD model?  If not, if provided data, we can build.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Does </a:t>
            </a:r>
            <a:r>
              <a:rPr lang="en-US" sz="1519" b="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PharmaMar</a:t>
            </a: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 have data to suggest that a metabolite plays any role in </a:t>
            </a:r>
            <a:r>
              <a:rPr lang="en-US" sz="1519" b="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acivity</a:t>
            </a: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?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Can (under strict CDA) you provide AUC data for individual patients?  Or, more to point, is it already known which PK factors (</a:t>
            </a:r>
            <a:r>
              <a:rPr lang="en-US" sz="1519" b="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Cmax</a:t>
            </a: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, trough) correlate with AUC in linear regression?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Generation of AUC based </a:t>
            </a:r>
            <a:r>
              <a:rPr lang="en-US" sz="1519" b="0" dirty="0" err="1">
                <a:solidFill>
                  <a:prstClr val="white"/>
                </a:solidFill>
                <a:latin typeface="Calibri" panose="020F0502020204030204"/>
                <a:ea typeface="+mn-ea"/>
              </a:rPr>
              <a:t>offvarious</a:t>
            </a: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 limited sample collections schemes</a:t>
            </a:r>
          </a:p>
          <a:p>
            <a:pPr marL="241116" indent="-241116" defTabSz="7715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19" b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Validation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895A80-967F-4D48-B6DF-306316636839}"/>
              </a:ext>
            </a:extLst>
          </p:cNvPr>
          <p:cNvCxnSpPr/>
          <p:nvPr/>
        </p:nvCxnSpPr>
        <p:spPr>
          <a:xfrm>
            <a:off x="5080000" y="2746375"/>
            <a:ext cx="424815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541D1A-447C-A24D-96A0-BE2A9F31FE09}"/>
              </a:ext>
            </a:extLst>
          </p:cNvPr>
          <p:cNvSpPr txBox="1"/>
          <p:nvPr/>
        </p:nvSpPr>
        <p:spPr>
          <a:xfrm>
            <a:off x="5816600" y="2435225"/>
            <a:ext cx="2846388" cy="325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9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Rx @ Dose until PD or intolerance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CC99-E68B-E344-BC5B-E91290F7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 eaLnBrk="1" fontAlgn="auto" hangingPunct="1">
              <a:spcAft>
                <a:spcPts val="0"/>
              </a:spcAft>
              <a:defRPr/>
            </a:pPr>
            <a:r>
              <a:rPr lang="en-US" sz="3713" dirty="0"/>
              <a:t>Secondary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C52A-D6EF-9E41-B274-7D19CEA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Usual clinical: PFS, OS, Toxicity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PROs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defRPr/>
            </a:pPr>
            <a:r>
              <a:rPr lang="en-US" sz="2363" dirty="0"/>
              <a:t>Evaluation of Immune changes hypothesized from combination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TCR and multiplex IFE on all subjects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Fresh flow cytometry on UNC subjects for Teff/Treg and for MDSC</a:t>
            </a:r>
          </a:p>
          <a:p>
            <a:pPr marL="578678" lvl="1" indent="-192893" defTabSz="771571" eaLnBrk="1" fontAlgn="auto" hangingPunct="1">
              <a:spcBef>
                <a:spcPts val="422"/>
              </a:spcBef>
              <a:spcAft>
                <a:spcPts val="0"/>
              </a:spcAft>
              <a:defRPr/>
            </a:pPr>
            <a:r>
              <a:rPr lang="en-US" sz="2025" dirty="0"/>
              <a:t>MANAFEST available if desired on UNC subjects (expensive, but ”platinum” standard for IO monitoring in 2021)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50BBC1A-2907-0641-82E7-D47D33CBB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763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 Generation Step 1: Become an expert in the clinic area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25989F0-A052-5C45-A6D8-97A2624235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" y="1524000"/>
            <a:ext cx="100965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in clinic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Read all seminal papers—mentor can help select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Study relevant biology—textbook, review articles OK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Ask questions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 not pepper mentor with, “Has anyone tried…” questions.  Start with asking that question of pubmed and Dr. Google.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Understand the unanswered questions and unmet needs in the area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Attend relevant conferences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566D2B2-8A78-1843-BCE1-241D6C2E9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609600"/>
            <a:ext cx="9296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 Generation Step 2: Study Basic Biology of Disease State and its treatments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F6476BE-FCD5-A047-9DB0-48DBED816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24384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Key clinical papers—mentor can help guide selection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Key biology—can be textbook or review articles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254A754-3763-F24D-BC8D-2C19839A6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Study: UPCC15309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F66CE92-D1F1-0C49-9544-4C2EF18F11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1387475"/>
            <a:ext cx="90678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Clinical unmet needs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SOC in head/neck was toxic and inconvenient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Multidrug regimens were SOC, but historic data supported similar survival with sequential cytotoxic regimens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Patients in Phili wanted easier, less toxic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There was great interest in HER1 (EGFR) and HER2 biology in SCCHN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5FU was a standard drug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Breast CA had shown safety of cap/lap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9974D9-487A-EE4A-9B5E-F214D3557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609600"/>
            <a:ext cx="9372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 Generation Step 3: Know other cancers—they have plenty to learn from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91BF7B7-6963-2C44-9923-A10C62831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23622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Related biology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Safety data on regimens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232683A-B712-A647-9209-1F4CA717F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609600"/>
            <a:ext cx="8610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Studies: LCCC1103 and LCC1210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F14F0FC-2511-154A-8B06-1BEB24C4F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2209800"/>
            <a:ext cx="396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RR 25% vs. 33%</a:t>
            </a:r>
          </a:p>
          <a:p>
            <a:pPr marL="0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SqCC RR 24%</a:t>
            </a:r>
          </a:p>
          <a:p>
            <a:pPr marL="0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vs 41%</a:t>
            </a:r>
          </a:p>
        </p:txBody>
      </p:sp>
      <p:pic>
        <p:nvPicPr>
          <p:cNvPr id="12292" name="Picture 2" descr="Figure">
            <a:extLst>
              <a:ext uri="{FF2B5EF4-FFF2-40B4-BE49-F238E27FC236}">
                <a16:creationId xmlns:a16="http://schemas.microsoft.com/office/drawing/2014/main" id="{18F13BE8-63E9-D94E-9AE8-FE01C1A3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2" r="525"/>
          <a:stretch>
            <a:fillRect/>
          </a:stretch>
        </p:blipFill>
        <p:spPr bwMode="auto">
          <a:xfrm>
            <a:off x="3848100" y="1995488"/>
            <a:ext cx="62452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B07C0A2-8EC0-C54F-8B85-5EA492AD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 Generation Step 4: Make Friends (Collaborators) and talk to them often</a:t>
            </a:r>
          </a:p>
        </p:txBody>
      </p:sp>
      <p:pic>
        <p:nvPicPr>
          <p:cNvPr id="13315" name="Picture 2" descr="A smiling man with short light hair and a beard. He is wearing a white lab coat over a white collared shirt with a light blue tie.">
            <a:extLst>
              <a:ext uri="{FF2B5EF4-FFF2-40B4-BE49-F238E27FC236}">
                <a16:creationId xmlns:a16="http://schemas.microsoft.com/office/drawing/2014/main" id="{34F883A7-59D2-A04E-A1B6-18DEC246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95550"/>
            <a:ext cx="23383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arbara Savoldo - UNC Lineberger">
            <a:extLst>
              <a:ext uri="{FF2B5EF4-FFF2-40B4-BE49-F238E27FC236}">
                <a16:creationId xmlns:a16="http://schemas.microsoft.com/office/drawing/2014/main" id="{9CC9FA6C-D1A5-A146-9AC2-812F8E43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493963"/>
            <a:ext cx="233838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>
            <a:extLst>
              <a:ext uri="{FF2B5EF4-FFF2-40B4-BE49-F238E27FC236}">
                <a16:creationId xmlns:a16="http://schemas.microsoft.com/office/drawing/2014/main" id="{557234C5-75E2-1F4D-A3FB-97B73B5D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6121400"/>
            <a:ext cx="98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PANDA</a:t>
            </a:r>
          </a:p>
        </p:txBody>
      </p:sp>
      <p:sp>
        <p:nvSpPr>
          <p:cNvPr id="13318" name="TextBox 4">
            <a:extLst>
              <a:ext uri="{FF2B5EF4-FFF2-40B4-BE49-F238E27FC236}">
                <a16:creationId xmlns:a16="http://schemas.microsoft.com/office/drawing/2014/main" id="{96EA5CBD-2D0A-2149-A09E-E5950912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081713"/>
            <a:ext cx="1770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LCCC2115ATL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LCCC2060ATL</a:t>
            </a:r>
          </a:p>
        </p:txBody>
      </p:sp>
      <p:pic>
        <p:nvPicPr>
          <p:cNvPr id="13319" name="Picture 6" descr="Pecot-Chad">
            <a:extLst>
              <a:ext uri="{FF2B5EF4-FFF2-40B4-BE49-F238E27FC236}">
                <a16:creationId xmlns:a16="http://schemas.microsoft.com/office/drawing/2014/main" id="{7A2DE3D7-B3CE-CB47-8848-F893A679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474913"/>
            <a:ext cx="2578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5">
            <a:extLst>
              <a:ext uri="{FF2B5EF4-FFF2-40B4-BE49-F238E27FC236}">
                <a16:creationId xmlns:a16="http://schemas.microsoft.com/office/drawing/2014/main" id="{F237412B-D31D-6942-BF6A-CB14B0690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121400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LCCC2113</a:t>
            </a:r>
          </a:p>
        </p:txBody>
      </p:sp>
      <p:pic>
        <p:nvPicPr>
          <p:cNvPr id="13321" name="Picture 8" descr="Trevor G. Hackman, MD, FACS | UNC Otolaryngology/Head and Neck Surgery">
            <a:extLst>
              <a:ext uri="{FF2B5EF4-FFF2-40B4-BE49-F238E27FC236}">
                <a16:creationId xmlns:a16="http://schemas.microsoft.com/office/drawing/2014/main" id="{F8E7B28A-06BD-3248-8AF1-EE4F4395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474913"/>
            <a:ext cx="24495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6">
            <a:extLst>
              <a:ext uri="{FF2B5EF4-FFF2-40B4-BE49-F238E27FC236}">
                <a16:creationId xmlns:a16="http://schemas.microsoft.com/office/drawing/2014/main" id="{E81A720B-B372-114D-8D2F-1FE1B315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019800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LCCC1125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LCCC1621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C38EAE1-E7C5-C045-8A3B-978283088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Vet an Idea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592BF3E-9E7F-9942-9FEB-1D24CE558E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781175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Literature	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Pubmed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conferences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Dr. Google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Discuss with mentor and/or collaborators—brief slide deck helpful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Pressure test with friends and colleagues (both in area and in relevant funding sources)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919191"/>
      </a:dk1>
      <a:lt1>
        <a:srgbClr val="FFFFFF"/>
      </a:lt1>
      <a:dk2>
        <a:srgbClr val="00279F"/>
      </a:dk2>
      <a:lt2>
        <a:srgbClr val="FE9B03"/>
      </a:lt2>
      <a:accent1>
        <a:srgbClr val="618FFD"/>
      </a:accent1>
      <a:accent2>
        <a:srgbClr val="00AE00"/>
      </a:accent2>
      <a:accent3>
        <a:srgbClr val="AAACCD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3A691EFB61E409856101EB33284E7" ma:contentTypeVersion="12" ma:contentTypeDescription="Create a new document." ma:contentTypeScope="" ma:versionID="75d02fcc628cc47ea2af690053c8fcff">
  <xsd:schema xmlns:xsd="http://www.w3.org/2001/XMLSchema" xmlns:xs="http://www.w3.org/2001/XMLSchema" xmlns:p="http://schemas.microsoft.com/office/2006/metadata/properties" xmlns:ns2="c4da8a9a-c79d-4224-97e2-6407766d8965" xmlns:ns3="ccfa0781-3c9a-44bd-83e5-554a7bdb30b1" targetNamespace="http://schemas.microsoft.com/office/2006/metadata/properties" ma:root="true" ma:fieldsID="0692ad6dcec319ed7aceaeaa808d4ab0" ns2:_="" ns3:_="">
    <xsd:import namespace="c4da8a9a-c79d-4224-97e2-6407766d8965"/>
    <xsd:import namespace="ccfa0781-3c9a-44bd-83e5-554a7bdb30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a8a9a-c79d-4224-97e2-6407766d89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a0781-3c9a-44bd-83e5-554a7bdb3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15B7F-8A06-4018-BE0C-C31FD3681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A35F4-EAF0-4DA6-9462-3E9C03D56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da8a9a-c79d-4224-97e2-6407766d8965"/>
    <ds:schemaRef ds:uri="ccfa0781-3c9a-44bd-83e5-554a7bdb3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Pages>38</Pages>
  <Words>1246</Words>
  <Application>Microsoft Macintosh PowerPoint</Application>
  <PresentationFormat>35mm Slides</PresentationFormat>
  <Paragraphs>158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ＭＳ Ｐゴシック</vt:lpstr>
      <vt:lpstr>Calibri Light</vt:lpstr>
      <vt:lpstr>Calibri</vt:lpstr>
      <vt:lpstr>Times New Roman</vt:lpstr>
      <vt:lpstr>Wingdings</vt:lpstr>
      <vt:lpstr>Default Design</vt:lpstr>
      <vt:lpstr>Office Theme</vt:lpstr>
      <vt:lpstr>Proposing Investigator-Initiated Clinical Trials (IITs) </vt:lpstr>
      <vt:lpstr>Topics</vt:lpstr>
      <vt:lpstr>Idea Generation Step 1: Become an expert in the clinic area </vt:lpstr>
      <vt:lpstr>Idea Generation Step 2: Study Basic Biology of Disease State and its treatments</vt:lpstr>
      <vt:lpstr>Case Study: UPCC15309</vt:lpstr>
      <vt:lpstr>Idea Generation Step 3: Know other cancers—they have plenty to learn from</vt:lpstr>
      <vt:lpstr>Case Studies: LCCC1103 and LCC1210</vt:lpstr>
      <vt:lpstr>Idea Generation Step 4: Make Friends (Collaborators) and talk to them often</vt:lpstr>
      <vt:lpstr>How to Vet an Idea</vt:lpstr>
      <vt:lpstr>Learn from My Failures</vt:lpstr>
      <vt:lpstr>Consider Funding Sources</vt:lpstr>
      <vt:lpstr>How to Sell A Trial</vt:lpstr>
      <vt:lpstr>Phase II trial of Lurbinectidin with Trilaciclib</vt:lpstr>
      <vt:lpstr>Core Drivers of Concept</vt:lpstr>
      <vt:lpstr>Lurbinectidin single agent</vt:lpstr>
      <vt:lpstr>But, ATLANTIS</vt:lpstr>
      <vt:lpstr>Is the Difference between Basket and Atlantis in DoseExposure?</vt:lpstr>
      <vt:lpstr>Trilaciclib</vt:lpstr>
      <vt:lpstr>Old Proposal (about a year ago)</vt:lpstr>
      <vt:lpstr>Basics</vt:lpstr>
      <vt:lpstr>Events</vt:lpstr>
      <vt:lpstr>Secondary Endpoints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Cancer:  2-15</dc:title>
  <dc:subject/>
  <dc:creator>Jared Weiss</dc:creator>
  <cp:keywords/>
  <dc:description/>
  <cp:lastModifiedBy>Poe, Tim</cp:lastModifiedBy>
  <cp:revision>643</cp:revision>
  <cp:lastPrinted>1999-09-29T19:47:50Z</cp:lastPrinted>
  <dcterms:created xsi:type="dcterms:W3CDTF">1998-09-14T23:36:56Z</dcterms:created>
  <dcterms:modified xsi:type="dcterms:W3CDTF">2021-10-08T17:08:41Z</dcterms:modified>
  <cp:category/>
</cp:coreProperties>
</file>