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111"/>
  </p:notesMasterIdLst>
  <p:handoutMasterIdLst>
    <p:handoutMasterId r:id="rId112"/>
  </p:handoutMasterIdLst>
  <p:sldIdLst>
    <p:sldId id="282" r:id="rId5"/>
    <p:sldId id="256" r:id="rId6"/>
    <p:sldId id="257" r:id="rId7"/>
    <p:sldId id="258" r:id="rId8"/>
    <p:sldId id="263" r:id="rId9"/>
    <p:sldId id="271" r:id="rId10"/>
    <p:sldId id="264" r:id="rId11"/>
    <p:sldId id="272" r:id="rId12"/>
    <p:sldId id="265" r:id="rId13"/>
    <p:sldId id="273" r:id="rId14"/>
    <p:sldId id="266" r:id="rId15"/>
    <p:sldId id="259" r:id="rId16"/>
    <p:sldId id="274" r:id="rId17"/>
    <p:sldId id="280" r:id="rId18"/>
    <p:sldId id="275" r:id="rId19"/>
    <p:sldId id="267" r:id="rId20"/>
    <p:sldId id="260" r:id="rId21"/>
    <p:sldId id="268" r:id="rId22"/>
    <p:sldId id="276" r:id="rId23"/>
    <p:sldId id="269" r:id="rId24"/>
    <p:sldId id="279" r:id="rId25"/>
    <p:sldId id="270" r:id="rId26"/>
    <p:sldId id="281" r:id="rId27"/>
    <p:sldId id="283" r:id="rId28"/>
    <p:sldId id="284" r:id="rId29"/>
    <p:sldId id="285" r:id="rId30"/>
    <p:sldId id="286" r:id="rId31"/>
    <p:sldId id="287" r:id="rId32"/>
    <p:sldId id="288" r:id="rId33"/>
    <p:sldId id="261" r:id="rId34"/>
    <p:sldId id="278" r:id="rId35"/>
    <p:sldId id="262"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277"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181"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362"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543"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724"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5905"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08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26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448"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864" userDrawn="1">
          <p15:clr>
            <a:srgbClr val="A4A3A4"/>
          </p15:clr>
        </p15:guide>
        <p15:guide id="2" pos="2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uland, Dan" initials="RD" lastIdx="2" clrIdx="0">
    <p:extLst>
      <p:ext uri="{19B8F6BF-5375-455C-9EA6-DF929625EA0E}">
        <p15:presenceInfo xmlns:p15="http://schemas.microsoft.com/office/powerpoint/2012/main" userId="f887c43e-5fde-421d-b112-0b897d653a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D6"/>
    <a:srgbClr val="4B9CD3"/>
    <a:srgbClr val="AAAAAA"/>
    <a:srgbClr val="3DAAD6"/>
    <a:srgbClr val="7EB8DF"/>
    <a:srgbClr val="B2D7FF"/>
    <a:srgbClr val="7AB0D5"/>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01" autoAdjust="0"/>
    <p:restoredTop sz="94815" autoAdjust="0"/>
  </p:normalViewPr>
  <p:slideViewPr>
    <p:cSldViewPr snapToGrid="0">
      <p:cViewPr varScale="1">
        <p:scale>
          <a:sx n="107" d="100"/>
          <a:sy n="107" d="100"/>
        </p:scale>
        <p:origin x="176" y="248"/>
      </p:cViewPr>
      <p:guideLst>
        <p:guide orient="horz" pos="864"/>
        <p:guide pos="26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_rels/data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rgbClr val="FFFF00">
            <a:alpha val="90000"/>
          </a:srgb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chemeClr val="bg1">
            <a:alpha val="90000"/>
          </a:scheme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a:solidFill>
          <a:srgbClr val="FFFF00">
            <a:alpha val="90000"/>
          </a:srgbClr>
        </a:solidFill>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chemeClr val="bg1">
            <a:alpha val="90000"/>
          </a:scheme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a:solidFill>
          <a:srgbClr val="FFFF00">
            <a:alpha val="90000"/>
          </a:srgbClr>
        </a:solidFill>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chemeClr val="bg1">
            <a:alpha val="90000"/>
          </a:scheme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a:solidFill>
          <a:srgbClr val="FFFF00">
            <a:alpha val="90000"/>
          </a:srgbClr>
        </a:solidFill>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chemeClr val="bg1">
            <a:alpha val="90000"/>
          </a:scheme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a:solidFill>
          <a:srgbClr val="FFFF00">
            <a:alpha val="90000"/>
          </a:srgbClr>
        </a:solidFill>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a:solidFill>
          <a:schemeClr val="bg1">
            <a:alpha val="90000"/>
          </a:schemeClr>
        </a:solidFill>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CB57ED-3E41-4248-94CE-32587FDF6DEB}"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A6F448AA-6AC1-44D4-ADF1-EC1D4C1D9529}">
      <dgm:prSet phldrT="[Text]" custT="1"/>
      <dgm:spPr/>
      <dgm:t>
        <a:bodyPr/>
        <a:lstStyle/>
        <a:p>
          <a:r>
            <a:rPr lang="en-US" sz="1000" dirty="0"/>
            <a:t>Assistant Director, Clinical Research Operations &amp; Medical Center Integration</a:t>
          </a:r>
        </a:p>
        <a:p>
          <a:r>
            <a:rPr lang="en-US" sz="1000" i="1" dirty="0"/>
            <a:t>Stefanie Belanger</a:t>
          </a:r>
        </a:p>
      </dgm:t>
    </dgm:pt>
    <dgm:pt modelId="{6833E317-E1E3-453A-9BF1-7394073B591D}" type="parTrans" cxnId="{E81F0A4B-EEDB-44D5-80B1-A3735629D955}">
      <dgm:prSet/>
      <dgm:spPr/>
      <dgm:t>
        <a:bodyPr/>
        <a:lstStyle/>
        <a:p>
          <a:endParaRPr lang="en-US"/>
        </a:p>
      </dgm:t>
    </dgm:pt>
    <dgm:pt modelId="{B3F6AB6C-464B-45C5-B1B7-4362076056CE}" type="sibTrans" cxnId="{E81F0A4B-EEDB-44D5-80B1-A3735629D955}">
      <dgm:prSet/>
      <dgm:spPr/>
      <dgm:t>
        <a:bodyPr/>
        <a:lstStyle/>
        <a:p>
          <a:endParaRPr lang="en-US"/>
        </a:p>
      </dgm:t>
    </dgm:pt>
    <dgm:pt modelId="{D8048B2B-C7EA-40E9-A918-83079AF176A6}">
      <dgm:prSet phldrT="[Text]"/>
      <dgm:spPr>
        <a:solidFill>
          <a:schemeClr val="accent6">
            <a:lumMod val="75000"/>
          </a:schemeClr>
        </a:solidFill>
      </dgm:spPr>
      <dgm:t>
        <a:bodyPr/>
        <a:lstStyle/>
        <a:p>
          <a:r>
            <a:rPr lang="en-US" dirty="0"/>
            <a:t>Interpreter</a:t>
          </a:r>
        </a:p>
        <a:p>
          <a:r>
            <a:rPr lang="en-US" i="1" dirty="0"/>
            <a:t>Ruben Gonzalez-Crespo</a:t>
          </a:r>
        </a:p>
      </dgm:t>
    </dgm:pt>
    <dgm:pt modelId="{8A88AF8A-D40F-4291-B86A-4A1DB661719B}" type="parTrans" cxnId="{100F5DAD-E30C-43EF-A5F9-9FE907A86E3E}">
      <dgm:prSet/>
      <dgm:spPr/>
      <dgm:t>
        <a:bodyPr/>
        <a:lstStyle/>
        <a:p>
          <a:endParaRPr lang="en-US"/>
        </a:p>
      </dgm:t>
    </dgm:pt>
    <dgm:pt modelId="{53DA1C99-1334-434B-AD42-BFF8F3D9610E}" type="sibTrans" cxnId="{100F5DAD-E30C-43EF-A5F9-9FE907A86E3E}">
      <dgm:prSet/>
      <dgm:spPr/>
      <dgm:t>
        <a:bodyPr/>
        <a:lstStyle/>
        <a:p>
          <a:endParaRPr lang="en-US"/>
        </a:p>
      </dgm:t>
    </dgm:pt>
    <dgm:pt modelId="{E26722B7-0E1E-483D-BEA2-8ACB1B7A5EFD}">
      <dgm:prSet phldrT="[Text]"/>
      <dgm:spPr/>
      <dgm:t>
        <a:bodyPr/>
        <a:lstStyle/>
        <a:p>
          <a:r>
            <a:rPr lang="en-US" dirty="0"/>
            <a:t>Clinical Research Manager</a:t>
          </a:r>
        </a:p>
        <a:p>
          <a:r>
            <a:rPr lang="en-US" i="1" dirty="0"/>
            <a:t>TBD</a:t>
          </a:r>
        </a:p>
      </dgm:t>
    </dgm:pt>
    <dgm:pt modelId="{48E2B7B9-6128-4E03-A20B-3993BB231604}" type="parTrans" cxnId="{D2D11AF9-5B43-496F-A120-F01A761BABA4}">
      <dgm:prSet/>
      <dgm:spPr/>
      <dgm:t>
        <a:bodyPr/>
        <a:lstStyle/>
        <a:p>
          <a:endParaRPr lang="en-US"/>
        </a:p>
      </dgm:t>
    </dgm:pt>
    <dgm:pt modelId="{B333EC75-4744-4DAE-94E1-821FF11A9727}" type="sibTrans" cxnId="{D2D11AF9-5B43-496F-A120-F01A761BABA4}">
      <dgm:prSet/>
      <dgm:spPr/>
      <dgm:t>
        <a:bodyPr/>
        <a:lstStyle/>
        <a:p>
          <a:endParaRPr lang="en-US"/>
        </a:p>
      </dgm:t>
    </dgm:pt>
    <dgm:pt modelId="{2A71E9B1-CDA5-4291-BBBC-B595628C2FDE}">
      <dgm:prSet phldrT="[Text]"/>
      <dgm:spPr/>
      <dgm:t>
        <a:bodyPr/>
        <a:lstStyle/>
        <a:p>
          <a:r>
            <a:rPr lang="en-US" dirty="0"/>
            <a:t>Clinical Research Manager</a:t>
          </a:r>
        </a:p>
        <a:p>
          <a:r>
            <a:rPr lang="en-US" i="1" dirty="0"/>
            <a:t>Jennifer Gruhn</a:t>
          </a:r>
        </a:p>
      </dgm:t>
    </dgm:pt>
    <dgm:pt modelId="{DB68BFEA-CFFD-4AA9-B472-68AA0394546D}" type="parTrans" cxnId="{FEBBA1F9-B9AE-4967-8290-78E63C6D3636}">
      <dgm:prSet/>
      <dgm:spPr/>
      <dgm:t>
        <a:bodyPr/>
        <a:lstStyle/>
        <a:p>
          <a:endParaRPr lang="en-US"/>
        </a:p>
      </dgm:t>
    </dgm:pt>
    <dgm:pt modelId="{2B615B3F-693E-42E6-8E30-EC5E3D4C5008}" type="sibTrans" cxnId="{FEBBA1F9-B9AE-4967-8290-78E63C6D3636}">
      <dgm:prSet/>
      <dgm:spPr/>
      <dgm:t>
        <a:bodyPr/>
        <a:lstStyle/>
        <a:p>
          <a:endParaRPr lang="en-US"/>
        </a:p>
      </dgm:t>
    </dgm:pt>
    <dgm:pt modelId="{0F6F154A-6976-4720-A37C-F0B61E329595}">
      <dgm:prSet phldrT="[Text]"/>
      <dgm:spPr/>
      <dgm:t>
        <a:bodyPr/>
        <a:lstStyle/>
        <a:p>
          <a:r>
            <a:rPr lang="en-US" i="0" dirty="0"/>
            <a:t>Lead Study Coordinator (SC3)</a:t>
          </a:r>
        </a:p>
        <a:p>
          <a:r>
            <a:rPr lang="en-US" i="1" dirty="0"/>
            <a:t>TBD</a:t>
          </a:r>
        </a:p>
      </dgm:t>
    </dgm:pt>
    <dgm:pt modelId="{62239A1D-F1C4-44C9-86A4-EDB5588BC4B6}" type="parTrans" cxnId="{978B0C8C-F4E6-4DAA-8F16-AAF6FD95A234}">
      <dgm:prSet/>
      <dgm:spPr/>
      <dgm:t>
        <a:bodyPr/>
        <a:lstStyle/>
        <a:p>
          <a:endParaRPr lang="en-US"/>
        </a:p>
      </dgm:t>
    </dgm:pt>
    <dgm:pt modelId="{A3FA180D-08FC-4DDD-B340-0AE5E262C207}" type="sibTrans" cxnId="{978B0C8C-F4E6-4DAA-8F16-AAF6FD95A234}">
      <dgm:prSet/>
      <dgm:spPr/>
      <dgm:t>
        <a:bodyPr/>
        <a:lstStyle/>
        <a:p>
          <a:endParaRPr lang="en-US"/>
        </a:p>
      </dgm:t>
    </dgm:pt>
    <dgm:pt modelId="{958AC69F-7854-42A9-A85C-E3912DD74AA4}">
      <dgm:prSet phldrT="[Text]"/>
      <dgm:spPr/>
      <dgm:t>
        <a:bodyPr/>
        <a:lstStyle/>
        <a:p>
          <a:r>
            <a:rPr lang="en-US" i="0" dirty="0"/>
            <a:t>Lead Study Coordinator (SC3)</a:t>
          </a:r>
        </a:p>
        <a:p>
          <a:r>
            <a:rPr lang="en-US" i="1" dirty="0"/>
            <a:t>Julie Maccarone</a:t>
          </a:r>
        </a:p>
      </dgm:t>
    </dgm:pt>
    <dgm:pt modelId="{6EE2FF62-267D-414B-B554-57A4855D635C}" type="parTrans" cxnId="{AE005147-5657-4F6E-8CA7-C610315DDF37}">
      <dgm:prSet/>
      <dgm:spPr/>
      <dgm:t>
        <a:bodyPr/>
        <a:lstStyle/>
        <a:p>
          <a:endParaRPr lang="en-US"/>
        </a:p>
      </dgm:t>
    </dgm:pt>
    <dgm:pt modelId="{47C4DC0E-0DA1-41BE-911E-52F059343837}" type="sibTrans" cxnId="{AE005147-5657-4F6E-8CA7-C610315DDF37}">
      <dgm:prSet/>
      <dgm:spPr/>
      <dgm:t>
        <a:bodyPr/>
        <a:lstStyle/>
        <a:p>
          <a:endParaRPr lang="en-US"/>
        </a:p>
      </dgm:t>
    </dgm:pt>
    <dgm:pt modelId="{C02F5A73-01F8-4ACB-A1D7-BBAD51C450EC}">
      <dgm:prSet phldrT="[Text]"/>
      <dgm:spPr/>
      <dgm:t>
        <a:bodyPr/>
        <a:lstStyle/>
        <a:p>
          <a:r>
            <a:rPr lang="en-US" i="0" dirty="0"/>
            <a:t>SWAT</a:t>
          </a:r>
        </a:p>
      </dgm:t>
    </dgm:pt>
    <dgm:pt modelId="{E80D912E-C056-4297-A263-DE551B44CC7D}" type="parTrans" cxnId="{1CAA49D7-C5EC-49BF-911D-DEC2F4F8AE67}">
      <dgm:prSet/>
      <dgm:spPr/>
      <dgm:t>
        <a:bodyPr/>
        <a:lstStyle/>
        <a:p>
          <a:endParaRPr lang="en-US"/>
        </a:p>
      </dgm:t>
    </dgm:pt>
    <dgm:pt modelId="{93DEAA5C-D6AE-4623-B7D9-1DCEA1BE6DC4}" type="sibTrans" cxnId="{1CAA49D7-C5EC-49BF-911D-DEC2F4F8AE67}">
      <dgm:prSet/>
      <dgm:spPr/>
      <dgm:t>
        <a:bodyPr/>
        <a:lstStyle/>
        <a:p>
          <a:endParaRPr lang="en-US"/>
        </a:p>
      </dgm:t>
    </dgm:pt>
    <dgm:pt modelId="{AADEBCFF-CF2B-40EC-8EC2-5F400E5E28DC}">
      <dgm:prSet phldrT="[Text]"/>
      <dgm:spPr/>
      <dgm:t>
        <a:bodyPr/>
        <a:lstStyle/>
        <a:p>
          <a:r>
            <a:rPr lang="en-US" i="0" dirty="0"/>
            <a:t>GYN</a:t>
          </a:r>
        </a:p>
      </dgm:t>
    </dgm:pt>
    <dgm:pt modelId="{96E3E096-BDB6-4851-A71E-3DA4F3FEC223}" type="parTrans" cxnId="{96F88957-F709-4DDA-9CFD-100591159CCE}">
      <dgm:prSet/>
      <dgm:spPr/>
      <dgm:t>
        <a:bodyPr/>
        <a:lstStyle/>
        <a:p>
          <a:endParaRPr lang="en-US"/>
        </a:p>
      </dgm:t>
    </dgm:pt>
    <dgm:pt modelId="{1BB1058F-AE42-4749-ACFD-1E64DC09E577}" type="sibTrans" cxnId="{96F88957-F709-4DDA-9CFD-100591159CCE}">
      <dgm:prSet/>
      <dgm:spPr/>
      <dgm:t>
        <a:bodyPr/>
        <a:lstStyle/>
        <a:p>
          <a:endParaRPr lang="en-US"/>
        </a:p>
      </dgm:t>
    </dgm:pt>
    <dgm:pt modelId="{89D6E33A-FA36-425C-8597-C624064B46FD}">
      <dgm:prSet phldrT="[Text]"/>
      <dgm:spPr/>
      <dgm:t>
        <a:bodyPr/>
        <a:lstStyle/>
        <a:p>
          <a:r>
            <a:rPr lang="en-US" i="0" dirty="0"/>
            <a:t>Rad Onc</a:t>
          </a:r>
        </a:p>
      </dgm:t>
    </dgm:pt>
    <dgm:pt modelId="{47A0CA94-48E6-4C0A-94A4-7AF9B5419831}" type="parTrans" cxnId="{7699851D-EDFD-40C2-AF70-B4B66EA7DC48}">
      <dgm:prSet/>
      <dgm:spPr/>
      <dgm:t>
        <a:bodyPr/>
        <a:lstStyle/>
        <a:p>
          <a:endParaRPr lang="en-US"/>
        </a:p>
      </dgm:t>
    </dgm:pt>
    <dgm:pt modelId="{843E4A87-7F6C-40B6-8B2C-CB5075FC5935}" type="sibTrans" cxnId="{7699851D-EDFD-40C2-AF70-B4B66EA7DC48}">
      <dgm:prSet/>
      <dgm:spPr/>
      <dgm:t>
        <a:bodyPr/>
        <a:lstStyle/>
        <a:p>
          <a:endParaRPr lang="en-US"/>
        </a:p>
      </dgm:t>
    </dgm:pt>
    <dgm:pt modelId="{8AD23D6B-041F-4004-B6DC-4293C297B8A1}">
      <dgm:prSet phldrT="[Text]"/>
      <dgm:spPr/>
      <dgm:t>
        <a:bodyPr/>
        <a:lstStyle/>
        <a:p>
          <a:r>
            <a:rPr lang="en-US" i="0" dirty="0"/>
            <a:t>GU</a:t>
          </a:r>
        </a:p>
      </dgm:t>
    </dgm:pt>
    <dgm:pt modelId="{32D3900D-5C23-49E6-A721-173A7BD16B32}" type="parTrans" cxnId="{FADB083F-769F-4584-8ECC-FE7DDD9ACE0F}">
      <dgm:prSet/>
      <dgm:spPr/>
      <dgm:t>
        <a:bodyPr/>
        <a:lstStyle/>
        <a:p>
          <a:endParaRPr lang="en-US"/>
        </a:p>
      </dgm:t>
    </dgm:pt>
    <dgm:pt modelId="{2861D576-B5DA-40C0-B787-80667910711A}" type="sibTrans" cxnId="{FADB083F-769F-4584-8ECC-FE7DDD9ACE0F}">
      <dgm:prSet/>
      <dgm:spPr/>
      <dgm:t>
        <a:bodyPr/>
        <a:lstStyle/>
        <a:p>
          <a:endParaRPr lang="en-US"/>
        </a:p>
      </dgm:t>
    </dgm:pt>
    <dgm:pt modelId="{0716D466-10D5-47A6-8551-C8CDE2D7A57D}">
      <dgm:prSet phldrT="[Text]"/>
      <dgm:spPr/>
      <dgm:t>
        <a:bodyPr/>
        <a:lstStyle/>
        <a:p>
          <a:r>
            <a:rPr lang="en-US" i="0" dirty="0"/>
            <a:t>Neuro</a:t>
          </a:r>
        </a:p>
      </dgm:t>
    </dgm:pt>
    <dgm:pt modelId="{3260589E-8397-4509-A46F-FFC42CF96CB1}" type="parTrans" cxnId="{441976D5-0782-488B-B761-45597F40FEE6}">
      <dgm:prSet/>
      <dgm:spPr/>
      <dgm:t>
        <a:bodyPr/>
        <a:lstStyle/>
        <a:p>
          <a:endParaRPr lang="en-US"/>
        </a:p>
      </dgm:t>
    </dgm:pt>
    <dgm:pt modelId="{777C1990-684E-479E-9161-9DF0DDE10BBD}" type="sibTrans" cxnId="{441976D5-0782-488B-B761-45597F40FEE6}">
      <dgm:prSet/>
      <dgm:spPr/>
      <dgm:t>
        <a:bodyPr/>
        <a:lstStyle/>
        <a:p>
          <a:endParaRPr lang="en-US"/>
        </a:p>
      </dgm:t>
    </dgm:pt>
    <dgm:pt modelId="{B8DD53CF-612F-44D5-AAA1-6E11FDBE4D3A}">
      <dgm:prSet phldrT="[Text]" custT="1"/>
      <dgm:spPr/>
      <dgm:t>
        <a:bodyPr/>
        <a:lstStyle/>
        <a:p>
          <a:r>
            <a:rPr lang="en-US" sz="1000" i="0" dirty="0"/>
            <a:t>Assistant Director, Clinical Research &amp; Network Operations</a:t>
          </a:r>
        </a:p>
        <a:p>
          <a:r>
            <a:rPr lang="en-US" sz="1000" i="1" dirty="0"/>
            <a:t>Stephanie Ladd</a:t>
          </a:r>
        </a:p>
      </dgm:t>
    </dgm:pt>
    <dgm:pt modelId="{01D3879F-4659-48A1-931F-37F6F828EB97}" type="parTrans" cxnId="{0698BC52-81C0-4521-B266-492A31C5FCD1}">
      <dgm:prSet/>
      <dgm:spPr/>
      <dgm:t>
        <a:bodyPr/>
        <a:lstStyle/>
        <a:p>
          <a:endParaRPr lang="en-US"/>
        </a:p>
      </dgm:t>
    </dgm:pt>
    <dgm:pt modelId="{D9BA7996-0022-4947-A955-862003246A3E}" type="sibTrans" cxnId="{0698BC52-81C0-4521-B266-492A31C5FCD1}">
      <dgm:prSet/>
      <dgm:spPr/>
      <dgm:t>
        <a:bodyPr/>
        <a:lstStyle/>
        <a:p>
          <a:endParaRPr lang="en-US"/>
        </a:p>
      </dgm:t>
    </dgm:pt>
    <dgm:pt modelId="{7AC46805-0B02-4DC7-A5FB-502425CBC270}">
      <dgm:prSet phldrT="[Text]"/>
      <dgm:spPr/>
      <dgm:t>
        <a:bodyPr/>
        <a:lstStyle/>
        <a:p>
          <a:r>
            <a:rPr lang="en-US" i="0" dirty="0"/>
            <a:t>Clinical Research Manager</a:t>
          </a:r>
        </a:p>
        <a:p>
          <a:r>
            <a:rPr lang="en-US" i="1" dirty="0"/>
            <a:t>Blair Adams</a:t>
          </a:r>
        </a:p>
      </dgm:t>
    </dgm:pt>
    <dgm:pt modelId="{103414E2-6A12-4266-A1CB-2D08A4975B48}" type="parTrans" cxnId="{A6FC3A35-B3F5-46A8-BD87-BBF40B6C3AE0}">
      <dgm:prSet/>
      <dgm:spPr/>
      <dgm:t>
        <a:bodyPr/>
        <a:lstStyle/>
        <a:p>
          <a:endParaRPr lang="en-US"/>
        </a:p>
      </dgm:t>
    </dgm:pt>
    <dgm:pt modelId="{69442755-778A-4FEE-A1A1-C5608E844A74}" type="sibTrans" cxnId="{A6FC3A35-B3F5-46A8-BD87-BBF40B6C3AE0}">
      <dgm:prSet/>
      <dgm:spPr/>
      <dgm:t>
        <a:bodyPr/>
        <a:lstStyle/>
        <a:p>
          <a:endParaRPr lang="en-US"/>
        </a:p>
      </dgm:t>
    </dgm:pt>
    <dgm:pt modelId="{3E03DB99-136E-42AD-93F8-02B548BE7AD5}">
      <dgm:prSet phldrT="[Text]"/>
      <dgm:spPr>
        <a:solidFill>
          <a:schemeClr val="accent6">
            <a:lumMod val="75000"/>
          </a:schemeClr>
        </a:solidFill>
      </dgm:spPr>
      <dgm:t>
        <a:bodyPr/>
        <a:lstStyle/>
        <a:p>
          <a:r>
            <a:rPr lang="en-US" i="0" dirty="0"/>
            <a:t>Epic Coordinator</a:t>
          </a:r>
        </a:p>
        <a:p>
          <a:r>
            <a:rPr lang="en-US" i="1" dirty="0"/>
            <a:t>Teresa Nuttall</a:t>
          </a:r>
        </a:p>
      </dgm:t>
    </dgm:pt>
    <dgm:pt modelId="{58C4260E-7FFB-40FB-A1B0-A00FB0F71839}" type="parTrans" cxnId="{4556D02F-3F84-4456-A525-567465B04822}">
      <dgm:prSet/>
      <dgm:spPr/>
      <dgm:t>
        <a:bodyPr/>
        <a:lstStyle/>
        <a:p>
          <a:endParaRPr lang="en-US"/>
        </a:p>
      </dgm:t>
    </dgm:pt>
    <dgm:pt modelId="{9E3BBD69-B4F0-477F-BE95-ADA89926487A}" type="sibTrans" cxnId="{4556D02F-3F84-4456-A525-567465B04822}">
      <dgm:prSet/>
      <dgm:spPr/>
      <dgm:t>
        <a:bodyPr/>
        <a:lstStyle/>
        <a:p>
          <a:endParaRPr lang="en-US"/>
        </a:p>
      </dgm:t>
    </dgm:pt>
    <dgm:pt modelId="{A9EC5C68-3723-4802-A76F-A3596DBBFF87}">
      <dgm:prSet phldrT="[Text]"/>
      <dgm:spPr/>
      <dgm:t>
        <a:bodyPr/>
        <a:lstStyle/>
        <a:p>
          <a:r>
            <a:rPr lang="en-US" i="0" dirty="0"/>
            <a:t>Clinical Research Manager</a:t>
          </a:r>
        </a:p>
        <a:p>
          <a:r>
            <a:rPr lang="en-US" i="1" dirty="0"/>
            <a:t>Erica Moore</a:t>
          </a:r>
        </a:p>
      </dgm:t>
    </dgm:pt>
    <dgm:pt modelId="{CCF27384-8287-4DC4-9F36-CA721BD79C4F}" type="parTrans" cxnId="{D111C092-610B-4948-A4E7-BB125DE73200}">
      <dgm:prSet/>
      <dgm:spPr/>
      <dgm:t>
        <a:bodyPr/>
        <a:lstStyle/>
        <a:p>
          <a:endParaRPr lang="en-US"/>
        </a:p>
      </dgm:t>
    </dgm:pt>
    <dgm:pt modelId="{54CC56BD-31A3-41F2-A2C4-6DCCA60E9658}" type="sibTrans" cxnId="{D111C092-610B-4948-A4E7-BB125DE73200}">
      <dgm:prSet/>
      <dgm:spPr/>
      <dgm:t>
        <a:bodyPr/>
        <a:lstStyle/>
        <a:p>
          <a:endParaRPr lang="en-US"/>
        </a:p>
      </dgm:t>
    </dgm:pt>
    <dgm:pt modelId="{C8E47D49-E83F-40CC-89CD-6D9F9546841A}">
      <dgm:prSet phldrT="[Text]"/>
      <dgm:spPr/>
      <dgm:t>
        <a:bodyPr/>
        <a:lstStyle/>
        <a:p>
          <a:r>
            <a:rPr lang="en-US" i="0" dirty="0"/>
            <a:t>Lead Study Coordinator (SC3)</a:t>
          </a:r>
        </a:p>
        <a:p>
          <a:r>
            <a:rPr lang="en-US" i="1" dirty="0"/>
            <a:t>TBD</a:t>
          </a:r>
        </a:p>
      </dgm:t>
    </dgm:pt>
    <dgm:pt modelId="{559A1FF8-D3EF-4002-8C40-6AB46B105A0C}" type="parTrans" cxnId="{6125C1C1-2E8B-4190-B8F6-47E31CBC0745}">
      <dgm:prSet/>
      <dgm:spPr/>
      <dgm:t>
        <a:bodyPr/>
        <a:lstStyle/>
        <a:p>
          <a:endParaRPr lang="en-US"/>
        </a:p>
      </dgm:t>
    </dgm:pt>
    <dgm:pt modelId="{A79AF7A5-E26B-46AC-BBB5-333B6DE6D4C0}" type="sibTrans" cxnId="{6125C1C1-2E8B-4190-B8F6-47E31CBC0745}">
      <dgm:prSet/>
      <dgm:spPr/>
      <dgm:t>
        <a:bodyPr/>
        <a:lstStyle/>
        <a:p>
          <a:endParaRPr lang="en-US"/>
        </a:p>
      </dgm:t>
    </dgm:pt>
    <dgm:pt modelId="{B71C7815-F9CD-4FB9-A898-B8C172389787}">
      <dgm:prSet phldrT="[Text]"/>
      <dgm:spPr/>
      <dgm:t>
        <a:bodyPr/>
        <a:lstStyle/>
        <a:p>
          <a:r>
            <a:rPr lang="en-US" i="0" dirty="0"/>
            <a:t>Lead Study Coordinator (SC3)</a:t>
          </a:r>
        </a:p>
        <a:p>
          <a:r>
            <a:rPr lang="en-US" i="1" dirty="0"/>
            <a:t>Brian Burgess</a:t>
          </a:r>
        </a:p>
      </dgm:t>
    </dgm:pt>
    <dgm:pt modelId="{0F39DFF6-E0ED-4E8E-9536-B0F791C193AF}" type="parTrans" cxnId="{4D3B38C4-3C74-4E97-85E8-ABA7F833611F}">
      <dgm:prSet/>
      <dgm:spPr/>
      <dgm:t>
        <a:bodyPr/>
        <a:lstStyle/>
        <a:p>
          <a:endParaRPr lang="en-US"/>
        </a:p>
      </dgm:t>
    </dgm:pt>
    <dgm:pt modelId="{CDBC7BAD-6B2B-410C-8034-9551F2B90811}" type="sibTrans" cxnId="{4D3B38C4-3C74-4E97-85E8-ABA7F833611F}">
      <dgm:prSet/>
      <dgm:spPr/>
      <dgm:t>
        <a:bodyPr/>
        <a:lstStyle/>
        <a:p>
          <a:endParaRPr lang="en-US"/>
        </a:p>
      </dgm:t>
    </dgm:pt>
    <dgm:pt modelId="{FC736839-99F3-482F-9BF0-8B5D0CA750A9}">
      <dgm:prSet phldrT="[Text]"/>
      <dgm:spPr/>
      <dgm:t>
        <a:bodyPr/>
        <a:lstStyle/>
        <a:p>
          <a:r>
            <a:rPr lang="en-US" i="0" dirty="0"/>
            <a:t>Lead Study Coordinator (SC3)</a:t>
          </a:r>
        </a:p>
        <a:p>
          <a:r>
            <a:rPr lang="en-US" i="1" dirty="0"/>
            <a:t>Megan Laffan</a:t>
          </a:r>
        </a:p>
      </dgm:t>
    </dgm:pt>
    <dgm:pt modelId="{636A5965-3DCF-41D6-B3D8-8E5225A92FB0}" type="parTrans" cxnId="{76E52881-C530-443E-BC78-58663766D8A2}">
      <dgm:prSet/>
      <dgm:spPr/>
      <dgm:t>
        <a:bodyPr/>
        <a:lstStyle/>
        <a:p>
          <a:endParaRPr lang="en-US"/>
        </a:p>
      </dgm:t>
    </dgm:pt>
    <dgm:pt modelId="{9FBDC9D4-6116-438A-A2CD-A8DA3B9DC0FB}" type="sibTrans" cxnId="{76E52881-C530-443E-BC78-58663766D8A2}">
      <dgm:prSet/>
      <dgm:spPr/>
      <dgm:t>
        <a:bodyPr/>
        <a:lstStyle/>
        <a:p>
          <a:endParaRPr lang="en-US"/>
        </a:p>
      </dgm:t>
    </dgm:pt>
    <dgm:pt modelId="{1B446CA5-4D15-4928-93B3-4A74400E32EF}">
      <dgm:prSet phldrT="[Text]"/>
      <dgm:spPr/>
      <dgm:t>
        <a:bodyPr/>
        <a:lstStyle/>
        <a:p>
          <a:r>
            <a:rPr lang="en-US" i="0" dirty="0"/>
            <a:t>Breast</a:t>
          </a:r>
        </a:p>
      </dgm:t>
    </dgm:pt>
    <dgm:pt modelId="{EEF9D5AF-7E69-4483-9242-74DFE7A94B1B}" type="parTrans" cxnId="{70D19A92-ADD0-4226-A04C-81D374F8C5C5}">
      <dgm:prSet/>
      <dgm:spPr/>
      <dgm:t>
        <a:bodyPr/>
        <a:lstStyle/>
        <a:p>
          <a:endParaRPr lang="en-US"/>
        </a:p>
      </dgm:t>
    </dgm:pt>
    <dgm:pt modelId="{054C089C-3836-407F-A599-8840A0715DF4}" type="sibTrans" cxnId="{70D19A92-ADD0-4226-A04C-81D374F8C5C5}">
      <dgm:prSet/>
      <dgm:spPr/>
      <dgm:t>
        <a:bodyPr/>
        <a:lstStyle/>
        <a:p>
          <a:endParaRPr lang="en-US"/>
        </a:p>
      </dgm:t>
    </dgm:pt>
    <dgm:pt modelId="{82309621-B2D8-46E1-B278-2E0EF3A839DA}">
      <dgm:prSet phldrT="[Text]"/>
      <dgm:spPr/>
      <dgm:t>
        <a:bodyPr/>
        <a:lstStyle/>
        <a:p>
          <a:r>
            <a:rPr lang="en-US" i="0" dirty="0"/>
            <a:t>GI</a:t>
          </a:r>
        </a:p>
      </dgm:t>
    </dgm:pt>
    <dgm:pt modelId="{8ACCCA8D-EE74-44E9-AF8A-655B5CA95E3C}" type="parTrans" cxnId="{534943F8-C1F1-4430-BC3C-E44D88B61ED1}">
      <dgm:prSet/>
      <dgm:spPr/>
      <dgm:t>
        <a:bodyPr/>
        <a:lstStyle/>
        <a:p>
          <a:endParaRPr lang="en-US"/>
        </a:p>
      </dgm:t>
    </dgm:pt>
    <dgm:pt modelId="{EA6706E9-3328-46F0-8FAD-855F33F1A2C3}" type="sibTrans" cxnId="{534943F8-C1F1-4430-BC3C-E44D88B61ED1}">
      <dgm:prSet/>
      <dgm:spPr/>
      <dgm:t>
        <a:bodyPr/>
        <a:lstStyle/>
        <a:p>
          <a:endParaRPr lang="en-US"/>
        </a:p>
      </dgm:t>
    </dgm:pt>
    <dgm:pt modelId="{77E9BD8D-3B63-4301-8590-B47CC636E592}">
      <dgm:prSet phldrT="[Text]"/>
      <dgm:spPr/>
      <dgm:t>
        <a:bodyPr/>
        <a:lstStyle/>
        <a:p>
          <a:r>
            <a:rPr lang="en-US" i="0" dirty="0"/>
            <a:t>Melanoma</a:t>
          </a:r>
        </a:p>
      </dgm:t>
    </dgm:pt>
    <dgm:pt modelId="{B3736DE5-3FF3-45F5-BB1B-93086DF34527}" type="parTrans" cxnId="{560C19CE-549B-4A5D-9856-19185A618BB2}">
      <dgm:prSet/>
      <dgm:spPr/>
      <dgm:t>
        <a:bodyPr/>
        <a:lstStyle/>
        <a:p>
          <a:endParaRPr lang="en-US"/>
        </a:p>
      </dgm:t>
    </dgm:pt>
    <dgm:pt modelId="{B364E70C-09C6-4F39-B5D4-FA913E0011F4}" type="sibTrans" cxnId="{560C19CE-549B-4A5D-9856-19185A618BB2}">
      <dgm:prSet/>
      <dgm:spPr/>
      <dgm:t>
        <a:bodyPr/>
        <a:lstStyle/>
        <a:p>
          <a:endParaRPr lang="en-US"/>
        </a:p>
      </dgm:t>
    </dgm:pt>
    <dgm:pt modelId="{F199B8E0-8B9C-43A0-B2CC-9858DD6528B0}">
      <dgm:prSet phldrT="[Text]"/>
      <dgm:spPr/>
      <dgm:t>
        <a:bodyPr/>
        <a:lstStyle/>
        <a:p>
          <a:r>
            <a:rPr lang="en-US" i="0" dirty="0"/>
            <a:t>Phase I</a:t>
          </a:r>
        </a:p>
      </dgm:t>
    </dgm:pt>
    <dgm:pt modelId="{C7B7A3EC-624E-48F0-A9A9-106E26B5A458}" type="parTrans" cxnId="{17BC32B1-174B-4A32-9ECA-46113CDC69E0}">
      <dgm:prSet/>
      <dgm:spPr/>
      <dgm:t>
        <a:bodyPr/>
        <a:lstStyle/>
        <a:p>
          <a:endParaRPr lang="en-US"/>
        </a:p>
      </dgm:t>
    </dgm:pt>
    <dgm:pt modelId="{AEFDC593-6FAE-47EA-B939-5D6695DB6CA0}" type="sibTrans" cxnId="{17BC32B1-174B-4A32-9ECA-46113CDC69E0}">
      <dgm:prSet/>
      <dgm:spPr/>
      <dgm:t>
        <a:bodyPr/>
        <a:lstStyle/>
        <a:p>
          <a:endParaRPr lang="en-US"/>
        </a:p>
      </dgm:t>
    </dgm:pt>
    <dgm:pt modelId="{81190F1B-81A3-4574-8378-3573E9CC376C}">
      <dgm:prSet phldrT="[Text]"/>
      <dgm:spPr/>
      <dgm:t>
        <a:bodyPr/>
        <a:lstStyle/>
        <a:p>
          <a:r>
            <a:rPr lang="en-US" i="0" dirty="0"/>
            <a:t>Lead Study Coordinator (SC3)</a:t>
          </a:r>
        </a:p>
        <a:p>
          <a:r>
            <a:rPr lang="en-US" i="1" dirty="0"/>
            <a:t>TBD</a:t>
          </a:r>
        </a:p>
      </dgm:t>
    </dgm:pt>
    <dgm:pt modelId="{31A3F079-44D1-48F5-B07E-E46B9461B64D}" type="parTrans" cxnId="{8B88F638-4FB4-46A3-885D-87C7B1AF0E89}">
      <dgm:prSet/>
      <dgm:spPr/>
      <dgm:t>
        <a:bodyPr/>
        <a:lstStyle/>
        <a:p>
          <a:endParaRPr lang="en-US"/>
        </a:p>
      </dgm:t>
    </dgm:pt>
    <dgm:pt modelId="{375B6BC3-3C98-432C-8400-1423F23AAC45}" type="sibTrans" cxnId="{8B88F638-4FB4-46A3-885D-87C7B1AF0E89}">
      <dgm:prSet/>
      <dgm:spPr/>
      <dgm:t>
        <a:bodyPr/>
        <a:lstStyle/>
        <a:p>
          <a:endParaRPr lang="en-US"/>
        </a:p>
      </dgm:t>
    </dgm:pt>
    <dgm:pt modelId="{82A1234B-7B29-47E2-B48C-E0D9D00AAE99}">
      <dgm:prSet phldrT="[Text]"/>
      <dgm:spPr/>
      <dgm:t>
        <a:bodyPr/>
        <a:lstStyle/>
        <a:p>
          <a:r>
            <a:rPr lang="en-US" i="0" dirty="0"/>
            <a:t>Lead Study Coordinator (SC3)</a:t>
          </a:r>
        </a:p>
        <a:p>
          <a:r>
            <a:rPr lang="en-US" i="1" dirty="0"/>
            <a:t>Allison McKinney</a:t>
          </a:r>
        </a:p>
      </dgm:t>
    </dgm:pt>
    <dgm:pt modelId="{C97E4F9F-489F-4424-90EC-092EBC75E4EA}" type="parTrans" cxnId="{55646B5A-EB68-4CAC-8965-74D8B6ED6218}">
      <dgm:prSet/>
      <dgm:spPr/>
      <dgm:t>
        <a:bodyPr/>
        <a:lstStyle/>
        <a:p>
          <a:endParaRPr lang="en-US"/>
        </a:p>
      </dgm:t>
    </dgm:pt>
    <dgm:pt modelId="{E05597D2-ECF4-4466-B5FD-19EBFE4112E4}" type="sibTrans" cxnId="{55646B5A-EB68-4CAC-8965-74D8B6ED6218}">
      <dgm:prSet/>
      <dgm:spPr/>
      <dgm:t>
        <a:bodyPr/>
        <a:lstStyle/>
        <a:p>
          <a:endParaRPr lang="en-US"/>
        </a:p>
      </dgm:t>
    </dgm:pt>
    <dgm:pt modelId="{B09CD988-7D1B-4328-937D-082B0EF4C134}">
      <dgm:prSet phldrT="[Text]"/>
      <dgm:spPr/>
      <dgm:t>
        <a:bodyPr/>
        <a:lstStyle/>
        <a:p>
          <a:r>
            <a:rPr lang="en-US" i="0" dirty="0"/>
            <a:t>Lead Study Coordinator (SC3)</a:t>
          </a:r>
        </a:p>
        <a:p>
          <a:r>
            <a:rPr lang="en-US" i="1" dirty="0"/>
            <a:t>Kelly Hoye</a:t>
          </a:r>
        </a:p>
      </dgm:t>
    </dgm:pt>
    <dgm:pt modelId="{29C39A50-B46E-4BC0-BC53-A0755FA6421D}" type="parTrans" cxnId="{2263B10A-52B8-46DD-A6D5-0D3C978C259B}">
      <dgm:prSet/>
      <dgm:spPr/>
      <dgm:t>
        <a:bodyPr/>
        <a:lstStyle/>
        <a:p>
          <a:endParaRPr lang="en-US"/>
        </a:p>
      </dgm:t>
    </dgm:pt>
    <dgm:pt modelId="{AC528BAD-3FC3-42E0-8DE1-084EE1ECEB01}" type="sibTrans" cxnId="{2263B10A-52B8-46DD-A6D5-0D3C978C259B}">
      <dgm:prSet/>
      <dgm:spPr/>
      <dgm:t>
        <a:bodyPr/>
        <a:lstStyle/>
        <a:p>
          <a:endParaRPr lang="en-US"/>
        </a:p>
      </dgm:t>
    </dgm:pt>
    <dgm:pt modelId="{4C820DE4-3521-4AD6-AD0F-FEB040BDDF42}">
      <dgm:prSet phldrT="[Text]"/>
      <dgm:spPr/>
      <dgm:t>
        <a:bodyPr/>
        <a:lstStyle/>
        <a:p>
          <a:r>
            <a:rPr lang="en-US" i="0" dirty="0"/>
            <a:t>H&amp;N</a:t>
          </a:r>
        </a:p>
      </dgm:t>
    </dgm:pt>
    <dgm:pt modelId="{C7D41A56-276E-47CF-B2C0-C1DA74D82807}" type="parTrans" cxnId="{CA51D927-2DE8-4021-8D5D-ADE25FB4561F}">
      <dgm:prSet/>
      <dgm:spPr/>
      <dgm:t>
        <a:bodyPr/>
        <a:lstStyle/>
        <a:p>
          <a:endParaRPr lang="en-US"/>
        </a:p>
      </dgm:t>
    </dgm:pt>
    <dgm:pt modelId="{9673A9DF-D300-4BED-B087-AF9CBB35E4EE}" type="sibTrans" cxnId="{CA51D927-2DE8-4021-8D5D-ADE25FB4561F}">
      <dgm:prSet/>
      <dgm:spPr/>
      <dgm:t>
        <a:bodyPr/>
        <a:lstStyle/>
        <a:p>
          <a:endParaRPr lang="en-US"/>
        </a:p>
      </dgm:t>
    </dgm:pt>
    <dgm:pt modelId="{1E81582A-1552-4D76-98C2-A1BEC2A9A2D4}">
      <dgm:prSet phldrT="[Text]"/>
      <dgm:spPr/>
      <dgm:t>
        <a:bodyPr/>
        <a:lstStyle/>
        <a:p>
          <a:r>
            <a:rPr lang="en-US" i="0" dirty="0"/>
            <a:t>Lung</a:t>
          </a:r>
        </a:p>
      </dgm:t>
    </dgm:pt>
    <dgm:pt modelId="{4FA609B2-53D7-4DB2-9235-38F42C1F11EA}" type="parTrans" cxnId="{0DF96BEA-8AD0-448A-90D4-AC5F9CA8B6FB}">
      <dgm:prSet/>
      <dgm:spPr/>
      <dgm:t>
        <a:bodyPr/>
        <a:lstStyle/>
        <a:p>
          <a:endParaRPr lang="en-US"/>
        </a:p>
      </dgm:t>
    </dgm:pt>
    <dgm:pt modelId="{29F3A6EF-2175-40E5-9ACC-0CFE80AAAB01}" type="sibTrans" cxnId="{0DF96BEA-8AD0-448A-90D4-AC5F9CA8B6FB}">
      <dgm:prSet/>
      <dgm:spPr/>
      <dgm:t>
        <a:bodyPr/>
        <a:lstStyle/>
        <a:p>
          <a:endParaRPr lang="en-US"/>
        </a:p>
      </dgm:t>
    </dgm:pt>
    <dgm:pt modelId="{C73BA172-965B-4904-82C0-1CC99063F949}">
      <dgm:prSet phldrT="[Text]"/>
      <dgm:spPr/>
      <dgm:t>
        <a:bodyPr/>
        <a:lstStyle/>
        <a:p>
          <a:r>
            <a:rPr lang="en-US" i="0" dirty="0"/>
            <a:t>Leukemia</a:t>
          </a:r>
        </a:p>
      </dgm:t>
    </dgm:pt>
    <dgm:pt modelId="{BE982937-6FCE-4982-8D6D-1C2FE18EF043}" type="parTrans" cxnId="{71CB00D3-7B60-4B17-ADA4-520B8EE3CBAA}">
      <dgm:prSet/>
      <dgm:spPr/>
      <dgm:t>
        <a:bodyPr/>
        <a:lstStyle/>
        <a:p>
          <a:endParaRPr lang="en-US"/>
        </a:p>
      </dgm:t>
    </dgm:pt>
    <dgm:pt modelId="{362C8727-D32D-4CD9-B83E-EABB1C9909B1}" type="sibTrans" cxnId="{71CB00D3-7B60-4B17-ADA4-520B8EE3CBAA}">
      <dgm:prSet/>
      <dgm:spPr/>
      <dgm:t>
        <a:bodyPr/>
        <a:lstStyle/>
        <a:p>
          <a:endParaRPr lang="en-US"/>
        </a:p>
      </dgm:t>
    </dgm:pt>
    <dgm:pt modelId="{F14F5AEC-D063-4148-9B8A-DCF0B869A701}">
      <dgm:prSet phldrT="[Text]"/>
      <dgm:spPr/>
      <dgm:t>
        <a:bodyPr/>
        <a:lstStyle/>
        <a:p>
          <a:r>
            <a:rPr lang="en-US" i="0" dirty="0"/>
            <a:t>Lymphoma</a:t>
          </a:r>
        </a:p>
      </dgm:t>
    </dgm:pt>
    <dgm:pt modelId="{F51DC98A-94D9-4CFE-96D7-C53F90610CC1}" type="parTrans" cxnId="{27184E3E-E1A3-4004-9FC2-B4EF9F717B63}">
      <dgm:prSet/>
      <dgm:spPr/>
      <dgm:t>
        <a:bodyPr/>
        <a:lstStyle/>
        <a:p>
          <a:endParaRPr lang="en-US"/>
        </a:p>
      </dgm:t>
    </dgm:pt>
    <dgm:pt modelId="{5EE66F8F-D45D-410C-93C7-3FAC88DA5A9B}" type="sibTrans" cxnId="{27184E3E-E1A3-4004-9FC2-B4EF9F717B63}">
      <dgm:prSet/>
      <dgm:spPr/>
      <dgm:t>
        <a:bodyPr/>
        <a:lstStyle/>
        <a:p>
          <a:endParaRPr lang="en-US"/>
        </a:p>
      </dgm:t>
    </dgm:pt>
    <dgm:pt modelId="{634DD9F9-340E-4E44-AA6A-254476755234}">
      <dgm:prSet phldrT="[Text]"/>
      <dgm:spPr/>
      <dgm:t>
        <a:bodyPr/>
        <a:lstStyle/>
        <a:p>
          <a:r>
            <a:rPr lang="en-US" i="0" dirty="0"/>
            <a:t>Myeloma</a:t>
          </a:r>
        </a:p>
      </dgm:t>
    </dgm:pt>
    <dgm:pt modelId="{EB4754EC-A2D9-4ECB-9E2B-5F4F85029F07}" type="parTrans" cxnId="{91420D74-1737-4CF7-A5E6-5516D7AA0D9C}">
      <dgm:prSet/>
      <dgm:spPr/>
      <dgm:t>
        <a:bodyPr/>
        <a:lstStyle/>
        <a:p>
          <a:endParaRPr lang="en-US"/>
        </a:p>
      </dgm:t>
    </dgm:pt>
    <dgm:pt modelId="{DF55E81C-DEA6-4520-9FE8-FA929E21777E}" type="sibTrans" cxnId="{91420D74-1737-4CF7-A5E6-5516D7AA0D9C}">
      <dgm:prSet/>
      <dgm:spPr/>
      <dgm:t>
        <a:bodyPr/>
        <a:lstStyle/>
        <a:p>
          <a:endParaRPr lang="en-US"/>
        </a:p>
      </dgm:t>
    </dgm:pt>
    <dgm:pt modelId="{4AC93051-E280-4FD2-B298-3421856FED6E}" type="pres">
      <dgm:prSet presAssocID="{DDCB57ED-3E41-4248-94CE-32587FDF6DEB}" presName="hierChild1" presStyleCnt="0">
        <dgm:presLayoutVars>
          <dgm:orgChart val="1"/>
          <dgm:chPref val="1"/>
          <dgm:dir/>
          <dgm:animOne val="branch"/>
          <dgm:animLvl val="lvl"/>
          <dgm:resizeHandles/>
        </dgm:presLayoutVars>
      </dgm:prSet>
      <dgm:spPr/>
    </dgm:pt>
    <dgm:pt modelId="{F52BCA8E-6DA2-4CE6-AAFB-DB6833568A83}" type="pres">
      <dgm:prSet presAssocID="{A6F448AA-6AC1-44D4-ADF1-EC1D4C1D9529}" presName="hierRoot1" presStyleCnt="0">
        <dgm:presLayoutVars>
          <dgm:hierBranch val="init"/>
        </dgm:presLayoutVars>
      </dgm:prSet>
      <dgm:spPr/>
    </dgm:pt>
    <dgm:pt modelId="{7E773DED-4BE6-4A46-85E2-255614A27DED}" type="pres">
      <dgm:prSet presAssocID="{A6F448AA-6AC1-44D4-ADF1-EC1D4C1D9529}" presName="rootComposite1" presStyleCnt="0"/>
      <dgm:spPr/>
    </dgm:pt>
    <dgm:pt modelId="{348D40C0-509C-468A-8335-AA2BDD5C30A5}" type="pres">
      <dgm:prSet presAssocID="{A6F448AA-6AC1-44D4-ADF1-EC1D4C1D9529}" presName="rootText1" presStyleLbl="node0" presStyleIdx="0" presStyleCnt="2" custScaleX="221099">
        <dgm:presLayoutVars>
          <dgm:chPref val="3"/>
        </dgm:presLayoutVars>
      </dgm:prSet>
      <dgm:spPr/>
    </dgm:pt>
    <dgm:pt modelId="{20B4A9AC-6982-4818-B4BB-010A349161A9}" type="pres">
      <dgm:prSet presAssocID="{A6F448AA-6AC1-44D4-ADF1-EC1D4C1D9529}" presName="rootConnector1" presStyleLbl="node1" presStyleIdx="0" presStyleCnt="0"/>
      <dgm:spPr/>
    </dgm:pt>
    <dgm:pt modelId="{9F0F2101-37A6-4EBF-A90C-ACD88963342E}" type="pres">
      <dgm:prSet presAssocID="{A6F448AA-6AC1-44D4-ADF1-EC1D4C1D9529}" presName="hierChild2" presStyleCnt="0"/>
      <dgm:spPr/>
    </dgm:pt>
    <dgm:pt modelId="{8995B525-BB0F-4E80-BAE8-D7FC87520677}" type="pres">
      <dgm:prSet presAssocID="{8A88AF8A-D40F-4291-B86A-4A1DB661719B}" presName="Name37" presStyleLbl="parChTrans1D2" presStyleIdx="0" presStyleCnt="6"/>
      <dgm:spPr/>
    </dgm:pt>
    <dgm:pt modelId="{7A21C5DF-6947-4FC6-B6CD-230B702F13CC}" type="pres">
      <dgm:prSet presAssocID="{D8048B2B-C7EA-40E9-A918-83079AF176A6}" presName="hierRoot2" presStyleCnt="0">
        <dgm:presLayoutVars>
          <dgm:hierBranch val="init"/>
        </dgm:presLayoutVars>
      </dgm:prSet>
      <dgm:spPr/>
    </dgm:pt>
    <dgm:pt modelId="{06C62D44-F1EA-4F13-865E-D5D835FA408D}" type="pres">
      <dgm:prSet presAssocID="{D8048B2B-C7EA-40E9-A918-83079AF176A6}" presName="rootComposite" presStyleCnt="0"/>
      <dgm:spPr/>
    </dgm:pt>
    <dgm:pt modelId="{50218218-42F0-4BD0-9268-FD248A6E7BB8}" type="pres">
      <dgm:prSet presAssocID="{D8048B2B-C7EA-40E9-A918-83079AF176A6}" presName="rootText" presStyleLbl="node2" presStyleIdx="0" presStyleCnt="6">
        <dgm:presLayoutVars>
          <dgm:chPref val="3"/>
        </dgm:presLayoutVars>
      </dgm:prSet>
      <dgm:spPr/>
    </dgm:pt>
    <dgm:pt modelId="{BC0DBA07-C101-48B9-9C9D-FD218D3849C5}" type="pres">
      <dgm:prSet presAssocID="{D8048B2B-C7EA-40E9-A918-83079AF176A6}" presName="rootConnector" presStyleLbl="node2" presStyleIdx="0" presStyleCnt="6"/>
      <dgm:spPr/>
    </dgm:pt>
    <dgm:pt modelId="{EA9D80A2-9271-42E3-B3EA-C388902FC3C7}" type="pres">
      <dgm:prSet presAssocID="{D8048B2B-C7EA-40E9-A918-83079AF176A6}" presName="hierChild4" presStyleCnt="0"/>
      <dgm:spPr/>
    </dgm:pt>
    <dgm:pt modelId="{5E5EF12F-1355-44E4-8C4C-C4BE45DFE615}" type="pres">
      <dgm:prSet presAssocID="{D8048B2B-C7EA-40E9-A918-83079AF176A6}" presName="hierChild5" presStyleCnt="0"/>
      <dgm:spPr/>
    </dgm:pt>
    <dgm:pt modelId="{3C9A646E-1DCA-4173-85DE-69FCD4EFEBE9}" type="pres">
      <dgm:prSet presAssocID="{48E2B7B9-6128-4E03-A20B-3993BB231604}" presName="Name37" presStyleLbl="parChTrans1D2" presStyleIdx="1" presStyleCnt="6"/>
      <dgm:spPr/>
    </dgm:pt>
    <dgm:pt modelId="{D570F3CA-82E3-4BB8-9E0C-2F19B261411D}" type="pres">
      <dgm:prSet presAssocID="{E26722B7-0E1E-483D-BEA2-8ACB1B7A5EFD}" presName="hierRoot2" presStyleCnt="0">
        <dgm:presLayoutVars>
          <dgm:hierBranch val="init"/>
        </dgm:presLayoutVars>
      </dgm:prSet>
      <dgm:spPr/>
    </dgm:pt>
    <dgm:pt modelId="{3BD3E457-613B-4317-A6F6-0CEE5ED6D3FF}" type="pres">
      <dgm:prSet presAssocID="{E26722B7-0E1E-483D-BEA2-8ACB1B7A5EFD}" presName="rootComposite" presStyleCnt="0"/>
      <dgm:spPr/>
    </dgm:pt>
    <dgm:pt modelId="{80434F5B-227B-4EC0-AFD3-E966DF9C23B0}" type="pres">
      <dgm:prSet presAssocID="{E26722B7-0E1E-483D-BEA2-8ACB1B7A5EFD}" presName="rootText" presStyleLbl="node2" presStyleIdx="1" presStyleCnt="6">
        <dgm:presLayoutVars>
          <dgm:chPref val="3"/>
        </dgm:presLayoutVars>
      </dgm:prSet>
      <dgm:spPr/>
    </dgm:pt>
    <dgm:pt modelId="{104FDA5C-E432-4FF9-96E1-88928175D69E}" type="pres">
      <dgm:prSet presAssocID="{E26722B7-0E1E-483D-BEA2-8ACB1B7A5EFD}" presName="rootConnector" presStyleLbl="node2" presStyleIdx="1" presStyleCnt="6"/>
      <dgm:spPr/>
    </dgm:pt>
    <dgm:pt modelId="{F622FA97-ADD4-4D03-9AC1-A7135761FC44}" type="pres">
      <dgm:prSet presAssocID="{E26722B7-0E1E-483D-BEA2-8ACB1B7A5EFD}" presName="hierChild4" presStyleCnt="0"/>
      <dgm:spPr/>
    </dgm:pt>
    <dgm:pt modelId="{9EB7F6B6-43E0-40C4-ADF0-14ADA9CB0CD0}" type="pres">
      <dgm:prSet presAssocID="{E26722B7-0E1E-483D-BEA2-8ACB1B7A5EFD}" presName="hierChild5" presStyleCnt="0"/>
      <dgm:spPr/>
    </dgm:pt>
    <dgm:pt modelId="{A21A0B05-C9BC-4420-93E6-D9E630DE0447}" type="pres">
      <dgm:prSet presAssocID="{DB68BFEA-CFFD-4AA9-B472-68AA0394546D}" presName="Name37" presStyleLbl="parChTrans1D2" presStyleIdx="2" presStyleCnt="6"/>
      <dgm:spPr/>
    </dgm:pt>
    <dgm:pt modelId="{0554C1E4-F831-492C-98FD-51AD4F8809FE}" type="pres">
      <dgm:prSet presAssocID="{2A71E9B1-CDA5-4291-BBBC-B595628C2FDE}" presName="hierRoot2" presStyleCnt="0">
        <dgm:presLayoutVars>
          <dgm:hierBranch val="init"/>
        </dgm:presLayoutVars>
      </dgm:prSet>
      <dgm:spPr/>
    </dgm:pt>
    <dgm:pt modelId="{D09D8D15-82B9-4CBA-AB5A-D1D8408DF948}" type="pres">
      <dgm:prSet presAssocID="{2A71E9B1-CDA5-4291-BBBC-B595628C2FDE}" presName="rootComposite" presStyleCnt="0"/>
      <dgm:spPr/>
    </dgm:pt>
    <dgm:pt modelId="{5805C27B-C373-479E-B7AA-8FEE414DFCC3}" type="pres">
      <dgm:prSet presAssocID="{2A71E9B1-CDA5-4291-BBBC-B595628C2FDE}" presName="rootText" presStyleLbl="node2" presStyleIdx="2" presStyleCnt="6">
        <dgm:presLayoutVars>
          <dgm:chPref val="3"/>
        </dgm:presLayoutVars>
      </dgm:prSet>
      <dgm:spPr/>
    </dgm:pt>
    <dgm:pt modelId="{70A1ED1C-2DE6-4931-8C00-07C618959947}" type="pres">
      <dgm:prSet presAssocID="{2A71E9B1-CDA5-4291-BBBC-B595628C2FDE}" presName="rootConnector" presStyleLbl="node2" presStyleIdx="2" presStyleCnt="6"/>
      <dgm:spPr/>
    </dgm:pt>
    <dgm:pt modelId="{932A79F4-B1F2-4B18-9DF1-E24A9FE5A018}" type="pres">
      <dgm:prSet presAssocID="{2A71E9B1-CDA5-4291-BBBC-B595628C2FDE}" presName="hierChild4" presStyleCnt="0"/>
      <dgm:spPr/>
    </dgm:pt>
    <dgm:pt modelId="{442F7DFD-8E8C-4D74-B417-C0C5800BBDF9}" type="pres">
      <dgm:prSet presAssocID="{62239A1D-F1C4-44C9-86A4-EDB5588BC4B6}" presName="Name37" presStyleLbl="parChTrans1D3" presStyleIdx="0" presStyleCnt="9"/>
      <dgm:spPr/>
    </dgm:pt>
    <dgm:pt modelId="{B577ED27-F5F4-402C-9E6C-B82BB48840FB}" type="pres">
      <dgm:prSet presAssocID="{0F6F154A-6976-4720-A37C-F0B61E329595}" presName="hierRoot2" presStyleCnt="0">
        <dgm:presLayoutVars>
          <dgm:hierBranch val="init"/>
        </dgm:presLayoutVars>
      </dgm:prSet>
      <dgm:spPr/>
    </dgm:pt>
    <dgm:pt modelId="{F4511913-D6C0-4905-9255-4A3A4909FF98}" type="pres">
      <dgm:prSet presAssocID="{0F6F154A-6976-4720-A37C-F0B61E329595}" presName="rootComposite" presStyleCnt="0"/>
      <dgm:spPr/>
    </dgm:pt>
    <dgm:pt modelId="{EA42E856-638F-4639-B083-EA483775610A}" type="pres">
      <dgm:prSet presAssocID="{0F6F154A-6976-4720-A37C-F0B61E329595}" presName="rootText" presStyleLbl="node3" presStyleIdx="0" presStyleCnt="9">
        <dgm:presLayoutVars>
          <dgm:chPref val="3"/>
        </dgm:presLayoutVars>
      </dgm:prSet>
      <dgm:spPr/>
    </dgm:pt>
    <dgm:pt modelId="{86837E8E-2C71-49BB-9624-7272F5DE262B}" type="pres">
      <dgm:prSet presAssocID="{0F6F154A-6976-4720-A37C-F0B61E329595}" presName="rootConnector" presStyleLbl="node3" presStyleIdx="0" presStyleCnt="9"/>
      <dgm:spPr/>
    </dgm:pt>
    <dgm:pt modelId="{4B247203-B62A-4514-8FF0-4EF4B2219053}" type="pres">
      <dgm:prSet presAssocID="{0F6F154A-6976-4720-A37C-F0B61E329595}" presName="hierChild4" presStyleCnt="0"/>
      <dgm:spPr/>
    </dgm:pt>
    <dgm:pt modelId="{5C45D620-2B4B-4A22-8E7A-17CFC93A923E}" type="pres">
      <dgm:prSet presAssocID="{96E3E096-BDB6-4851-A71E-3DA4F3FEC223}" presName="Name37" presStyleLbl="parChTrans1D4" presStyleIdx="0" presStyleCnt="13"/>
      <dgm:spPr/>
    </dgm:pt>
    <dgm:pt modelId="{4F1EE8DE-773C-4286-BE51-886EDC40E7BC}" type="pres">
      <dgm:prSet presAssocID="{AADEBCFF-CF2B-40EC-8EC2-5F400E5E28DC}" presName="hierRoot2" presStyleCnt="0">
        <dgm:presLayoutVars>
          <dgm:hierBranch val="init"/>
        </dgm:presLayoutVars>
      </dgm:prSet>
      <dgm:spPr/>
    </dgm:pt>
    <dgm:pt modelId="{EE1B2354-632B-4D05-9B36-CEF1BF3CDCE5}" type="pres">
      <dgm:prSet presAssocID="{AADEBCFF-CF2B-40EC-8EC2-5F400E5E28DC}" presName="rootComposite" presStyleCnt="0"/>
      <dgm:spPr/>
    </dgm:pt>
    <dgm:pt modelId="{A5FE4DCA-7F3B-4F65-8D36-7E8CA2F18B89}" type="pres">
      <dgm:prSet presAssocID="{AADEBCFF-CF2B-40EC-8EC2-5F400E5E28DC}" presName="rootText" presStyleLbl="node4" presStyleIdx="0" presStyleCnt="13">
        <dgm:presLayoutVars>
          <dgm:chPref val="3"/>
        </dgm:presLayoutVars>
      </dgm:prSet>
      <dgm:spPr/>
    </dgm:pt>
    <dgm:pt modelId="{9A83A8E7-E295-4460-8A9C-3192D6F04EBB}" type="pres">
      <dgm:prSet presAssocID="{AADEBCFF-CF2B-40EC-8EC2-5F400E5E28DC}" presName="rootConnector" presStyleLbl="node4" presStyleIdx="0" presStyleCnt="13"/>
      <dgm:spPr/>
    </dgm:pt>
    <dgm:pt modelId="{531D2B48-9B88-4FDA-8081-6F217EC54705}" type="pres">
      <dgm:prSet presAssocID="{AADEBCFF-CF2B-40EC-8EC2-5F400E5E28DC}" presName="hierChild4" presStyleCnt="0"/>
      <dgm:spPr/>
    </dgm:pt>
    <dgm:pt modelId="{4DD8CD08-A1E3-44F0-96CD-2693313DE0C6}" type="pres">
      <dgm:prSet presAssocID="{AADEBCFF-CF2B-40EC-8EC2-5F400E5E28DC}" presName="hierChild5" presStyleCnt="0"/>
      <dgm:spPr/>
    </dgm:pt>
    <dgm:pt modelId="{A0AE5D85-7CBD-4CA7-823D-7AD72C145C10}" type="pres">
      <dgm:prSet presAssocID="{47A0CA94-48E6-4C0A-94A4-7AF9B5419831}" presName="Name37" presStyleLbl="parChTrans1D4" presStyleIdx="1" presStyleCnt="13"/>
      <dgm:spPr/>
    </dgm:pt>
    <dgm:pt modelId="{EBF4841D-44A5-48EB-A006-C235F71DA608}" type="pres">
      <dgm:prSet presAssocID="{89D6E33A-FA36-425C-8597-C624064B46FD}" presName="hierRoot2" presStyleCnt="0">
        <dgm:presLayoutVars>
          <dgm:hierBranch val="init"/>
        </dgm:presLayoutVars>
      </dgm:prSet>
      <dgm:spPr/>
    </dgm:pt>
    <dgm:pt modelId="{EB70501E-1E81-45D2-8ED4-B126C144BBB9}" type="pres">
      <dgm:prSet presAssocID="{89D6E33A-FA36-425C-8597-C624064B46FD}" presName="rootComposite" presStyleCnt="0"/>
      <dgm:spPr/>
    </dgm:pt>
    <dgm:pt modelId="{C5FA1850-56F6-408E-BFCF-12B6C6E83093}" type="pres">
      <dgm:prSet presAssocID="{89D6E33A-FA36-425C-8597-C624064B46FD}" presName="rootText" presStyleLbl="node4" presStyleIdx="1" presStyleCnt="13">
        <dgm:presLayoutVars>
          <dgm:chPref val="3"/>
        </dgm:presLayoutVars>
      </dgm:prSet>
      <dgm:spPr/>
    </dgm:pt>
    <dgm:pt modelId="{390D6F0C-566C-4457-AF8C-18015E21294D}" type="pres">
      <dgm:prSet presAssocID="{89D6E33A-FA36-425C-8597-C624064B46FD}" presName="rootConnector" presStyleLbl="node4" presStyleIdx="1" presStyleCnt="13"/>
      <dgm:spPr/>
    </dgm:pt>
    <dgm:pt modelId="{E7B83BFA-0D45-442B-8FA5-251A4328B32E}" type="pres">
      <dgm:prSet presAssocID="{89D6E33A-FA36-425C-8597-C624064B46FD}" presName="hierChild4" presStyleCnt="0"/>
      <dgm:spPr/>
    </dgm:pt>
    <dgm:pt modelId="{6470C5EB-A2F2-43FC-8B35-1A68401878C9}" type="pres">
      <dgm:prSet presAssocID="{89D6E33A-FA36-425C-8597-C624064B46FD}" presName="hierChild5" presStyleCnt="0"/>
      <dgm:spPr/>
    </dgm:pt>
    <dgm:pt modelId="{E03E2028-B8BA-447E-A4B5-12F63FF462F8}" type="pres">
      <dgm:prSet presAssocID="{0F6F154A-6976-4720-A37C-F0B61E329595}" presName="hierChild5" presStyleCnt="0"/>
      <dgm:spPr/>
    </dgm:pt>
    <dgm:pt modelId="{AD65222B-2DAC-42FC-9F1A-500FB54D92C2}" type="pres">
      <dgm:prSet presAssocID="{6EE2FF62-267D-414B-B554-57A4855D635C}" presName="Name37" presStyleLbl="parChTrans1D3" presStyleIdx="1" presStyleCnt="9"/>
      <dgm:spPr/>
    </dgm:pt>
    <dgm:pt modelId="{ABCD1F68-684F-40C9-AFD8-A2AE777DE3B3}" type="pres">
      <dgm:prSet presAssocID="{958AC69F-7854-42A9-A85C-E3912DD74AA4}" presName="hierRoot2" presStyleCnt="0">
        <dgm:presLayoutVars>
          <dgm:hierBranch val="init"/>
        </dgm:presLayoutVars>
      </dgm:prSet>
      <dgm:spPr/>
    </dgm:pt>
    <dgm:pt modelId="{EE3BBB4C-38B6-48C7-89AD-62241E4E5A67}" type="pres">
      <dgm:prSet presAssocID="{958AC69F-7854-42A9-A85C-E3912DD74AA4}" presName="rootComposite" presStyleCnt="0"/>
      <dgm:spPr/>
    </dgm:pt>
    <dgm:pt modelId="{85AF97F5-3DFD-49DA-B603-ABF788F8CC34}" type="pres">
      <dgm:prSet presAssocID="{958AC69F-7854-42A9-A85C-E3912DD74AA4}" presName="rootText" presStyleLbl="node3" presStyleIdx="1" presStyleCnt="9">
        <dgm:presLayoutVars>
          <dgm:chPref val="3"/>
        </dgm:presLayoutVars>
      </dgm:prSet>
      <dgm:spPr/>
    </dgm:pt>
    <dgm:pt modelId="{749D64EF-CA78-43D5-88DE-384432E377C9}" type="pres">
      <dgm:prSet presAssocID="{958AC69F-7854-42A9-A85C-E3912DD74AA4}" presName="rootConnector" presStyleLbl="node3" presStyleIdx="1" presStyleCnt="9"/>
      <dgm:spPr/>
    </dgm:pt>
    <dgm:pt modelId="{F0FFA274-75AE-4BFB-8B39-74609036493D}" type="pres">
      <dgm:prSet presAssocID="{958AC69F-7854-42A9-A85C-E3912DD74AA4}" presName="hierChild4" presStyleCnt="0"/>
      <dgm:spPr/>
    </dgm:pt>
    <dgm:pt modelId="{253A8ED1-A924-4226-B8C8-629070686031}" type="pres">
      <dgm:prSet presAssocID="{32D3900D-5C23-49E6-A721-173A7BD16B32}" presName="Name37" presStyleLbl="parChTrans1D4" presStyleIdx="2" presStyleCnt="13"/>
      <dgm:spPr/>
    </dgm:pt>
    <dgm:pt modelId="{A5750C44-9804-4790-98A2-81006C7B7E45}" type="pres">
      <dgm:prSet presAssocID="{8AD23D6B-041F-4004-B6DC-4293C297B8A1}" presName="hierRoot2" presStyleCnt="0">
        <dgm:presLayoutVars>
          <dgm:hierBranch val="init"/>
        </dgm:presLayoutVars>
      </dgm:prSet>
      <dgm:spPr/>
    </dgm:pt>
    <dgm:pt modelId="{D67BD692-4BF8-46D7-87B4-D0A7C420F937}" type="pres">
      <dgm:prSet presAssocID="{8AD23D6B-041F-4004-B6DC-4293C297B8A1}" presName="rootComposite" presStyleCnt="0"/>
      <dgm:spPr/>
    </dgm:pt>
    <dgm:pt modelId="{D823EEBF-3D88-40A9-B7AB-CC55743B1C6C}" type="pres">
      <dgm:prSet presAssocID="{8AD23D6B-041F-4004-B6DC-4293C297B8A1}" presName="rootText" presStyleLbl="node4" presStyleIdx="2" presStyleCnt="13">
        <dgm:presLayoutVars>
          <dgm:chPref val="3"/>
        </dgm:presLayoutVars>
      </dgm:prSet>
      <dgm:spPr/>
    </dgm:pt>
    <dgm:pt modelId="{1009A9F4-E0E3-4E86-A57F-21DC7A5A5B33}" type="pres">
      <dgm:prSet presAssocID="{8AD23D6B-041F-4004-B6DC-4293C297B8A1}" presName="rootConnector" presStyleLbl="node4" presStyleIdx="2" presStyleCnt="13"/>
      <dgm:spPr/>
    </dgm:pt>
    <dgm:pt modelId="{B2D575EA-8311-487C-B1AF-3E04EA3AE3B1}" type="pres">
      <dgm:prSet presAssocID="{8AD23D6B-041F-4004-B6DC-4293C297B8A1}" presName="hierChild4" presStyleCnt="0"/>
      <dgm:spPr/>
    </dgm:pt>
    <dgm:pt modelId="{16A253F7-AE37-44EC-B65B-C6A9F07C4EF4}" type="pres">
      <dgm:prSet presAssocID="{8AD23D6B-041F-4004-B6DC-4293C297B8A1}" presName="hierChild5" presStyleCnt="0"/>
      <dgm:spPr/>
    </dgm:pt>
    <dgm:pt modelId="{F39AC89F-DFBA-48B0-A121-63272BE7DF80}" type="pres">
      <dgm:prSet presAssocID="{3260589E-8397-4509-A46F-FFC42CF96CB1}" presName="Name37" presStyleLbl="parChTrans1D4" presStyleIdx="3" presStyleCnt="13"/>
      <dgm:spPr/>
    </dgm:pt>
    <dgm:pt modelId="{4B6030DF-030A-44E7-9AA6-302D25DEEFFB}" type="pres">
      <dgm:prSet presAssocID="{0716D466-10D5-47A6-8551-C8CDE2D7A57D}" presName="hierRoot2" presStyleCnt="0">
        <dgm:presLayoutVars>
          <dgm:hierBranch val="init"/>
        </dgm:presLayoutVars>
      </dgm:prSet>
      <dgm:spPr/>
    </dgm:pt>
    <dgm:pt modelId="{227EEDD6-1154-4D10-BE57-FC3E36E1E7B8}" type="pres">
      <dgm:prSet presAssocID="{0716D466-10D5-47A6-8551-C8CDE2D7A57D}" presName="rootComposite" presStyleCnt="0"/>
      <dgm:spPr/>
    </dgm:pt>
    <dgm:pt modelId="{C03B9B97-16DD-4179-B6C5-E04FE4A43EB5}" type="pres">
      <dgm:prSet presAssocID="{0716D466-10D5-47A6-8551-C8CDE2D7A57D}" presName="rootText" presStyleLbl="node4" presStyleIdx="3" presStyleCnt="13">
        <dgm:presLayoutVars>
          <dgm:chPref val="3"/>
        </dgm:presLayoutVars>
      </dgm:prSet>
      <dgm:spPr/>
    </dgm:pt>
    <dgm:pt modelId="{C3F3515C-3FC1-4858-8920-49E064FA5B3D}" type="pres">
      <dgm:prSet presAssocID="{0716D466-10D5-47A6-8551-C8CDE2D7A57D}" presName="rootConnector" presStyleLbl="node4" presStyleIdx="3" presStyleCnt="13"/>
      <dgm:spPr/>
    </dgm:pt>
    <dgm:pt modelId="{F8405376-B156-4FE4-8652-4E42906AF1B0}" type="pres">
      <dgm:prSet presAssocID="{0716D466-10D5-47A6-8551-C8CDE2D7A57D}" presName="hierChild4" presStyleCnt="0"/>
      <dgm:spPr/>
    </dgm:pt>
    <dgm:pt modelId="{ECC8FD3B-559F-403F-AE29-64B14290100B}" type="pres">
      <dgm:prSet presAssocID="{0716D466-10D5-47A6-8551-C8CDE2D7A57D}" presName="hierChild5" presStyleCnt="0"/>
      <dgm:spPr/>
    </dgm:pt>
    <dgm:pt modelId="{976B8224-B40D-4A4D-9FF5-1FA243AA2929}" type="pres">
      <dgm:prSet presAssocID="{958AC69F-7854-42A9-A85C-E3912DD74AA4}" presName="hierChild5" presStyleCnt="0"/>
      <dgm:spPr/>
    </dgm:pt>
    <dgm:pt modelId="{B4A15FE5-8FAB-4B34-A952-26F1E1018309}" type="pres">
      <dgm:prSet presAssocID="{E80D912E-C056-4297-A263-DE551B44CC7D}" presName="Name37" presStyleLbl="parChTrans1D3" presStyleIdx="2" presStyleCnt="9"/>
      <dgm:spPr/>
    </dgm:pt>
    <dgm:pt modelId="{789295B4-AFED-4CE6-A140-DB580BE9E5AA}" type="pres">
      <dgm:prSet presAssocID="{C02F5A73-01F8-4ACB-A1D7-BBAD51C450EC}" presName="hierRoot2" presStyleCnt="0">
        <dgm:presLayoutVars>
          <dgm:hierBranch/>
        </dgm:presLayoutVars>
      </dgm:prSet>
      <dgm:spPr/>
    </dgm:pt>
    <dgm:pt modelId="{7BD09BA0-7411-4F5E-8B9C-F66FC89484CC}" type="pres">
      <dgm:prSet presAssocID="{C02F5A73-01F8-4ACB-A1D7-BBAD51C450EC}" presName="rootComposite" presStyleCnt="0"/>
      <dgm:spPr/>
    </dgm:pt>
    <dgm:pt modelId="{B2A9FE29-B937-460A-A003-B4EA6132D7F7}" type="pres">
      <dgm:prSet presAssocID="{C02F5A73-01F8-4ACB-A1D7-BBAD51C450EC}" presName="rootText" presStyleLbl="node3" presStyleIdx="2" presStyleCnt="9">
        <dgm:presLayoutVars>
          <dgm:chPref val="3"/>
        </dgm:presLayoutVars>
      </dgm:prSet>
      <dgm:spPr/>
    </dgm:pt>
    <dgm:pt modelId="{461456AA-CA32-45A0-91CF-BB53FC60F537}" type="pres">
      <dgm:prSet presAssocID="{C02F5A73-01F8-4ACB-A1D7-BBAD51C450EC}" presName="rootConnector" presStyleLbl="node3" presStyleIdx="2" presStyleCnt="9"/>
      <dgm:spPr/>
    </dgm:pt>
    <dgm:pt modelId="{DD6BFDDF-87EC-4401-9EF7-13DB8F63A588}" type="pres">
      <dgm:prSet presAssocID="{C02F5A73-01F8-4ACB-A1D7-BBAD51C450EC}" presName="hierChild4" presStyleCnt="0"/>
      <dgm:spPr/>
    </dgm:pt>
    <dgm:pt modelId="{B87D8FAF-CDE9-4DC2-A2FB-1E0F2F4D49ED}" type="pres">
      <dgm:prSet presAssocID="{C02F5A73-01F8-4ACB-A1D7-BBAD51C450EC}" presName="hierChild5" presStyleCnt="0"/>
      <dgm:spPr/>
    </dgm:pt>
    <dgm:pt modelId="{07F27E84-42EF-4E04-A94B-14EBC7C11A71}" type="pres">
      <dgm:prSet presAssocID="{2A71E9B1-CDA5-4291-BBBC-B595628C2FDE}" presName="hierChild5" presStyleCnt="0"/>
      <dgm:spPr/>
    </dgm:pt>
    <dgm:pt modelId="{5E5F6E8C-F96C-4CCB-8538-62693FF54BC5}" type="pres">
      <dgm:prSet presAssocID="{A6F448AA-6AC1-44D4-ADF1-EC1D4C1D9529}" presName="hierChild3" presStyleCnt="0"/>
      <dgm:spPr/>
    </dgm:pt>
    <dgm:pt modelId="{C053BD5C-5E26-41F6-B942-50ADF643179D}" type="pres">
      <dgm:prSet presAssocID="{B8DD53CF-612F-44D5-AAA1-6E11FDBE4D3A}" presName="hierRoot1" presStyleCnt="0">
        <dgm:presLayoutVars>
          <dgm:hierBranch val="init"/>
        </dgm:presLayoutVars>
      </dgm:prSet>
      <dgm:spPr/>
    </dgm:pt>
    <dgm:pt modelId="{5F72D1CD-EC9E-4BE1-A5F5-372707C1B6B0}" type="pres">
      <dgm:prSet presAssocID="{B8DD53CF-612F-44D5-AAA1-6E11FDBE4D3A}" presName="rootComposite1" presStyleCnt="0"/>
      <dgm:spPr/>
    </dgm:pt>
    <dgm:pt modelId="{3C1A4C5E-8691-4F1A-81F8-65DFEA35030D}" type="pres">
      <dgm:prSet presAssocID="{B8DD53CF-612F-44D5-AAA1-6E11FDBE4D3A}" presName="rootText1" presStyleLbl="node0" presStyleIdx="1" presStyleCnt="2" custScaleX="241019">
        <dgm:presLayoutVars>
          <dgm:chPref val="3"/>
        </dgm:presLayoutVars>
      </dgm:prSet>
      <dgm:spPr/>
    </dgm:pt>
    <dgm:pt modelId="{EAA7A6E5-7F59-4894-A854-0C701C7F9C23}" type="pres">
      <dgm:prSet presAssocID="{B8DD53CF-612F-44D5-AAA1-6E11FDBE4D3A}" presName="rootConnector1" presStyleLbl="node1" presStyleIdx="0" presStyleCnt="0"/>
      <dgm:spPr/>
    </dgm:pt>
    <dgm:pt modelId="{770939B5-A2B4-4B74-8FC7-87E85A1838F5}" type="pres">
      <dgm:prSet presAssocID="{B8DD53CF-612F-44D5-AAA1-6E11FDBE4D3A}" presName="hierChild2" presStyleCnt="0"/>
      <dgm:spPr/>
    </dgm:pt>
    <dgm:pt modelId="{709C983B-12B0-4853-8964-83685ED59CB7}" type="pres">
      <dgm:prSet presAssocID="{103414E2-6A12-4266-A1CB-2D08A4975B48}" presName="Name37" presStyleLbl="parChTrans1D2" presStyleIdx="3" presStyleCnt="6"/>
      <dgm:spPr/>
    </dgm:pt>
    <dgm:pt modelId="{626966B5-EFF8-42D8-86A9-FFCF59F10E5A}" type="pres">
      <dgm:prSet presAssocID="{7AC46805-0B02-4DC7-A5FB-502425CBC270}" presName="hierRoot2" presStyleCnt="0">
        <dgm:presLayoutVars>
          <dgm:hierBranch val="init"/>
        </dgm:presLayoutVars>
      </dgm:prSet>
      <dgm:spPr/>
    </dgm:pt>
    <dgm:pt modelId="{C2D4EAEA-9BD5-48A8-A7D4-7E86E56EE395}" type="pres">
      <dgm:prSet presAssocID="{7AC46805-0B02-4DC7-A5FB-502425CBC270}" presName="rootComposite" presStyleCnt="0"/>
      <dgm:spPr/>
    </dgm:pt>
    <dgm:pt modelId="{D4FF5291-42EF-450E-B798-0EE4212C4D24}" type="pres">
      <dgm:prSet presAssocID="{7AC46805-0B02-4DC7-A5FB-502425CBC270}" presName="rootText" presStyleLbl="node2" presStyleIdx="3" presStyleCnt="6">
        <dgm:presLayoutVars>
          <dgm:chPref val="3"/>
        </dgm:presLayoutVars>
      </dgm:prSet>
      <dgm:spPr/>
    </dgm:pt>
    <dgm:pt modelId="{B2E988C6-5EB0-4B42-83B9-58CAF3EAEFA0}" type="pres">
      <dgm:prSet presAssocID="{7AC46805-0B02-4DC7-A5FB-502425CBC270}" presName="rootConnector" presStyleLbl="node2" presStyleIdx="3" presStyleCnt="6"/>
      <dgm:spPr/>
    </dgm:pt>
    <dgm:pt modelId="{F6D0C512-1A20-4A0E-A56E-DF330033F3B5}" type="pres">
      <dgm:prSet presAssocID="{7AC46805-0B02-4DC7-A5FB-502425CBC270}" presName="hierChild4" presStyleCnt="0"/>
      <dgm:spPr/>
    </dgm:pt>
    <dgm:pt modelId="{60F17D0B-3A62-41CB-BE1A-F812E867BC86}" type="pres">
      <dgm:prSet presAssocID="{559A1FF8-D3EF-4002-8C40-6AB46B105A0C}" presName="Name37" presStyleLbl="parChTrans1D3" presStyleIdx="3" presStyleCnt="9"/>
      <dgm:spPr/>
    </dgm:pt>
    <dgm:pt modelId="{AB2CF166-0182-4D4F-A4C5-93B5211D45FE}" type="pres">
      <dgm:prSet presAssocID="{C8E47D49-E83F-40CC-89CD-6D9F9546841A}" presName="hierRoot2" presStyleCnt="0">
        <dgm:presLayoutVars>
          <dgm:hierBranch val="init"/>
        </dgm:presLayoutVars>
      </dgm:prSet>
      <dgm:spPr/>
    </dgm:pt>
    <dgm:pt modelId="{662D0FF1-B23E-484A-A79E-0362A96A7327}" type="pres">
      <dgm:prSet presAssocID="{C8E47D49-E83F-40CC-89CD-6D9F9546841A}" presName="rootComposite" presStyleCnt="0"/>
      <dgm:spPr/>
    </dgm:pt>
    <dgm:pt modelId="{22C33886-5893-48EF-8899-C113D60F6063}" type="pres">
      <dgm:prSet presAssocID="{C8E47D49-E83F-40CC-89CD-6D9F9546841A}" presName="rootText" presStyleLbl="node3" presStyleIdx="3" presStyleCnt="9">
        <dgm:presLayoutVars>
          <dgm:chPref val="3"/>
        </dgm:presLayoutVars>
      </dgm:prSet>
      <dgm:spPr/>
    </dgm:pt>
    <dgm:pt modelId="{B084CECF-6E6A-4278-9D64-0EADAE3D0AD3}" type="pres">
      <dgm:prSet presAssocID="{C8E47D49-E83F-40CC-89CD-6D9F9546841A}" presName="rootConnector" presStyleLbl="node3" presStyleIdx="3" presStyleCnt="9"/>
      <dgm:spPr/>
    </dgm:pt>
    <dgm:pt modelId="{A107D2F0-03D8-4E10-9AD2-4AB6C8170FC7}" type="pres">
      <dgm:prSet presAssocID="{C8E47D49-E83F-40CC-89CD-6D9F9546841A}" presName="hierChild4" presStyleCnt="0"/>
      <dgm:spPr/>
    </dgm:pt>
    <dgm:pt modelId="{8A0AB9F1-E199-44EE-9681-3132BCF0610F}" type="pres">
      <dgm:prSet presAssocID="{EEF9D5AF-7E69-4483-9242-74DFE7A94B1B}" presName="Name37" presStyleLbl="parChTrans1D4" presStyleIdx="4" presStyleCnt="13"/>
      <dgm:spPr/>
    </dgm:pt>
    <dgm:pt modelId="{39B4A72C-9BC5-4B88-99E3-00B5EF8D02C4}" type="pres">
      <dgm:prSet presAssocID="{1B446CA5-4D15-4928-93B3-4A74400E32EF}" presName="hierRoot2" presStyleCnt="0">
        <dgm:presLayoutVars>
          <dgm:hierBranch val="init"/>
        </dgm:presLayoutVars>
      </dgm:prSet>
      <dgm:spPr/>
    </dgm:pt>
    <dgm:pt modelId="{4266EFD9-0938-44CA-9260-B2352C581D40}" type="pres">
      <dgm:prSet presAssocID="{1B446CA5-4D15-4928-93B3-4A74400E32EF}" presName="rootComposite" presStyleCnt="0"/>
      <dgm:spPr/>
    </dgm:pt>
    <dgm:pt modelId="{BC4C9BA4-689C-4903-A298-67B8869CD18A}" type="pres">
      <dgm:prSet presAssocID="{1B446CA5-4D15-4928-93B3-4A74400E32EF}" presName="rootText" presStyleLbl="node4" presStyleIdx="4" presStyleCnt="13">
        <dgm:presLayoutVars>
          <dgm:chPref val="3"/>
        </dgm:presLayoutVars>
      </dgm:prSet>
      <dgm:spPr/>
    </dgm:pt>
    <dgm:pt modelId="{DF2756CE-1283-4F45-9E09-283ED31A5226}" type="pres">
      <dgm:prSet presAssocID="{1B446CA5-4D15-4928-93B3-4A74400E32EF}" presName="rootConnector" presStyleLbl="node4" presStyleIdx="4" presStyleCnt="13"/>
      <dgm:spPr/>
    </dgm:pt>
    <dgm:pt modelId="{BCFCA7F7-D400-47E8-87C3-F962889BE330}" type="pres">
      <dgm:prSet presAssocID="{1B446CA5-4D15-4928-93B3-4A74400E32EF}" presName="hierChild4" presStyleCnt="0"/>
      <dgm:spPr/>
    </dgm:pt>
    <dgm:pt modelId="{33E0C199-6335-4CEE-96F7-9767EDDD7F55}" type="pres">
      <dgm:prSet presAssocID="{1B446CA5-4D15-4928-93B3-4A74400E32EF}" presName="hierChild5" presStyleCnt="0"/>
      <dgm:spPr/>
    </dgm:pt>
    <dgm:pt modelId="{59858121-2BB1-48B4-9F0A-182AB4813D85}" type="pres">
      <dgm:prSet presAssocID="{C8E47D49-E83F-40CC-89CD-6D9F9546841A}" presName="hierChild5" presStyleCnt="0"/>
      <dgm:spPr/>
    </dgm:pt>
    <dgm:pt modelId="{3C0496DC-CCA1-4C66-BBE9-BEBD183C30B2}" type="pres">
      <dgm:prSet presAssocID="{0F39DFF6-E0ED-4E8E-9536-B0F791C193AF}" presName="Name37" presStyleLbl="parChTrans1D3" presStyleIdx="4" presStyleCnt="9"/>
      <dgm:spPr/>
    </dgm:pt>
    <dgm:pt modelId="{7E8AB51B-346F-40F2-A435-EB95758CE021}" type="pres">
      <dgm:prSet presAssocID="{B71C7815-F9CD-4FB9-A898-B8C172389787}" presName="hierRoot2" presStyleCnt="0">
        <dgm:presLayoutVars>
          <dgm:hierBranch val="init"/>
        </dgm:presLayoutVars>
      </dgm:prSet>
      <dgm:spPr/>
    </dgm:pt>
    <dgm:pt modelId="{6AD4396A-C333-438F-9564-79AF4249EAC9}" type="pres">
      <dgm:prSet presAssocID="{B71C7815-F9CD-4FB9-A898-B8C172389787}" presName="rootComposite" presStyleCnt="0"/>
      <dgm:spPr/>
    </dgm:pt>
    <dgm:pt modelId="{D9FE9C20-E966-4392-8C9A-E591239382AF}" type="pres">
      <dgm:prSet presAssocID="{B71C7815-F9CD-4FB9-A898-B8C172389787}" presName="rootText" presStyleLbl="node3" presStyleIdx="4" presStyleCnt="9">
        <dgm:presLayoutVars>
          <dgm:chPref val="3"/>
        </dgm:presLayoutVars>
      </dgm:prSet>
      <dgm:spPr/>
    </dgm:pt>
    <dgm:pt modelId="{CC5CD3F4-7E47-4FDD-B4C8-853D7FEFE479}" type="pres">
      <dgm:prSet presAssocID="{B71C7815-F9CD-4FB9-A898-B8C172389787}" presName="rootConnector" presStyleLbl="node3" presStyleIdx="4" presStyleCnt="9"/>
      <dgm:spPr/>
    </dgm:pt>
    <dgm:pt modelId="{BE27C25B-F8DC-4421-B880-F3F9CAA8BBB8}" type="pres">
      <dgm:prSet presAssocID="{B71C7815-F9CD-4FB9-A898-B8C172389787}" presName="hierChild4" presStyleCnt="0"/>
      <dgm:spPr/>
    </dgm:pt>
    <dgm:pt modelId="{6EC134EF-9287-4256-B8E9-C94852FF8027}" type="pres">
      <dgm:prSet presAssocID="{8ACCCA8D-EE74-44E9-AF8A-655B5CA95E3C}" presName="Name37" presStyleLbl="parChTrans1D4" presStyleIdx="5" presStyleCnt="13"/>
      <dgm:spPr/>
    </dgm:pt>
    <dgm:pt modelId="{8F5998EE-422B-4116-B7C7-DC4D6189CD8B}" type="pres">
      <dgm:prSet presAssocID="{82309621-B2D8-46E1-B278-2E0EF3A839DA}" presName="hierRoot2" presStyleCnt="0">
        <dgm:presLayoutVars>
          <dgm:hierBranch val="init"/>
        </dgm:presLayoutVars>
      </dgm:prSet>
      <dgm:spPr/>
    </dgm:pt>
    <dgm:pt modelId="{2AB82222-FCBC-4F3F-BB6B-0A945BE6D1D4}" type="pres">
      <dgm:prSet presAssocID="{82309621-B2D8-46E1-B278-2E0EF3A839DA}" presName="rootComposite" presStyleCnt="0"/>
      <dgm:spPr/>
    </dgm:pt>
    <dgm:pt modelId="{0CF4AA4A-0AEB-4D85-B6B0-E31FF018FA45}" type="pres">
      <dgm:prSet presAssocID="{82309621-B2D8-46E1-B278-2E0EF3A839DA}" presName="rootText" presStyleLbl="node4" presStyleIdx="5" presStyleCnt="13">
        <dgm:presLayoutVars>
          <dgm:chPref val="3"/>
        </dgm:presLayoutVars>
      </dgm:prSet>
      <dgm:spPr/>
    </dgm:pt>
    <dgm:pt modelId="{A4A04BC2-6EB8-4B3B-ABFB-FBFB2F9B9875}" type="pres">
      <dgm:prSet presAssocID="{82309621-B2D8-46E1-B278-2E0EF3A839DA}" presName="rootConnector" presStyleLbl="node4" presStyleIdx="5" presStyleCnt="13"/>
      <dgm:spPr/>
    </dgm:pt>
    <dgm:pt modelId="{AEBFE55D-05CA-4A3F-8FD5-9A251685BE94}" type="pres">
      <dgm:prSet presAssocID="{82309621-B2D8-46E1-B278-2E0EF3A839DA}" presName="hierChild4" presStyleCnt="0"/>
      <dgm:spPr/>
    </dgm:pt>
    <dgm:pt modelId="{554926A1-97CB-48C7-A8CF-000D90902B68}" type="pres">
      <dgm:prSet presAssocID="{82309621-B2D8-46E1-B278-2E0EF3A839DA}" presName="hierChild5" presStyleCnt="0"/>
      <dgm:spPr/>
    </dgm:pt>
    <dgm:pt modelId="{88C16C04-0227-404D-8545-1E54068A40BD}" type="pres">
      <dgm:prSet presAssocID="{B71C7815-F9CD-4FB9-A898-B8C172389787}" presName="hierChild5" presStyleCnt="0"/>
      <dgm:spPr/>
    </dgm:pt>
    <dgm:pt modelId="{9F8A676E-881A-4743-9E8D-5859E74487A9}" type="pres">
      <dgm:prSet presAssocID="{636A5965-3DCF-41D6-B3D8-8E5225A92FB0}" presName="Name37" presStyleLbl="parChTrans1D3" presStyleIdx="5" presStyleCnt="9"/>
      <dgm:spPr/>
    </dgm:pt>
    <dgm:pt modelId="{3723C01A-3724-487B-BC35-69BD11CCFB24}" type="pres">
      <dgm:prSet presAssocID="{FC736839-99F3-482F-9BF0-8B5D0CA750A9}" presName="hierRoot2" presStyleCnt="0">
        <dgm:presLayoutVars>
          <dgm:hierBranch val="init"/>
        </dgm:presLayoutVars>
      </dgm:prSet>
      <dgm:spPr/>
    </dgm:pt>
    <dgm:pt modelId="{4F3A8089-1544-4168-91A1-4E9A0B4F3D4D}" type="pres">
      <dgm:prSet presAssocID="{FC736839-99F3-482F-9BF0-8B5D0CA750A9}" presName="rootComposite" presStyleCnt="0"/>
      <dgm:spPr/>
    </dgm:pt>
    <dgm:pt modelId="{84D55A6C-1D5A-4715-93D7-87E9E0414AAB}" type="pres">
      <dgm:prSet presAssocID="{FC736839-99F3-482F-9BF0-8B5D0CA750A9}" presName="rootText" presStyleLbl="node3" presStyleIdx="5" presStyleCnt="9">
        <dgm:presLayoutVars>
          <dgm:chPref val="3"/>
        </dgm:presLayoutVars>
      </dgm:prSet>
      <dgm:spPr/>
    </dgm:pt>
    <dgm:pt modelId="{F26BACFC-FB9C-4896-B2A8-644B5D3F320B}" type="pres">
      <dgm:prSet presAssocID="{FC736839-99F3-482F-9BF0-8B5D0CA750A9}" presName="rootConnector" presStyleLbl="node3" presStyleIdx="5" presStyleCnt="9"/>
      <dgm:spPr/>
    </dgm:pt>
    <dgm:pt modelId="{179ED577-EA4C-4456-BB54-E03D2D16CCDF}" type="pres">
      <dgm:prSet presAssocID="{FC736839-99F3-482F-9BF0-8B5D0CA750A9}" presName="hierChild4" presStyleCnt="0"/>
      <dgm:spPr/>
    </dgm:pt>
    <dgm:pt modelId="{4887E856-09AC-44C9-B884-D20D4E025725}" type="pres">
      <dgm:prSet presAssocID="{B3736DE5-3FF3-45F5-BB1B-93086DF34527}" presName="Name37" presStyleLbl="parChTrans1D4" presStyleIdx="6" presStyleCnt="13"/>
      <dgm:spPr/>
    </dgm:pt>
    <dgm:pt modelId="{5DC7BCE3-BAAA-4781-A0EE-10976E195A9C}" type="pres">
      <dgm:prSet presAssocID="{77E9BD8D-3B63-4301-8590-B47CC636E592}" presName="hierRoot2" presStyleCnt="0">
        <dgm:presLayoutVars>
          <dgm:hierBranch val="init"/>
        </dgm:presLayoutVars>
      </dgm:prSet>
      <dgm:spPr/>
    </dgm:pt>
    <dgm:pt modelId="{4D37A625-1E9D-4093-8DE1-6D61C4D1279E}" type="pres">
      <dgm:prSet presAssocID="{77E9BD8D-3B63-4301-8590-B47CC636E592}" presName="rootComposite" presStyleCnt="0"/>
      <dgm:spPr/>
    </dgm:pt>
    <dgm:pt modelId="{F12A06F1-243A-4564-9394-2CCB073BD73F}" type="pres">
      <dgm:prSet presAssocID="{77E9BD8D-3B63-4301-8590-B47CC636E592}" presName="rootText" presStyleLbl="node4" presStyleIdx="6" presStyleCnt="13">
        <dgm:presLayoutVars>
          <dgm:chPref val="3"/>
        </dgm:presLayoutVars>
      </dgm:prSet>
      <dgm:spPr/>
    </dgm:pt>
    <dgm:pt modelId="{75459ACE-297C-4336-AF94-B258048816B9}" type="pres">
      <dgm:prSet presAssocID="{77E9BD8D-3B63-4301-8590-B47CC636E592}" presName="rootConnector" presStyleLbl="node4" presStyleIdx="6" presStyleCnt="13"/>
      <dgm:spPr/>
    </dgm:pt>
    <dgm:pt modelId="{E21D2FB3-9F1D-4C81-9722-0304F0E2E3C6}" type="pres">
      <dgm:prSet presAssocID="{77E9BD8D-3B63-4301-8590-B47CC636E592}" presName="hierChild4" presStyleCnt="0"/>
      <dgm:spPr/>
    </dgm:pt>
    <dgm:pt modelId="{821F5154-8FBD-41AE-9653-70196B37E6C7}" type="pres">
      <dgm:prSet presAssocID="{77E9BD8D-3B63-4301-8590-B47CC636E592}" presName="hierChild5" presStyleCnt="0"/>
      <dgm:spPr/>
    </dgm:pt>
    <dgm:pt modelId="{C1CC923B-C82C-43C6-878F-4E89A7D0E876}" type="pres">
      <dgm:prSet presAssocID="{C7B7A3EC-624E-48F0-A9A9-106E26B5A458}" presName="Name37" presStyleLbl="parChTrans1D4" presStyleIdx="7" presStyleCnt="13"/>
      <dgm:spPr/>
    </dgm:pt>
    <dgm:pt modelId="{FA67708B-76EF-4224-AD50-7483C2FDBEE8}" type="pres">
      <dgm:prSet presAssocID="{F199B8E0-8B9C-43A0-B2CC-9858DD6528B0}" presName="hierRoot2" presStyleCnt="0">
        <dgm:presLayoutVars>
          <dgm:hierBranch val="init"/>
        </dgm:presLayoutVars>
      </dgm:prSet>
      <dgm:spPr/>
    </dgm:pt>
    <dgm:pt modelId="{2706F94C-0639-4582-92A9-B8AC2EE1F9BC}" type="pres">
      <dgm:prSet presAssocID="{F199B8E0-8B9C-43A0-B2CC-9858DD6528B0}" presName="rootComposite" presStyleCnt="0"/>
      <dgm:spPr/>
    </dgm:pt>
    <dgm:pt modelId="{C9676FCA-A3AD-4B67-8873-8F005261E5D3}" type="pres">
      <dgm:prSet presAssocID="{F199B8E0-8B9C-43A0-B2CC-9858DD6528B0}" presName="rootText" presStyleLbl="node4" presStyleIdx="7" presStyleCnt="13">
        <dgm:presLayoutVars>
          <dgm:chPref val="3"/>
        </dgm:presLayoutVars>
      </dgm:prSet>
      <dgm:spPr/>
    </dgm:pt>
    <dgm:pt modelId="{D22344C0-4138-40B9-9F92-F565B6CF37E1}" type="pres">
      <dgm:prSet presAssocID="{F199B8E0-8B9C-43A0-B2CC-9858DD6528B0}" presName="rootConnector" presStyleLbl="node4" presStyleIdx="7" presStyleCnt="13"/>
      <dgm:spPr/>
    </dgm:pt>
    <dgm:pt modelId="{CB34E7B3-F90F-4E3A-966C-4D5FC621A9F9}" type="pres">
      <dgm:prSet presAssocID="{F199B8E0-8B9C-43A0-B2CC-9858DD6528B0}" presName="hierChild4" presStyleCnt="0"/>
      <dgm:spPr/>
    </dgm:pt>
    <dgm:pt modelId="{78A6587E-93E5-456A-9B9B-0E347EF137CF}" type="pres">
      <dgm:prSet presAssocID="{F199B8E0-8B9C-43A0-B2CC-9858DD6528B0}" presName="hierChild5" presStyleCnt="0"/>
      <dgm:spPr/>
    </dgm:pt>
    <dgm:pt modelId="{5AF66846-F18F-4ECC-9CEE-2E2A91741CD6}" type="pres">
      <dgm:prSet presAssocID="{FC736839-99F3-482F-9BF0-8B5D0CA750A9}" presName="hierChild5" presStyleCnt="0"/>
      <dgm:spPr/>
    </dgm:pt>
    <dgm:pt modelId="{842C7B2F-4154-4885-8DCF-4DF04F90C0DB}" type="pres">
      <dgm:prSet presAssocID="{7AC46805-0B02-4DC7-A5FB-502425CBC270}" presName="hierChild5" presStyleCnt="0"/>
      <dgm:spPr/>
    </dgm:pt>
    <dgm:pt modelId="{F7EAA11C-4F51-4F8F-83CF-42153BDCF25B}" type="pres">
      <dgm:prSet presAssocID="{CCF27384-8287-4DC4-9F36-CA721BD79C4F}" presName="Name37" presStyleLbl="parChTrans1D2" presStyleIdx="4" presStyleCnt="6"/>
      <dgm:spPr/>
    </dgm:pt>
    <dgm:pt modelId="{9AA35AE2-A0DB-4DCB-BA28-D3AC448EA22F}" type="pres">
      <dgm:prSet presAssocID="{A9EC5C68-3723-4802-A76F-A3596DBBFF87}" presName="hierRoot2" presStyleCnt="0">
        <dgm:presLayoutVars>
          <dgm:hierBranch val="init"/>
        </dgm:presLayoutVars>
      </dgm:prSet>
      <dgm:spPr/>
    </dgm:pt>
    <dgm:pt modelId="{E50BCB07-2282-4EAB-BED2-20D79A25373A}" type="pres">
      <dgm:prSet presAssocID="{A9EC5C68-3723-4802-A76F-A3596DBBFF87}" presName="rootComposite" presStyleCnt="0"/>
      <dgm:spPr/>
    </dgm:pt>
    <dgm:pt modelId="{BE861DD9-CAE9-4E7F-A762-28DFB2EC6BF6}" type="pres">
      <dgm:prSet presAssocID="{A9EC5C68-3723-4802-A76F-A3596DBBFF87}" presName="rootText" presStyleLbl="node2" presStyleIdx="4" presStyleCnt="6">
        <dgm:presLayoutVars>
          <dgm:chPref val="3"/>
        </dgm:presLayoutVars>
      </dgm:prSet>
      <dgm:spPr/>
    </dgm:pt>
    <dgm:pt modelId="{0A28C0A8-A27B-495F-81A3-BEF5ACC34373}" type="pres">
      <dgm:prSet presAssocID="{A9EC5C68-3723-4802-A76F-A3596DBBFF87}" presName="rootConnector" presStyleLbl="node2" presStyleIdx="4" presStyleCnt="6"/>
      <dgm:spPr/>
    </dgm:pt>
    <dgm:pt modelId="{051D1476-574B-40F7-AE17-70953E790CF5}" type="pres">
      <dgm:prSet presAssocID="{A9EC5C68-3723-4802-A76F-A3596DBBFF87}" presName="hierChild4" presStyleCnt="0"/>
      <dgm:spPr/>
    </dgm:pt>
    <dgm:pt modelId="{E0AC44CD-A5B0-4F15-B741-EEFDE1D5055F}" type="pres">
      <dgm:prSet presAssocID="{31A3F079-44D1-48F5-B07E-E46B9461B64D}" presName="Name37" presStyleLbl="parChTrans1D3" presStyleIdx="6" presStyleCnt="9"/>
      <dgm:spPr/>
    </dgm:pt>
    <dgm:pt modelId="{DA4A8A40-34E1-4BD1-8F65-464CF92DB07D}" type="pres">
      <dgm:prSet presAssocID="{81190F1B-81A3-4574-8378-3573E9CC376C}" presName="hierRoot2" presStyleCnt="0">
        <dgm:presLayoutVars>
          <dgm:hierBranch val="init"/>
        </dgm:presLayoutVars>
      </dgm:prSet>
      <dgm:spPr/>
    </dgm:pt>
    <dgm:pt modelId="{D0416062-0719-4613-99FE-72DFF0B505E1}" type="pres">
      <dgm:prSet presAssocID="{81190F1B-81A3-4574-8378-3573E9CC376C}" presName="rootComposite" presStyleCnt="0"/>
      <dgm:spPr/>
    </dgm:pt>
    <dgm:pt modelId="{B4330E8F-9DDD-4EFA-91D9-D1492BE3AB95}" type="pres">
      <dgm:prSet presAssocID="{81190F1B-81A3-4574-8378-3573E9CC376C}" presName="rootText" presStyleLbl="node3" presStyleIdx="6" presStyleCnt="9">
        <dgm:presLayoutVars>
          <dgm:chPref val="3"/>
        </dgm:presLayoutVars>
      </dgm:prSet>
      <dgm:spPr/>
    </dgm:pt>
    <dgm:pt modelId="{5D59EF00-372C-464C-A9DE-C93F8A80147C}" type="pres">
      <dgm:prSet presAssocID="{81190F1B-81A3-4574-8378-3573E9CC376C}" presName="rootConnector" presStyleLbl="node3" presStyleIdx="6" presStyleCnt="9"/>
      <dgm:spPr/>
    </dgm:pt>
    <dgm:pt modelId="{A565E7F4-C4A6-4A53-8FFD-671F225A2C15}" type="pres">
      <dgm:prSet presAssocID="{81190F1B-81A3-4574-8378-3573E9CC376C}" presName="hierChild4" presStyleCnt="0"/>
      <dgm:spPr/>
    </dgm:pt>
    <dgm:pt modelId="{30CD141E-E843-4639-BFC0-A9EB61A4F3EC}" type="pres">
      <dgm:prSet presAssocID="{C7D41A56-276E-47CF-B2C0-C1DA74D82807}" presName="Name37" presStyleLbl="parChTrans1D4" presStyleIdx="8" presStyleCnt="13"/>
      <dgm:spPr/>
    </dgm:pt>
    <dgm:pt modelId="{3DF90FE2-FDB7-4792-BCF5-1469387D71F8}" type="pres">
      <dgm:prSet presAssocID="{4C820DE4-3521-4AD6-AD0F-FEB040BDDF42}" presName="hierRoot2" presStyleCnt="0">
        <dgm:presLayoutVars>
          <dgm:hierBranch val="init"/>
        </dgm:presLayoutVars>
      </dgm:prSet>
      <dgm:spPr/>
    </dgm:pt>
    <dgm:pt modelId="{9879DD95-0B92-4811-B33D-752E25B393FF}" type="pres">
      <dgm:prSet presAssocID="{4C820DE4-3521-4AD6-AD0F-FEB040BDDF42}" presName="rootComposite" presStyleCnt="0"/>
      <dgm:spPr/>
    </dgm:pt>
    <dgm:pt modelId="{3C77AFCF-2513-4447-B864-EDFDF807FC5B}" type="pres">
      <dgm:prSet presAssocID="{4C820DE4-3521-4AD6-AD0F-FEB040BDDF42}" presName="rootText" presStyleLbl="node4" presStyleIdx="8" presStyleCnt="13">
        <dgm:presLayoutVars>
          <dgm:chPref val="3"/>
        </dgm:presLayoutVars>
      </dgm:prSet>
      <dgm:spPr/>
    </dgm:pt>
    <dgm:pt modelId="{4F0BAB6A-ACD5-4CD4-B44E-BBB35D94092C}" type="pres">
      <dgm:prSet presAssocID="{4C820DE4-3521-4AD6-AD0F-FEB040BDDF42}" presName="rootConnector" presStyleLbl="node4" presStyleIdx="8" presStyleCnt="13"/>
      <dgm:spPr/>
    </dgm:pt>
    <dgm:pt modelId="{C8067855-877D-4B3C-A86D-D74739CECEAA}" type="pres">
      <dgm:prSet presAssocID="{4C820DE4-3521-4AD6-AD0F-FEB040BDDF42}" presName="hierChild4" presStyleCnt="0"/>
      <dgm:spPr/>
    </dgm:pt>
    <dgm:pt modelId="{99B7214C-6A82-4A47-BF9C-2122D7548331}" type="pres">
      <dgm:prSet presAssocID="{4C820DE4-3521-4AD6-AD0F-FEB040BDDF42}" presName="hierChild5" presStyleCnt="0"/>
      <dgm:spPr/>
    </dgm:pt>
    <dgm:pt modelId="{632D4969-CAA7-49C5-BC62-5BED8EAB8CC0}" type="pres">
      <dgm:prSet presAssocID="{4FA609B2-53D7-4DB2-9235-38F42C1F11EA}" presName="Name37" presStyleLbl="parChTrans1D4" presStyleIdx="9" presStyleCnt="13"/>
      <dgm:spPr/>
    </dgm:pt>
    <dgm:pt modelId="{F83CDC2B-697B-40F2-8D73-1B32DD06C992}" type="pres">
      <dgm:prSet presAssocID="{1E81582A-1552-4D76-98C2-A1BEC2A9A2D4}" presName="hierRoot2" presStyleCnt="0">
        <dgm:presLayoutVars>
          <dgm:hierBranch val="init"/>
        </dgm:presLayoutVars>
      </dgm:prSet>
      <dgm:spPr/>
    </dgm:pt>
    <dgm:pt modelId="{059A5935-9C10-4B80-B6BB-BB9DE5788CEF}" type="pres">
      <dgm:prSet presAssocID="{1E81582A-1552-4D76-98C2-A1BEC2A9A2D4}" presName="rootComposite" presStyleCnt="0"/>
      <dgm:spPr/>
    </dgm:pt>
    <dgm:pt modelId="{4185E9FD-9D91-406A-8C1E-A4DE00916D75}" type="pres">
      <dgm:prSet presAssocID="{1E81582A-1552-4D76-98C2-A1BEC2A9A2D4}" presName="rootText" presStyleLbl="node4" presStyleIdx="9" presStyleCnt="13">
        <dgm:presLayoutVars>
          <dgm:chPref val="3"/>
        </dgm:presLayoutVars>
      </dgm:prSet>
      <dgm:spPr/>
    </dgm:pt>
    <dgm:pt modelId="{3FEB7461-C98D-4A39-B4CA-DB7FD8E84979}" type="pres">
      <dgm:prSet presAssocID="{1E81582A-1552-4D76-98C2-A1BEC2A9A2D4}" presName="rootConnector" presStyleLbl="node4" presStyleIdx="9" presStyleCnt="13"/>
      <dgm:spPr/>
    </dgm:pt>
    <dgm:pt modelId="{93C60554-0A02-4EA6-BE27-853B577C8147}" type="pres">
      <dgm:prSet presAssocID="{1E81582A-1552-4D76-98C2-A1BEC2A9A2D4}" presName="hierChild4" presStyleCnt="0"/>
      <dgm:spPr/>
    </dgm:pt>
    <dgm:pt modelId="{534A3634-89BF-4A98-B971-1B279EE530C5}" type="pres">
      <dgm:prSet presAssocID="{1E81582A-1552-4D76-98C2-A1BEC2A9A2D4}" presName="hierChild5" presStyleCnt="0"/>
      <dgm:spPr/>
    </dgm:pt>
    <dgm:pt modelId="{87066A30-5728-4C9E-A9A1-7020E76CC870}" type="pres">
      <dgm:prSet presAssocID="{81190F1B-81A3-4574-8378-3573E9CC376C}" presName="hierChild5" presStyleCnt="0"/>
      <dgm:spPr/>
    </dgm:pt>
    <dgm:pt modelId="{D88A8541-DD31-4681-A619-BD7994AAF2E0}" type="pres">
      <dgm:prSet presAssocID="{C97E4F9F-489F-4424-90EC-092EBC75E4EA}" presName="Name37" presStyleLbl="parChTrans1D3" presStyleIdx="7" presStyleCnt="9"/>
      <dgm:spPr/>
    </dgm:pt>
    <dgm:pt modelId="{E0E0B73D-D67A-4D66-A058-3C116CBEBF5F}" type="pres">
      <dgm:prSet presAssocID="{82A1234B-7B29-47E2-B48C-E0D9D00AAE99}" presName="hierRoot2" presStyleCnt="0">
        <dgm:presLayoutVars>
          <dgm:hierBranch val="init"/>
        </dgm:presLayoutVars>
      </dgm:prSet>
      <dgm:spPr/>
    </dgm:pt>
    <dgm:pt modelId="{9B49A763-4D9A-438A-B003-26B83D150EBE}" type="pres">
      <dgm:prSet presAssocID="{82A1234B-7B29-47E2-B48C-E0D9D00AAE99}" presName="rootComposite" presStyleCnt="0"/>
      <dgm:spPr/>
    </dgm:pt>
    <dgm:pt modelId="{4AE4302F-4372-45EB-B39E-2A9AE4C79628}" type="pres">
      <dgm:prSet presAssocID="{82A1234B-7B29-47E2-B48C-E0D9D00AAE99}" presName="rootText" presStyleLbl="node3" presStyleIdx="7" presStyleCnt="9">
        <dgm:presLayoutVars>
          <dgm:chPref val="3"/>
        </dgm:presLayoutVars>
      </dgm:prSet>
      <dgm:spPr/>
    </dgm:pt>
    <dgm:pt modelId="{72D42B18-13E1-4A1E-B029-BDEC3CBD8A15}" type="pres">
      <dgm:prSet presAssocID="{82A1234B-7B29-47E2-B48C-E0D9D00AAE99}" presName="rootConnector" presStyleLbl="node3" presStyleIdx="7" presStyleCnt="9"/>
      <dgm:spPr/>
    </dgm:pt>
    <dgm:pt modelId="{CC4F4E02-88C6-4B8E-B80B-3C4AC4F8C35B}" type="pres">
      <dgm:prSet presAssocID="{82A1234B-7B29-47E2-B48C-E0D9D00AAE99}" presName="hierChild4" presStyleCnt="0"/>
      <dgm:spPr/>
    </dgm:pt>
    <dgm:pt modelId="{18720870-757B-402A-8D80-60E4E7D7E19E}" type="pres">
      <dgm:prSet presAssocID="{BE982937-6FCE-4982-8D6D-1C2FE18EF043}" presName="Name37" presStyleLbl="parChTrans1D4" presStyleIdx="10" presStyleCnt="13"/>
      <dgm:spPr/>
    </dgm:pt>
    <dgm:pt modelId="{9B507BFF-5C32-419F-BE56-CC1C88B686EA}" type="pres">
      <dgm:prSet presAssocID="{C73BA172-965B-4904-82C0-1CC99063F949}" presName="hierRoot2" presStyleCnt="0">
        <dgm:presLayoutVars>
          <dgm:hierBranch val="init"/>
        </dgm:presLayoutVars>
      </dgm:prSet>
      <dgm:spPr/>
    </dgm:pt>
    <dgm:pt modelId="{D6B4D0ED-4E1E-4086-93AE-13301517BF06}" type="pres">
      <dgm:prSet presAssocID="{C73BA172-965B-4904-82C0-1CC99063F949}" presName="rootComposite" presStyleCnt="0"/>
      <dgm:spPr/>
    </dgm:pt>
    <dgm:pt modelId="{937DD385-EA92-46D6-9689-624928AFC834}" type="pres">
      <dgm:prSet presAssocID="{C73BA172-965B-4904-82C0-1CC99063F949}" presName="rootText" presStyleLbl="node4" presStyleIdx="10" presStyleCnt="13">
        <dgm:presLayoutVars>
          <dgm:chPref val="3"/>
        </dgm:presLayoutVars>
      </dgm:prSet>
      <dgm:spPr/>
    </dgm:pt>
    <dgm:pt modelId="{8BC74F21-1B7A-4F7F-9F2E-160BA6D59AAC}" type="pres">
      <dgm:prSet presAssocID="{C73BA172-965B-4904-82C0-1CC99063F949}" presName="rootConnector" presStyleLbl="node4" presStyleIdx="10" presStyleCnt="13"/>
      <dgm:spPr/>
    </dgm:pt>
    <dgm:pt modelId="{709A6500-607A-4CDE-B79F-43B71EB38C82}" type="pres">
      <dgm:prSet presAssocID="{C73BA172-965B-4904-82C0-1CC99063F949}" presName="hierChild4" presStyleCnt="0"/>
      <dgm:spPr/>
    </dgm:pt>
    <dgm:pt modelId="{B0A01E34-029A-4991-BF4E-8423641FBC00}" type="pres">
      <dgm:prSet presAssocID="{C73BA172-965B-4904-82C0-1CC99063F949}" presName="hierChild5" presStyleCnt="0"/>
      <dgm:spPr/>
    </dgm:pt>
    <dgm:pt modelId="{F6ECAC73-644A-45A8-A692-EAC0CB1D6C6C}" type="pres">
      <dgm:prSet presAssocID="{82A1234B-7B29-47E2-B48C-E0D9D00AAE99}" presName="hierChild5" presStyleCnt="0"/>
      <dgm:spPr/>
    </dgm:pt>
    <dgm:pt modelId="{FF5C3033-6C7D-4909-B120-04F529DEC222}" type="pres">
      <dgm:prSet presAssocID="{29C39A50-B46E-4BC0-BC53-A0755FA6421D}" presName="Name37" presStyleLbl="parChTrans1D3" presStyleIdx="8" presStyleCnt="9"/>
      <dgm:spPr/>
    </dgm:pt>
    <dgm:pt modelId="{66FE37BF-8901-4688-B0C0-47A6E6DA6E2A}" type="pres">
      <dgm:prSet presAssocID="{B09CD988-7D1B-4328-937D-082B0EF4C134}" presName="hierRoot2" presStyleCnt="0">
        <dgm:presLayoutVars>
          <dgm:hierBranch val="init"/>
        </dgm:presLayoutVars>
      </dgm:prSet>
      <dgm:spPr/>
    </dgm:pt>
    <dgm:pt modelId="{10E102E7-9623-4791-ABB7-14502B17D838}" type="pres">
      <dgm:prSet presAssocID="{B09CD988-7D1B-4328-937D-082B0EF4C134}" presName="rootComposite" presStyleCnt="0"/>
      <dgm:spPr/>
    </dgm:pt>
    <dgm:pt modelId="{5F9CB205-A20E-4ADF-A412-6EC8624F0CEF}" type="pres">
      <dgm:prSet presAssocID="{B09CD988-7D1B-4328-937D-082B0EF4C134}" presName="rootText" presStyleLbl="node3" presStyleIdx="8" presStyleCnt="9">
        <dgm:presLayoutVars>
          <dgm:chPref val="3"/>
        </dgm:presLayoutVars>
      </dgm:prSet>
      <dgm:spPr/>
    </dgm:pt>
    <dgm:pt modelId="{D24BDD76-32A2-4121-9C0F-B8A71E48C035}" type="pres">
      <dgm:prSet presAssocID="{B09CD988-7D1B-4328-937D-082B0EF4C134}" presName="rootConnector" presStyleLbl="node3" presStyleIdx="8" presStyleCnt="9"/>
      <dgm:spPr/>
    </dgm:pt>
    <dgm:pt modelId="{1F8E870D-A168-4EE2-A34C-C8741CAE799D}" type="pres">
      <dgm:prSet presAssocID="{B09CD988-7D1B-4328-937D-082B0EF4C134}" presName="hierChild4" presStyleCnt="0"/>
      <dgm:spPr/>
    </dgm:pt>
    <dgm:pt modelId="{4DF78B99-B927-46E8-A37A-C6CEA7823493}" type="pres">
      <dgm:prSet presAssocID="{F51DC98A-94D9-4CFE-96D7-C53F90610CC1}" presName="Name37" presStyleLbl="parChTrans1D4" presStyleIdx="11" presStyleCnt="13"/>
      <dgm:spPr/>
    </dgm:pt>
    <dgm:pt modelId="{B9F815EA-DB83-49CE-87E4-08DF7709B277}" type="pres">
      <dgm:prSet presAssocID="{F14F5AEC-D063-4148-9B8A-DCF0B869A701}" presName="hierRoot2" presStyleCnt="0">
        <dgm:presLayoutVars>
          <dgm:hierBranch val="init"/>
        </dgm:presLayoutVars>
      </dgm:prSet>
      <dgm:spPr/>
    </dgm:pt>
    <dgm:pt modelId="{60682F94-4217-4DA6-B00F-BF81D60C9E0F}" type="pres">
      <dgm:prSet presAssocID="{F14F5AEC-D063-4148-9B8A-DCF0B869A701}" presName="rootComposite" presStyleCnt="0"/>
      <dgm:spPr/>
    </dgm:pt>
    <dgm:pt modelId="{4CC6EC60-BF14-48FB-AA37-CFF1870C212B}" type="pres">
      <dgm:prSet presAssocID="{F14F5AEC-D063-4148-9B8A-DCF0B869A701}" presName="rootText" presStyleLbl="node4" presStyleIdx="11" presStyleCnt="13">
        <dgm:presLayoutVars>
          <dgm:chPref val="3"/>
        </dgm:presLayoutVars>
      </dgm:prSet>
      <dgm:spPr/>
    </dgm:pt>
    <dgm:pt modelId="{4ADD0D87-87E2-464E-B486-F53BE1AFC3AA}" type="pres">
      <dgm:prSet presAssocID="{F14F5AEC-D063-4148-9B8A-DCF0B869A701}" presName="rootConnector" presStyleLbl="node4" presStyleIdx="11" presStyleCnt="13"/>
      <dgm:spPr/>
    </dgm:pt>
    <dgm:pt modelId="{A9138EB4-F155-4882-80CA-343CFD7C7496}" type="pres">
      <dgm:prSet presAssocID="{F14F5AEC-D063-4148-9B8A-DCF0B869A701}" presName="hierChild4" presStyleCnt="0"/>
      <dgm:spPr/>
    </dgm:pt>
    <dgm:pt modelId="{4446F7B2-DD3A-4C19-A1D0-E20526E1F8C3}" type="pres">
      <dgm:prSet presAssocID="{F14F5AEC-D063-4148-9B8A-DCF0B869A701}" presName="hierChild5" presStyleCnt="0"/>
      <dgm:spPr/>
    </dgm:pt>
    <dgm:pt modelId="{1DB5C043-BEBD-47CF-B819-BFE2BECA37C2}" type="pres">
      <dgm:prSet presAssocID="{EB4754EC-A2D9-4ECB-9E2B-5F4F85029F07}" presName="Name37" presStyleLbl="parChTrans1D4" presStyleIdx="12" presStyleCnt="13"/>
      <dgm:spPr/>
    </dgm:pt>
    <dgm:pt modelId="{DE78E521-3682-4E34-B273-925F5200B33E}" type="pres">
      <dgm:prSet presAssocID="{634DD9F9-340E-4E44-AA6A-254476755234}" presName="hierRoot2" presStyleCnt="0">
        <dgm:presLayoutVars>
          <dgm:hierBranch val="init"/>
        </dgm:presLayoutVars>
      </dgm:prSet>
      <dgm:spPr/>
    </dgm:pt>
    <dgm:pt modelId="{0628A006-8E76-420D-99E0-0C031C877ECD}" type="pres">
      <dgm:prSet presAssocID="{634DD9F9-340E-4E44-AA6A-254476755234}" presName="rootComposite" presStyleCnt="0"/>
      <dgm:spPr/>
    </dgm:pt>
    <dgm:pt modelId="{C000F38D-3A6A-4E32-9973-7C80F3B6C04B}" type="pres">
      <dgm:prSet presAssocID="{634DD9F9-340E-4E44-AA6A-254476755234}" presName="rootText" presStyleLbl="node4" presStyleIdx="12" presStyleCnt="13">
        <dgm:presLayoutVars>
          <dgm:chPref val="3"/>
        </dgm:presLayoutVars>
      </dgm:prSet>
      <dgm:spPr/>
    </dgm:pt>
    <dgm:pt modelId="{FB1EBE7A-634B-49C8-A099-9345041C8F7E}" type="pres">
      <dgm:prSet presAssocID="{634DD9F9-340E-4E44-AA6A-254476755234}" presName="rootConnector" presStyleLbl="node4" presStyleIdx="12" presStyleCnt="13"/>
      <dgm:spPr/>
    </dgm:pt>
    <dgm:pt modelId="{89D95C8A-F58E-42F3-BF78-96442121EF57}" type="pres">
      <dgm:prSet presAssocID="{634DD9F9-340E-4E44-AA6A-254476755234}" presName="hierChild4" presStyleCnt="0"/>
      <dgm:spPr/>
    </dgm:pt>
    <dgm:pt modelId="{F215BB20-29AE-44AE-8A96-B6A657349A62}" type="pres">
      <dgm:prSet presAssocID="{634DD9F9-340E-4E44-AA6A-254476755234}" presName="hierChild5" presStyleCnt="0"/>
      <dgm:spPr/>
    </dgm:pt>
    <dgm:pt modelId="{061AAEBA-51A1-4E5D-A961-9FF17FE7E2B3}" type="pres">
      <dgm:prSet presAssocID="{B09CD988-7D1B-4328-937D-082B0EF4C134}" presName="hierChild5" presStyleCnt="0"/>
      <dgm:spPr/>
    </dgm:pt>
    <dgm:pt modelId="{AD20BD88-43EB-4E5A-B834-5141D04E72C0}" type="pres">
      <dgm:prSet presAssocID="{A9EC5C68-3723-4802-A76F-A3596DBBFF87}" presName="hierChild5" presStyleCnt="0"/>
      <dgm:spPr/>
    </dgm:pt>
    <dgm:pt modelId="{B2D3C136-074C-48AB-B3F7-21579E8A1ED9}" type="pres">
      <dgm:prSet presAssocID="{58C4260E-7FFB-40FB-A1B0-A00FB0F71839}" presName="Name37" presStyleLbl="parChTrans1D2" presStyleIdx="5" presStyleCnt="6"/>
      <dgm:spPr/>
    </dgm:pt>
    <dgm:pt modelId="{3A0A9FBB-F1BA-4F7C-A083-D49C9472CBA4}" type="pres">
      <dgm:prSet presAssocID="{3E03DB99-136E-42AD-93F8-02B548BE7AD5}" presName="hierRoot2" presStyleCnt="0">
        <dgm:presLayoutVars>
          <dgm:hierBranch val="init"/>
        </dgm:presLayoutVars>
      </dgm:prSet>
      <dgm:spPr/>
    </dgm:pt>
    <dgm:pt modelId="{2C1C7422-34B7-4676-A604-52D1B7C32ECB}" type="pres">
      <dgm:prSet presAssocID="{3E03DB99-136E-42AD-93F8-02B548BE7AD5}" presName="rootComposite" presStyleCnt="0"/>
      <dgm:spPr/>
    </dgm:pt>
    <dgm:pt modelId="{E33A531E-9A3D-467E-B831-CBE43DFC3C8E}" type="pres">
      <dgm:prSet presAssocID="{3E03DB99-136E-42AD-93F8-02B548BE7AD5}" presName="rootText" presStyleLbl="node2" presStyleIdx="5" presStyleCnt="6">
        <dgm:presLayoutVars>
          <dgm:chPref val="3"/>
        </dgm:presLayoutVars>
      </dgm:prSet>
      <dgm:spPr/>
    </dgm:pt>
    <dgm:pt modelId="{F599E32E-2CAE-4B02-B346-2E37058AC84B}" type="pres">
      <dgm:prSet presAssocID="{3E03DB99-136E-42AD-93F8-02B548BE7AD5}" presName="rootConnector" presStyleLbl="node2" presStyleIdx="5" presStyleCnt="6"/>
      <dgm:spPr/>
    </dgm:pt>
    <dgm:pt modelId="{0EF206E8-6B2F-4397-AF4F-A5309DAF6BAF}" type="pres">
      <dgm:prSet presAssocID="{3E03DB99-136E-42AD-93F8-02B548BE7AD5}" presName="hierChild4" presStyleCnt="0"/>
      <dgm:spPr/>
    </dgm:pt>
    <dgm:pt modelId="{123E3EF5-B7E0-45EC-8B09-169112658ACE}" type="pres">
      <dgm:prSet presAssocID="{3E03DB99-136E-42AD-93F8-02B548BE7AD5}" presName="hierChild5" presStyleCnt="0"/>
      <dgm:spPr/>
    </dgm:pt>
    <dgm:pt modelId="{601724C7-B8F7-4FCE-B491-33EB595B5269}" type="pres">
      <dgm:prSet presAssocID="{B8DD53CF-612F-44D5-AAA1-6E11FDBE4D3A}" presName="hierChild3" presStyleCnt="0"/>
      <dgm:spPr/>
    </dgm:pt>
  </dgm:ptLst>
  <dgm:cxnLst>
    <dgm:cxn modelId="{BAA02F02-A454-475E-8714-1C028DBEE444}" type="presOf" srcId="{81190F1B-81A3-4574-8378-3573E9CC376C}" destId="{B4330E8F-9DDD-4EFA-91D9-D1492BE3AB95}" srcOrd="0" destOrd="0" presId="urn:microsoft.com/office/officeart/2005/8/layout/orgChart1"/>
    <dgm:cxn modelId="{FBF9F402-FC7C-447B-91BC-C2BA8813E203}" type="presOf" srcId="{0F39DFF6-E0ED-4E8E-9536-B0F791C193AF}" destId="{3C0496DC-CCA1-4C66-BBE9-BEBD183C30B2}" srcOrd="0" destOrd="0" presId="urn:microsoft.com/office/officeart/2005/8/layout/orgChart1"/>
    <dgm:cxn modelId="{9553AB05-3D46-4462-92D4-8EC8FF076D9F}" type="presOf" srcId="{C7D41A56-276E-47CF-B2C0-C1DA74D82807}" destId="{30CD141E-E843-4639-BFC0-A9EB61A4F3EC}" srcOrd="0" destOrd="0" presId="urn:microsoft.com/office/officeart/2005/8/layout/orgChart1"/>
    <dgm:cxn modelId="{3296A206-A809-4949-A076-CAE31F1ADBB5}" type="presOf" srcId="{B71C7815-F9CD-4FB9-A898-B8C172389787}" destId="{D9FE9C20-E966-4392-8C9A-E591239382AF}" srcOrd="0" destOrd="0" presId="urn:microsoft.com/office/officeart/2005/8/layout/orgChart1"/>
    <dgm:cxn modelId="{0547CE06-8F70-47D6-9382-66385A9707F2}" type="presOf" srcId="{BE982937-6FCE-4982-8D6D-1C2FE18EF043}" destId="{18720870-757B-402A-8D80-60E4E7D7E19E}" srcOrd="0" destOrd="0" presId="urn:microsoft.com/office/officeart/2005/8/layout/orgChart1"/>
    <dgm:cxn modelId="{80015C08-6060-4215-A757-BA26DEDA9D88}" type="presOf" srcId="{58C4260E-7FFB-40FB-A1B0-A00FB0F71839}" destId="{B2D3C136-074C-48AB-B3F7-21579E8A1ED9}" srcOrd="0" destOrd="0" presId="urn:microsoft.com/office/officeart/2005/8/layout/orgChart1"/>
    <dgm:cxn modelId="{563DE008-E6D5-4D71-8E86-7359A5B581C1}" type="presOf" srcId="{B8DD53CF-612F-44D5-AAA1-6E11FDBE4D3A}" destId="{3C1A4C5E-8691-4F1A-81F8-65DFEA35030D}" srcOrd="0" destOrd="0" presId="urn:microsoft.com/office/officeart/2005/8/layout/orgChart1"/>
    <dgm:cxn modelId="{2263B10A-52B8-46DD-A6D5-0D3C978C259B}" srcId="{A9EC5C68-3723-4802-A76F-A3596DBBFF87}" destId="{B09CD988-7D1B-4328-937D-082B0EF4C134}" srcOrd="2" destOrd="0" parTransId="{29C39A50-B46E-4BC0-BC53-A0755FA6421D}" sibTransId="{AC528BAD-3FC3-42E0-8DE1-084EE1ECEB01}"/>
    <dgm:cxn modelId="{9AE1940B-F11E-4E02-B5A0-1AF775FA59FA}" type="presOf" srcId="{77E9BD8D-3B63-4301-8590-B47CC636E592}" destId="{75459ACE-297C-4336-AF94-B258048816B9}" srcOrd="1" destOrd="0" presId="urn:microsoft.com/office/officeart/2005/8/layout/orgChart1"/>
    <dgm:cxn modelId="{47AD2F0D-9693-40E7-9D36-06B5DEE3BA6D}" type="presOf" srcId="{1E81582A-1552-4D76-98C2-A1BEC2A9A2D4}" destId="{3FEB7461-C98D-4A39-B4CA-DB7FD8E84979}" srcOrd="1" destOrd="0" presId="urn:microsoft.com/office/officeart/2005/8/layout/orgChart1"/>
    <dgm:cxn modelId="{694C090E-D973-4D97-8183-16E608115BA6}" type="presOf" srcId="{4C820DE4-3521-4AD6-AD0F-FEB040BDDF42}" destId="{3C77AFCF-2513-4447-B864-EDFDF807FC5B}" srcOrd="0" destOrd="0" presId="urn:microsoft.com/office/officeart/2005/8/layout/orgChart1"/>
    <dgm:cxn modelId="{9B10AB19-FD4E-4048-BE80-9FDB385481BE}" type="presOf" srcId="{0716D466-10D5-47A6-8551-C8CDE2D7A57D}" destId="{C03B9B97-16DD-4179-B6C5-E04FE4A43EB5}" srcOrd="0" destOrd="0" presId="urn:microsoft.com/office/officeart/2005/8/layout/orgChart1"/>
    <dgm:cxn modelId="{A46D0C1A-74CB-48BE-81C7-96DACF071920}" type="presOf" srcId="{C73BA172-965B-4904-82C0-1CC99063F949}" destId="{8BC74F21-1B7A-4F7F-9F2E-160BA6D59AAC}" srcOrd="1" destOrd="0" presId="urn:microsoft.com/office/officeart/2005/8/layout/orgChart1"/>
    <dgm:cxn modelId="{21BA671B-4C2F-4F8F-835F-7BAC405FAFF4}" type="presOf" srcId="{82309621-B2D8-46E1-B278-2E0EF3A839DA}" destId="{0CF4AA4A-0AEB-4D85-B6B0-E31FF018FA45}" srcOrd="0" destOrd="0" presId="urn:microsoft.com/office/officeart/2005/8/layout/orgChart1"/>
    <dgm:cxn modelId="{7699851D-EDFD-40C2-AF70-B4B66EA7DC48}" srcId="{0F6F154A-6976-4720-A37C-F0B61E329595}" destId="{89D6E33A-FA36-425C-8597-C624064B46FD}" srcOrd="1" destOrd="0" parTransId="{47A0CA94-48E6-4C0A-94A4-7AF9B5419831}" sibTransId="{843E4A87-7F6C-40B6-8B2C-CB5075FC5935}"/>
    <dgm:cxn modelId="{8E58FA1F-9DE0-403C-9D32-5E28A25E0B4F}" type="presOf" srcId="{559A1FF8-D3EF-4002-8C40-6AB46B105A0C}" destId="{60F17D0B-3A62-41CB-BE1A-F812E867BC86}" srcOrd="0" destOrd="0" presId="urn:microsoft.com/office/officeart/2005/8/layout/orgChart1"/>
    <dgm:cxn modelId="{74B30921-3747-4B86-9D4B-1AB052D70F97}" type="presOf" srcId="{1B446CA5-4D15-4928-93B3-4A74400E32EF}" destId="{DF2756CE-1283-4F45-9E09-283ED31A5226}" srcOrd="1" destOrd="0" presId="urn:microsoft.com/office/officeart/2005/8/layout/orgChart1"/>
    <dgm:cxn modelId="{C5555221-3131-4BAA-862D-3869666B59B4}" type="presOf" srcId="{B71C7815-F9CD-4FB9-A898-B8C172389787}" destId="{CC5CD3F4-7E47-4FDD-B4C8-853D7FEFE479}" srcOrd="1" destOrd="0" presId="urn:microsoft.com/office/officeart/2005/8/layout/orgChart1"/>
    <dgm:cxn modelId="{0F92CE21-337B-4777-BF45-17DA3FA0CA6B}" type="presOf" srcId="{3E03DB99-136E-42AD-93F8-02B548BE7AD5}" destId="{F599E32E-2CAE-4B02-B346-2E37058AC84B}" srcOrd="1" destOrd="0" presId="urn:microsoft.com/office/officeart/2005/8/layout/orgChart1"/>
    <dgm:cxn modelId="{FC6A2124-93A2-4F2D-A640-5FC60D7D2FAF}" type="presOf" srcId="{C8E47D49-E83F-40CC-89CD-6D9F9546841A}" destId="{B084CECF-6E6A-4278-9D64-0EADAE3D0AD3}" srcOrd="1" destOrd="0" presId="urn:microsoft.com/office/officeart/2005/8/layout/orgChart1"/>
    <dgm:cxn modelId="{CA496327-A825-4861-849A-ECC6D5D69D10}" type="presOf" srcId="{E80D912E-C056-4297-A263-DE551B44CC7D}" destId="{B4A15FE5-8FAB-4B34-A952-26F1E1018309}" srcOrd="0" destOrd="0" presId="urn:microsoft.com/office/officeart/2005/8/layout/orgChart1"/>
    <dgm:cxn modelId="{CA51D927-2DE8-4021-8D5D-ADE25FB4561F}" srcId="{81190F1B-81A3-4574-8378-3573E9CC376C}" destId="{4C820DE4-3521-4AD6-AD0F-FEB040BDDF42}" srcOrd="0" destOrd="0" parTransId="{C7D41A56-276E-47CF-B2C0-C1DA74D82807}" sibTransId="{9673A9DF-D300-4BED-B087-AF9CBB35E4EE}"/>
    <dgm:cxn modelId="{23E68F29-BB8C-4C51-AD7B-5E616015886B}" type="presOf" srcId="{4FA609B2-53D7-4DB2-9235-38F42C1F11EA}" destId="{632D4969-CAA7-49C5-BC62-5BED8EAB8CC0}" srcOrd="0" destOrd="0" presId="urn:microsoft.com/office/officeart/2005/8/layout/orgChart1"/>
    <dgm:cxn modelId="{42C0822F-366D-433B-A063-95AC5E967789}" type="presOf" srcId="{3E03DB99-136E-42AD-93F8-02B548BE7AD5}" destId="{E33A531E-9A3D-467E-B831-CBE43DFC3C8E}" srcOrd="0" destOrd="0" presId="urn:microsoft.com/office/officeart/2005/8/layout/orgChart1"/>
    <dgm:cxn modelId="{4556D02F-3F84-4456-A525-567465B04822}" srcId="{B8DD53CF-612F-44D5-AAA1-6E11FDBE4D3A}" destId="{3E03DB99-136E-42AD-93F8-02B548BE7AD5}" srcOrd="2" destOrd="0" parTransId="{58C4260E-7FFB-40FB-A1B0-A00FB0F71839}" sibTransId="{9E3BBD69-B4F0-477F-BE95-ADA89926487A}"/>
    <dgm:cxn modelId="{60354D34-B367-409A-890F-7F6779FAC58F}" type="presOf" srcId="{FC736839-99F3-482F-9BF0-8B5D0CA750A9}" destId="{84D55A6C-1D5A-4715-93D7-87E9E0414AAB}" srcOrd="0" destOrd="0" presId="urn:microsoft.com/office/officeart/2005/8/layout/orgChart1"/>
    <dgm:cxn modelId="{A6FC3A35-B3F5-46A8-BD87-BBF40B6C3AE0}" srcId="{B8DD53CF-612F-44D5-AAA1-6E11FDBE4D3A}" destId="{7AC46805-0B02-4DC7-A5FB-502425CBC270}" srcOrd="0" destOrd="0" parTransId="{103414E2-6A12-4266-A1CB-2D08A4975B48}" sibTransId="{69442755-778A-4FEE-A1A1-C5608E844A74}"/>
    <dgm:cxn modelId="{D6567838-5B68-4C96-B861-6F920BEB12CB}" type="presOf" srcId="{48E2B7B9-6128-4E03-A20B-3993BB231604}" destId="{3C9A646E-1DCA-4173-85DE-69FCD4EFEBE9}" srcOrd="0" destOrd="0" presId="urn:microsoft.com/office/officeart/2005/8/layout/orgChart1"/>
    <dgm:cxn modelId="{8B88F638-4FB4-46A3-885D-87C7B1AF0E89}" srcId="{A9EC5C68-3723-4802-A76F-A3596DBBFF87}" destId="{81190F1B-81A3-4574-8378-3573E9CC376C}" srcOrd="0" destOrd="0" parTransId="{31A3F079-44D1-48F5-B07E-E46B9461B64D}" sibTransId="{375B6BC3-3C98-432C-8400-1423F23AAC45}"/>
    <dgm:cxn modelId="{07BBF838-ECE3-407C-8385-EE8DA14AC5BA}" type="presOf" srcId="{8ACCCA8D-EE74-44E9-AF8A-655B5CA95E3C}" destId="{6EC134EF-9287-4256-B8E9-C94852FF8027}" srcOrd="0" destOrd="0" presId="urn:microsoft.com/office/officeart/2005/8/layout/orgChart1"/>
    <dgm:cxn modelId="{E699C23A-2488-490E-816B-4C1DBFCD1B94}" type="presOf" srcId="{F14F5AEC-D063-4148-9B8A-DCF0B869A701}" destId="{4CC6EC60-BF14-48FB-AA37-CFF1870C212B}" srcOrd="0" destOrd="0" presId="urn:microsoft.com/office/officeart/2005/8/layout/orgChart1"/>
    <dgm:cxn modelId="{C26DEF3B-424D-4D24-84B2-F9CDB47BA725}" type="presOf" srcId="{103414E2-6A12-4266-A1CB-2D08A4975B48}" destId="{709C983B-12B0-4853-8964-83685ED59CB7}" srcOrd="0" destOrd="0" presId="urn:microsoft.com/office/officeart/2005/8/layout/orgChart1"/>
    <dgm:cxn modelId="{27184E3E-E1A3-4004-9FC2-B4EF9F717B63}" srcId="{B09CD988-7D1B-4328-937D-082B0EF4C134}" destId="{F14F5AEC-D063-4148-9B8A-DCF0B869A701}" srcOrd="0" destOrd="0" parTransId="{F51DC98A-94D9-4CFE-96D7-C53F90610CC1}" sibTransId="{5EE66F8F-D45D-410C-93C7-3FAC88DA5A9B}"/>
    <dgm:cxn modelId="{FADB083F-769F-4584-8ECC-FE7DDD9ACE0F}" srcId="{958AC69F-7854-42A9-A85C-E3912DD74AA4}" destId="{8AD23D6B-041F-4004-B6DC-4293C297B8A1}" srcOrd="0" destOrd="0" parTransId="{32D3900D-5C23-49E6-A721-173A7BD16B32}" sibTransId="{2861D576-B5DA-40C0-B787-80667910711A}"/>
    <dgm:cxn modelId="{C6B3B541-82EB-429E-9587-ABCDB6618D56}" type="presOf" srcId="{D8048B2B-C7EA-40E9-A918-83079AF176A6}" destId="{50218218-42F0-4BD0-9268-FD248A6E7BB8}" srcOrd="0" destOrd="0" presId="urn:microsoft.com/office/officeart/2005/8/layout/orgChart1"/>
    <dgm:cxn modelId="{D5A9B244-5DDD-48D4-B7D5-6499BCFB9FDC}" type="presOf" srcId="{A6F448AA-6AC1-44D4-ADF1-EC1D4C1D9529}" destId="{20B4A9AC-6982-4818-B4BB-010A349161A9}" srcOrd="1" destOrd="0" presId="urn:microsoft.com/office/officeart/2005/8/layout/orgChart1"/>
    <dgm:cxn modelId="{CE593B47-4817-4E17-8574-378D989E36EC}" type="presOf" srcId="{0F6F154A-6976-4720-A37C-F0B61E329595}" destId="{EA42E856-638F-4639-B083-EA483775610A}" srcOrd="0" destOrd="0" presId="urn:microsoft.com/office/officeart/2005/8/layout/orgChart1"/>
    <dgm:cxn modelId="{AE005147-5657-4F6E-8CA7-C610315DDF37}" srcId="{2A71E9B1-CDA5-4291-BBBC-B595628C2FDE}" destId="{958AC69F-7854-42A9-A85C-E3912DD74AA4}" srcOrd="1" destOrd="0" parTransId="{6EE2FF62-267D-414B-B554-57A4855D635C}" sibTransId="{47C4DC0E-0DA1-41BE-911E-52F059343837}"/>
    <dgm:cxn modelId="{432FA647-DF9D-4E7A-9811-E80543D1B65D}" type="presOf" srcId="{FC736839-99F3-482F-9BF0-8B5D0CA750A9}" destId="{F26BACFC-FB9C-4896-B2A8-644B5D3F320B}" srcOrd="1" destOrd="0" presId="urn:microsoft.com/office/officeart/2005/8/layout/orgChart1"/>
    <dgm:cxn modelId="{E81F0A4B-EEDB-44D5-80B1-A3735629D955}" srcId="{DDCB57ED-3E41-4248-94CE-32587FDF6DEB}" destId="{A6F448AA-6AC1-44D4-ADF1-EC1D4C1D9529}" srcOrd="0" destOrd="0" parTransId="{6833E317-E1E3-453A-9BF1-7394073B591D}" sibTransId="{B3F6AB6C-464B-45C5-B1B7-4362076056CE}"/>
    <dgm:cxn modelId="{2C4D534C-FCAF-456E-A28C-618F4E4BFFAC}" type="presOf" srcId="{958AC69F-7854-42A9-A85C-E3912DD74AA4}" destId="{749D64EF-CA78-43D5-88DE-384432E377C9}" srcOrd="1" destOrd="0" presId="urn:microsoft.com/office/officeart/2005/8/layout/orgChart1"/>
    <dgm:cxn modelId="{8D164551-917F-46B7-A8E5-F755E42DEA55}" type="presOf" srcId="{82A1234B-7B29-47E2-B48C-E0D9D00AAE99}" destId="{4AE4302F-4372-45EB-B39E-2A9AE4C79628}" srcOrd="0" destOrd="0" presId="urn:microsoft.com/office/officeart/2005/8/layout/orgChart1"/>
    <dgm:cxn modelId="{0698BC52-81C0-4521-B266-492A31C5FCD1}" srcId="{DDCB57ED-3E41-4248-94CE-32587FDF6DEB}" destId="{B8DD53CF-612F-44D5-AAA1-6E11FDBE4D3A}" srcOrd="1" destOrd="0" parTransId="{01D3879F-4659-48A1-931F-37F6F828EB97}" sibTransId="{D9BA7996-0022-4947-A955-862003246A3E}"/>
    <dgm:cxn modelId="{96F88957-F709-4DDA-9CFD-100591159CCE}" srcId="{0F6F154A-6976-4720-A37C-F0B61E329595}" destId="{AADEBCFF-CF2B-40EC-8EC2-5F400E5E28DC}" srcOrd="0" destOrd="0" parTransId="{96E3E096-BDB6-4851-A71E-3DA4F3FEC223}" sibTransId="{1BB1058F-AE42-4749-ACFD-1E64DC09E577}"/>
    <dgm:cxn modelId="{E879AC57-436C-4200-B6FC-3311AB128C14}" type="presOf" srcId="{1E81582A-1552-4D76-98C2-A1BEC2A9A2D4}" destId="{4185E9FD-9D91-406A-8C1E-A4DE00916D75}" srcOrd="0" destOrd="0" presId="urn:microsoft.com/office/officeart/2005/8/layout/orgChart1"/>
    <dgm:cxn modelId="{55646B5A-EB68-4CAC-8965-74D8B6ED6218}" srcId="{A9EC5C68-3723-4802-A76F-A3596DBBFF87}" destId="{82A1234B-7B29-47E2-B48C-E0D9D00AAE99}" srcOrd="1" destOrd="0" parTransId="{C97E4F9F-489F-4424-90EC-092EBC75E4EA}" sibTransId="{E05597D2-ECF4-4466-B5FD-19EBFE4112E4}"/>
    <dgm:cxn modelId="{74F75C60-0514-4D2B-AF84-EB612AF95714}" type="presOf" srcId="{DB68BFEA-CFFD-4AA9-B472-68AA0394546D}" destId="{A21A0B05-C9BC-4420-93E6-D9E630DE0447}" srcOrd="0" destOrd="0" presId="urn:microsoft.com/office/officeart/2005/8/layout/orgChart1"/>
    <dgm:cxn modelId="{B41A6B64-EC72-445D-AFBA-1E7A2FA7C815}" type="presOf" srcId="{C02F5A73-01F8-4ACB-A1D7-BBAD51C450EC}" destId="{B2A9FE29-B937-460A-A003-B4EA6132D7F7}" srcOrd="0" destOrd="0" presId="urn:microsoft.com/office/officeart/2005/8/layout/orgChart1"/>
    <dgm:cxn modelId="{C312DD68-496B-454A-9082-1FADF956F91E}" type="presOf" srcId="{D8048B2B-C7EA-40E9-A918-83079AF176A6}" destId="{BC0DBA07-C101-48B9-9C9D-FD218D3849C5}" srcOrd="1" destOrd="0" presId="urn:microsoft.com/office/officeart/2005/8/layout/orgChart1"/>
    <dgm:cxn modelId="{B4ED3E6B-B3AE-408D-B337-EE7BBF4C3B1A}" type="presOf" srcId="{A6F448AA-6AC1-44D4-ADF1-EC1D4C1D9529}" destId="{348D40C0-509C-468A-8335-AA2BDD5C30A5}" srcOrd="0" destOrd="0" presId="urn:microsoft.com/office/officeart/2005/8/layout/orgChart1"/>
    <dgm:cxn modelId="{4E3FCA6F-D2A7-4161-932C-485DDAA15CD9}" type="presOf" srcId="{C73BA172-965B-4904-82C0-1CC99063F949}" destId="{937DD385-EA92-46D6-9689-624928AFC834}" srcOrd="0" destOrd="0" presId="urn:microsoft.com/office/officeart/2005/8/layout/orgChart1"/>
    <dgm:cxn modelId="{25755871-7B00-4C84-B627-393F5E28D02D}" type="presOf" srcId="{DDCB57ED-3E41-4248-94CE-32587FDF6DEB}" destId="{4AC93051-E280-4FD2-B298-3421856FED6E}" srcOrd="0" destOrd="0" presId="urn:microsoft.com/office/officeart/2005/8/layout/orgChart1"/>
    <dgm:cxn modelId="{C6172772-C336-43D0-8087-B9A388408319}" type="presOf" srcId="{E26722B7-0E1E-483D-BEA2-8ACB1B7A5EFD}" destId="{104FDA5C-E432-4FF9-96E1-88928175D69E}" srcOrd="1" destOrd="0" presId="urn:microsoft.com/office/officeart/2005/8/layout/orgChart1"/>
    <dgm:cxn modelId="{DCA6DD72-387E-44B8-8A3D-FC515FCA6527}" type="presOf" srcId="{47A0CA94-48E6-4C0A-94A4-7AF9B5419831}" destId="{A0AE5D85-7CBD-4CA7-823D-7AD72C145C10}" srcOrd="0" destOrd="0" presId="urn:microsoft.com/office/officeart/2005/8/layout/orgChart1"/>
    <dgm:cxn modelId="{91420D74-1737-4CF7-A5E6-5516D7AA0D9C}" srcId="{B09CD988-7D1B-4328-937D-082B0EF4C134}" destId="{634DD9F9-340E-4E44-AA6A-254476755234}" srcOrd="1" destOrd="0" parTransId="{EB4754EC-A2D9-4ECB-9E2B-5F4F85029F07}" sibTransId="{DF55E81C-DEA6-4520-9FE8-FA929E21777E}"/>
    <dgm:cxn modelId="{0A48A679-AE90-45F8-A4DD-CECA84F3E87E}" type="presOf" srcId="{7AC46805-0B02-4DC7-A5FB-502425CBC270}" destId="{B2E988C6-5EB0-4B42-83B9-58CAF3EAEFA0}" srcOrd="1" destOrd="0" presId="urn:microsoft.com/office/officeart/2005/8/layout/orgChart1"/>
    <dgm:cxn modelId="{306ACD7A-63BA-455D-AFB8-88CDE2240E3A}" type="presOf" srcId="{82A1234B-7B29-47E2-B48C-E0D9D00AAE99}" destId="{72D42B18-13E1-4A1E-B029-BDEC3CBD8A15}" srcOrd="1" destOrd="0" presId="urn:microsoft.com/office/officeart/2005/8/layout/orgChart1"/>
    <dgm:cxn modelId="{76E52881-C530-443E-BC78-58663766D8A2}" srcId="{7AC46805-0B02-4DC7-A5FB-502425CBC270}" destId="{FC736839-99F3-482F-9BF0-8B5D0CA750A9}" srcOrd="2" destOrd="0" parTransId="{636A5965-3DCF-41D6-B3D8-8E5225A92FB0}" sibTransId="{9FBDC9D4-6116-438A-A2CD-A8DA3B9DC0FB}"/>
    <dgm:cxn modelId="{35C78286-1366-4ACE-A6D7-B07BC0EE3A22}" type="presOf" srcId="{77E9BD8D-3B63-4301-8590-B47CC636E592}" destId="{F12A06F1-243A-4564-9394-2CCB073BD73F}" srcOrd="0" destOrd="0" presId="urn:microsoft.com/office/officeart/2005/8/layout/orgChart1"/>
    <dgm:cxn modelId="{D00A988B-7C64-442E-8DDD-0F0BAFFEE39C}" type="presOf" srcId="{B8DD53CF-612F-44D5-AAA1-6E11FDBE4D3A}" destId="{EAA7A6E5-7F59-4894-A854-0C701C7F9C23}" srcOrd="1" destOrd="0" presId="urn:microsoft.com/office/officeart/2005/8/layout/orgChart1"/>
    <dgm:cxn modelId="{978B0C8C-F4E6-4DAA-8F16-AAF6FD95A234}" srcId="{2A71E9B1-CDA5-4291-BBBC-B595628C2FDE}" destId="{0F6F154A-6976-4720-A37C-F0B61E329595}" srcOrd="0" destOrd="0" parTransId="{62239A1D-F1C4-44C9-86A4-EDB5588BC4B6}" sibTransId="{A3FA180D-08FC-4DDD-B340-0AE5E262C207}"/>
    <dgm:cxn modelId="{5E75128C-622F-4AF0-9BE0-AAC727684BFA}" type="presOf" srcId="{8AD23D6B-041F-4004-B6DC-4293C297B8A1}" destId="{1009A9F4-E0E3-4E86-A57F-21DC7A5A5B33}" srcOrd="1" destOrd="0" presId="urn:microsoft.com/office/officeart/2005/8/layout/orgChart1"/>
    <dgm:cxn modelId="{F4BCDC8C-5950-438D-84CC-C10C7B31519F}" type="presOf" srcId="{EB4754EC-A2D9-4ECB-9E2B-5F4F85029F07}" destId="{1DB5C043-BEBD-47CF-B819-BFE2BECA37C2}" srcOrd="0" destOrd="0" presId="urn:microsoft.com/office/officeart/2005/8/layout/orgChart1"/>
    <dgm:cxn modelId="{47C1C28F-D642-4780-86A7-540C10C6A792}" type="presOf" srcId="{636A5965-3DCF-41D6-B3D8-8E5225A92FB0}" destId="{9F8A676E-881A-4743-9E8D-5859E74487A9}" srcOrd="0" destOrd="0" presId="urn:microsoft.com/office/officeart/2005/8/layout/orgChart1"/>
    <dgm:cxn modelId="{7561F08F-5A94-44DA-A800-FBC60A93DF60}" type="presOf" srcId="{634DD9F9-340E-4E44-AA6A-254476755234}" destId="{C000F38D-3A6A-4E32-9973-7C80F3B6C04B}" srcOrd="0" destOrd="0" presId="urn:microsoft.com/office/officeart/2005/8/layout/orgChart1"/>
    <dgm:cxn modelId="{CDB90390-4FF6-4C6F-993C-1D5F0044559A}" type="presOf" srcId="{634DD9F9-340E-4E44-AA6A-254476755234}" destId="{FB1EBE7A-634B-49C8-A099-9345041C8F7E}" srcOrd="1" destOrd="0" presId="urn:microsoft.com/office/officeart/2005/8/layout/orgChart1"/>
    <dgm:cxn modelId="{26DE2590-1A47-4E75-B307-A5F0D8C2F1C3}" type="presOf" srcId="{F14F5AEC-D063-4148-9B8A-DCF0B869A701}" destId="{4ADD0D87-87E2-464E-B486-F53BE1AFC3AA}" srcOrd="1" destOrd="0" presId="urn:microsoft.com/office/officeart/2005/8/layout/orgChart1"/>
    <dgm:cxn modelId="{19D89E90-D729-4289-8964-66DCD74B7032}" type="presOf" srcId="{29C39A50-B46E-4BC0-BC53-A0755FA6421D}" destId="{FF5C3033-6C7D-4909-B120-04F529DEC222}" srcOrd="0" destOrd="0" presId="urn:microsoft.com/office/officeart/2005/8/layout/orgChart1"/>
    <dgm:cxn modelId="{362DD890-5BE3-4C30-9B2A-B3EE1D3B9486}" type="presOf" srcId="{F51DC98A-94D9-4CFE-96D7-C53F90610CC1}" destId="{4DF78B99-B927-46E8-A37A-C6CEA7823493}" srcOrd="0" destOrd="0" presId="urn:microsoft.com/office/officeart/2005/8/layout/orgChart1"/>
    <dgm:cxn modelId="{70D19A92-ADD0-4226-A04C-81D374F8C5C5}" srcId="{C8E47D49-E83F-40CC-89CD-6D9F9546841A}" destId="{1B446CA5-4D15-4928-93B3-4A74400E32EF}" srcOrd="0" destOrd="0" parTransId="{EEF9D5AF-7E69-4483-9242-74DFE7A94B1B}" sibTransId="{054C089C-3836-407F-A599-8840A0715DF4}"/>
    <dgm:cxn modelId="{D111C092-610B-4948-A4E7-BB125DE73200}" srcId="{B8DD53CF-612F-44D5-AAA1-6E11FDBE4D3A}" destId="{A9EC5C68-3723-4802-A76F-A3596DBBFF87}" srcOrd="1" destOrd="0" parTransId="{CCF27384-8287-4DC4-9F36-CA721BD79C4F}" sibTransId="{54CC56BD-31A3-41F2-A2C4-6DCCA60E9658}"/>
    <dgm:cxn modelId="{ADE59C96-8F17-40AC-80ED-8C9F4F0BC22B}" type="presOf" srcId="{89D6E33A-FA36-425C-8597-C624064B46FD}" destId="{390D6F0C-566C-4457-AF8C-18015E21294D}" srcOrd="1" destOrd="0" presId="urn:microsoft.com/office/officeart/2005/8/layout/orgChart1"/>
    <dgm:cxn modelId="{1E6FC797-ED97-4572-9DC8-15C0280B1BEC}" type="presOf" srcId="{C7B7A3EC-624E-48F0-A9A9-106E26B5A458}" destId="{C1CC923B-C82C-43C6-878F-4E89A7D0E876}" srcOrd="0" destOrd="0" presId="urn:microsoft.com/office/officeart/2005/8/layout/orgChart1"/>
    <dgm:cxn modelId="{2836E19D-87BE-4585-B391-0CD418D104B9}" type="presOf" srcId="{82309621-B2D8-46E1-B278-2E0EF3A839DA}" destId="{A4A04BC2-6EB8-4B3B-ABFB-FBFB2F9B9875}" srcOrd="1" destOrd="0" presId="urn:microsoft.com/office/officeart/2005/8/layout/orgChart1"/>
    <dgm:cxn modelId="{5EDDA59F-5979-44E3-A9C8-F2F597BD0AF4}" type="presOf" srcId="{AADEBCFF-CF2B-40EC-8EC2-5F400E5E28DC}" destId="{9A83A8E7-E295-4460-8A9C-3192D6F04EBB}" srcOrd="1" destOrd="0" presId="urn:microsoft.com/office/officeart/2005/8/layout/orgChart1"/>
    <dgm:cxn modelId="{65AC5EA3-E649-4D4E-936D-29E659145268}" type="presOf" srcId="{F199B8E0-8B9C-43A0-B2CC-9858DD6528B0}" destId="{C9676FCA-A3AD-4B67-8873-8F005261E5D3}" srcOrd="0" destOrd="0" presId="urn:microsoft.com/office/officeart/2005/8/layout/orgChart1"/>
    <dgm:cxn modelId="{100F5DAD-E30C-43EF-A5F9-9FE907A86E3E}" srcId="{A6F448AA-6AC1-44D4-ADF1-EC1D4C1D9529}" destId="{D8048B2B-C7EA-40E9-A918-83079AF176A6}" srcOrd="0" destOrd="0" parTransId="{8A88AF8A-D40F-4291-B86A-4A1DB661719B}" sibTransId="{53DA1C99-1334-434B-AD42-BFF8F3D9610E}"/>
    <dgm:cxn modelId="{B25A51AF-7B48-4319-B063-43741DC299BC}" type="presOf" srcId="{B09CD988-7D1B-4328-937D-082B0EF4C134}" destId="{D24BDD76-32A2-4121-9C0F-B8A71E48C035}" srcOrd="1" destOrd="0" presId="urn:microsoft.com/office/officeart/2005/8/layout/orgChart1"/>
    <dgm:cxn modelId="{17BC32B1-174B-4A32-9ECA-46113CDC69E0}" srcId="{FC736839-99F3-482F-9BF0-8B5D0CA750A9}" destId="{F199B8E0-8B9C-43A0-B2CC-9858DD6528B0}" srcOrd="1" destOrd="0" parTransId="{C7B7A3EC-624E-48F0-A9A9-106E26B5A458}" sibTransId="{AEFDC593-6FAE-47EA-B939-5D6695DB6CA0}"/>
    <dgm:cxn modelId="{0AC47AB3-78B9-4FF9-BC05-AA1A7692C8C3}" type="presOf" srcId="{89D6E33A-FA36-425C-8597-C624064B46FD}" destId="{C5FA1850-56F6-408E-BFCF-12B6C6E83093}" srcOrd="0" destOrd="0" presId="urn:microsoft.com/office/officeart/2005/8/layout/orgChart1"/>
    <dgm:cxn modelId="{B734F8B8-0BF9-4AE3-9E0C-270E20A2A3D0}" type="presOf" srcId="{31A3F079-44D1-48F5-B07E-E46B9461B64D}" destId="{E0AC44CD-A5B0-4F15-B741-EEFDE1D5055F}" srcOrd="0" destOrd="0" presId="urn:microsoft.com/office/officeart/2005/8/layout/orgChart1"/>
    <dgm:cxn modelId="{5D1647BF-970B-4EDC-9747-DBDD44490A69}" type="presOf" srcId="{62239A1D-F1C4-44C9-86A4-EDB5588BC4B6}" destId="{442F7DFD-8E8C-4D74-B417-C0C5800BBDF9}" srcOrd="0" destOrd="0" presId="urn:microsoft.com/office/officeart/2005/8/layout/orgChart1"/>
    <dgm:cxn modelId="{72A080C1-5ECD-42CF-B9E0-6E69C1677254}" type="presOf" srcId="{A9EC5C68-3723-4802-A76F-A3596DBBFF87}" destId="{BE861DD9-CAE9-4E7F-A762-28DFB2EC6BF6}" srcOrd="0" destOrd="0" presId="urn:microsoft.com/office/officeart/2005/8/layout/orgChart1"/>
    <dgm:cxn modelId="{6125C1C1-2E8B-4190-B8F6-47E31CBC0745}" srcId="{7AC46805-0B02-4DC7-A5FB-502425CBC270}" destId="{C8E47D49-E83F-40CC-89CD-6D9F9546841A}" srcOrd="0" destOrd="0" parTransId="{559A1FF8-D3EF-4002-8C40-6AB46B105A0C}" sibTransId="{A79AF7A5-E26B-46AC-BBB5-333B6DE6D4C0}"/>
    <dgm:cxn modelId="{4D3B38C4-3C74-4E97-85E8-ABA7F833611F}" srcId="{7AC46805-0B02-4DC7-A5FB-502425CBC270}" destId="{B71C7815-F9CD-4FB9-A898-B8C172389787}" srcOrd="1" destOrd="0" parTransId="{0F39DFF6-E0ED-4E8E-9536-B0F791C193AF}" sibTransId="{CDBC7BAD-6B2B-410C-8034-9551F2B90811}"/>
    <dgm:cxn modelId="{E517C1C4-C521-4356-8561-1DE52CAA9218}" type="presOf" srcId="{0F6F154A-6976-4720-A37C-F0B61E329595}" destId="{86837E8E-2C71-49BB-9624-7272F5DE262B}" srcOrd="1" destOrd="0" presId="urn:microsoft.com/office/officeart/2005/8/layout/orgChart1"/>
    <dgm:cxn modelId="{2D774CC6-A2B4-4BFD-BCD9-06DBF0B7560A}" type="presOf" srcId="{2A71E9B1-CDA5-4291-BBBC-B595628C2FDE}" destId="{5805C27B-C373-479E-B7AA-8FEE414DFCC3}" srcOrd="0" destOrd="0" presId="urn:microsoft.com/office/officeart/2005/8/layout/orgChart1"/>
    <dgm:cxn modelId="{7D5A69C7-3F4E-4B74-923F-9758343CDF6F}" type="presOf" srcId="{B3736DE5-3FF3-45F5-BB1B-93086DF34527}" destId="{4887E856-09AC-44C9-B884-D20D4E025725}" srcOrd="0" destOrd="0" presId="urn:microsoft.com/office/officeart/2005/8/layout/orgChart1"/>
    <dgm:cxn modelId="{545DF6C7-A4FA-4507-B22D-1E188F0F042C}" type="presOf" srcId="{A9EC5C68-3723-4802-A76F-A3596DBBFF87}" destId="{0A28C0A8-A27B-495F-81A3-BEF5ACC34373}" srcOrd="1" destOrd="0" presId="urn:microsoft.com/office/officeart/2005/8/layout/orgChart1"/>
    <dgm:cxn modelId="{348F14C8-50F0-4F92-95B1-EF417F0D666D}" type="presOf" srcId="{96E3E096-BDB6-4851-A71E-3DA4F3FEC223}" destId="{5C45D620-2B4B-4A22-8E7A-17CFC93A923E}" srcOrd="0" destOrd="0" presId="urn:microsoft.com/office/officeart/2005/8/layout/orgChart1"/>
    <dgm:cxn modelId="{3ABBEBCB-7DA3-408B-BB54-F43979E9A164}" type="presOf" srcId="{7AC46805-0B02-4DC7-A5FB-502425CBC270}" destId="{D4FF5291-42EF-450E-B798-0EE4212C4D24}" srcOrd="0" destOrd="0" presId="urn:microsoft.com/office/officeart/2005/8/layout/orgChart1"/>
    <dgm:cxn modelId="{560C19CE-549B-4A5D-9856-19185A618BB2}" srcId="{FC736839-99F3-482F-9BF0-8B5D0CA750A9}" destId="{77E9BD8D-3B63-4301-8590-B47CC636E592}" srcOrd="0" destOrd="0" parTransId="{B3736DE5-3FF3-45F5-BB1B-93086DF34527}" sibTransId="{B364E70C-09C6-4F39-B5D4-FA913E0011F4}"/>
    <dgm:cxn modelId="{24D983CE-47E5-4398-A445-B23810268917}" type="presOf" srcId="{6EE2FF62-267D-414B-B554-57A4855D635C}" destId="{AD65222B-2DAC-42FC-9F1A-500FB54D92C2}" srcOrd="0" destOrd="0" presId="urn:microsoft.com/office/officeart/2005/8/layout/orgChart1"/>
    <dgm:cxn modelId="{28BFDDCE-3974-46D7-BA9D-12F5815F6D5F}" type="presOf" srcId="{3260589E-8397-4509-A46F-FFC42CF96CB1}" destId="{F39AC89F-DFBA-48B0-A121-63272BE7DF80}" srcOrd="0" destOrd="0" presId="urn:microsoft.com/office/officeart/2005/8/layout/orgChart1"/>
    <dgm:cxn modelId="{71CB00D3-7B60-4B17-ADA4-520B8EE3CBAA}" srcId="{82A1234B-7B29-47E2-B48C-E0D9D00AAE99}" destId="{C73BA172-965B-4904-82C0-1CC99063F949}" srcOrd="0" destOrd="0" parTransId="{BE982937-6FCE-4982-8D6D-1C2FE18EF043}" sibTransId="{362C8727-D32D-4CD9-B83E-EABB1C9909B1}"/>
    <dgm:cxn modelId="{EF99CFD3-ADAF-4930-9DFF-14DB347F4765}" type="presOf" srcId="{C97E4F9F-489F-4424-90EC-092EBC75E4EA}" destId="{D88A8541-DD31-4681-A619-BD7994AAF2E0}" srcOrd="0" destOrd="0" presId="urn:microsoft.com/office/officeart/2005/8/layout/orgChart1"/>
    <dgm:cxn modelId="{D85DD5D4-39CA-4D07-8150-C4CD08F7274D}" type="presOf" srcId="{32D3900D-5C23-49E6-A721-173A7BD16B32}" destId="{253A8ED1-A924-4226-B8C8-629070686031}" srcOrd="0" destOrd="0" presId="urn:microsoft.com/office/officeart/2005/8/layout/orgChart1"/>
    <dgm:cxn modelId="{441976D5-0782-488B-B761-45597F40FEE6}" srcId="{958AC69F-7854-42A9-A85C-E3912DD74AA4}" destId="{0716D466-10D5-47A6-8551-C8CDE2D7A57D}" srcOrd="1" destOrd="0" parTransId="{3260589E-8397-4509-A46F-FFC42CF96CB1}" sibTransId="{777C1990-684E-479E-9161-9DF0DDE10BBD}"/>
    <dgm:cxn modelId="{1CAA49D7-C5EC-49BF-911D-DEC2F4F8AE67}" srcId="{2A71E9B1-CDA5-4291-BBBC-B595628C2FDE}" destId="{C02F5A73-01F8-4ACB-A1D7-BBAD51C450EC}" srcOrd="2" destOrd="0" parTransId="{E80D912E-C056-4297-A263-DE551B44CC7D}" sibTransId="{93DEAA5C-D6AE-4623-B7D9-1DCEA1BE6DC4}"/>
    <dgm:cxn modelId="{81916DD7-CFBA-4BC4-A007-56F9025A262B}" type="presOf" srcId="{C8E47D49-E83F-40CC-89CD-6D9F9546841A}" destId="{22C33886-5893-48EF-8899-C113D60F6063}" srcOrd="0" destOrd="0" presId="urn:microsoft.com/office/officeart/2005/8/layout/orgChart1"/>
    <dgm:cxn modelId="{474153DA-5DC4-4903-BADC-AF2F28020899}" type="presOf" srcId="{4C820DE4-3521-4AD6-AD0F-FEB040BDDF42}" destId="{4F0BAB6A-ACD5-4CD4-B44E-BBB35D94092C}" srcOrd="1" destOrd="0" presId="urn:microsoft.com/office/officeart/2005/8/layout/orgChart1"/>
    <dgm:cxn modelId="{4CC891DD-A34E-49A4-87AD-F998482CA13D}" type="presOf" srcId="{2A71E9B1-CDA5-4291-BBBC-B595628C2FDE}" destId="{70A1ED1C-2DE6-4931-8C00-07C618959947}" srcOrd="1" destOrd="0" presId="urn:microsoft.com/office/officeart/2005/8/layout/orgChart1"/>
    <dgm:cxn modelId="{638EC8DF-AF04-461C-B1BD-2CA07ADD75C7}" type="presOf" srcId="{C02F5A73-01F8-4ACB-A1D7-BBAD51C450EC}" destId="{461456AA-CA32-45A0-91CF-BB53FC60F537}" srcOrd="1" destOrd="0" presId="urn:microsoft.com/office/officeart/2005/8/layout/orgChart1"/>
    <dgm:cxn modelId="{630468E5-2E22-4538-B8E9-F7A632271C3B}" type="presOf" srcId="{81190F1B-81A3-4574-8378-3573E9CC376C}" destId="{5D59EF00-372C-464C-A9DE-C93F8A80147C}" srcOrd="1" destOrd="0" presId="urn:microsoft.com/office/officeart/2005/8/layout/orgChart1"/>
    <dgm:cxn modelId="{F17F04E8-531F-4404-BB33-97E3C757E2A7}" type="presOf" srcId="{8AD23D6B-041F-4004-B6DC-4293C297B8A1}" destId="{D823EEBF-3D88-40A9-B7AB-CC55743B1C6C}" srcOrd="0" destOrd="0" presId="urn:microsoft.com/office/officeart/2005/8/layout/orgChart1"/>
    <dgm:cxn modelId="{5C9D66E8-80D2-4C4A-B24F-61F281CF7299}" type="presOf" srcId="{CCF27384-8287-4DC4-9F36-CA721BD79C4F}" destId="{F7EAA11C-4F51-4F8F-83CF-42153BDCF25B}" srcOrd="0" destOrd="0" presId="urn:microsoft.com/office/officeart/2005/8/layout/orgChart1"/>
    <dgm:cxn modelId="{0DF96BEA-8AD0-448A-90D4-AC5F9CA8B6FB}" srcId="{81190F1B-81A3-4574-8378-3573E9CC376C}" destId="{1E81582A-1552-4D76-98C2-A1BEC2A9A2D4}" srcOrd="1" destOrd="0" parTransId="{4FA609B2-53D7-4DB2-9235-38F42C1F11EA}" sibTransId="{29F3A6EF-2175-40E5-9ACC-0CFE80AAAB01}"/>
    <dgm:cxn modelId="{51CC91EA-9C97-493D-B118-5F74730C5FE4}" type="presOf" srcId="{0716D466-10D5-47A6-8551-C8CDE2D7A57D}" destId="{C3F3515C-3FC1-4858-8920-49E064FA5B3D}" srcOrd="1" destOrd="0" presId="urn:microsoft.com/office/officeart/2005/8/layout/orgChart1"/>
    <dgm:cxn modelId="{EDF03FEE-B9FD-490F-ACB8-8B49FCFD0B58}" type="presOf" srcId="{1B446CA5-4D15-4928-93B3-4A74400E32EF}" destId="{BC4C9BA4-689C-4903-A298-67B8869CD18A}" srcOrd="0" destOrd="0" presId="urn:microsoft.com/office/officeart/2005/8/layout/orgChart1"/>
    <dgm:cxn modelId="{244931F0-195D-4BEF-9B1D-17967CB260D2}" type="presOf" srcId="{8A88AF8A-D40F-4291-B86A-4A1DB661719B}" destId="{8995B525-BB0F-4E80-BAE8-D7FC87520677}" srcOrd="0" destOrd="0" presId="urn:microsoft.com/office/officeart/2005/8/layout/orgChart1"/>
    <dgm:cxn modelId="{748A9DF0-5AAA-4389-AAE9-12790C875ABB}" type="presOf" srcId="{EEF9D5AF-7E69-4483-9242-74DFE7A94B1B}" destId="{8A0AB9F1-E199-44EE-9681-3132BCF0610F}" srcOrd="0" destOrd="0" presId="urn:microsoft.com/office/officeart/2005/8/layout/orgChart1"/>
    <dgm:cxn modelId="{F8E831F6-7A34-4AFA-8935-6F0885CA85EC}" type="presOf" srcId="{958AC69F-7854-42A9-A85C-E3912DD74AA4}" destId="{85AF97F5-3DFD-49DA-B603-ABF788F8CC34}" srcOrd="0" destOrd="0" presId="urn:microsoft.com/office/officeart/2005/8/layout/orgChart1"/>
    <dgm:cxn modelId="{7723D0F7-17F9-4B66-B770-E60A6EFA6A7D}" type="presOf" srcId="{E26722B7-0E1E-483D-BEA2-8ACB1B7A5EFD}" destId="{80434F5B-227B-4EC0-AFD3-E966DF9C23B0}" srcOrd="0" destOrd="0" presId="urn:microsoft.com/office/officeart/2005/8/layout/orgChart1"/>
    <dgm:cxn modelId="{534943F8-C1F1-4430-BC3C-E44D88B61ED1}" srcId="{B71C7815-F9CD-4FB9-A898-B8C172389787}" destId="{82309621-B2D8-46E1-B278-2E0EF3A839DA}" srcOrd="0" destOrd="0" parTransId="{8ACCCA8D-EE74-44E9-AF8A-655B5CA95E3C}" sibTransId="{EA6706E9-3328-46F0-8FAD-855F33F1A2C3}"/>
    <dgm:cxn modelId="{D2D11AF9-5B43-496F-A120-F01A761BABA4}" srcId="{A6F448AA-6AC1-44D4-ADF1-EC1D4C1D9529}" destId="{E26722B7-0E1E-483D-BEA2-8ACB1B7A5EFD}" srcOrd="1" destOrd="0" parTransId="{48E2B7B9-6128-4E03-A20B-3993BB231604}" sibTransId="{B333EC75-4744-4DAE-94E1-821FF11A9727}"/>
    <dgm:cxn modelId="{FEBBA1F9-B9AE-4967-8290-78E63C6D3636}" srcId="{A6F448AA-6AC1-44D4-ADF1-EC1D4C1D9529}" destId="{2A71E9B1-CDA5-4291-BBBC-B595628C2FDE}" srcOrd="2" destOrd="0" parTransId="{DB68BFEA-CFFD-4AA9-B472-68AA0394546D}" sibTransId="{2B615B3F-693E-42E6-8E30-EC5E3D4C5008}"/>
    <dgm:cxn modelId="{2FB050FC-E054-4A31-8A3E-071D3B8C28F0}" type="presOf" srcId="{F199B8E0-8B9C-43A0-B2CC-9858DD6528B0}" destId="{D22344C0-4138-40B9-9F92-F565B6CF37E1}" srcOrd="1" destOrd="0" presId="urn:microsoft.com/office/officeart/2005/8/layout/orgChart1"/>
    <dgm:cxn modelId="{9C7642FD-4684-4F88-8B3C-BDCDE74F6EB7}" type="presOf" srcId="{AADEBCFF-CF2B-40EC-8EC2-5F400E5E28DC}" destId="{A5FE4DCA-7F3B-4F65-8D36-7E8CA2F18B89}" srcOrd="0" destOrd="0" presId="urn:microsoft.com/office/officeart/2005/8/layout/orgChart1"/>
    <dgm:cxn modelId="{D5E190FD-8463-4580-8A6D-D6F48F1B57CC}" type="presOf" srcId="{B09CD988-7D1B-4328-937D-082B0EF4C134}" destId="{5F9CB205-A20E-4ADF-A412-6EC8624F0CEF}" srcOrd="0" destOrd="0" presId="urn:microsoft.com/office/officeart/2005/8/layout/orgChart1"/>
    <dgm:cxn modelId="{9B808557-39E3-4D45-9CBC-B9EC5E541C30}" type="presParOf" srcId="{4AC93051-E280-4FD2-B298-3421856FED6E}" destId="{F52BCA8E-6DA2-4CE6-AAFB-DB6833568A83}" srcOrd="0" destOrd="0" presId="urn:microsoft.com/office/officeart/2005/8/layout/orgChart1"/>
    <dgm:cxn modelId="{523FE982-887F-4089-9A34-92E7CB8E7D3E}" type="presParOf" srcId="{F52BCA8E-6DA2-4CE6-AAFB-DB6833568A83}" destId="{7E773DED-4BE6-4A46-85E2-255614A27DED}" srcOrd="0" destOrd="0" presId="urn:microsoft.com/office/officeart/2005/8/layout/orgChart1"/>
    <dgm:cxn modelId="{6C77C742-8AE8-406F-A108-260FBB08460A}" type="presParOf" srcId="{7E773DED-4BE6-4A46-85E2-255614A27DED}" destId="{348D40C0-509C-468A-8335-AA2BDD5C30A5}" srcOrd="0" destOrd="0" presId="urn:microsoft.com/office/officeart/2005/8/layout/orgChart1"/>
    <dgm:cxn modelId="{0C7AAF14-0CD9-4DEC-8433-24936DF8FD04}" type="presParOf" srcId="{7E773DED-4BE6-4A46-85E2-255614A27DED}" destId="{20B4A9AC-6982-4818-B4BB-010A349161A9}" srcOrd="1" destOrd="0" presId="urn:microsoft.com/office/officeart/2005/8/layout/orgChart1"/>
    <dgm:cxn modelId="{40F4FEA5-CF5E-4EF2-9A6F-C1AAAB38F7F3}" type="presParOf" srcId="{F52BCA8E-6DA2-4CE6-AAFB-DB6833568A83}" destId="{9F0F2101-37A6-4EBF-A90C-ACD88963342E}" srcOrd="1" destOrd="0" presId="urn:microsoft.com/office/officeart/2005/8/layout/orgChart1"/>
    <dgm:cxn modelId="{1AE36818-63DF-41E1-BD07-E6E30F8F5C4A}" type="presParOf" srcId="{9F0F2101-37A6-4EBF-A90C-ACD88963342E}" destId="{8995B525-BB0F-4E80-BAE8-D7FC87520677}" srcOrd="0" destOrd="0" presId="urn:microsoft.com/office/officeart/2005/8/layout/orgChart1"/>
    <dgm:cxn modelId="{1FA7CC6C-FA71-4078-9C82-D640A3B63B09}" type="presParOf" srcId="{9F0F2101-37A6-4EBF-A90C-ACD88963342E}" destId="{7A21C5DF-6947-4FC6-B6CD-230B702F13CC}" srcOrd="1" destOrd="0" presId="urn:microsoft.com/office/officeart/2005/8/layout/orgChart1"/>
    <dgm:cxn modelId="{3C066EBC-59C4-4C46-88A9-BB74523F4CAD}" type="presParOf" srcId="{7A21C5DF-6947-4FC6-B6CD-230B702F13CC}" destId="{06C62D44-F1EA-4F13-865E-D5D835FA408D}" srcOrd="0" destOrd="0" presId="urn:microsoft.com/office/officeart/2005/8/layout/orgChart1"/>
    <dgm:cxn modelId="{ECDB2029-E448-42E6-946F-26D44A36C19B}" type="presParOf" srcId="{06C62D44-F1EA-4F13-865E-D5D835FA408D}" destId="{50218218-42F0-4BD0-9268-FD248A6E7BB8}" srcOrd="0" destOrd="0" presId="urn:microsoft.com/office/officeart/2005/8/layout/orgChart1"/>
    <dgm:cxn modelId="{356AE81E-8607-4D49-A7AD-8ECE0195DF0E}" type="presParOf" srcId="{06C62D44-F1EA-4F13-865E-D5D835FA408D}" destId="{BC0DBA07-C101-48B9-9C9D-FD218D3849C5}" srcOrd="1" destOrd="0" presId="urn:microsoft.com/office/officeart/2005/8/layout/orgChart1"/>
    <dgm:cxn modelId="{231B8789-A03E-408B-B9AA-AC0CDF4889F4}" type="presParOf" srcId="{7A21C5DF-6947-4FC6-B6CD-230B702F13CC}" destId="{EA9D80A2-9271-42E3-B3EA-C388902FC3C7}" srcOrd="1" destOrd="0" presId="urn:microsoft.com/office/officeart/2005/8/layout/orgChart1"/>
    <dgm:cxn modelId="{3B58159D-274A-4119-9A0F-40D188B111A5}" type="presParOf" srcId="{7A21C5DF-6947-4FC6-B6CD-230B702F13CC}" destId="{5E5EF12F-1355-44E4-8C4C-C4BE45DFE615}" srcOrd="2" destOrd="0" presId="urn:microsoft.com/office/officeart/2005/8/layout/orgChart1"/>
    <dgm:cxn modelId="{6D110263-9706-49A6-98F5-6B3512E32AC3}" type="presParOf" srcId="{9F0F2101-37A6-4EBF-A90C-ACD88963342E}" destId="{3C9A646E-1DCA-4173-85DE-69FCD4EFEBE9}" srcOrd="2" destOrd="0" presId="urn:microsoft.com/office/officeart/2005/8/layout/orgChart1"/>
    <dgm:cxn modelId="{F9D5268F-E6DD-476D-B219-A9F80DD7322A}" type="presParOf" srcId="{9F0F2101-37A6-4EBF-A90C-ACD88963342E}" destId="{D570F3CA-82E3-4BB8-9E0C-2F19B261411D}" srcOrd="3" destOrd="0" presId="urn:microsoft.com/office/officeart/2005/8/layout/orgChart1"/>
    <dgm:cxn modelId="{FB84016E-3544-4648-BCDD-4A90D87876EB}" type="presParOf" srcId="{D570F3CA-82E3-4BB8-9E0C-2F19B261411D}" destId="{3BD3E457-613B-4317-A6F6-0CEE5ED6D3FF}" srcOrd="0" destOrd="0" presId="urn:microsoft.com/office/officeart/2005/8/layout/orgChart1"/>
    <dgm:cxn modelId="{A3159190-DA63-49CF-A2A2-57A01F029ED6}" type="presParOf" srcId="{3BD3E457-613B-4317-A6F6-0CEE5ED6D3FF}" destId="{80434F5B-227B-4EC0-AFD3-E966DF9C23B0}" srcOrd="0" destOrd="0" presId="urn:microsoft.com/office/officeart/2005/8/layout/orgChart1"/>
    <dgm:cxn modelId="{4F98C020-3F85-49EA-B874-E53F0BFC42F3}" type="presParOf" srcId="{3BD3E457-613B-4317-A6F6-0CEE5ED6D3FF}" destId="{104FDA5C-E432-4FF9-96E1-88928175D69E}" srcOrd="1" destOrd="0" presId="urn:microsoft.com/office/officeart/2005/8/layout/orgChart1"/>
    <dgm:cxn modelId="{04CF099F-0651-47E1-ADC1-C245AD2DB68C}" type="presParOf" srcId="{D570F3CA-82E3-4BB8-9E0C-2F19B261411D}" destId="{F622FA97-ADD4-4D03-9AC1-A7135761FC44}" srcOrd="1" destOrd="0" presId="urn:microsoft.com/office/officeart/2005/8/layout/orgChart1"/>
    <dgm:cxn modelId="{A2ED9BBC-2899-44B0-9886-1750B95AA345}" type="presParOf" srcId="{D570F3CA-82E3-4BB8-9E0C-2F19B261411D}" destId="{9EB7F6B6-43E0-40C4-ADF0-14ADA9CB0CD0}" srcOrd="2" destOrd="0" presId="urn:microsoft.com/office/officeart/2005/8/layout/orgChart1"/>
    <dgm:cxn modelId="{734F84AB-981B-4B9F-969E-9B14EAE358C4}" type="presParOf" srcId="{9F0F2101-37A6-4EBF-A90C-ACD88963342E}" destId="{A21A0B05-C9BC-4420-93E6-D9E630DE0447}" srcOrd="4" destOrd="0" presId="urn:microsoft.com/office/officeart/2005/8/layout/orgChart1"/>
    <dgm:cxn modelId="{FFCE448B-61A5-4D1C-B1D4-A78C6622A0AE}" type="presParOf" srcId="{9F0F2101-37A6-4EBF-A90C-ACD88963342E}" destId="{0554C1E4-F831-492C-98FD-51AD4F8809FE}" srcOrd="5" destOrd="0" presId="urn:microsoft.com/office/officeart/2005/8/layout/orgChart1"/>
    <dgm:cxn modelId="{4F547A62-6F51-4723-AF8E-3376425EA52B}" type="presParOf" srcId="{0554C1E4-F831-492C-98FD-51AD4F8809FE}" destId="{D09D8D15-82B9-4CBA-AB5A-D1D8408DF948}" srcOrd="0" destOrd="0" presId="urn:microsoft.com/office/officeart/2005/8/layout/orgChart1"/>
    <dgm:cxn modelId="{5578F391-883D-457F-919D-8D6D917321E7}" type="presParOf" srcId="{D09D8D15-82B9-4CBA-AB5A-D1D8408DF948}" destId="{5805C27B-C373-479E-B7AA-8FEE414DFCC3}" srcOrd="0" destOrd="0" presId="urn:microsoft.com/office/officeart/2005/8/layout/orgChart1"/>
    <dgm:cxn modelId="{04F3F456-1DE8-4E37-A998-50F7A1E115BD}" type="presParOf" srcId="{D09D8D15-82B9-4CBA-AB5A-D1D8408DF948}" destId="{70A1ED1C-2DE6-4931-8C00-07C618959947}" srcOrd="1" destOrd="0" presId="urn:microsoft.com/office/officeart/2005/8/layout/orgChart1"/>
    <dgm:cxn modelId="{30206AEA-B4A4-4450-9886-F239CC19D562}" type="presParOf" srcId="{0554C1E4-F831-492C-98FD-51AD4F8809FE}" destId="{932A79F4-B1F2-4B18-9DF1-E24A9FE5A018}" srcOrd="1" destOrd="0" presId="urn:microsoft.com/office/officeart/2005/8/layout/orgChart1"/>
    <dgm:cxn modelId="{671A4E3F-362F-43D7-8889-EFDAF100C193}" type="presParOf" srcId="{932A79F4-B1F2-4B18-9DF1-E24A9FE5A018}" destId="{442F7DFD-8E8C-4D74-B417-C0C5800BBDF9}" srcOrd="0" destOrd="0" presId="urn:microsoft.com/office/officeart/2005/8/layout/orgChart1"/>
    <dgm:cxn modelId="{CC8D410C-C1A9-4A2F-AB18-812A8F9AF09B}" type="presParOf" srcId="{932A79F4-B1F2-4B18-9DF1-E24A9FE5A018}" destId="{B577ED27-F5F4-402C-9E6C-B82BB48840FB}" srcOrd="1" destOrd="0" presId="urn:microsoft.com/office/officeart/2005/8/layout/orgChart1"/>
    <dgm:cxn modelId="{57B9ACFE-DAA2-4AD8-8F8D-9ECBD773466B}" type="presParOf" srcId="{B577ED27-F5F4-402C-9E6C-B82BB48840FB}" destId="{F4511913-D6C0-4905-9255-4A3A4909FF98}" srcOrd="0" destOrd="0" presId="urn:microsoft.com/office/officeart/2005/8/layout/orgChart1"/>
    <dgm:cxn modelId="{CFF7CA16-FC0B-4B66-A1AB-285EEF8B641E}" type="presParOf" srcId="{F4511913-D6C0-4905-9255-4A3A4909FF98}" destId="{EA42E856-638F-4639-B083-EA483775610A}" srcOrd="0" destOrd="0" presId="urn:microsoft.com/office/officeart/2005/8/layout/orgChart1"/>
    <dgm:cxn modelId="{303E100B-FFF9-41B4-83B7-261BC0B43455}" type="presParOf" srcId="{F4511913-D6C0-4905-9255-4A3A4909FF98}" destId="{86837E8E-2C71-49BB-9624-7272F5DE262B}" srcOrd="1" destOrd="0" presId="urn:microsoft.com/office/officeart/2005/8/layout/orgChart1"/>
    <dgm:cxn modelId="{C04FC1E5-96AD-42DC-BF5A-641A00487EB3}" type="presParOf" srcId="{B577ED27-F5F4-402C-9E6C-B82BB48840FB}" destId="{4B247203-B62A-4514-8FF0-4EF4B2219053}" srcOrd="1" destOrd="0" presId="urn:microsoft.com/office/officeart/2005/8/layout/orgChart1"/>
    <dgm:cxn modelId="{0FF035D3-8FC7-462E-938B-CA90683A168B}" type="presParOf" srcId="{4B247203-B62A-4514-8FF0-4EF4B2219053}" destId="{5C45D620-2B4B-4A22-8E7A-17CFC93A923E}" srcOrd="0" destOrd="0" presId="urn:microsoft.com/office/officeart/2005/8/layout/orgChart1"/>
    <dgm:cxn modelId="{9B729EEC-F1AE-4530-BC30-B01AFE1AE4E1}" type="presParOf" srcId="{4B247203-B62A-4514-8FF0-4EF4B2219053}" destId="{4F1EE8DE-773C-4286-BE51-886EDC40E7BC}" srcOrd="1" destOrd="0" presId="urn:microsoft.com/office/officeart/2005/8/layout/orgChart1"/>
    <dgm:cxn modelId="{A48C799D-60CA-4FC3-A8ED-D7324E4F535A}" type="presParOf" srcId="{4F1EE8DE-773C-4286-BE51-886EDC40E7BC}" destId="{EE1B2354-632B-4D05-9B36-CEF1BF3CDCE5}" srcOrd="0" destOrd="0" presId="urn:microsoft.com/office/officeart/2005/8/layout/orgChart1"/>
    <dgm:cxn modelId="{29FBA69D-5F05-4797-AE3E-2AE7D602623A}" type="presParOf" srcId="{EE1B2354-632B-4D05-9B36-CEF1BF3CDCE5}" destId="{A5FE4DCA-7F3B-4F65-8D36-7E8CA2F18B89}" srcOrd="0" destOrd="0" presId="urn:microsoft.com/office/officeart/2005/8/layout/orgChart1"/>
    <dgm:cxn modelId="{18A3FCAB-44E8-4428-8A86-7167E9D396B7}" type="presParOf" srcId="{EE1B2354-632B-4D05-9B36-CEF1BF3CDCE5}" destId="{9A83A8E7-E295-4460-8A9C-3192D6F04EBB}" srcOrd="1" destOrd="0" presId="urn:microsoft.com/office/officeart/2005/8/layout/orgChart1"/>
    <dgm:cxn modelId="{53818095-82CF-4607-B320-EAC4C138C8E5}" type="presParOf" srcId="{4F1EE8DE-773C-4286-BE51-886EDC40E7BC}" destId="{531D2B48-9B88-4FDA-8081-6F217EC54705}" srcOrd="1" destOrd="0" presId="urn:microsoft.com/office/officeart/2005/8/layout/orgChart1"/>
    <dgm:cxn modelId="{C3C4C48E-45C8-421A-9101-31EA5B55F69D}" type="presParOf" srcId="{4F1EE8DE-773C-4286-BE51-886EDC40E7BC}" destId="{4DD8CD08-A1E3-44F0-96CD-2693313DE0C6}" srcOrd="2" destOrd="0" presId="urn:microsoft.com/office/officeart/2005/8/layout/orgChart1"/>
    <dgm:cxn modelId="{EE1A8993-B806-4F71-8154-77EC088BA7CB}" type="presParOf" srcId="{4B247203-B62A-4514-8FF0-4EF4B2219053}" destId="{A0AE5D85-7CBD-4CA7-823D-7AD72C145C10}" srcOrd="2" destOrd="0" presId="urn:microsoft.com/office/officeart/2005/8/layout/orgChart1"/>
    <dgm:cxn modelId="{5310FC16-24CA-4037-A04A-0D9703345E06}" type="presParOf" srcId="{4B247203-B62A-4514-8FF0-4EF4B2219053}" destId="{EBF4841D-44A5-48EB-A006-C235F71DA608}" srcOrd="3" destOrd="0" presId="urn:microsoft.com/office/officeart/2005/8/layout/orgChart1"/>
    <dgm:cxn modelId="{772AB23A-EAF3-40C5-BFC7-6CF7BB0354FB}" type="presParOf" srcId="{EBF4841D-44A5-48EB-A006-C235F71DA608}" destId="{EB70501E-1E81-45D2-8ED4-B126C144BBB9}" srcOrd="0" destOrd="0" presId="urn:microsoft.com/office/officeart/2005/8/layout/orgChart1"/>
    <dgm:cxn modelId="{8F3524CA-E587-4C22-90B5-88C6764DE634}" type="presParOf" srcId="{EB70501E-1E81-45D2-8ED4-B126C144BBB9}" destId="{C5FA1850-56F6-408E-BFCF-12B6C6E83093}" srcOrd="0" destOrd="0" presId="urn:microsoft.com/office/officeart/2005/8/layout/orgChart1"/>
    <dgm:cxn modelId="{C0B4FF67-3F10-47F2-A96F-FC4ED2CC6AA1}" type="presParOf" srcId="{EB70501E-1E81-45D2-8ED4-B126C144BBB9}" destId="{390D6F0C-566C-4457-AF8C-18015E21294D}" srcOrd="1" destOrd="0" presId="urn:microsoft.com/office/officeart/2005/8/layout/orgChart1"/>
    <dgm:cxn modelId="{F7DA0CAF-788E-45B0-A50E-986363E4CDA4}" type="presParOf" srcId="{EBF4841D-44A5-48EB-A006-C235F71DA608}" destId="{E7B83BFA-0D45-442B-8FA5-251A4328B32E}" srcOrd="1" destOrd="0" presId="urn:microsoft.com/office/officeart/2005/8/layout/orgChart1"/>
    <dgm:cxn modelId="{9E91DB97-4A84-490A-8592-2D2EA8DDF09D}" type="presParOf" srcId="{EBF4841D-44A5-48EB-A006-C235F71DA608}" destId="{6470C5EB-A2F2-43FC-8B35-1A68401878C9}" srcOrd="2" destOrd="0" presId="urn:microsoft.com/office/officeart/2005/8/layout/orgChart1"/>
    <dgm:cxn modelId="{E7480631-B3DF-46BA-A707-98F99282C225}" type="presParOf" srcId="{B577ED27-F5F4-402C-9E6C-B82BB48840FB}" destId="{E03E2028-B8BA-447E-A4B5-12F63FF462F8}" srcOrd="2" destOrd="0" presId="urn:microsoft.com/office/officeart/2005/8/layout/orgChart1"/>
    <dgm:cxn modelId="{9811F082-0FD1-471C-8C8B-476A71B10EB8}" type="presParOf" srcId="{932A79F4-B1F2-4B18-9DF1-E24A9FE5A018}" destId="{AD65222B-2DAC-42FC-9F1A-500FB54D92C2}" srcOrd="2" destOrd="0" presId="urn:microsoft.com/office/officeart/2005/8/layout/orgChart1"/>
    <dgm:cxn modelId="{B7AC8200-DAF2-4EC5-BE3B-E2C113BD7CFA}" type="presParOf" srcId="{932A79F4-B1F2-4B18-9DF1-E24A9FE5A018}" destId="{ABCD1F68-684F-40C9-AFD8-A2AE777DE3B3}" srcOrd="3" destOrd="0" presId="urn:microsoft.com/office/officeart/2005/8/layout/orgChart1"/>
    <dgm:cxn modelId="{DA4145A5-DE28-48B5-95C2-76A6931D7B8A}" type="presParOf" srcId="{ABCD1F68-684F-40C9-AFD8-A2AE777DE3B3}" destId="{EE3BBB4C-38B6-48C7-89AD-62241E4E5A67}" srcOrd="0" destOrd="0" presId="urn:microsoft.com/office/officeart/2005/8/layout/orgChart1"/>
    <dgm:cxn modelId="{B52D3C64-5903-456B-8310-F513726F905B}" type="presParOf" srcId="{EE3BBB4C-38B6-48C7-89AD-62241E4E5A67}" destId="{85AF97F5-3DFD-49DA-B603-ABF788F8CC34}" srcOrd="0" destOrd="0" presId="urn:microsoft.com/office/officeart/2005/8/layout/orgChart1"/>
    <dgm:cxn modelId="{07AEF767-E6FC-4151-899A-79E0BD389D57}" type="presParOf" srcId="{EE3BBB4C-38B6-48C7-89AD-62241E4E5A67}" destId="{749D64EF-CA78-43D5-88DE-384432E377C9}" srcOrd="1" destOrd="0" presId="urn:microsoft.com/office/officeart/2005/8/layout/orgChart1"/>
    <dgm:cxn modelId="{70C60117-236B-4084-890F-A357E52163CF}" type="presParOf" srcId="{ABCD1F68-684F-40C9-AFD8-A2AE777DE3B3}" destId="{F0FFA274-75AE-4BFB-8B39-74609036493D}" srcOrd="1" destOrd="0" presId="urn:microsoft.com/office/officeart/2005/8/layout/orgChart1"/>
    <dgm:cxn modelId="{32A0C630-6AD6-4EB6-A5AC-BB7A8A20079A}" type="presParOf" srcId="{F0FFA274-75AE-4BFB-8B39-74609036493D}" destId="{253A8ED1-A924-4226-B8C8-629070686031}" srcOrd="0" destOrd="0" presId="urn:microsoft.com/office/officeart/2005/8/layout/orgChart1"/>
    <dgm:cxn modelId="{E4F6EEC3-8C5F-467F-9A45-D537E82DC39E}" type="presParOf" srcId="{F0FFA274-75AE-4BFB-8B39-74609036493D}" destId="{A5750C44-9804-4790-98A2-81006C7B7E45}" srcOrd="1" destOrd="0" presId="urn:microsoft.com/office/officeart/2005/8/layout/orgChart1"/>
    <dgm:cxn modelId="{F2288C25-20A3-4CA6-A362-1D909B3676DB}" type="presParOf" srcId="{A5750C44-9804-4790-98A2-81006C7B7E45}" destId="{D67BD692-4BF8-46D7-87B4-D0A7C420F937}" srcOrd="0" destOrd="0" presId="urn:microsoft.com/office/officeart/2005/8/layout/orgChart1"/>
    <dgm:cxn modelId="{247AC4BD-0C11-4233-A66B-0939C2F10719}" type="presParOf" srcId="{D67BD692-4BF8-46D7-87B4-D0A7C420F937}" destId="{D823EEBF-3D88-40A9-B7AB-CC55743B1C6C}" srcOrd="0" destOrd="0" presId="urn:microsoft.com/office/officeart/2005/8/layout/orgChart1"/>
    <dgm:cxn modelId="{66A3820A-6E21-4BA0-8A10-1BE03ABEA69B}" type="presParOf" srcId="{D67BD692-4BF8-46D7-87B4-D0A7C420F937}" destId="{1009A9F4-E0E3-4E86-A57F-21DC7A5A5B33}" srcOrd="1" destOrd="0" presId="urn:microsoft.com/office/officeart/2005/8/layout/orgChart1"/>
    <dgm:cxn modelId="{58A7B981-6160-4828-AF50-EDF9919202DB}" type="presParOf" srcId="{A5750C44-9804-4790-98A2-81006C7B7E45}" destId="{B2D575EA-8311-487C-B1AF-3E04EA3AE3B1}" srcOrd="1" destOrd="0" presId="urn:microsoft.com/office/officeart/2005/8/layout/orgChart1"/>
    <dgm:cxn modelId="{ED059AEE-A71C-4533-811D-19EA84ABEA7C}" type="presParOf" srcId="{A5750C44-9804-4790-98A2-81006C7B7E45}" destId="{16A253F7-AE37-44EC-B65B-C6A9F07C4EF4}" srcOrd="2" destOrd="0" presId="urn:microsoft.com/office/officeart/2005/8/layout/orgChart1"/>
    <dgm:cxn modelId="{7616A9C2-D564-437A-ADA1-2D5CBCAD1722}" type="presParOf" srcId="{F0FFA274-75AE-4BFB-8B39-74609036493D}" destId="{F39AC89F-DFBA-48B0-A121-63272BE7DF80}" srcOrd="2" destOrd="0" presId="urn:microsoft.com/office/officeart/2005/8/layout/orgChart1"/>
    <dgm:cxn modelId="{3175FDB8-A3B3-4491-ABA2-D5D1DFC5F501}" type="presParOf" srcId="{F0FFA274-75AE-4BFB-8B39-74609036493D}" destId="{4B6030DF-030A-44E7-9AA6-302D25DEEFFB}" srcOrd="3" destOrd="0" presId="urn:microsoft.com/office/officeart/2005/8/layout/orgChart1"/>
    <dgm:cxn modelId="{B97244AB-61F6-40C5-A31D-2EF581F3D733}" type="presParOf" srcId="{4B6030DF-030A-44E7-9AA6-302D25DEEFFB}" destId="{227EEDD6-1154-4D10-BE57-FC3E36E1E7B8}" srcOrd="0" destOrd="0" presId="urn:microsoft.com/office/officeart/2005/8/layout/orgChart1"/>
    <dgm:cxn modelId="{17841B86-ABEC-42BA-A30C-6CE17CF58335}" type="presParOf" srcId="{227EEDD6-1154-4D10-BE57-FC3E36E1E7B8}" destId="{C03B9B97-16DD-4179-B6C5-E04FE4A43EB5}" srcOrd="0" destOrd="0" presId="urn:microsoft.com/office/officeart/2005/8/layout/orgChart1"/>
    <dgm:cxn modelId="{42A13FDD-0BB7-487D-A1F7-B4174272C107}" type="presParOf" srcId="{227EEDD6-1154-4D10-BE57-FC3E36E1E7B8}" destId="{C3F3515C-3FC1-4858-8920-49E064FA5B3D}" srcOrd="1" destOrd="0" presId="urn:microsoft.com/office/officeart/2005/8/layout/orgChart1"/>
    <dgm:cxn modelId="{EC3A2B59-6081-4B95-A7E6-875570DE4ED3}" type="presParOf" srcId="{4B6030DF-030A-44E7-9AA6-302D25DEEFFB}" destId="{F8405376-B156-4FE4-8652-4E42906AF1B0}" srcOrd="1" destOrd="0" presId="urn:microsoft.com/office/officeart/2005/8/layout/orgChart1"/>
    <dgm:cxn modelId="{21B183B7-917A-4F30-8D77-372D826F99CC}" type="presParOf" srcId="{4B6030DF-030A-44E7-9AA6-302D25DEEFFB}" destId="{ECC8FD3B-559F-403F-AE29-64B14290100B}" srcOrd="2" destOrd="0" presId="urn:microsoft.com/office/officeart/2005/8/layout/orgChart1"/>
    <dgm:cxn modelId="{4595AC10-B419-46EC-A954-053F11AD5A85}" type="presParOf" srcId="{ABCD1F68-684F-40C9-AFD8-A2AE777DE3B3}" destId="{976B8224-B40D-4A4D-9FF5-1FA243AA2929}" srcOrd="2" destOrd="0" presId="urn:microsoft.com/office/officeart/2005/8/layout/orgChart1"/>
    <dgm:cxn modelId="{1154BE10-43B2-47D7-9FB6-E9DEF9E585F9}" type="presParOf" srcId="{932A79F4-B1F2-4B18-9DF1-E24A9FE5A018}" destId="{B4A15FE5-8FAB-4B34-A952-26F1E1018309}" srcOrd="4" destOrd="0" presId="urn:microsoft.com/office/officeart/2005/8/layout/orgChart1"/>
    <dgm:cxn modelId="{221B70AA-BA98-471D-ADA4-3B5655AFD859}" type="presParOf" srcId="{932A79F4-B1F2-4B18-9DF1-E24A9FE5A018}" destId="{789295B4-AFED-4CE6-A140-DB580BE9E5AA}" srcOrd="5" destOrd="0" presId="urn:microsoft.com/office/officeart/2005/8/layout/orgChart1"/>
    <dgm:cxn modelId="{6098D345-570F-4BF8-92B1-187047A23CC3}" type="presParOf" srcId="{789295B4-AFED-4CE6-A140-DB580BE9E5AA}" destId="{7BD09BA0-7411-4F5E-8B9C-F66FC89484CC}" srcOrd="0" destOrd="0" presId="urn:microsoft.com/office/officeart/2005/8/layout/orgChart1"/>
    <dgm:cxn modelId="{3142AF41-7707-4C4B-84C0-240E8844DFBD}" type="presParOf" srcId="{7BD09BA0-7411-4F5E-8B9C-F66FC89484CC}" destId="{B2A9FE29-B937-460A-A003-B4EA6132D7F7}" srcOrd="0" destOrd="0" presId="urn:microsoft.com/office/officeart/2005/8/layout/orgChart1"/>
    <dgm:cxn modelId="{36F74419-881C-44A4-9418-E262114FF338}" type="presParOf" srcId="{7BD09BA0-7411-4F5E-8B9C-F66FC89484CC}" destId="{461456AA-CA32-45A0-91CF-BB53FC60F537}" srcOrd="1" destOrd="0" presId="urn:microsoft.com/office/officeart/2005/8/layout/orgChart1"/>
    <dgm:cxn modelId="{2CA501A4-E39C-46A0-8582-38B1EEB90A21}" type="presParOf" srcId="{789295B4-AFED-4CE6-A140-DB580BE9E5AA}" destId="{DD6BFDDF-87EC-4401-9EF7-13DB8F63A588}" srcOrd="1" destOrd="0" presId="urn:microsoft.com/office/officeart/2005/8/layout/orgChart1"/>
    <dgm:cxn modelId="{8B05BC37-16C4-4D06-BF8E-22832C143BCC}" type="presParOf" srcId="{789295B4-AFED-4CE6-A140-DB580BE9E5AA}" destId="{B87D8FAF-CDE9-4DC2-A2FB-1E0F2F4D49ED}" srcOrd="2" destOrd="0" presId="urn:microsoft.com/office/officeart/2005/8/layout/orgChart1"/>
    <dgm:cxn modelId="{9DDB01AC-AD0E-4C8E-8293-1A00336F5B04}" type="presParOf" srcId="{0554C1E4-F831-492C-98FD-51AD4F8809FE}" destId="{07F27E84-42EF-4E04-A94B-14EBC7C11A71}" srcOrd="2" destOrd="0" presId="urn:microsoft.com/office/officeart/2005/8/layout/orgChart1"/>
    <dgm:cxn modelId="{D16DC63A-F31F-4F6C-86F9-BC0EC471CB84}" type="presParOf" srcId="{F52BCA8E-6DA2-4CE6-AAFB-DB6833568A83}" destId="{5E5F6E8C-F96C-4CCB-8538-62693FF54BC5}" srcOrd="2" destOrd="0" presId="urn:microsoft.com/office/officeart/2005/8/layout/orgChart1"/>
    <dgm:cxn modelId="{3602FF75-BB60-48B6-A235-9518720922EB}" type="presParOf" srcId="{4AC93051-E280-4FD2-B298-3421856FED6E}" destId="{C053BD5C-5E26-41F6-B942-50ADF643179D}" srcOrd="1" destOrd="0" presId="urn:microsoft.com/office/officeart/2005/8/layout/orgChart1"/>
    <dgm:cxn modelId="{26CC62C3-1348-4333-A433-BE0BAEDEFAC2}" type="presParOf" srcId="{C053BD5C-5E26-41F6-B942-50ADF643179D}" destId="{5F72D1CD-EC9E-4BE1-A5F5-372707C1B6B0}" srcOrd="0" destOrd="0" presId="urn:microsoft.com/office/officeart/2005/8/layout/orgChart1"/>
    <dgm:cxn modelId="{F26EBFB8-934D-403F-ADE0-6B6A996DB376}" type="presParOf" srcId="{5F72D1CD-EC9E-4BE1-A5F5-372707C1B6B0}" destId="{3C1A4C5E-8691-4F1A-81F8-65DFEA35030D}" srcOrd="0" destOrd="0" presId="urn:microsoft.com/office/officeart/2005/8/layout/orgChart1"/>
    <dgm:cxn modelId="{3778D234-CB59-4583-98F0-1D79F8858B73}" type="presParOf" srcId="{5F72D1CD-EC9E-4BE1-A5F5-372707C1B6B0}" destId="{EAA7A6E5-7F59-4894-A854-0C701C7F9C23}" srcOrd="1" destOrd="0" presId="urn:microsoft.com/office/officeart/2005/8/layout/orgChart1"/>
    <dgm:cxn modelId="{7157C000-1505-45BB-BA11-7048E6B0E081}" type="presParOf" srcId="{C053BD5C-5E26-41F6-B942-50ADF643179D}" destId="{770939B5-A2B4-4B74-8FC7-87E85A1838F5}" srcOrd="1" destOrd="0" presId="urn:microsoft.com/office/officeart/2005/8/layout/orgChart1"/>
    <dgm:cxn modelId="{DCF9F2DC-57F6-4842-8573-2B740F889A39}" type="presParOf" srcId="{770939B5-A2B4-4B74-8FC7-87E85A1838F5}" destId="{709C983B-12B0-4853-8964-83685ED59CB7}" srcOrd="0" destOrd="0" presId="urn:microsoft.com/office/officeart/2005/8/layout/orgChart1"/>
    <dgm:cxn modelId="{A650769E-3908-44E5-9898-4B50B1B84CE0}" type="presParOf" srcId="{770939B5-A2B4-4B74-8FC7-87E85A1838F5}" destId="{626966B5-EFF8-42D8-86A9-FFCF59F10E5A}" srcOrd="1" destOrd="0" presId="urn:microsoft.com/office/officeart/2005/8/layout/orgChart1"/>
    <dgm:cxn modelId="{5A3B4E5A-6F4E-40D4-BA5C-EF9416CB6482}" type="presParOf" srcId="{626966B5-EFF8-42D8-86A9-FFCF59F10E5A}" destId="{C2D4EAEA-9BD5-48A8-A7D4-7E86E56EE395}" srcOrd="0" destOrd="0" presId="urn:microsoft.com/office/officeart/2005/8/layout/orgChart1"/>
    <dgm:cxn modelId="{7A1F5F97-0611-4F6D-89C1-2E07FAF1788B}" type="presParOf" srcId="{C2D4EAEA-9BD5-48A8-A7D4-7E86E56EE395}" destId="{D4FF5291-42EF-450E-B798-0EE4212C4D24}" srcOrd="0" destOrd="0" presId="urn:microsoft.com/office/officeart/2005/8/layout/orgChart1"/>
    <dgm:cxn modelId="{DDA84564-B4B6-4AE1-8603-7604C9F036EF}" type="presParOf" srcId="{C2D4EAEA-9BD5-48A8-A7D4-7E86E56EE395}" destId="{B2E988C6-5EB0-4B42-83B9-58CAF3EAEFA0}" srcOrd="1" destOrd="0" presId="urn:microsoft.com/office/officeart/2005/8/layout/orgChart1"/>
    <dgm:cxn modelId="{41D25433-A1F5-40FE-BA8D-F8E04EB6FD2D}" type="presParOf" srcId="{626966B5-EFF8-42D8-86A9-FFCF59F10E5A}" destId="{F6D0C512-1A20-4A0E-A56E-DF330033F3B5}" srcOrd="1" destOrd="0" presId="urn:microsoft.com/office/officeart/2005/8/layout/orgChart1"/>
    <dgm:cxn modelId="{E518245C-1793-4454-8EA6-55B3DF570C65}" type="presParOf" srcId="{F6D0C512-1A20-4A0E-A56E-DF330033F3B5}" destId="{60F17D0B-3A62-41CB-BE1A-F812E867BC86}" srcOrd="0" destOrd="0" presId="urn:microsoft.com/office/officeart/2005/8/layout/orgChart1"/>
    <dgm:cxn modelId="{CC0FD815-500F-41BA-87B7-BEDCFC0617DF}" type="presParOf" srcId="{F6D0C512-1A20-4A0E-A56E-DF330033F3B5}" destId="{AB2CF166-0182-4D4F-A4C5-93B5211D45FE}" srcOrd="1" destOrd="0" presId="urn:microsoft.com/office/officeart/2005/8/layout/orgChart1"/>
    <dgm:cxn modelId="{8F7902D8-987F-4926-9A9B-171BC7082AC0}" type="presParOf" srcId="{AB2CF166-0182-4D4F-A4C5-93B5211D45FE}" destId="{662D0FF1-B23E-484A-A79E-0362A96A7327}" srcOrd="0" destOrd="0" presId="urn:microsoft.com/office/officeart/2005/8/layout/orgChart1"/>
    <dgm:cxn modelId="{F6A94344-73C6-4AB3-84DA-8ADCB5B6E804}" type="presParOf" srcId="{662D0FF1-B23E-484A-A79E-0362A96A7327}" destId="{22C33886-5893-48EF-8899-C113D60F6063}" srcOrd="0" destOrd="0" presId="urn:microsoft.com/office/officeart/2005/8/layout/orgChart1"/>
    <dgm:cxn modelId="{0501D9CF-1F3B-4B94-AB6E-174BEF52FB46}" type="presParOf" srcId="{662D0FF1-B23E-484A-A79E-0362A96A7327}" destId="{B084CECF-6E6A-4278-9D64-0EADAE3D0AD3}" srcOrd="1" destOrd="0" presId="urn:microsoft.com/office/officeart/2005/8/layout/orgChart1"/>
    <dgm:cxn modelId="{4EAFCE17-570B-4031-BD05-3609A7A484A0}" type="presParOf" srcId="{AB2CF166-0182-4D4F-A4C5-93B5211D45FE}" destId="{A107D2F0-03D8-4E10-9AD2-4AB6C8170FC7}" srcOrd="1" destOrd="0" presId="urn:microsoft.com/office/officeart/2005/8/layout/orgChart1"/>
    <dgm:cxn modelId="{7C432978-5D1B-489F-9AF4-CB08AF657E45}" type="presParOf" srcId="{A107D2F0-03D8-4E10-9AD2-4AB6C8170FC7}" destId="{8A0AB9F1-E199-44EE-9681-3132BCF0610F}" srcOrd="0" destOrd="0" presId="urn:microsoft.com/office/officeart/2005/8/layout/orgChart1"/>
    <dgm:cxn modelId="{B1B6D64B-1DC5-45AB-B36D-AF6D9BB8DA49}" type="presParOf" srcId="{A107D2F0-03D8-4E10-9AD2-4AB6C8170FC7}" destId="{39B4A72C-9BC5-4B88-99E3-00B5EF8D02C4}" srcOrd="1" destOrd="0" presId="urn:microsoft.com/office/officeart/2005/8/layout/orgChart1"/>
    <dgm:cxn modelId="{8892CA72-55CE-4302-B0D8-96CF77B147B7}" type="presParOf" srcId="{39B4A72C-9BC5-4B88-99E3-00B5EF8D02C4}" destId="{4266EFD9-0938-44CA-9260-B2352C581D40}" srcOrd="0" destOrd="0" presId="urn:microsoft.com/office/officeart/2005/8/layout/orgChart1"/>
    <dgm:cxn modelId="{3B280A99-834F-42F9-949C-7978E938FF0E}" type="presParOf" srcId="{4266EFD9-0938-44CA-9260-B2352C581D40}" destId="{BC4C9BA4-689C-4903-A298-67B8869CD18A}" srcOrd="0" destOrd="0" presId="urn:microsoft.com/office/officeart/2005/8/layout/orgChart1"/>
    <dgm:cxn modelId="{84789955-C8D1-4675-8EE3-8E50747F8B1C}" type="presParOf" srcId="{4266EFD9-0938-44CA-9260-B2352C581D40}" destId="{DF2756CE-1283-4F45-9E09-283ED31A5226}" srcOrd="1" destOrd="0" presId="urn:microsoft.com/office/officeart/2005/8/layout/orgChart1"/>
    <dgm:cxn modelId="{86B91F4A-0BC3-449B-A995-319FF200EAA0}" type="presParOf" srcId="{39B4A72C-9BC5-4B88-99E3-00B5EF8D02C4}" destId="{BCFCA7F7-D400-47E8-87C3-F962889BE330}" srcOrd="1" destOrd="0" presId="urn:microsoft.com/office/officeart/2005/8/layout/orgChart1"/>
    <dgm:cxn modelId="{24E9A489-E87E-42EB-A768-10AD710DF9BD}" type="presParOf" srcId="{39B4A72C-9BC5-4B88-99E3-00B5EF8D02C4}" destId="{33E0C199-6335-4CEE-96F7-9767EDDD7F55}" srcOrd="2" destOrd="0" presId="urn:microsoft.com/office/officeart/2005/8/layout/orgChart1"/>
    <dgm:cxn modelId="{C5956E99-F652-4CB6-A1C8-E9A52EA46DD2}" type="presParOf" srcId="{AB2CF166-0182-4D4F-A4C5-93B5211D45FE}" destId="{59858121-2BB1-48B4-9F0A-182AB4813D85}" srcOrd="2" destOrd="0" presId="urn:microsoft.com/office/officeart/2005/8/layout/orgChart1"/>
    <dgm:cxn modelId="{39DD1068-0917-41B3-A7F7-00A9023DA89F}" type="presParOf" srcId="{F6D0C512-1A20-4A0E-A56E-DF330033F3B5}" destId="{3C0496DC-CCA1-4C66-BBE9-BEBD183C30B2}" srcOrd="2" destOrd="0" presId="urn:microsoft.com/office/officeart/2005/8/layout/orgChart1"/>
    <dgm:cxn modelId="{325DEBAB-AA74-4AFD-AB49-30AE43803FA1}" type="presParOf" srcId="{F6D0C512-1A20-4A0E-A56E-DF330033F3B5}" destId="{7E8AB51B-346F-40F2-A435-EB95758CE021}" srcOrd="3" destOrd="0" presId="urn:microsoft.com/office/officeart/2005/8/layout/orgChart1"/>
    <dgm:cxn modelId="{A2B24359-7932-4772-9F47-2E371607519E}" type="presParOf" srcId="{7E8AB51B-346F-40F2-A435-EB95758CE021}" destId="{6AD4396A-C333-438F-9564-79AF4249EAC9}" srcOrd="0" destOrd="0" presId="urn:microsoft.com/office/officeart/2005/8/layout/orgChart1"/>
    <dgm:cxn modelId="{5D6A0BD7-9AA1-412E-873C-C6854AABB6D9}" type="presParOf" srcId="{6AD4396A-C333-438F-9564-79AF4249EAC9}" destId="{D9FE9C20-E966-4392-8C9A-E591239382AF}" srcOrd="0" destOrd="0" presId="urn:microsoft.com/office/officeart/2005/8/layout/orgChart1"/>
    <dgm:cxn modelId="{4CC7DF3C-5414-4F33-8121-3C4AD0C82A24}" type="presParOf" srcId="{6AD4396A-C333-438F-9564-79AF4249EAC9}" destId="{CC5CD3F4-7E47-4FDD-B4C8-853D7FEFE479}" srcOrd="1" destOrd="0" presId="urn:microsoft.com/office/officeart/2005/8/layout/orgChart1"/>
    <dgm:cxn modelId="{623FCF83-29F4-42BD-9AF6-3EEDF69D0878}" type="presParOf" srcId="{7E8AB51B-346F-40F2-A435-EB95758CE021}" destId="{BE27C25B-F8DC-4421-B880-F3F9CAA8BBB8}" srcOrd="1" destOrd="0" presId="urn:microsoft.com/office/officeart/2005/8/layout/orgChart1"/>
    <dgm:cxn modelId="{B2CF7BDF-1B1A-4422-8C2B-805CF06EB633}" type="presParOf" srcId="{BE27C25B-F8DC-4421-B880-F3F9CAA8BBB8}" destId="{6EC134EF-9287-4256-B8E9-C94852FF8027}" srcOrd="0" destOrd="0" presId="urn:microsoft.com/office/officeart/2005/8/layout/orgChart1"/>
    <dgm:cxn modelId="{FB05A22E-E2A3-4D95-AD14-0A92A3261F07}" type="presParOf" srcId="{BE27C25B-F8DC-4421-B880-F3F9CAA8BBB8}" destId="{8F5998EE-422B-4116-B7C7-DC4D6189CD8B}" srcOrd="1" destOrd="0" presId="urn:microsoft.com/office/officeart/2005/8/layout/orgChart1"/>
    <dgm:cxn modelId="{A2A51C8D-DA01-4588-BB8C-7E2EC62AB522}" type="presParOf" srcId="{8F5998EE-422B-4116-B7C7-DC4D6189CD8B}" destId="{2AB82222-FCBC-4F3F-BB6B-0A945BE6D1D4}" srcOrd="0" destOrd="0" presId="urn:microsoft.com/office/officeart/2005/8/layout/orgChart1"/>
    <dgm:cxn modelId="{82CDB08C-60FA-41CA-AD16-6533950D266D}" type="presParOf" srcId="{2AB82222-FCBC-4F3F-BB6B-0A945BE6D1D4}" destId="{0CF4AA4A-0AEB-4D85-B6B0-E31FF018FA45}" srcOrd="0" destOrd="0" presId="urn:microsoft.com/office/officeart/2005/8/layout/orgChart1"/>
    <dgm:cxn modelId="{95EE56C5-ACE7-4602-A38A-DEA819E530FC}" type="presParOf" srcId="{2AB82222-FCBC-4F3F-BB6B-0A945BE6D1D4}" destId="{A4A04BC2-6EB8-4B3B-ABFB-FBFB2F9B9875}" srcOrd="1" destOrd="0" presId="urn:microsoft.com/office/officeart/2005/8/layout/orgChart1"/>
    <dgm:cxn modelId="{E73212C7-CB96-4594-AAD0-867997682C9B}" type="presParOf" srcId="{8F5998EE-422B-4116-B7C7-DC4D6189CD8B}" destId="{AEBFE55D-05CA-4A3F-8FD5-9A251685BE94}" srcOrd="1" destOrd="0" presId="urn:microsoft.com/office/officeart/2005/8/layout/orgChart1"/>
    <dgm:cxn modelId="{B9A29D8A-8CD6-443D-821B-D987A85EE749}" type="presParOf" srcId="{8F5998EE-422B-4116-B7C7-DC4D6189CD8B}" destId="{554926A1-97CB-48C7-A8CF-000D90902B68}" srcOrd="2" destOrd="0" presId="urn:microsoft.com/office/officeart/2005/8/layout/orgChart1"/>
    <dgm:cxn modelId="{E7D3A4E3-DC5B-4DAD-954B-E8810FF0DB96}" type="presParOf" srcId="{7E8AB51B-346F-40F2-A435-EB95758CE021}" destId="{88C16C04-0227-404D-8545-1E54068A40BD}" srcOrd="2" destOrd="0" presId="urn:microsoft.com/office/officeart/2005/8/layout/orgChart1"/>
    <dgm:cxn modelId="{109FDF5B-4F90-4525-97E3-0F7735E85216}" type="presParOf" srcId="{F6D0C512-1A20-4A0E-A56E-DF330033F3B5}" destId="{9F8A676E-881A-4743-9E8D-5859E74487A9}" srcOrd="4" destOrd="0" presId="urn:microsoft.com/office/officeart/2005/8/layout/orgChart1"/>
    <dgm:cxn modelId="{F2546A9A-25F1-41AE-88E8-7D71EF3656EF}" type="presParOf" srcId="{F6D0C512-1A20-4A0E-A56E-DF330033F3B5}" destId="{3723C01A-3724-487B-BC35-69BD11CCFB24}" srcOrd="5" destOrd="0" presId="urn:microsoft.com/office/officeart/2005/8/layout/orgChart1"/>
    <dgm:cxn modelId="{8AEFE81E-0C61-4E56-ABA1-2357F3A69001}" type="presParOf" srcId="{3723C01A-3724-487B-BC35-69BD11CCFB24}" destId="{4F3A8089-1544-4168-91A1-4E9A0B4F3D4D}" srcOrd="0" destOrd="0" presId="urn:microsoft.com/office/officeart/2005/8/layout/orgChart1"/>
    <dgm:cxn modelId="{405338BC-7A79-4E5F-A60D-9265081CEE9B}" type="presParOf" srcId="{4F3A8089-1544-4168-91A1-4E9A0B4F3D4D}" destId="{84D55A6C-1D5A-4715-93D7-87E9E0414AAB}" srcOrd="0" destOrd="0" presId="urn:microsoft.com/office/officeart/2005/8/layout/orgChart1"/>
    <dgm:cxn modelId="{F657C291-2371-458B-B02E-2353245B17DD}" type="presParOf" srcId="{4F3A8089-1544-4168-91A1-4E9A0B4F3D4D}" destId="{F26BACFC-FB9C-4896-B2A8-644B5D3F320B}" srcOrd="1" destOrd="0" presId="urn:microsoft.com/office/officeart/2005/8/layout/orgChart1"/>
    <dgm:cxn modelId="{A3F19498-BB03-477D-9950-1261EB400280}" type="presParOf" srcId="{3723C01A-3724-487B-BC35-69BD11CCFB24}" destId="{179ED577-EA4C-4456-BB54-E03D2D16CCDF}" srcOrd="1" destOrd="0" presId="urn:microsoft.com/office/officeart/2005/8/layout/orgChart1"/>
    <dgm:cxn modelId="{966839F6-829E-49C7-9A47-6234B0E9DC02}" type="presParOf" srcId="{179ED577-EA4C-4456-BB54-E03D2D16CCDF}" destId="{4887E856-09AC-44C9-B884-D20D4E025725}" srcOrd="0" destOrd="0" presId="urn:microsoft.com/office/officeart/2005/8/layout/orgChart1"/>
    <dgm:cxn modelId="{DA37F369-249C-4AC8-8649-641192834BD9}" type="presParOf" srcId="{179ED577-EA4C-4456-BB54-E03D2D16CCDF}" destId="{5DC7BCE3-BAAA-4781-A0EE-10976E195A9C}" srcOrd="1" destOrd="0" presId="urn:microsoft.com/office/officeart/2005/8/layout/orgChart1"/>
    <dgm:cxn modelId="{C5A13E86-2C50-4D65-8A0E-4F5EEDD42C22}" type="presParOf" srcId="{5DC7BCE3-BAAA-4781-A0EE-10976E195A9C}" destId="{4D37A625-1E9D-4093-8DE1-6D61C4D1279E}" srcOrd="0" destOrd="0" presId="urn:microsoft.com/office/officeart/2005/8/layout/orgChart1"/>
    <dgm:cxn modelId="{8EC86320-1E3F-4AD2-9AAE-A713E3F24DC7}" type="presParOf" srcId="{4D37A625-1E9D-4093-8DE1-6D61C4D1279E}" destId="{F12A06F1-243A-4564-9394-2CCB073BD73F}" srcOrd="0" destOrd="0" presId="urn:microsoft.com/office/officeart/2005/8/layout/orgChart1"/>
    <dgm:cxn modelId="{42024D9C-3346-4C88-87DB-BB8CBC5ADDF0}" type="presParOf" srcId="{4D37A625-1E9D-4093-8DE1-6D61C4D1279E}" destId="{75459ACE-297C-4336-AF94-B258048816B9}" srcOrd="1" destOrd="0" presId="urn:microsoft.com/office/officeart/2005/8/layout/orgChart1"/>
    <dgm:cxn modelId="{DB068D82-56A3-46E1-911B-35087F559514}" type="presParOf" srcId="{5DC7BCE3-BAAA-4781-A0EE-10976E195A9C}" destId="{E21D2FB3-9F1D-4C81-9722-0304F0E2E3C6}" srcOrd="1" destOrd="0" presId="urn:microsoft.com/office/officeart/2005/8/layout/orgChart1"/>
    <dgm:cxn modelId="{5F32DEE7-DEEE-40F3-A6BB-1BFA7EB8A089}" type="presParOf" srcId="{5DC7BCE3-BAAA-4781-A0EE-10976E195A9C}" destId="{821F5154-8FBD-41AE-9653-70196B37E6C7}" srcOrd="2" destOrd="0" presId="urn:microsoft.com/office/officeart/2005/8/layout/orgChart1"/>
    <dgm:cxn modelId="{BBFF76FB-0CE3-47DA-BDA2-C8E2BE2779BA}" type="presParOf" srcId="{179ED577-EA4C-4456-BB54-E03D2D16CCDF}" destId="{C1CC923B-C82C-43C6-878F-4E89A7D0E876}" srcOrd="2" destOrd="0" presId="urn:microsoft.com/office/officeart/2005/8/layout/orgChart1"/>
    <dgm:cxn modelId="{BF566368-0889-4964-8F4A-D2DD346D80BE}" type="presParOf" srcId="{179ED577-EA4C-4456-BB54-E03D2D16CCDF}" destId="{FA67708B-76EF-4224-AD50-7483C2FDBEE8}" srcOrd="3" destOrd="0" presId="urn:microsoft.com/office/officeart/2005/8/layout/orgChart1"/>
    <dgm:cxn modelId="{8F9D29E0-A06C-4A29-97E4-8084E127F783}" type="presParOf" srcId="{FA67708B-76EF-4224-AD50-7483C2FDBEE8}" destId="{2706F94C-0639-4582-92A9-B8AC2EE1F9BC}" srcOrd="0" destOrd="0" presId="urn:microsoft.com/office/officeart/2005/8/layout/orgChart1"/>
    <dgm:cxn modelId="{EC08E96F-DF66-497B-8705-65D851817E2A}" type="presParOf" srcId="{2706F94C-0639-4582-92A9-B8AC2EE1F9BC}" destId="{C9676FCA-A3AD-4B67-8873-8F005261E5D3}" srcOrd="0" destOrd="0" presId="urn:microsoft.com/office/officeart/2005/8/layout/orgChart1"/>
    <dgm:cxn modelId="{011A6108-EC25-4A19-B8D0-2FC43B2F98B6}" type="presParOf" srcId="{2706F94C-0639-4582-92A9-B8AC2EE1F9BC}" destId="{D22344C0-4138-40B9-9F92-F565B6CF37E1}" srcOrd="1" destOrd="0" presId="urn:microsoft.com/office/officeart/2005/8/layout/orgChart1"/>
    <dgm:cxn modelId="{0B4595FD-B824-47CD-AABA-477D5F364769}" type="presParOf" srcId="{FA67708B-76EF-4224-AD50-7483C2FDBEE8}" destId="{CB34E7B3-F90F-4E3A-966C-4D5FC621A9F9}" srcOrd="1" destOrd="0" presId="urn:microsoft.com/office/officeart/2005/8/layout/orgChart1"/>
    <dgm:cxn modelId="{01DF691D-7373-4D9E-98A0-82A8B9E9AE79}" type="presParOf" srcId="{FA67708B-76EF-4224-AD50-7483C2FDBEE8}" destId="{78A6587E-93E5-456A-9B9B-0E347EF137CF}" srcOrd="2" destOrd="0" presId="urn:microsoft.com/office/officeart/2005/8/layout/orgChart1"/>
    <dgm:cxn modelId="{6F8F8758-4F8F-47CE-A13B-BCBF633A4F94}" type="presParOf" srcId="{3723C01A-3724-487B-BC35-69BD11CCFB24}" destId="{5AF66846-F18F-4ECC-9CEE-2E2A91741CD6}" srcOrd="2" destOrd="0" presId="urn:microsoft.com/office/officeart/2005/8/layout/orgChart1"/>
    <dgm:cxn modelId="{0EE80EC3-AD32-4438-B6BC-0CD2F096F5A6}" type="presParOf" srcId="{626966B5-EFF8-42D8-86A9-FFCF59F10E5A}" destId="{842C7B2F-4154-4885-8DCF-4DF04F90C0DB}" srcOrd="2" destOrd="0" presId="urn:microsoft.com/office/officeart/2005/8/layout/orgChart1"/>
    <dgm:cxn modelId="{76B19DA8-1A2D-4490-AB45-43D59444071A}" type="presParOf" srcId="{770939B5-A2B4-4B74-8FC7-87E85A1838F5}" destId="{F7EAA11C-4F51-4F8F-83CF-42153BDCF25B}" srcOrd="2" destOrd="0" presId="urn:microsoft.com/office/officeart/2005/8/layout/orgChart1"/>
    <dgm:cxn modelId="{8FDFFDC1-0D0F-45E8-94E3-1585B0FD67D5}" type="presParOf" srcId="{770939B5-A2B4-4B74-8FC7-87E85A1838F5}" destId="{9AA35AE2-A0DB-4DCB-BA28-D3AC448EA22F}" srcOrd="3" destOrd="0" presId="urn:microsoft.com/office/officeart/2005/8/layout/orgChart1"/>
    <dgm:cxn modelId="{F17BBB4D-0AA8-4D87-80C4-67F8D44DF56E}" type="presParOf" srcId="{9AA35AE2-A0DB-4DCB-BA28-D3AC448EA22F}" destId="{E50BCB07-2282-4EAB-BED2-20D79A25373A}" srcOrd="0" destOrd="0" presId="urn:microsoft.com/office/officeart/2005/8/layout/orgChart1"/>
    <dgm:cxn modelId="{4521B005-D86E-4232-BDB2-65AB1E35D2EF}" type="presParOf" srcId="{E50BCB07-2282-4EAB-BED2-20D79A25373A}" destId="{BE861DD9-CAE9-4E7F-A762-28DFB2EC6BF6}" srcOrd="0" destOrd="0" presId="urn:microsoft.com/office/officeart/2005/8/layout/orgChart1"/>
    <dgm:cxn modelId="{EEABDE16-53E5-4A0F-8888-8D11FB78941E}" type="presParOf" srcId="{E50BCB07-2282-4EAB-BED2-20D79A25373A}" destId="{0A28C0A8-A27B-495F-81A3-BEF5ACC34373}" srcOrd="1" destOrd="0" presId="urn:microsoft.com/office/officeart/2005/8/layout/orgChart1"/>
    <dgm:cxn modelId="{29671382-7684-41FC-8AF2-5F3A0C0C686D}" type="presParOf" srcId="{9AA35AE2-A0DB-4DCB-BA28-D3AC448EA22F}" destId="{051D1476-574B-40F7-AE17-70953E790CF5}" srcOrd="1" destOrd="0" presId="urn:microsoft.com/office/officeart/2005/8/layout/orgChart1"/>
    <dgm:cxn modelId="{C70D6550-E3F0-4647-8B1A-E7C4D707C467}" type="presParOf" srcId="{051D1476-574B-40F7-AE17-70953E790CF5}" destId="{E0AC44CD-A5B0-4F15-B741-EEFDE1D5055F}" srcOrd="0" destOrd="0" presId="urn:microsoft.com/office/officeart/2005/8/layout/orgChart1"/>
    <dgm:cxn modelId="{A2086222-A754-40C3-990C-32B88BB07D87}" type="presParOf" srcId="{051D1476-574B-40F7-AE17-70953E790CF5}" destId="{DA4A8A40-34E1-4BD1-8F65-464CF92DB07D}" srcOrd="1" destOrd="0" presId="urn:microsoft.com/office/officeart/2005/8/layout/orgChart1"/>
    <dgm:cxn modelId="{8299FD3E-BC6C-40F7-9AAC-7DD813966981}" type="presParOf" srcId="{DA4A8A40-34E1-4BD1-8F65-464CF92DB07D}" destId="{D0416062-0719-4613-99FE-72DFF0B505E1}" srcOrd="0" destOrd="0" presId="urn:microsoft.com/office/officeart/2005/8/layout/orgChart1"/>
    <dgm:cxn modelId="{A6602CDB-AA0B-49F9-B177-6D2D7C56E227}" type="presParOf" srcId="{D0416062-0719-4613-99FE-72DFF0B505E1}" destId="{B4330E8F-9DDD-4EFA-91D9-D1492BE3AB95}" srcOrd="0" destOrd="0" presId="urn:microsoft.com/office/officeart/2005/8/layout/orgChart1"/>
    <dgm:cxn modelId="{770CF163-FBBB-4523-B440-98B1EDB2320F}" type="presParOf" srcId="{D0416062-0719-4613-99FE-72DFF0B505E1}" destId="{5D59EF00-372C-464C-A9DE-C93F8A80147C}" srcOrd="1" destOrd="0" presId="urn:microsoft.com/office/officeart/2005/8/layout/orgChart1"/>
    <dgm:cxn modelId="{631D005B-AD30-4959-A16E-930E5C162EAD}" type="presParOf" srcId="{DA4A8A40-34E1-4BD1-8F65-464CF92DB07D}" destId="{A565E7F4-C4A6-4A53-8FFD-671F225A2C15}" srcOrd="1" destOrd="0" presId="urn:microsoft.com/office/officeart/2005/8/layout/orgChart1"/>
    <dgm:cxn modelId="{B021DE76-3E95-4BF7-8E17-B3F2F63E5C6F}" type="presParOf" srcId="{A565E7F4-C4A6-4A53-8FFD-671F225A2C15}" destId="{30CD141E-E843-4639-BFC0-A9EB61A4F3EC}" srcOrd="0" destOrd="0" presId="urn:microsoft.com/office/officeart/2005/8/layout/orgChart1"/>
    <dgm:cxn modelId="{2A295479-DC16-4ACF-A468-E56E45AF64CD}" type="presParOf" srcId="{A565E7F4-C4A6-4A53-8FFD-671F225A2C15}" destId="{3DF90FE2-FDB7-4792-BCF5-1469387D71F8}" srcOrd="1" destOrd="0" presId="urn:microsoft.com/office/officeart/2005/8/layout/orgChart1"/>
    <dgm:cxn modelId="{B074AB58-FAE1-4310-9A63-ADBF92B86C34}" type="presParOf" srcId="{3DF90FE2-FDB7-4792-BCF5-1469387D71F8}" destId="{9879DD95-0B92-4811-B33D-752E25B393FF}" srcOrd="0" destOrd="0" presId="urn:microsoft.com/office/officeart/2005/8/layout/orgChart1"/>
    <dgm:cxn modelId="{B4D9CAB9-901A-448E-AC7C-BE4A34E99E01}" type="presParOf" srcId="{9879DD95-0B92-4811-B33D-752E25B393FF}" destId="{3C77AFCF-2513-4447-B864-EDFDF807FC5B}" srcOrd="0" destOrd="0" presId="urn:microsoft.com/office/officeart/2005/8/layout/orgChart1"/>
    <dgm:cxn modelId="{DE6DCB36-99F0-4E2A-A3E2-02943471152C}" type="presParOf" srcId="{9879DD95-0B92-4811-B33D-752E25B393FF}" destId="{4F0BAB6A-ACD5-4CD4-B44E-BBB35D94092C}" srcOrd="1" destOrd="0" presId="urn:microsoft.com/office/officeart/2005/8/layout/orgChart1"/>
    <dgm:cxn modelId="{B2C3AE5B-0385-4CE1-91E0-D32B0EF8E3F9}" type="presParOf" srcId="{3DF90FE2-FDB7-4792-BCF5-1469387D71F8}" destId="{C8067855-877D-4B3C-A86D-D74739CECEAA}" srcOrd="1" destOrd="0" presId="urn:microsoft.com/office/officeart/2005/8/layout/orgChart1"/>
    <dgm:cxn modelId="{ACB70260-55F1-441F-811F-7CF2AD4D704C}" type="presParOf" srcId="{3DF90FE2-FDB7-4792-BCF5-1469387D71F8}" destId="{99B7214C-6A82-4A47-BF9C-2122D7548331}" srcOrd="2" destOrd="0" presId="urn:microsoft.com/office/officeart/2005/8/layout/orgChart1"/>
    <dgm:cxn modelId="{B39247B2-323F-43FA-8DC8-4EA106B35E33}" type="presParOf" srcId="{A565E7F4-C4A6-4A53-8FFD-671F225A2C15}" destId="{632D4969-CAA7-49C5-BC62-5BED8EAB8CC0}" srcOrd="2" destOrd="0" presId="urn:microsoft.com/office/officeart/2005/8/layout/orgChart1"/>
    <dgm:cxn modelId="{FB23076F-AB75-46EC-A812-70584BD28186}" type="presParOf" srcId="{A565E7F4-C4A6-4A53-8FFD-671F225A2C15}" destId="{F83CDC2B-697B-40F2-8D73-1B32DD06C992}" srcOrd="3" destOrd="0" presId="urn:microsoft.com/office/officeart/2005/8/layout/orgChart1"/>
    <dgm:cxn modelId="{D50F8D17-8C00-4F0D-A491-58738B282681}" type="presParOf" srcId="{F83CDC2B-697B-40F2-8D73-1B32DD06C992}" destId="{059A5935-9C10-4B80-B6BB-BB9DE5788CEF}" srcOrd="0" destOrd="0" presId="urn:microsoft.com/office/officeart/2005/8/layout/orgChart1"/>
    <dgm:cxn modelId="{27B8D691-C43A-4F25-86F2-5616078338B7}" type="presParOf" srcId="{059A5935-9C10-4B80-B6BB-BB9DE5788CEF}" destId="{4185E9FD-9D91-406A-8C1E-A4DE00916D75}" srcOrd="0" destOrd="0" presId="urn:microsoft.com/office/officeart/2005/8/layout/orgChart1"/>
    <dgm:cxn modelId="{40952543-C069-4E48-85A9-5491B4F33802}" type="presParOf" srcId="{059A5935-9C10-4B80-B6BB-BB9DE5788CEF}" destId="{3FEB7461-C98D-4A39-B4CA-DB7FD8E84979}" srcOrd="1" destOrd="0" presId="urn:microsoft.com/office/officeart/2005/8/layout/orgChart1"/>
    <dgm:cxn modelId="{0B209DAA-5251-4039-913D-BA74824E9C49}" type="presParOf" srcId="{F83CDC2B-697B-40F2-8D73-1B32DD06C992}" destId="{93C60554-0A02-4EA6-BE27-853B577C8147}" srcOrd="1" destOrd="0" presId="urn:microsoft.com/office/officeart/2005/8/layout/orgChart1"/>
    <dgm:cxn modelId="{80F8582A-E9F9-497E-9CB2-70B7E0976FF6}" type="presParOf" srcId="{F83CDC2B-697B-40F2-8D73-1B32DD06C992}" destId="{534A3634-89BF-4A98-B971-1B279EE530C5}" srcOrd="2" destOrd="0" presId="urn:microsoft.com/office/officeart/2005/8/layout/orgChart1"/>
    <dgm:cxn modelId="{63ADB90E-1D7C-4168-9732-1D2290F56A88}" type="presParOf" srcId="{DA4A8A40-34E1-4BD1-8F65-464CF92DB07D}" destId="{87066A30-5728-4C9E-A9A1-7020E76CC870}" srcOrd="2" destOrd="0" presId="urn:microsoft.com/office/officeart/2005/8/layout/orgChart1"/>
    <dgm:cxn modelId="{1AD9115B-B6C5-4E59-9118-ECB32E28F1B8}" type="presParOf" srcId="{051D1476-574B-40F7-AE17-70953E790CF5}" destId="{D88A8541-DD31-4681-A619-BD7994AAF2E0}" srcOrd="2" destOrd="0" presId="urn:microsoft.com/office/officeart/2005/8/layout/orgChart1"/>
    <dgm:cxn modelId="{ACB205B1-93E2-40CC-83F4-76E337BCC986}" type="presParOf" srcId="{051D1476-574B-40F7-AE17-70953E790CF5}" destId="{E0E0B73D-D67A-4D66-A058-3C116CBEBF5F}" srcOrd="3" destOrd="0" presId="urn:microsoft.com/office/officeart/2005/8/layout/orgChart1"/>
    <dgm:cxn modelId="{65F80735-5813-47BB-ADF3-04187A434A0A}" type="presParOf" srcId="{E0E0B73D-D67A-4D66-A058-3C116CBEBF5F}" destId="{9B49A763-4D9A-438A-B003-26B83D150EBE}" srcOrd="0" destOrd="0" presId="urn:microsoft.com/office/officeart/2005/8/layout/orgChart1"/>
    <dgm:cxn modelId="{FB651045-D9D2-42E8-87F7-A9BC6D3707A5}" type="presParOf" srcId="{9B49A763-4D9A-438A-B003-26B83D150EBE}" destId="{4AE4302F-4372-45EB-B39E-2A9AE4C79628}" srcOrd="0" destOrd="0" presId="urn:microsoft.com/office/officeart/2005/8/layout/orgChart1"/>
    <dgm:cxn modelId="{3F202CAB-FDB8-4A8B-82E0-12DE9D281938}" type="presParOf" srcId="{9B49A763-4D9A-438A-B003-26B83D150EBE}" destId="{72D42B18-13E1-4A1E-B029-BDEC3CBD8A15}" srcOrd="1" destOrd="0" presId="urn:microsoft.com/office/officeart/2005/8/layout/orgChart1"/>
    <dgm:cxn modelId="{B39EE6F6-110F-43FE-8D6F-B8CCCD3201B2}" type="presParOf" srcId="{E0E0B73D-D67A-4D66-A058-3C116CBEBF5F}" destId="{CC4F4E02-88C6-4B8E-B80B-3C4AC4F8C35B}" srcOrd="1" destOrd="0" presId="urn:microsoft.com/office/officeart/2005/8/layout/orgChart1"/>
    <dgm:cxn modelId="{0AF42EC4-C309-4706-8D2A-06335C85ED58}" type="presParOf" srcId="{CC4F4E02-88C6-4B8E-B80B-3C4AC4F8C35B}" destId="{18720870-757B-402A-8D80-60E4E7D7E19E}" srcOrd="0" destOrd="0" presId="urn:microsoft.com/office/officeart/2005/8/layout/orgChart1"/>
    <dgm:cxn modelId="{DA483110-D991-460D-B5D3-B8705C3438AD}" type="presParOf" srcId="{CC4F4E02-88C6-4B8E-B80B-3C4AC4F8C35B}" destId="{9B507BFF-5C32-419F-BE56-CC1C88B686EA}" srcOrd="1" destOrd="0" presId="urn:microsoft.com/office/officeart/2005/8/layout/orgChart1"/>
    <dgm:cxn modelId="{0A5E7CDB-BF6B-4B43-B32C-893015D875A9}" type="presParOf" srcId="{9B507BFF-5C32-419F-BE56-CC1C88B686EA}" destId="{D6B4D0ED-4E1E-4086-93AE-13301517BF06}" srcOrd="0" destOrd="0" presId="urn:microsoft.com/office/officeart/2005/8/layout/orgChart1"/>
    <dgm:cxn modelId="{C6A39F86-B191-40D6-B909-A934DAE0D95B}" type="presParOf" srcId="{D6B4D0ED-4E1E-4086-93AE-13301517BF06}" destId="{937DD385-EA92-46D6-9689-624928AFC834}" srcOrd="0" destOrd="0" presId="urn:microsoft.com/office/officeart/2005/8/layout/orgChart1"/>
    <dgm:cxn modelId="{5CAECA89-5E42-483C-9EE9-D2688CB4D199}" type="presParOf" srcId="{D6B4D0ED-4E1E-4086-93AE-13301517BF06}" destId="{8BC74F21-1B7A-4F7F-9F2E-160BA6D59AAC}" srcOrd="1" destOrd="0" presId="urn:microsoft.com/office/officeart/2005/8/layout/orgChart1"/>
    <dgm:cxn modelId="{48FE0DCC-AD4E-4B25-83C4-B2918D5755E8}" type="presParOf" srcId="{9B507BFF-5C32-419F-BE56-CC1C88B686EA}" destId="{709A6500-607A-4CDE-B79F-43B71EB38C82}" srcOrd="1" destOrd="0" presId="urn:microsoft.com/office/officeart/2005/8/layout/orgChart1"/>
    <dgm:cxn modelId="{BB71B77F-CC22-4963-8997-DA4092E9A2BD}" type="presParOf" srcId="{9B507BFF-5C32-419F-BE56-CC1C88B686EA}" destId="{B0A01E34-029A-4991-BF4E-8423641FBC00}" srcOrd="2" destOrd="0" presId="urn:microsoft.com/office/officeart/2005/8/layout/orgChart1"/>
    <dgm:cxn modelId="{5DDD5F9C-E2F0-4F60-918D-26B03E707B09}" type="presParOf" srcId="{E0E0B73D-D67A-4D66-A058-3C116CBEBF5F}" destId="{F6ECAC73-644A-45A8-A692-EAC0CB1D6C6C}" srcOrd="2" destOrd="0" presId="urn:microsoft.com/office/officeart/2005/8/layout/orgChart1"/>
    <dgm:cxn modelId="{45F8C6EF-39D3-46E7-B789-7FFBCDFB807A}" type="presParOf" srcId="{051D1476-574B-40F7-AE17-70953E790CF5}" destId="{FF5C3033-6C7D-4909-B120-04F529DEC222}" srcOrd="4" destOrd="0" presId="urn:microsoft.com/office/officeart/2005/8/layout/orgChart1"/>
    <dgm:cxn modelId="{BB54DC74-8A2B-449B-8719-72CE7ED9A0B9}" type="presParOf" srcId="{051D1476-574B-40F7-AE17-70953E790CF5}" destId="{66FE37BF-8901-4688-B0C0-47A6E6DA6E2A}" srcOrd="5" destOrd="0" presId="urn:microsoft.com/office/officeart/2005/8/layout/orgChart1"/>
    <dgm:cxn modelId="{09F7717B-5A97-4BCB-95A9-E9AABF8DDBB8}" type="presParOf" srcId="{66FE37BF-8901-4688-B0C0-47A6E6DA6E2A}" destId="{10E102E7-9623-4791-ABB7-14502B17D838}" srcOrd="0" destOrd="0" presId="urn:microsoft.com/office/officeart/2005/8/layout/orgChart1"/>
    <dgm:cxn modelId="{F2B30C81-4A9E-4EF4-A182-8B8E3C3BECF4}" type="presParOf" srcId="{10E102E7-9623-4791-ABB7-14502B17D838}" destId="{5F9CB205-A20E-4ADF-A412-6EC8624F0CEF}" srcOrd="0" destOrd="0" presId="urn:microsoft.com/office/officeart/2005/8/layout/orgChart1"/>
    <dgm:cxn modelId="{BC24346A-C620-4D8F-A21E-8D7A5D206D44}" type="presParOf" srcId="{10E102E7-9623-4791-ABB7-14502B17D838}" destId="{D24BDD76-32A2-4121-9C0F-B8A71E48C035}" srcOrd="1" destOrd="0" presId="urn:microsoft.com/office/officeart/2005/8/layout/orgChart1"/>
    <dgm:cxn modelId="{8435F948-9454-434B-827C-87F54B3975C7}" type="presParOf" srcId="{66FE37BF-8901-4688-B0C0-47A6E6DA6E2A}" destId="{1F8E870D-A168-4EE2-A34C-C8741CAE799D}" srcOrd="1" destOrd="0" presId="urn:microsoft.com/office/officeart/2005/8/layout/orgChart1"/>
    <dgm:cxn modelId="{2B01466C-6F3A-4FFA-936C-0408386A8659}" type="presParOf" srcId="{1F8E870D-A168-4EE2-A34C-C8741CAE799D}" destId="{4DF78B99-B927-46E8-A37A-C6CEA7823493}" srcOrd="0" destOrd="0" presId="urn:microsoft.com/office/officeart/2005/8/layout/orgChart1"/>
    <dgm:cxn modelId="{820C59D9-3505-4AE7-B380-4EFC9F5D27F6}" type="presParOf" srcId="{1F8E870D-A168-4EE2-A34C-C8741CAE799D}" destId="{B9F815EA-DB83-49CE-87E4-08DF7709B277}" srcOrd="1" destOrd="0" presId="urn:microsoft.com/office/officeart/2005/8/layout/orgChart1"/>
    <dgm:cxn modelId="{D8665284-787F-4BBF-A2F6-32BE27FC7A67}" type="presParOf" srcId="{B9F815EA-DB83-49CE-87E4-08DF7709B277}" destId="{60682F94-4217-4DA6-B00F-BF81D60C9E0F}" srcOrd="0" destOrd="0" presId="urn:microsoft.com/office/officeart/2005/8/layout/orgChart1"/>
    <dgm:cxn modelId="{4F8616CC-8C5A-4F03-952F-CAD5AC4E73FE}" type="presParOf" srcId="{60682F94-4217-4DA6-B00F-BF81D60C9E0F}" destId="{4CC6EC60-BF14-48FB-AA37-CFF1870C212B}" srcOrd="0" destOrd="0" presId="urn:microsoft.com/office/officeart/2005/8/layout/orgChart1"/>
    <dgm:cxn modelId="{0F8EBA0E-7B67-4C1E-B665-95677C65C6A3}" type="presParOf" srcId="{60682F94-4217-4DA6-B00F-BF81D60C9E0F}" destId="{4ADD0D87-87E2-464E-B486-F53BE1AFC3AA}" srcOrd="1" destOrd="0" presId="urn:microsoft.com/office/officeart/2005/8/layout/orgChart1"/>
    <dgm:cxn modelId="{2A79E91E-3217-4187-AE48-64182250DF0D}" type="presParOf" srcId="{B9F815EA-DB83-49CE-87E4-08DF7709B277}" destId="{A9138EB4-F155-4882-80CA-343CFD7C7496}" srcOrd="1" destOrd="0" presId="urn:microsoft.com/office/officeart/2005/8/layout/orgChart1"/>
    <dgm:cxn modelId="{BBF41BA6-BD39-4745-89A4-66F2473CDBFF}" type="presParOf" srcId="{B9F815EA-DB83-49CE-87E4-08DF7709B277}" destId="{4446F7B2-DD3A-4C19-A1D0-E20526E1F8C3}" srcOrd="2" destOrd="0" presId="urn:microsoft.com/office/officeart/2005/8/layout/orgChart1"/>
    <dgm:cxn modelId="{90F526A3-59F8-49A8-AC20-CC2FE44D1FB4}" type="presParOf" srcId="{1F8E870D-A168-4EE2-A34C-C8741CAE799D}" destId="{1DB5C043-BEBD-47CF-B819-BFE2BECA37C2}" srcOrd="2" destOrd="0" presId="urn:microsoft.com/office/officeart/2005/8/layout/orgChart1"/>
    <dgm:cxn modelId="{15785614-5D04-4FB2-A865-B600329DFF6A}" type="presParOf" srcId="{1F8E870D-A168-4EE2-A34C-C8741CAE799D}" destId="{DE78E521-3682-4E34-B273-925F5200B33E}" srcOrd="3" destOrd="0" presId="urn:microsoft.com/office/officeart/2005/8/layout/orgChart1"/>
    <dgm:cxn modelId="{2DFDD931-5E1A-4AC0-9423-5C9D68F555AB}" type="presParOf" srcId="{DE78E521-3682-4E34-B273-925F5200B33E}" destId="{0628A006-8E76-420D-99E0-0C031C877ECD}" srcOrd="0" destOrd="0" presId="urn:microsoft.com/office/officeart/2005/8/layout/orgChart1"/>
    <dgm:cxn modelId="{AD64A95E-4619-4590-8FED-CEDEA85E1F34}" type="presParOf" srcId="{0628A006-8E76-420D-99E0-0C031C877ECD}" destId="{C000F38D-3A6A-4E32-9973-7C80F3B6C04B}" srcOrd="0" destOrd="0" presId="urn:microsoft.com/office/officeart/2005/8/layout/orgChart1"/>
    <dgm:cxn modelId="{B4B72E5B-4965-4E00-9EC6-A938FEC3F79F}" type="presParOf" srcId="{0628A006-8E76-420D-99E0-0C031C877ECD}" destId="{FB1EBE7A-634B-49C8-A099-9345041C8F7E}" srcOrd="1" destOrd="0" presId="urn:microsoft.com/office/officeart/2005/8/layout/orgChart1"/>
    <dgm:cxn modelId="{E1F107D3-488B-432A-AB0A-FB2A9C791E82}" type="presParOf" srcId="{DE78E521-3682-4E34-B273-925F5200B33E}" destId="{89D95C8A-F58E-42F3-BF78-96442121EF57}" srcOrd="1" destOrd="0" presId="urn:microsoft.com/office/officeart/2005/8/layout/orgChart1"/>
    <dgm:cxn modelId="{680C6155-1370-4D68-A0C7-34B600292102}" type="presParOf" srcId="{DE78E521-3682-4E34-B273-925F5200B33E}" destId="{F215BB20-29AE-44AE-8A96-B6A657349A62}" srcOrd="2" destOrd="0" presId="urn:microsoft.com/office/officeart/2005/8/layout/orgChart1"/>
    <dgm:cxn modelId="{8BC15EBC-5ADA-4D9C-8CA3-377F7A613A30}" type="presParOf" srcId="{66FE37BF-8901-4688-B0C0-47A6E6DA6E2A}" destId="{061AAEBA-51A1-4E5D-A961-9FF17FE7E2B3}" srcOrd="2" destOrd="0" presId="urn:microsoft.com/office/officeart/2005/8/layout/orgChart1"/>
    <dgm:cxn modelId="{93EE3CB3-A5D6-4610-9B20-57AC762376D1}" type="presParOf" srcId="{9AA35AE2-A0DB-4DCB-BA28-D3AC448EA22F}" destId="{AD20BD88-43EB-4E5A-B834-5141D04E72C0}" srcOrd="2" destOrd="0" presId="urn:microsoft.com/office/officeart/2005/8/layout/orgChart1"/>
    <dgm:cxn modelId="{91BC6D8A-54B2-45F4-BB08-74F3FE615EAC}" type="presParOf" srcId="{770939B5-A2B4-4B74-8FC7-87E85A1838F5}" destId="{B2D3C136-074C-48AB-B3F7-21579E8A1ED9}" srcOrd="4" destOrd="0" presId="urn:microsoft.com/office/officeart/2005/8/layout/orgChart1"/>
    <dgm:cxn modelId="{A210FA6A-0494-421C-88CC-BF74D925E109}" type="presParOf" srcId="{770939B5-A2B4-4B74-8FC7-87E85A1838F5}" destId="{3A0A9FBB-F1BA-4F7C-A083-D49C9472CBA4}" srcOrd="5" destOrd="0" presId="urn:microsoft.com/office/officeart/2005/8/layout/orgChart1"/>
    <dgm:cxn modelId="{BA9225DC-D104-458B-9150-8EAA32102BD8}" type="presParOf" srcId="{3A0A9FBB-F1BA-4F7C-A083-D49C9472CBA4}" destId="{2C1C7422-34B7-4676-A604-52D1B7C32ECB}" srcOrd="0" destOrd="0" presId="urn:microsoft.com/office/officeart/2005/8/layout/orgChart1"/>
    <dgm:cxn modelId="{E114ECB8-E2DE-41BC-9706-D8870864BF77}" type="presParOf" srcId="{2C1C7422-34B7-4676-A604-52D1B7C32ECB}" destId="{E33A531E-9A3D-467E-B831-CBE43DFC3C8E}" srcOrd="0" destOrd="0" presId="urn:microsoft.com/office/officeart/2005/8/layout/orgChart1"/>
    <dgm:cxn modelId="{A3468E78-ADB2-4B85-9B27-FB59E8D3B2B1}" type="presParOf" srcId="{2C1C7422-34B7-4676-A604-52D1B7C32ECB}" destId="{F599E32E-2CAE-4B02-B346-2E37058AC84B}" srcOrd="1" destOrd="0" presId="urn:microsoft.com/office/officeart/2005/8/layout/orgChart1"/>
    <dgm:cxn modelId="{4F1C1B3E-74CE-497E-92A6-5CFF3971A8F2}" type="presParOf" srcId="{3A0A9FBB-F1BA-4F7C-A083-D49C9472CBA4}" destId="{0EF206E8-6B2F-4397-AF4F-A5309DAF6BAF}" srcOrd="1" destOrd="0" presId="urn:microsoft.com/office/officeart/2005/8/layout/orgChart1"/>
    <dgm:cxn modelId="{6EAC8E03-FFD2-4F33-A4B4-EB4275637663}" type="presParOf" srcId="{3A0A9FBB-F1BA-4F7C-A083-D49C9472CBA4}" destId="{123E3EF5-B7E0-45EC-8B09-169112658ACE}" srcOrd="2" destOrd="0" presId="urn:microsoft.com/office/officeart/2005/8/layout/orgChart1"/>
    <dgm:cxn modelId="{A04B276C-66B4-4DF2-932E-022AA84D8FE3}" type="presParOf" srcId="{C053BD5C-5E26-41F6-B942-50ADF643179D}" destId="{601724C7-B8F7-4FCE-B491-33EB595B526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E4B1700-4629-4409-ACB5-6F491E1D6B8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4886529-2FFF-49A1-A82A-0A99BD939F78}">
      <dgm:prSet/>
      <dgm:spPr/>
      <dgm:t>
        <a:bodyPr/>
        <a:lstStyle/>
        <a:p>
          <a:r>
            <a:rPr lang="en-US"/>
            <a:t>Process of discovering the root cause of problems in order to identify appropriate solutions.</a:t>
          </a:r>
        </a:p>
      </dgm:t>
    </dgm:pt>
    <dgm:pt modelId="{ED7FBD00-5243-4E4A-982B-DEE58D7036A4}" type="parTrans" cxnId="{1489580F-3433-446D-8ED9-BE4E4FC1DDE8}">
      <dgm:prSet/>
      <dgm:spPr/>
      <dgm:t>
        <a:bodyPr/>
        <a:lstStyle/>
        <a:p>
          <a:endParaRPr lang="en-US"/>
        </a:p>
      </dgm:t>
    </dgm:pt>
    <dgm:pt modelId="{9D9E8000-D1A0-4709-ACAD-9FCFBE43F2F8}" type="sibTrans" cxnId="{1489580F-3433-446D-8ED9-BE4E4FC1DDE8}">
      <dgm:prSet/>
      <dgm:spPr/>
      <dgm:t>
        <a:bodyPr/>
        <a:lstStyle/>
        <a:p>
          <a:endParaRPr lang="en-US"/>
        </a:p>
      </dgm:t>
    </dgm:pt>
    <dgm:pt modelId="{F09DC854-0A89-46DF-90D2-B9003364C19D}">
      <dgm:prSet/>
      <dgm:spPr/>
      <dgm:t>
        <a:bodyPr/>
        <a:lstStyle/>
        <a:p>
          <a:r>
            <a:rPr lang="en-US"/>
            <a:t>Focus on HOW and WHY the issue arose, not WHO is responsible</a:t>
          </a:r>
        </a:p>
      </dgm:t>
    </dgm:pt>
    <dgm:pt modelId="{FA99F402-E017-4E17-9C8D-4983F788A17E}" type="parTrans" cxnId="{4529A8AA-0095-4EE6-8E1B-9BF31DFBF980}">
      <dgm:prSet/>
      <dgm:spPr/>
      <dgm:t>
        <a:bodyPr/>
        <a:lstStyle/>
        <a:p>
          <a:endParaRPr lang="en-US"/>
        </a:p>
      </dgm:t>
    </dgm:pt>
    <dgm:pt modelId="{5A05CD95-8145-408A-8ABD-C18000259F20}" type="sibTrans" cxnId="{4529A8AA-0095-4EE6-8E1B-9BF31DFBF980}">
      <dgm:prSet/>
      <dgm:spPr/>
      <dgm:t>
        <a:bodyPr/>
        <a:lstStyle/>
        <a:p>
          <a:endParaRPr lang="en-US"/>
        </a:p>
      </dgm:t>
    </dgm:pt>
    <dgm:pt modelId="{4EC228EF-A7E7-4319-8957-396338E77E6D}" type="pres">
      <dgm:prSet presAssocID="{EE4B1700-4629-4409-ACB5-6F491E1D6B82}" presName="root" presStyleCnt="0">
        <dgm:presLayoutVars>
          <dgm:dir/>
          <dgm:resizeHandles val="exact"/>
        </dgm:presLayoutVars>
      </dgm:prSet>
      <dgm:spPr/>
    </dgm:pt>
    <dgm:pt modelId="{D7CEF29B-0D1F-476D-9702-BD0BDEE10D89}" type="pres">
      <dgm:prSet presAssocID="{84886529-2FFF-49A1-A82A-0A99BD939F78}" presName="compNode" presStyleCnt="0"/>
      <dgm:spPr/>
    </dgm:pt>
    <dgm:pt modelId="{553AFBC6-5FED-4DDC-BD7E-B59DAB4D5580}" type="pres">
      <dgm:prSet presAssocID="{84886529-2FFF-49A1-A82A-0A99BD939F78}" presName="bgRect" presStyleLbl="bgShp" presStyleIdx="0" presStyleCnt="2"/>
      <dgm:spPr/>
    </dgm:pt>
    <dgm:pt modelId="{790CDB87-347A-47EE-AAC2-4FA9FE8071D3}" type="pres">
      <dgm:prSet presAssocID="{84886529-2FFF-49A1-A82A-0A99BD939F7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4405BFC0-EB9A-4FB2-8D5F-038E3C81F061}" type="pres">
      <dgm:prSet presAssocID="{84886529-2FFF-49A1-A82A-0A99BD939F78}" presName="spaceRect" presStyleCnt="0"/>
      <dgm:spPr/>
    </dgm:pt>
    <dgm:pt modelId="{5C37C139-48EB-498D-96FF-B2443DC4B699}" type="pres">
      <dgm:prSet presAssocID="{84886529-2FFF-49A1-A82A-0A99BD939F78}" presName="parTx" presStyleLbl="revTx" presStyleIdx="0" presStyleCnt="2">
        <dgm:presLayoutVars>
          <dgm:chMax val="0"/>
          <dgm:chPref val="0"/>
        </dgm:presLayoutVars>
      </dgm:prSet>
      <dgm:spPr/>
    </dgm:pt>
    <dgm:pt modelId="{2F1349FE-4FB4-4827-B120-BD7A851B0704}" type="pres">
      <dgm:prSet presAssocID="{9D9E8000-D1A0-4709-ACAD-9FCFBE43F2F8}" presName="sibTrans" presStyleCnt="0"/>
      <dgm:spPr/>
    </dgm:pt>
    <dgm:pt modelId="{3E81A933-3396-444D-81BA-09C359BA6B74}" type="pres">
      <dgm:prSet presAssocID="{F09DC854-0A89-46DF-90D2-B9003364C19D}" presName="compNode" presStyleCnt="0"/>
      <dgm:spPr/>
    </dgm:pt>
    <dgm:pt modelId="{D86B7A8F-3913-4063-B9DB-4C8718EFBEEF}" type="pres">
      <dgm:prSet presAssocID="{F09DC854-0A89-46DF-90D2-B9003364C19D}" presName="bgRect" presStyleLbl="bgShp" presStyleIdx="1" presStyleCnt="2"/>
      <dgm:spPr/>
    </dgm:pt>
    <dgm:pt modelId="{D7F45308-1F0F-4ACA-9F4B-A6B5903D7251}" type="pres">
      <dgm:prSet presAssocID="{F09DC854-0A89-46DF-90D2-B9003364C19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D3D806BD-6D48-49D1-8257-FE5FF29EBBA4}" type="pres">
      <dgm:prSet presAssocID="{F09DC854-0A89-46DF-90D2-B9003364C19D}" presName="spaceRect" presStyleCnt="0"/>
      <dgm:spPr/>
    </dgm:pt>
    <dgm:pt modelId="{893F0460-40C0-4F94-B939-A3658197F2B3}" type="pres">
      <dgm:prSet presAssocID="{F09DC854-0A89-46DF-90D2-B9003364C19D}" presName="parTx" presStyleLbl="revTx" presStyleIdx="1" presStyleCnt="2">
        <dgm:presLayoutVars>
          <dgm:chMax val="0"/>
          <dgm:chPref val="0"/>
        </dgm:presLayoutVars>
      </dgm:prSet>
      <dgm:spPr/>
    </dgm:pt>
  </dgm:ptLst>
  <dgm:cxnLst>
    <dgm:cxn modelId="{1489580F-3433-446D-8ED9-BE4E4FC1DDE8}" srcId="{EE4B1700-4629-4409-ACB5-6F491E1D6B82}" destId="{84886529-2FFF-49A1-A82A-0A99BD939F78}" srcOrd="0" destOrd="0" parTransId="{ED7FBD00-5243-4E4A-982B-DEE58D7036A4}" sibTransId="{9D9E8000-D1A0-4709-ACAD-9FCFBE43F2F8}"/>
    <dgm:cxn modelId="{034A7B47-B3F5-4914-A8DD-EF7554844985}" type="presOf" srcId="{84886529-2FFF-49A1-A82A-0A99BD939F78}" destId="{5C37C139-48EB-498D-96FF-B2443DC4B699}" srcOrd="0" destOrd="0" presId="urn:microsoft.com/office/officeart/2018/2/layout/IconVerticalSolidList"/>
    <dgm:cxn modelId="{DA790B81-9F47-464D-96DF-9C7E45C4B5D1}" type="presOf" srcId="{EE4B1700-4629-4409-ACB5-6F491E1D6B82}" destId="{4EC228EF-A7E7-4319-8957-396338E77E6D}" srcOrd="0" destOrd="0" presId="urn:microsoft.com/office/officeart/2018/2/layout/IconVerticalSolidList"/>
    <dgm:cxn modelId="{A29BF5A5-5891-496A-B917-7008788252B2}" type="presOf" srcId="{F09DC854-0A89-46DF-90D2-B9003364C19D}" destId="{893F0460-40C0-4F94-B939-A3658197F2B3}" srcOrd="0" destOrd="0" presId="urn:microsoft.com/office/officeart/2018/2/layout/IconVerticalSolidList"/>
    <dgm:cxn modelId="{4529A8AA-0095-4EE6-8E1B-9BF31DFBF980}" srcId="{EE4B1700-4629-4409-ACB5-6F491E1D6B82}" destId="{F09DC854-0A89-46DF-90D2-B9003364C19D}" srcOrd="1" destOrd="0" parTransId="{FA99F402-E017-4E17-9C8D-4983F788A17E}" sibTransId="{5A05CD95-8145-408A-8ABD-C18000259F20}"/>
    <dgm:cxn modelId="{BA5A12BA-5529-479A-9C5D-E5F497CAB551}" type="presParOf" srcId="{4EC228EF-A7E7-4319-8957-396338E77E6D}" destId="{D7CEF29B-0D1F-476D-9702-BD0BDEE10D89}" srcOrd="0" destOrd="0" presId="urn:microsoft.com/office/officeart/2018/2/layout/IconVerticalSolidList"/>
    <dgm:cxn modelId="{B632B77D-AB4B-4AC1-94E2-B07CAE02DF64}" type="presParOf" srcId="{D7CEF29B-0D1F-476D-9702-BD0BDEE10D89}" destId="{553AFBC6-5FED-4DDC-BD7E-B59DAB4D5580}" srcOrd="0" destOrd="0" presId="urn:microsoft.com/office/officeart/2018/2/layout/IconVerticalSolidList"/>
    <dgm:cxn modelId="{9ED6620E-0FB3-4E34-AF70-1DF4F9807E2D}" type="presParOf" srcId="{D7CEF29B-0D1F-476D-9702-BD0BDEE10D89}" destId="{790CDB87-347A-47EE-AAC2-4FA9FE8071D3}" srcOrd="1" destOrd="0" presId="urn:microsoft.com/office/officeart/2018/2/layout/IconVerticalSolidList"/>
    <dgm:cxn modelId="{A4B07AEA-9450-4F03-9808-C63E7C820636}" type="presParOf" srcId="{D7CEF29B-0D1F-476D-9702-BD0BDEE10D89}" destId="{4405BFC0-EB9A-4FB2-8D5F-038E3C81F061}" srcOrd="2" destOrd="0" presId="urn:microsoft.com/office/officeart/2018/2/layout/IconVerticalSolidList"/>
    <dgm:cxn modelId="{479F124C-2ED5-4772-8767-5768D00670F3}" type="presParOf" srcId="{D7CEF29B-0D1F-476D-9702-BD0BDEE10D89}" destId="{5C37C139-48EB-498D-96FF-B2443DC4B699}" srcOrd="3" destOrd="0" presId="urn:microsoft.com/office/officeart/2018/2/layout/IconVerticalSolidList"/>
    <dgm:cxn modelId="{0BF63EAC-645F-4F3A-BFCD-8FB5FACFEB7C}" type="presParOf" srcId="{4EC228EF-A7E7-4319-8957-396338E77E6D}" destId="{2F1349FE-4FB4-4827-B120-BD7A851B0704}" srcOrd="1" destOrd="0" presId="urn:microsoft.com/office/officeart/2018/2/layout/IconVerticalSolidList"/>
    <dgm:cxn modelId="{6C639F9D-443A-462D-8FC2-FA78AD894957}" type="presParOf" srcId="{4EC228EF-A7E7-4319-8957-396338E77E6D}" destId="{3E81A933-3396-444D-81BA-09C359BA6B74}" srcOrd="2" destOrd="0" presId="urn:microsoft.com/office/officeart/2018/2/layout/IconVerticalSolidList"/>
    <dgm:cxn modelId="{C380C8D5-D43B-49C0-97C6-B3B098C45F17}" type="presParOf" srcId="{3E81A933-3396-444D-81BA-09C359BA6B74}" destId="{D86B7A8F-3913-4063-B9DB-4C8718EFBEEF}" srcOrd="0" destOrd="0" presId="urn:microsoft.com/office/officeart/2018/2/layout/IconVerticalSolidList"/>
    <dgm:cxn modelId="{7621D6D8-AADA-449E-AD14-2B835B21E435}" type="presParOf" srcId="{3E81A933-3396-444D-81BA-09C359BA6B74}" destId="{D7F45308-1F0F-4ACA-9F4B-A6B5903D7251}" srcOrd="1" destOrd="0" presId="urn:microsoft.com/office/officeart/2018/2/layout/IconVerticalSolidList"/>
    <dgm:cxn modelId="{F671BB63-9323-4063-855E-A0C2D513CA78}" type="presParOf" srcId="{3E81A933-3396-444D-81BA-09C359BA6B74}" destId="{D3D806BD-6D48-49D1-8257-FE5FF29EBBA4}" srcOrd="2" destOrd="0" presId="urn:microsoft.com/office/officeart/2018/2/layout/IconVerticalSolidList"/>
    <dgm:cxn modelId="{E78E01E5-8C9C-411B-B3D9-04AEE92794C9}" type="presParOf" srcId="{3E81A933-3396-444D-81BA-09C359BA6B74}" destId="{893F0460-40C0-4F94-B939-A3658197F2B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a:solidFill>
          <a:srgbClr val="FFFF00">
            <a:alpha val="90000"/>
          </a:srgbClr>
        </a:solidFill>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chemeClr val="bg1">
            <a:alpha val="90000"/>
          </a:scheme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a:solidFill>
          <a:srgbClr val="FFFF00">
            <a:alpha val="90000"/>
          </a:srgbClr>
        </a:solidFill>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chemeClr val="bg1">
            <a:alpha val="90000"/>
          </a:scheme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0297B3-BF5A-4F28-9E3A-2A4BDCC96DE9}"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0ECB3D45-8741-440C-B416-94B42653CEC1}">
      <dgm:prSet phldrT="[Text]"/>
      <dgm:spPr/>
      <dgm:t>
        <a:bodyPr/>
        <a:lstStyle/>
        <a:p>
          <a:r>
            <a:rPr lang="en-US" dirty="0" err="1"/>
            <a:t>OnCore</a:t>
          </a:r>
          <a:r>
            <a:rPr lang="en-US" dirty="0"/>
            <a:t> Calendar Build</a:t>
          </a:r>
        </a:p>
      </dgm:t>
    </dgm:pt>
    <dgm:pt modelId="{A4DC56ED-A697-46AD-B2D0-7C737E91E7FD}" type="parTrans" cxnId="{F999C35A-D748-437B-8A27-4E83607E7F02}">
      <dgm:prSet/>
      <dgm:spPr/>
      <dgm:t>
        <a:bodyPr/>
        <a:lstStyle/>
        <a:p>
          <a:endParaRPr lang="en-US"/>
        </a:p>
      </dgm:t>
    </dgm:pt>
    <dgm:pt modelId="{346E08F3-C671-4F19-8A6C-6FD90819D913}" type="sibTrans" cxnId="{F999C35A-D748-437B-8A27-4E83607E7F02}">
      <dgm:prSet/>
      <dgm:spPr/>
      <dgm:t>
        <a:bodyPr/>
        <a:lstStyle/>
        <a:p>
          <a:endParaRPr lang="en-US"/>
        </a:p>
      </dgm:t>
    </dgm:pt>
    <dgm:pt modelId="{91953C38-6C6A-479E-AF00-6AB8BA636CA7}">
      <dgm:prSet phldrT="[Text]"/>
      <dgm:spPr/>
      <dgm:t>
        <a:bodyPr/>
        <a:lstStyle/>
        <a:p>
          <a:r>
            <a:rPr lang="en-US" dirty="0"/>
            <a:t>Contract Negotiation</a:t>
          </a:r>
        </a:p>
      </dgm:t>
    </dgm:pt>
    <dgm:pt modelId="{DB824E76-94FF-45F3-898C-7D7EE329930B}" type="parTrans" cxnId="{24004A58-2C59-4313-A26C-EC8B5D98FFD6}">
      <dgm:prSet/>
      <dgm:spPr/>
      <dgm:t>
        <a:bodyPr/>
        <a:lstStyle/>
        <a:p>
          <a:endParaRPr lang="en-US"/>
        </a:p>
      </dgm:t>
    </dgm:pt>
    <dgm:pt modelId="{FDFFE0FB-14D3-466D-83BD-CF2DCE0CF158}" type="sibTrans" cxnId="{24004A58-2C59-4313-A26C-EC8B5D98FFD6}">
      <dgm:prSet/>
      <dgm:spPr/>
      <dgm:t>
        <a:bodyPr/>
        <a:lstStyle/>
        <a:p>
          <a:endParaRPr lang="en-US"/>
        </a:p>
      </dgm:t>
    </dgm:pt>
    <dgm:pt modelId="{B34FF7BF-DC5B-4A86-BDCC-FC9D292AFC9F}">
      <dgm:prSet phldrT="[Text]"/>
      <dgm:spPr>
        <a:solidFill>
          <a:srgbClr val="FFFF00">
            <a:alpha val="90000"/>
          </a:srgbClr>
        </a:solidFill>
      </dgm:spPr>
      <dgm:t>
        <a:bodyPr/>
        <a:lstStyle/>
        <a:p>
          <a:r>
            <a:rPr lang="en-US" dirty="0"/>
            <a:t>BCA</a:t>
          </a:r>
        </a:p>
      </dgm:t>
    </dgm:pt>
    <dgm:pt modelId="{4077C456-A385-49BB-9F36-7E3F2950A120}" type="parTrans" cxnId="{8F88472E-8A27-433F-9662-1EC591EDE068}">
      <dgm:prSet/>
      <dgm:spPr/>
      <dgm:t>
        <a:bodyPr/>
        <a:lstStyle/>
        <a:p>
          <a:endParaRPr lang="en-US"/>
        </a:p>
      </dgm:t>
    </dgm:pt>
    <dgm:pt modelId="{41A856CC-BF13-4DC0-9880-AA4AFE108C21}" type="sibTrans" cxnId="{8F88472E-8A27-433F-9662-1EC591EDE068}">
      <dgm:prSet/>
      <dgm:spPr/>
      <dgm:t>
        <a:bodyPr/>
        <a:lstStyle/>
        <a:p>
          <a:endParaRPr lang="en-US"/>
        </a:p>
      </dgm:t>
    </dgm:pt>
    <dgm:pt modelId="{8A782F5D-DF56-44D9-9B99-AC34A3ACFFD5}">
      <dgm:prSet/>
      <dgm:spPr>
        <a:solidFill>
          <a:schemeClr val="bg1">
            <a:alpha val="90000"/>
          </a:schemeClr>
        </a:solidFill>
      </dgm:spPr>
      <dgm:t>
        <a:bodyPr/>
        <a:lstStyle/>
        <a:p>
          <a:r>
            <a:rPr lang="en-US" dirty="0"/>
            <a:t>Begin Study Activation</a:t>
          </a:r>
        </a:p>
      </dgm:t>
    </dgm:pt>
    <dgm:pt modelId="{4F7EE62C-33B5-436C-9269-73804214A3DB}" type="parTrans" cxnId="{ECAE3158-E820-4093-8EEC-E27854F4F42B}">
      <dgm:prSet/>
      <dgm:spPr/>
      <dgm:t>
        <a:bodyPr/>
        <a:lstStyle/>
        <a:p>
          <a:endParaRPr lang="en-US"/>
        </a:p>
      </dgm:t>
    </dgm:pt>
    <dgm:pt modelId="{9C2DF8B2-A6CF-4E5F-BD19-446BC336CDAE}" type="sibTrans" cxnId="{ECAE3158-E820-4093-8EEC-E27854F4F42B}">
      <dgm:prSet/>
      <dgm:spPr/>
      <dgm:t>
        <a:bodyPr/>
        <a:lstStyle/>
        <a:p>
          <a:endParaRPr lang="en-US"/>
        </a:p>
      </dgm:t>
    </dgm:pt>
    <dgm:pt modelId="{74E95C9D-CA86-4246-B02A-0F8063545F5F}" type="pres">
      <dgm:prSet presAssocID="{D00297B3-BF5A-4F28-9E3A-2A4BDCC96DE9}" presName="Name0" presStyleCnt="0">
        <dgm:presLayoutVars>
          <dgm:dir/>
          <dgm:resizeHandles val="exact"/>
        </dgm:presLayoutVars>
      </dgm:prSet>
      <dgm:spPr/>
    </dgm:pt>
    <dgm:pt modelId="{20811CC1-923B-4946-912D-83AD2BBF0A09}" type="pres">
      <dgm:prSet presAssocID="{8A782F5D-DF56-44D9-9B99-AC34A3ACFFD5}" presName="composite" presStyleCnt="0"/>
      <dgm:spPr/>
    </dgm:pt>
    <dgm:pt modelId="{B0F66227-91CA-4670-B975-A35D338368F1}" type="pres">
      <dgm:prSet presAssocID="{8A782F5D-DF56-44D9-9B99-AC34A3ACFFD5}" presName="bgChev" presStyleLbl="node1" presStyleIdx="0" presStyleCnt="4"/>
      <dgm:spPr/>
    </dgm:pt>
    <dgm:pt modelId="{B610F6F6-510C-454A-BCEB-8EC3FA476DD6}" type="pres">
      <dgm:prSet presAssocID="{8A782F5D-DF56-44D9-9B99-AC34A3ACFFD5}" presName="txNode" presStyleLbl="fgAcc1" presStyleIdx="0" presStyleCnt="4" custLinFactNeighborX="0">
        <dgm:presLayoutVars>
          <dgm:bulletEnabled val="1"/>
        </dgm:presLayoutVars>
      </dgm:prSet>
      <dgm:spPr/>
    </dgm:pt>
    <dgm:pt modelId="{E69B5AAE-8316-4D44-AE9C-DFCEA5DFDBCF}" type="pres">
      <dgm:prSet presAssocID="{9C2DF8B2-A6CF-4E5F-BD19-446BC336CDAE}" presName="compositeSpace" presStyleCnt="0"/>
      <dgm:spPr/>
    </dgm:pt>
    <dgm:pt modelId="{5D952795-7C80-4A0C-B64B-2957A51EB4FC}" type="pres">
      <dgm:prSet presAssocID="{0ECB3D45-8741-440C-B416-94B42653CEC1}" presName="composite" presStyleCnt="0"/>
      <dgm:spPr/>
    </dgm:pt>
    <dgm:pt modelId="{77FA618D-4BDD-4E0B-B83F-A5F34CBEBA7C}" type="pres">
      <dgm:prSet presAssocID="{0ECB3D45-8741-440C-B416-94B42653CEC1}" presName="bgChev" presStyleLbl="node1" presStyleIdx="1" presStyleCnt="4"/>
      <dgm:spPr/>
    </dgm:pt>
    <dgm:pt modelId="{F21BFA5B-EB01-4162-AE93-64D51FB5E91B}" type="pres">
      <dgm:prSet presAssocID="{0ECB3D45-8741-440C-B416-94B42653CEC1}" presName="txNode" presStyleLbl="fgAcc1" presStyleIdx="1" presStyleCnt="4">
        <dgm:presLayoutVars>
          <dgm:bulletEnabled val="1"/>
        </dgm:presLayoutVars>
      </dgm:prSet>
      <dgm:spPr/>
    </dgm:pt>
    <dgm:pt modelId="{0FD0B28B-B2EA-4A96-81CB-88C162C2DCD0}" type="pres">
      <dgm:prSet presAssocID="{346E08F3-C671-4F19-8A6C-6FD90819D913}" presName="compositeSpace" presStyleCnt="0"/>
      <dgm:spPr/>
    </dgm:pt>
    <dgm:pt modelId="{2A5F40CA-ED9B-4F51-89B7-DFB460BB0265}" type="pres">
      <dgm:prSet presAssocID="{91953C38-6C6A-479E-AF00-6AB8BA636CA7}" presName="composite" presStyleCnt="0"/>
      <dgm:spPr/>
    </dgm:pt>
    <dgm:pt modelId="{35C7EAE6-7CD8-48D1-9418-976EEE8F5026}" type="pres">
      <dgm:prSet presAssocID="{91953C38-6C6A-479E-AF00-6AB8BA636CA7}" presName="bgChev" presStyleLbl="node1" presStyleIdx="2" presStyleCnt="4"/>
      <dgm:spPr>
        <a:solidFill>
          <a:schemeClr val="accent6">
            <a:lumMod val="60000"/>
            <a:lumOff val="40000"/>
          </a:schemeClr>
        </a:solidFill>
      </dgm:spPr>
    </dgm:pt>
    <dgm:pt modelId="{19D02920-DE0B-43BA-A5BF-B1C7FC650796}" type="pres">
      <dgm:prSet presAssocID="{91953C38-6C6A-479E-AF00-6AB8BA636CA7}" presName="txNode" presStyleLbl="fgAcc1" presStyleIdx="2" presStyleCnt="4">
        <dgm:presLayoutVars>
          <dgm:bulletEnabled val="1"/>
        </dgm:presLayoutVars>
      </dgm:prSet>
      <dgm:spPr/>
    </dgm:pt>
    <dgm:pt modelId="{FF85D9F1-B60D-4BB7-B47C-FF98DDDECDF2}" type="pres">
      <dgm:prSet presAssocID="{FDFFE0FB-14D3-466D-83BD-CF2DCE0CF158}" presName="compositeSpace" presStyleCnt="0"/>
      <dgm:spPr/>
    </dgm:pt>
    <dgm:pt modelId="{AC5928D0-0F27-4A37-9863-13F9083A3669}" type="pres">
      <dgm:prSet presAssocID="{B34FF7BF-DC5B-4A86-BDCC-FC9D292AFC9F}" presName="composite" presStyleCnt="0"/>
      <dgm:spPr/>
    </dgm:pt>
    <dgm:pt modelId="{B1F584DA-2B4E-47E0-A087-2FEA26873B1D}" type="pres">
      <dgm:prSet presAssocID="{B34FF7BF-DC5B-4A86-BDCC-FC9D292AFC9F}" presName="bgChev" presStyleLbl="node1" presStyleIdx="3" presStyleCnt="4"/>
      <dgm:spPr/>
    </dgm:pt>
    <dgm:pt modelId="{E029B5A8-B6C2-40D1-B4FF-01110BD2CF57}" type="pres">
      <dgm:prSet presAssocID="{B34FF7BF-DC5B-4A86-BDCC-FC9D292AFC9F}" presName="txNode" presStyleLbl="fgAcc1" presStyleIdx="3" presStyleCnt="4">
        <dgm:presLayoutVars>
          <dgm:bulletEnabled val="1"/>
        </dgm:presLayoutVars>
      </dgm:prSet>
      <dgm:spPr/>
    </dgm:pt>
  </dgm:ptLst>
  <dgm:cxnLst>
    <dgm:cxn modelId="{0CBA6D28-402C-48C2-9272-25A5CDD7AB3B}" type="presOf" srcId="{8A782F5D-DF56-44D9-9B99-AC34A3ACFFD5}" destId="{B610F6F6-510C-454A-BCEB-8EC3FA476DD6}" srcOrd="0" destOrd="0" presId="urn:microsoft.com/office/officeart/2005/8/layout/chevronAccent+Icon"/>
    <dgm:cxn modelId="{8F88472E-8A27-433F-9662-1EC591EDE068}" srcId="{D00297B3-BF5A-4F28-9E3A-2A4BDCC96DE9}" destId="{B34FF7BF-DC5B-4A86-BDCC-FC9D292AFC9F}" srcOrd="3" destOrd="0" parTransId="{4077C456-A385-49BB-9F36-7E3F2950A120}" sibTransId="{41A856CC-BF13-4DC0-9880-AA4AFE108C21}"/>
    <dgm:cxn modelId="{145B674E-DC29-47A5-B366-212E4D857C2E}" type="presOf" srcId="{91953C38-6C6A-479E-AF00-6AB8BA636CA7}" destId="{19D02920-DE0B-43BA-A5BF-B1C7FC650796}" srcOrd="0" destOrd="0" presId="urn:microsoft.com/office/officeart/2005/8/layout/chevronAccent+Icon"/>
    <dgm:cxn modelId="{4A1BF354-07D4-4E33-865D-3C61069B8690}" type="presOf" srcId="{B34FF7BF-DC5B-4A86-BDCC-FC9D292AFC9F}" destId="{E029B5A8-B6C2-40D1-B4FF-01110BD2CF57}" srcOrd="0" destOrd="0" presId="urn:microsoft.com/office/officeart/2005/8/layout/chevronAccent+Icon"/>
    <dgm:cxn modelId="{ECAE3158-E820-4093-8EEC-E27854F4F42B}" srcId="{D00297B3-BF5A-4F28-9E3A-2A4BDCC96DE9}" destId="{8A782F5D-DF56-44D9-9B99-AC34A3ACFFD5}" srcOrd="0" destOrd="0" parTransId="{4F7EE62C-33B5-436C-9269-73804214A3DB}" sibTransId="{9C2DF8B2-A6CF-4E5F-BD19-446BC336CDAE}"/>
    <dgm:cxn modelId="{24004A58-2C59-4313-A26C-EC8B5D98FFD6}" srcId="{D00297B3-BF5A-4F28-9E3A-2A4BDCC96DE9}" destId="{91953C38-6C6A-479E-AF00-6AB8BA636CA7}" srcOrd="2" destOrd="0" parTransId="{DB824E76-94FF-45F3-898C-7D7EE329930B}" sibTransId="{FDFFE0FB-14D3-466D-83BD-CF2DCE0CF158}"/>
    <dgm:cxn modelId="{F999C35A-D748-437B-8A27-4E83607E7F02}" srcId="{D00297B3-BF5A-4F28-9E3A-2A4BDCC96DE9}" destId="{0ECB3D45-8741-440C-B416-94B42653CEC1}" srcOrd="1" destOrd="0" parTransId="{A4DC56ED-A697-46AD-B2D0-7C737E91E7FD}" sibTransId="{346E08F3-C671-4F19-8A6C-6FD90819D913}"/>
    <dgm:cxn modelId="{37C37C62-433B-43BA-B262-0F533E5B9441}" type="presOf" srcId="{0ECB3D45-8741-440C-B416-94B42653CEC1}" destId="{F21BFA5B-EB01-4162-AE93-64D51FB5E91B}" srcOrd="0" destOrd="0" presId="urn:microsoft.com/office/officeart/2005/8/layout/chevronAccent+Icon"/>
    <dgm:cxn modelId="{8A03E4DD-940C-4FCE-AA21-7FB024C5A20F}" type="presOf" srcId="{D00297B3-BF5A-4F28-9E3A-2A4BDCC96DE9}" destId="{74E95C9D-CA86-4246-B02A-0F8063545F5F}" srcOrd="0" destOrd="0" presId="urn:microsoft.com/office/officeart/2005/8/layout/chevronAccent+Icon"/>
    <dgm:cxn modelId="{EE4DE64D-C8D7-450D-8DEC-DD29A0ED3287}" type="presParOf" srcId="{74E95C9D-CA86-4246-B02A-0F8063545F5F}" destId="{20811CC1-923B-4946-912D-83AD2BBF0A09}" srcOrd="0" destOrd="0" presId="urn:microsoft.com/office/officeart/2005/8/layout/chevronAccent+Icon"/>
    <dgm:cxn modelId="{FF01C9B1-31E5-42D4-877E-BE38934AD149}" type="presParOf" srcId="{20811CC1-923B-4946-912D-83AD2BBF0A09}" destId="{B0F66227-91CA-4670-B975-A35D338368F1}" srcOrd="0" destOrd="0" presId="urn:microsoft.com/office/officeart/2005/8/layout/chevronAccent+Icon"/>
    <dgm:cxn modelId="{0EE349BC-A593-4526-8E20-559F6E891FDB}" type="presParOf" srcId="{20811CC1-923B-4946-912D-83AD2BBF0A09}" destId="{B610F6F6-510C-454A-BCEB-8EC3FA476DD6}" srcOrd="1" destOrd="0" presId="urn:microsoft.com/office/officeart/2005/8/layout/chevronAccent+Icon"/>
    <dgm:cxn modelId="{A8B008E8-67AB-4843-B759-AE5D078B2AC0}" type="presParOf" srcId="{74E95C9D-CA86-4246-B02A-0F8063545F5F}" destId="{E69B5AAE-8316-4D44-AE9C-DFCEA5DFDBCF}" srcOrd="1" destOrd="0" presId="urn:microsoft.com/office/officeart/2005/8/layout/chevronAccent+Icon"/>
    <dgm:cxn modelId="{BFEB7916-E210-418F-ACA2-85D5CB283C00}" type="presParOf" srcId="{74E95C9D-CA86-4246-B02A-0F8063545F5F}" destId="{5D952795-7C80-4A0C-B64B-2957A51EB4FC}" srcOrd="2" destOrd="0" presId="urn:microsoft.com/office/officeart/2005/8/layout/chevronAccent+Icon"/>
    <dgm:cxn modelId="{DEFCACDE-440D-4105-9B5F-7E9B952F16CB}" type="presParOf" srcId="{5D952795-7C80-4A0C-B64B-2957A51EB4FC}" destId="{77FA618D-4BDD-4E0B-B83F-A5F34CBEBA7C}" srcOrd="0" destOrd="0" presId="urn:microsoft.com/office/officeart/2005/8/layout/chevronAccent+Icon"/>
    <dgm:cxn modelId="{91671075-919B-49E2-A782-09B92559AC7C}" type="presParOf" srcId="{5D952795-7C80-4A0C-B64B-2957A51EB4FC}" destId="{F21BFA5B-EB01-4162-AE93-64D51FB5E91B}" srcOrd="1" destOrd="0" presId="urn:microsoft.com/office/officeart/2005/8/layout/chevronAccent+Icon"/>
    <dgm:cxn modelId="{7F1AC969-A6B4-4983-8C2F-2291CE53E7CB}" type="presParOf" srcId="{74E95C9D-CA86-4246-B02A-0F8063545F5F}" destId="{0FD0B28B-B2EA-4A96-81CB-88C162C2DCD0}" srcOrd="3" destOrd="0" presId="urn:microsoft.com/office/officeart/2005/8/layout/chevronAccent+Icon"/>
    <dgm:cxn modelId="{EFAB526F-6A0C-4D01-BCD4-D4F021A64F93}" type="presParOf" srcId="{74E95C9D-CA86-4246-B02A-0F8063545F5F}" destId="{2A5F40CA-ED9B-4F51-89B7-DFB460BB0265}" srcOrd="4" destOrd="0" presId="urn:microsoft.com/office/officeart/2005/8/layout/chevronAccent+Icon"/>
    <dgm:cxn modelId="{C172022D-40F6-4615-980D-7047E05B594B}" type="presParOf" srcId="{2A5F40CA-ED9B-4F51-89B7-DFB460BB0265}" destId="{35C7EAE6-7CD8-48D1-9418-976EEE8F5026}" srcOrd="0" destOrd="0" presId="urn:microsoft.com/office/officeart/2005/8/layout/chevronAccent+Icon"/>
    <dgm:cxn modelId="{8A7B81AF-3A70-44FA-9D4C-25CB468506A4}" type="presParOf" srcId="{2A5F40CA-ED9B-4F51-89B7-DFB460BB0265}" destId="{19D02920-DE0B-43BA-A5BF-B1C7FC650796}" srcOrd="1" destOrd="0" presId="urn:microsoft.com/office/officeart/2005/8/layout/chevronAccent+Icon"/>
    <dgm:cxn modelId="{A47138BE-1106-41E9-B050-CBC9543DFA06}" type="presParOf" srcId="{74E95C9D-CA86-4246-B02A-0F8063545F5F}" destId="{FF85D9F1-B60D-4BB7-B47C-FF98DDDECDF2}" srcOrd="5" destOrd="0" presId="urn:microsoft.com/office/officeart/2005/8/layout/chevronAccent+Icon"/>
    <dgm:cxn modelId="{CA40AC72-C250-436F-AEF1-5DC92FC9C2CE}" type="presParOf" srcId="{74E95C9D-CA86-4246-B02A-0F8063545F5F}" destId="{AC5928D0-0F27-4A37-9863-13F9083A3669}" srcOrd="6" destOrd="0" presId="urn:microsoft.com/office/officeart/2005/8/layout/chevronAccent+Icon"/>
    <dgm:cxn modelId="{9B57A2D4-8EDB-4212-B549-EEE2771AF99E}" type="presParOf" srcId="{AC5928D0-0F27-4A37-9863-13F9083A3669}" destId="{B1F584DA-2B4E-47E0-A087-2FEA26873B1D}" srcOrd="0" destOrd="0" presId="urn:microsoft.com/office/officeart/2005/8/layout/chevronAccent+Icon"/>
    <dgm:cxn modelId="{78B81003-9229-40F0-97B7-E9CEC9699E85}" type="presParOf" srcId="{AC5928D0-0F27-4A37-9863-13F9083A3669}" destId="{E029B5A8-B6C2-40D1-B4FF-01110BD2CF5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50E05F-B033-4EB8-A268-A4C468D976B9}" type="doc">
      <dgm:prSet loTypeId="urn:microsoft.com/office/officeart/2005/8/layout/chevronAccent+Icon" loCatId="process" qsTypeId="urn:microsoft.com/office/officeart/2005/8/quickstyle/simple1" qsCatId="simple" csTypeId="urn:microsoft.com/office/officeart/2005/8/colors/colorful3" csCatId="colorful" phldr="1"/>
      <dgm:spPr/>
    </dgm:pt>
    <dgm:pt modelId="{A64C9DB1-8237-42A0-ADF3-8A67758BE48D}">
      <dgm:prSet custT="1"/>
      <dgm:spPr/>
      <dgm:t>
        <a:bodyPr/>
        <a:lstStyle/>
        <a:p>
          <a:r>
            <a:rPr lang="en-US" sz="1800" dirty="0"/>
            <a:t>Budget Development</a:t>
          </a:r>
        </a:p>
      </dgm:t>
    </dgm:pt>
    <dgm:pt modelId="{5899E4DB-1CD7-4BE7-A368-86D3F594E50B}" type="parTrans" cxnId="{280F76CF-E862-4C81-A783-CC5E39490B2E}">
      <dgm:prSet/>
      <dgm:spPr/>
      <dgm:t>
        <a:bodyPr/>
        <a:lstStyle/>
        <a:p>
          <a:endParaRPr lang="en-US" sz="1800"/>
        </a:p>
      </dgm:t>
    </dgm:pt>
    <dgm:pt modelId="{21C2CD85-52A4-427F-B311-8DCE4AB10A67}" type="sibTrans" cxnId="{280F76CF-E862-4C81-A783-CC5E39490B2E}">
      <dgm:prSet/>
      <dgm:spPr/>
      <dgm:t>
        <a:bodyPr/>
        <a:lstStyle/>
        <a:p>
          <a:endParaRPr lang="en-US" sz="1800"/>
        </a:p>
      </dgm:t>
    </dgm:pt>
    <dgm:pt modelId="{65F9A178-A7CF-4ECB-9968-645FCB5281B0}">
      <dgm:prSet custT="1"/>
      <dgm:spPr/>
      <dgm:t>
        <a:bodyPr/>
        <a:lstStyle/>
        <a:p>
          <a:r>
            <a:rPr lang="en-US" sz="1800" dirty="0"/>
            <a:t>Study Opens to Accrual</a:t>
          </a:r>
        </a:p>
      </dgm:t>
    </dgm:pt>
    <dgm:pt modelId="{99E24D48-8A4E-4732-8A17-A9ED04582AC4}" type="parTrans" cxnId="{D38859B2-A752-4DE8-AA4E-85BB7D973015}">
      <dgm:prSet/>
      <dgm:spPr/>
      <dgm:t>
        <a:bodyPr/>
        <a:lstStyle/>
        <a:p>
          <a:endParaRPr lang="en-US" sz="1800"/>
        </a:p>
      </dgm:t>
    </dgm:pt>
    <dgm:pt modelId="{6147580D-E5E2-44E0-82DE-0B488C876E51}" type="sibTrans" cxnId="{D38859B2-A752-4DE8-AA4E-85BB7D973015}">
      <dgm:prSet/>
      <dgm:spPr/>
      <dgm:t>
        <a:bodyPr/>
        <a:lstStyle/>
        <a:p>
          <a:endParaRPr lang="en-US" sz="1800"/>
        </a:p>
      </dgm:t>
    </dgm:pt>
    <dgm:pt modelId="{AE75A228-C1A6-4BC2-8133-16CEAB5CA1F2}">
      <dgm:prSet phldrT="[Text]" custT="1"/>
      <dgm:spPr/>
      <dgm:t>
        <a:bodyPr/>
        <a:lstStyle/>
        <a:p>
          <a:r>
            <a:rPr lang="en-US" sz="1800" dirty="0"/>
            <a:t>Contract Fully Executed</a:t>
          </a:r>
        </a:p>
      </dgm:t>
    </dgm:pt>
    <dgm:pt modelId="{858BC98E-8447-4770-9413-88540A2401F4}" type="sibTrans" cxnId="{C5B6FE3B-7174-459D-BF91-810330A19168}">
      <dgm:prSet/>
      <dgm:spPr/>
      <dgm:t>
        <a:bodyPr/>
        <a:lstStyle/>
        <a:p>
          <a:endParaRPr lang="en-US" sz="1800"/>
        </a:p>
      </dgm:t>
    </dgm:pt>
    <dgm:pt modelId="{86CACB6B-3768-4F10-B78F-979452FCEE15}" type="parTrans" cxnId="{C5B6FE3B-7174-459D-BF91-810330A19168}">
      <dgm:prSet/>
      <dgm:spPr/>
      <dgm:t>
        <a:bodyPr/>
        <a:lstStyle/>
        <a:p>
          <a:endParaRPr lang="en-US" sz="1800"/>
        </a:p>
      </dgm:t>
    </dgm:pt>
    <dgm:pt modelId="{9DB64E9D-FF04-4102-A89F-3391C047CA15}">
      <dgm:prSet phldrT="[Text]" custT="1"/>
      <dgm:spPr/>
      <dgm:t>
        <a:bodyPr/>
        <a:lstStyle/>
        <a:p>
          <a:r>
            <a:rPr lang="en-US" sz="1800" dirty="0"/>
            <a:t>Negotiation and Finalization</a:t>
          </a:r>
        </a:p>
      </dgm:t>
    </dgm:pt>
    <dgm:pt modelId="{DFF279E6-A9AA-45A0-A609-8BC83B1F1ABB}" type="sibTrans" cxnId="{E9040724-D0D7-492B-A438-132773FF0AFD}">
      <dgm:prSet/>
      <dgm:spPr/>
      <dgm:t>
        <a:bodyPr/>
        <a:lstStyle/>
        <a:p>
          <a:endParaRPr lang="en-US" sz="1800"/>
        </a:p>
      </dgm:t>
    </dgm:pt>
    <dgm:pt modelId="{FC828B45-F526-496D-A0E1-23F2BBDD5A10}" type="parTrans" cxnId="{E9040724-D0D7-492B-A438-132773FF0AFD}">
      <dgm:prSet/>
      <dgm:spPr/>
      <dgm:t>
        <a:bodyPr/>
        <a:lstStyle/>
        <a:p>
          <a:endParaRPr lang="en-US" sz="1800"/>
        </a:p>
      </dgm:t>
    </dgm:pt>
    <dgm:pt modelId="{D0C1FED6-F4D9-4268-8222-9B48622F33F8}" type="pres">
      <dgm:prSet presAssocID="{C850E05F-B033-4EB8-A268-A4C468D976B9}" presName="Name0" presStyleCnt="0">
        <dgm:presLayoutVars>
          <dgm:dir/>
          <dgm:resizeHandles val="exact"/>
        </dgm:presLayoutVars>
      </dgm:prSet>
      <dgm:spPr/>
    </dgm:pt>
    <dgm:pt modelId="{D93AB227-F51E-4305-A662-DBFE8D75127D}" type="pres">
      <dgm:prSet presAssocID="{A64C9DB1-8237-42A0-ADF3-8A67758BE48D}" presName="composite" presStyleCnt="0"/>
      <dgm:spPr/>
    </dgm:pt>
    <dgm:pt modelId="{0FAABFEC-2CD9-4AD4-9017-0EA770F5BFC1}" type="pres">
      <dgm:prSet presAssocID="{A64C9DB1-8237-42A0-ADF3-8A67758BE48D}" presName="bgChev" presStyleLbl="node1" presStyleIdx="0" presStyleCnt="4"/>
      <dgm:spPr/>
    </dgm:pt>
    <dgm:pt modelId="{43E11108-006D-4938-B7B6-96E361DEEA09}" type="pres">
      <dgm:prSet presAssocID="{A64C9DB1-8237-42A0-ADF3-8A67758BE48D}" presName="txNode" presStyleLbl="fgAcc1" presStyleIdx="0" presStyleCnt="4">
        <dgm:presLayoutVars>
          <dgm:bulletEnabled val="1"/>
        </dgm:presLayoutVars>
      </dgm:prSet>
      <dgm:spPr/>
    </dgm:pt>
    <dgm:pt modelId="{165234CC-447A-4E11-95A7-946BBB428602}" type="pres">
      <dgm:prSet presAssocID="{21C2CD85-52A4-427F-B311-8DCE4AB10A67}" presName="compositeSpace" presStyleCnt="0"/>
      <dgm:spPr/>
    </dgm:pt>
    <dgm:pt modelId="{9AC4427B-2B79-4CE8-B780-AF5696816A8F}" type="pres">
      <dgm:prSet presAssocID="{9DB64E9D-FF04-4102-A89F-3391C047CA15}" presName="composite" presStyleCnt="0"/>
      <dgm:spPr/>
    </dgm:pt>
    <dgm:pt modelId="{4DA37E17-61B2-462D-A2B9-7DCFC0AC8129}" type="pres">
      <dgm:prSet presAssocID="{9DB64E9D-FF04-4102-A89F-3391C047CA15}" presName="bgChev" presStyleLbl="node1" presStyleIdx="1" presStyleCnt="4"/>
      <dgm:spPr/>
    </dgm:pt>
    <dgm:pt modelId="{0D06551C-8E4F-4554-B542-29378D330CAA}" type="pres">
      <dgm:prSet presAssocID="{9DB64E9D-FF04-4102-A89F-3391C047CA15}" presName="txNode" presStyleLbl="fgAcc1" presStyleIdx="1" presStyleCnt="4">
        <dgm:presLayoutVars>
          <dgm:bulletEnabled val="1"/>
        </dgm:presLayoutVars>
      </dgm:prSet>
      <dgm:spPr/>
    </dgm:pt>
    <dgm:pt modelId="{61DCE8B7-B827-4D5B-B0EE-83DE88394B26}" type="pres">
      <dgm:prSet presAssocID="{DFF279E6-A9AA-45A0-A609-8BC83B1F1ABB}" presName="compositeSpace" presStyleCnt="0"/>
      <dgm:spPr/>
    </dgm:pt>
    <dgm:pt modelId="{38BC5E47-0859-4F24-BB68-739313CC318F}" type="pres">
      <dgm:prSet presAssocID="{AE75A228-C1A6-4BC2-8133-16CEAB5CA1F2}" presName="composite" presStyleCnt="0"/>
      <dgm:spPr/>
    </dgm:pt>
    <dgm:pt modelId="{867B2A11-86D6-42A0-9134-0A74FDECECF8}" type="pres">
      <dgm:prSet presAssocID="{AE75A228-C1A6-4BC2-8133-16CEAB5CA1F2}" presName="bgChev" presStyleLbl="node1" presStyleIdx="2" presStyleCnt="4"/>
      <dgm:spPr/>
    </dgm:pt>
    <dgm:pt modelId="{D444A0B9-F2FA-490E-83AA-14AC34B94186}" type="pres">
      <dgm:prSet presAssocID="{AE75A228-C1A6-4BC2-8133-16CEAB5CA1F2}" presName="txNode" presStyleLbl="fgAcc1" presStyleIdx="2" presStyleCnt="4">
        <dgm:presLayoutVars>
          <dgm:bulletEnabled val="1"/>
        </dgm:presLayoutVars>
      </dgm:prSet>
      <dgm:spPr/>
    </dgm:pt>
    <dgm:pt modelId="{1A3B4415-65E8-4ECC-848E-0480675548C0}" type="pres">
      <dgm:prSet presAssocID="{858BC98E-8447-4770-9413-88540A2401F4}" presName="compositeSpace" presStyleCnt="0"/>
      <dgm:spPr/>
    </dgm:pt>
    <dgm:pt modelId="{9924697C-39FB-4EDE-85F8-E7A45FF044D2}" type="pres">
      <dgm:prSet presAssocID="{65F9A178-A7CF-4ECB-9968-645FCB5281B0}" presName="composite" presStyleCnt="0"/>
      <dgm:spPr/>
    </dgm:pt>
    <dgm:pt modelId="{B5618001-33B0-407E-8C27-81C44DF826A9}" type="pres">
      <dgm:prSet presAssocID="{65F9A178-A7CF-4ECB-9968-645FCB5281B0}" presName="bgChev" presStyleLbl="node1" presStyleIdx="3" presStyleCnt="4"/>
      <dgm:spPr/>
    </dgm:pt>
    <dgm:pt modelId="{5296A2AB-473B-4F4B-92AF-A626A3E70ECE}" type="pres">
      <dgm:prSet presAssocID="{65F9A178-A7CF-4ECB-9968-645FCB5281B0}" presName="txNode" presStyleLbl="fgAcc1" presStyleIdx="3" presStyleCnt="4">
        <dgm:presLayoutVars>
          <dgm:bulletEnabled val="1"/>
        </dgm:presLayoutVars>
      </dgm:prSet>
      <dgm:spPr/>
    </dgm:pt>
  </dgm:ptLst>
  <dgm:cxnLst>
    <dgm:cxn modelId="{E9040724-D0D7-492B-A438-132773FF0AFD}" srcId="{C850E05F-B033-4EB8-A268-A4C468D976B9}" destId="{9DB64E9D-FF04-4102-A89F-3391C047CA15}" srcOrd="1" destOrd="0" parTransId="{FC828B45-F526-496D-A0E1-23F2BBDD5A10}" sibTransId="{DFF279E6-A9AA-45A0-A609-8BC83B1F1ABB}"/>
    <dgm:cxn modelId="{3F5EC038-7FF8-4A6E-9921-5FBB87D24807}" type="presOf" srcId="{C850E05F-B033-4EB8-A268-A4C468D976B9}" destId="{D0C1FED6-F4D9-4268-8222-9B48622F33F8}" srcOrd="0" destOrd="0" presId="urn:microsoft.com/office/officeart/2005/8/layout/chevronAccent+Icon"/>
    <dgm:cxn modelId="{C5B6FE3B-7174-459D-BF91-810330A19168}" srcId="{C850E05F-B033-4EB8-A268-A4C468D976B9}" destId="{AE75A228-C1A6-4BC2-8133-16CEAB5CA1F2}" srcOrd="2" destOrd="0" parTransId="{86CACB6B-3768-4F10-B78F-979452FCEE15}" sibTransId="{858BC98E-8447-4770-9413-88540A2401F4}"/>
    <dgm:cxn modelId="{14FFAC47-3D1D-494B-B2B7-8F1A62C625A1}" type="presOf" srcId="{9DB64E9D-FF04-4102-A89F-3391C047CA15}" destId="{0D06551C-8E4F-4554-B542-29378D330CAA}" srcOrd="0" destOrd="0" presId="urn:microsoft.com/office/officeart/2005/8/layout/chevronAccent+Icon"/>
    <dgm:cxn modelId="{5697A74B-E266-4D70-973F-C04163AEB142}" type="presOf" srcId="{A64C9DB1-8237-42A0-ADF3-8A67758BE48D}" destId="{43E11108-006D-4938-B7B6-96E361DEEA09}" srcOrd="0" destOrd="0" presId="urn:microsoft.com/office/officeart/2005/8/layout/chevronAccent+Icon"/>
    <dgm:cxn modelId="{10286B66-A768-4551-A181-915951CD1768}" type="presOf" srcId="{AE75A228-C1A6-4BC2-8133-16CEAB5CA1F2}" destId="{D444A0B9-F2FA-490E-83AA-14AC34B94186}" srcOrd="0" destOrd="0" presId="urn:microsoft.com/office/officeart/2005/8/layout/chevronAccent+Icon"/>
    <dgm:cxn modelId="{C2FB40AC-8BE6-430D-A7D5-641CD28510A8}" type="presOf" srcId="{65F9A178-A7CF-4ECB-9968-645FCB5281B0}" destId="{5296A2AB-473B-4F4B-92AF-A626A3E70ECE}" srcOrd="0" destOrd="0" presId="urn:microsoft.com/office/officeart/2005/8/layout/chevronAccent+Icon"/>
    <dgm:cxn modelId="{D38859B2-A752-4DE8-AA4E-85BB7D973015}" srcId="{C850E05F-B033-4EB8-A268-A4C468D976B9}" destId="{65F9A178-A7CF-4ECB-9968-645FCB5281B0}" srcOrd="3" destOrd="0" parTransId="{99E24D48-8A4E-4732-8A17-A9ED04582AC4}" sibTransId="{6147580D-E5E2-44E0-82DE-0B488C876E51}"/>
    <dgm:cxn modelId="{280F76CF-E862-4C81-A783-CC5E39490B2E}" srcId="{C850E05F-B033-4EB8-A268-A4C468D976B9}" destId="{A64C9DB1-8237-42A0-ADF3-8A67758BE48D}" srcOrd="0" destOrd="0" parTransId="{5899E4DB-1CD7-4BE7-A368-86D3F594E50B}" sibTransId="{21C2CD85-52A4-427F-B311-8DCE4AB10A67}"/>
    <dgm:cxn modelId="{B45B1646-ED4E-41FE-B66A-6D994585264A}" type="presParOf" srcId="{D0C1FED6-F4D9-4268-8222-9B48622F33F8}" destId="{D93AB227-F51E-4305-A662-DBFE8D75127D}" srcOrd="0" destOrd="0" presId="urn:microsoft.com/office/officeart/2005/8/layout/chevronAccent+Icon"/>
    <dgm:cxn modelId="{451F4214-C2AF-4A1F-BD0F-BB41EB77D133}" type="presParOf" srcId="{D93AB227-F51E-4305-A662-DBFE8D75127D}" destId="{0FAABFEC-2CD9-4AD4-9017-0EA770F5BFC1}" srcOrd="0" destOrd="0" presId="urn:microsoft.com/office/officeart/2005/8/layout/chevronAccent+Icon"/>
    <dgm:cxn modelId="{763AFB57-F72F-4E31-916E-66F390C37D43}" type="presParOf" srcId="{D93AB227-F51E-4305-A662-DBFE8D75127D}" destId="{43E11108-006D-4938-B7B6-96E361DEEA09}" srcOrd="1" destOrd="0" presId="urn:microsoft.com/office/officeart/2005/8/layout/chevronAccent+Icon"/>
    <dgm:cxn modelId="{95CDE7A6-EA51-4236-83AC-755C1A34F6CB}" type="presParOf" srcId="{D0C1FED6-F4D9-4268-8222-9B48622F33F8}" destId="{165234CC-447A-4E11-95A7-946BBB428602}" srcOrd="1" destOrd="0" presId="urn:microsoft.com/office/officeart/2005/8/layout/chevronAccent+Icon"/>
    <dgm:cxn modelId="{F3F6E2BA-9BCF-4C02-8EF4-9B6C861FB9D0}" type="presParOf" srcId="{D0C1FED6-F4D9-4268-8222-9B48622F33F8}" destId="{9AC4427B-2B79-4CE8-B780-AF5696816A8F}" srcOrd="2" destOrd="0" presId="urn:microsoft.com/office/officeart/2005/8/layout/chevronAccent+Icon"/>
    <dgm:cxn modelId="{080D5532-107A-4248-93FE-A84EC4338D8D}" type="presParOf" srcId="{9AC4427B-2B79-4CE8-B780-AF5696816A8F}" destId="{4DA37E17-61B2-462D-A2B9-7DCFC0AC8129}" srcOrd="0" destOrd="0" presId="urn:microsoft.com/office/officeart/2005/8/layout/chevronAccent+Icon"/>
    <dgm:cxn modelId="{6DA3A623-8C8F-40B4-8404-3203F97EFA3F}" type="presParOf" srcId="{9AC4427B-2B79-4CE8-B780-AF5696816A8F}" destId="{0D06551C-8E4F-4554-B542-29378D330CAA}" srcOrd="1" destOrd="0" presId="urn:microsoft.com/office/officeart/2005/8/layout/chevronAccent+Icon"/>
    <dgm:cxn modelId="{BD623291-2E91-4A87-9989-D2C8434D1AD5}" type="presParOf" srcId="{D0C1FED6-F4D9-4268-8222-9B48622F33F8}" destId="{61DCE8B7-B827-4D5B-B0EE-83DE88394B26}" srcOrd="3" destOrd="0" presId="urn:microsoft.com/office/officeart/2005/8/layout/chevronAccent+Icon"/>
    <dgm:cxn modelId="{695B1D72-3455-4779-B472-8D4364F118FF}" type="presParOf" srcId="{D0C1FED6-F4D9-4268-8222-9B48622F33F8}" destId="{38BC5E47-0859-4F24-BB68-739313CC318F}" srcOrd="4" destOrd="0" presId="urn:microsoft.com/office/officeart/2005/8/layout/chevronAccent+Icon"/>
    <dgm:cxn modelId="{355A8ECD-BC0D-4100-A417-B6A307B1C254}" type="presParOf" srcId="{38BC5E47-0859-4F24-BB68-739313CC318F}" destId="{867B2A11-86D6-42A0-9134-0A74FDECECF8}" srcOrd="0" destOrd="0" presId="urn:microsoft.com/office/officeart/2005/8/layout/chevronAccent+Icon"/>
    <dgm:cxn modelId="{CCFD2743-9F00-4C25-863C-2F815380FCCB}" type="presParOf" srcId="{38BC5E47-0859-4F24-BB68-739313CC318F}" destId="{D444A0B9-F2FA-490E-83AA-14AC34B94186}" srcOrd="1" destOrd="0" presId="urn:microsoft.com/office/officeart/2005/8/layout/chevronAccent+Icon"/>
    <dgm:cxn modelId="{690B7B24-289A-4F96-A090-25ABB220D5FA}" type="presParOf" srcId="{D0C1FED6-F4D9-4268-8222-9B48622F33F8}" destId="{1A3B4415-65E8-4ECC-848E-0480675548C0}" srcOrd="5" destOrd="0" presId="urn:microsoft.com/office/officeart/2005/8/layout/chevronAccent+Icon"/>
    <dgm:cxn modelId="{A0C7D28D-E890-4D88-8E98-D5575D0CE813}" type="presParOf" srcId="{D0C1FED6-F4D9-4268-8222-9B48622F33F8}" destId="{9924697C-39FB-4EDE-85F8-E7A45FF044D2}" srcOrd="6" destOrd="0" presId="urn:microsoft.com/office/officeart/2005/8/layout/chevronAccent+Icon"/>
    <dgm:cxn modelId="{09CEC9C5-AEC6-46A9-AB4A-76D27F6FD6D2}" type="presParOf" srcId="{9924697C-39FB-4EDE-85F8-E7A45FF044D2}" destId="{B5618001-33B0-407E-8C27-81C44DF826A9}" srcOrd="0" destOrd="0" presId="urn:microsoft.com/office/officeart/2005/8/layout/chevronAccent+Icon"/>
    <dgm:cxn modelId="{854B6055-86AA-4243-98C6-EF9398825A14}" type="presParOf" srcId="{9924697C-39FB-4EDE-85F8-E7A45FF044D2}" destId="{5296A2AB-473B-4F4B-92AF-A626A3E70EC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DE2D1C-B4F8-4BDC-8DBD-E24E03FF5257}" type="doc">
      <dgm:prSet loTypeId="urn:microsoft.com/office/officeart/2005/8/layout/process5" loCatId="process" qsTypeId="urn:microsoft.com/office/officeart/2005/8/quickstyle/simple1" qsCatId="simple" csTypeId="urn:microsoft.com/office/officeart/2005/8/colors/accent1_2" csCatId="accent1" phldr="0"/>
      <dgm:spPr/>
      <dgm:t>
        <a:bodyPr/>
        <a:lstStyle/>
        <a:p>
          <a:endParaRPr lang="en-US"/>
        </a:p>
      </dgm:t>
    </dgm:pt>
    <dgm:pt modelId="{96450E96-8FCE-48AB-9DB9-0FC8E4D6C29A}" type="pres">
      <dgm:prSet presAssocID="{C1DE2D1C-B4F8-4BDC-8DBD-E24E03FF5257}" presName="diagram" presStyleCnt="0">
        <dgm:presLayoutVars>
          <dgm:dir/>
          <dgm:resizeHandles val="exact"/>
        </dgm:presLayoutVars>
      </dgm:prSet>
      <dgm:spPr/>
    </dgm:pt>
  </dgm:ptLst>
  <dgm:cxnLst>
    <dgm:cxn modelId="{1578C3B6-BDD0-4906-9044-E255679ECCBC}" type="presOf" srcId="{C1DE2D1C-B4F8-4BDC-8DBD-E24E03FF5257}" destId="{96450E96-8FCE-48AB-9DB9-0FC8E4D6C29A}" srcOrd="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rgbClr val="FFFF00">
            <a:alpha val="90000"/>
          </a:srgb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rgbClr val="FFFF00">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rgbClr val="FFFF00">
            <a:alpha val="90000"/>
          </a:srgb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rgbClr val="FFFF00">
            <a:alpha val="90000"/>
          </a:srgb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chemeClr val="bg1">
            <a:alpha val="9000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rgbClr val="FFFF00">
            <a:alpha val="90000"/>
          </a:srgb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3C136-074C-48AB-B3F7-21579E8A1ED9}">
      <dsp:nvSpPr>
        <dsp:cNvPr id="0" name=""/>
        <dsp:cNvSpPr/>
      </dsp:nvSpPr>
      <dsp:spPr>
        <a:xfrm>
          <a:off x="8872106" y="1309799"/>
          <a:ext cx="2391082" cy="207490"/>
        </a:xfrm>
        <a:custGeom>
          <a:avLst/>
          <a:gdLst/>
          <a:ahLst/>
          <a:cxnLst/>
          <a:rect l="0" t="0" r="0" b="0"/>
          <a:pathLst>
            <a:path>
              <a:moveTo>
                <a:pt x="0" y="0"/>
              </a:moveTo>
              <a:lnTo>
                <a:pt x="0" y="103745"/>
              </a:lnTo>
              <a:lnTo>
                <a:pt x="2391082" y="103745"/>
              </a:lnTo>
              <a:lnTo>
                <a:pt x="2391082" y="2074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B5C043-BEBD-47CF-B819-BFE2BECA37C2}">
      <dsp:nvSpPr>
        <dsp:cNvPr id="0" name=""/>
        <dsp:cNvSpPr/>
      </dsp:nvSpPr>
      <dsp:spPr>
        <a:xfrm>
          <a:off x="10867969" y="2712831"/>
          <a:ext cx="148207" cy="1156019"/>
        </a:xfrm>
        <a:custGeom>
          <a:avLst/>
          <a:gdLst/>
          <a:ahLst/>
          <a:cxnLst/>
          <a:rect l="0" t="0" r="0" b="0"/>
          <a:pathLst>
            <a:path>
              <a:moveTo>
                <a:pt x="0" y="0"/>
              </a:moveTo>
              <a:lnTo>
                <a:pt x="0" y="1156019"/>
              </a:lnTo>
              <a:lnTo>
                <a:pt x="148207" y="11560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F78B99-B927-46E8-A37A-C6CEA7823493}">
      <dsp:nvSpPr>
        <dsp:cNvPr id="0" name=""/>
        <dsp:cNvSpPr/>
      </dsp:nvSpPr>
      <dsp:spPr>
        <a:xfrm>
          <a:off x="10867969"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5C3033-6C7D-4909-B120-04F529DEC222}">
      <dsp:nvSpPr>
        <dsp:cNvPr id="0" name=""/>
        <dsp:cNvSpPr/>
      </dsp:nvSpPr>
      <dsp:spPr>
        <a:xfrm>
          <a:off x="10067648" y="2011315"/>
          <a:ext cx="1195541" cy="207490"/>
        </a:xfrm>
        <a:custGeom>
          <a:avLst/>
          <a:gdLst/>
          <a:ahLst/>
          <a:cxnLst/>
          <a:rect l="0" t="0" r="0" b="0"/>
          <a:pathLst>
            <a:path>
              <a:moveTo>
                <a:pt x="0" y="0"/>
              </a:moveTo>
              <a:lnTo>
                <a:pt x="0" y="103745"/>
              </a:lnTo>
              <a:lnTo>
                <a:pt x="1195541" y="103745"/>
              </a:lnTo>
              <a:lnTo>
                <a:pt x="1195541"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20870-757B-402A-8D80-60E4E7D7E19E}">
      <dsp:nvSpPr>
        <dsp:cNvPr id="0" name=""/>
        <dsp:cNvSpPr/>
      </dsp:nvSpPr>
      <dsp:spPr>
        <a:xfrm>
          <a:off x="9672427"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8A8541-DD31-4681-A619-BD7994AAF2E0}">
      <dsp:nvSpPr>
        <dsp:cNvPr id="0" name=""/>
        <dsp:cNvSpPr/>
      </dsp:nvSpPr>
      <dsp:spPr>
        <a:xfrm>
          <a:off x="10021928" y="2011315"/>
          <a:ext cx="91440" cy="207490"/>
        </a:xfrm>
        <a:custGeom>
          <a:avLst/>
          <a:gdLst/>
          <a:ahLst/>
          <a:cxnLst/>
          <a:rect l="0" t="0" r="0" b="0"/>
          <a:pathLst>
            <a:path>
              <a:moveTo>
                <a:pt x="45720" y="0"/>
              </a:moveTo>
              <a:lnTo>
                <a:pt x="45720"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2D4969-CAA7-49C5-BC62-5BED8EAB8CC0}">
      <dsp:nvSpPr>
        <dsp:cNvPr id="0" name=""/>
        <dsp:cNvSpPr/>
      </dsp:nvSpPr>
      <dsp:spPr>
        <a:xfrm>
          <a:off x="8476886" y="2712831"/>
          <a:ext cx="148207" cy="1156019"/>
        </a:xfrm>
        <a:custGeom>
          <a:avLst/>
          <a:gdLst/>
          <a:ahLst/>
          <a:cxnLst/>
          <a:rect l="0" t="0" r="0" b="0"/>
          <a:pathLst>
            <a:path>
              <a:moveTo>
                <a:pt x="0" y="0"/>
              </a:moveTo>
              <a:lnTo>
                <a:pt x="0" y="1156019"/>
              </a:lnTo>
              <a:lnTo>
                <a:pt x="148207" y="11560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CD141E-E843-4639-BFC0-A9EB61A4F3EC}">
      <dsp:nvSpPr>
        <dsp:cNvPr id="0" name=""/>
        <dsp:cNvSpPr/>
      </dsp:nvSpPr>
      <dsp:spPr>
        <a:xfrm>
          <a:off x="8476886"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AC44CD-A5B0-4F15-B741-EEFDE1D5055F}">
      <dsp:nvSpPr>
        <dsp:cNvPr id="0" name=""/>
        <dsp:cNvSpPr/>
      </dsp:nvSpPr>
      <dsp:spPr>
        <a:xfrm>
          <a:off x="8872106" y="2011315"/>
          <a:ext cx="1195541" cy="207490"/>
        </a:xfrm>
        <a:custGeom>
          <a:avLst/>
          <a:gdLst/>
          <a:ahLst/>
          <a:cxnLst/>
          <a:rect l="0" t="0" r="0" b="0"/>
          <a:pathLst>
            <a:path>
              <a:moveTo>
                <a:pt x="1195541" y="0"/>
              </a:moveTo>
              <a:lnTo>
                <a:pt x="1195541" y="103745"/>
              </a:lnTo>
              <a:lnTo>
                <a:pt x="0" y="103745"/>
              </a:lnTo>
              <a:lnTo>
                <a:pt x="0"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EAA11C-4F51-4F8F-83CF-42153BDCF25B}">
      <dsp:nvSpPr>
        <dsp:cNvPr id="0" name=""/>
        <dsp:cNvSpPr/>
      </dsp:nvSpPr>
      <dsp:spPr>
        <a:xfrm>
          <a:off x="8872106" y="1309799"/>
          <a:ext cx="1195541" cy="207490"/>
        </a:xfrm>
        <a:custGeom>
          <a:avLst/>
          <a:gdLst/>
          <a:ahLst/>
          <a:cxnLst/>
          <a:rect l="0" t="0" r="0" b="0"/>
          <a:pathLst>
            <a:path>
              <a:moveTo>
                <a:pt x="0" y="0"/>
              </a:moveTo>
              <a:lnTo>
                <a:pt x="0" y="103745"/>
              </a:lnTo>
              <a:lnTo>
                <a:pt x="1195541" y="103745"/>
              </a:lnTo>
              <a:lnTo>
                <a:pt x="1195541" y="2074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923B-C82C-43C6-878F-4E89A7D0E876}">
      <dsp:nvSpPr>
        <dsp:cNvPr id="0" name=""/>
        <dsp:cNvSpPr/>
      </dsp:nvSpPr>
      <dsp:spPr>
        <a:xfrm>
          <a:off x="7281345" y="2712831"/>
          <a:ext cx="148207" cy="1156019"/>
        </a:xfrm>
        <a:custGeom>
          <a:avLst/>
          <a:gdLst/>
          <a:ahLst/>
          <a:cxnLst/>
          <a:rect l="0" t="0" r="0" b="0"/>
          <a:pathLst>
            <a:path>
              <a:moveTo>
                <a:pt x="0" y="0"/>
              </a:moveTo>
              <a:lnTo>
                <a:pt x="0" y="1156019"/>
              </a:lnTo>
              <a:lnTo>
                <a:pt x="148207" y="11560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87E856-09AC-44C9-B884-D20D4E025725}">
      <dsp:nvSpPr>
        <dsp:cNvPr id="0" name=""/>
        <dsp:cNvSpPr/>
      </dsp:nvSpPr>
      <dsp:spPr>
        <a:xfrm>
          <a:off x="7281345"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8A676E-881A-4743-9E8D-5859E74487A9}">
      <dsp:nvSpPr>
        <dsp:cNvPr id="0" name=""/>
        <dsp:cNvSpPr/>
      </dsp:nvSpPr>
      <dsp:spPr>
        <a:xfrm>
          <a:off x="6481024" y="2011315"/>
          <a:ext cx="1195541" cy="207490"/>
        </a:xfrm>
        <a:custGeom>
          <a:avLst/>
          <a:gdLst/>
          <a:ahLst/>
          <a:cxnLst/>
          <a:rect l="0" t="0" r="0" b="0"/>
          <a:pathLst>
            <a:path>
              <a:moveTo>
                <a:pt x="0" y="0"/>
              </a:moveTo>
              <a:lnTo>
                <a:pt x="0" y="103745"/>
              </a:lnTo>
              <a:lnTo>
                <a:pt x="1195541" y="103745"/>
              </a:lnTo>
              <a:lnTo>
                <a:pt x="1195541"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C134EF-9287-4256-B8E9-C94852FF8027}">
      <dsp:nvSpPr>
        <dsp:cNvPr id="0" name=""/>
        <dsp:cNvSpPr/>
      </dsp:nvSpPr>
      <dsp:spPr>
        <a:xfrm>
          <a:off x="6085804"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0496DC-CCA1-4C66-BBE9-BEBD183C30B2}">
      <dsp:nvSpPr>
        <dsp:cNvPr id="0" name=""/>
        <dsp:cNvSpPr/>
      </dsp:nvSpPr>
      <dsp:spPr>
        <a:xfrm>
          <a:off x="6435304" y="2011315"/>
          <a:ext cx="91440" cy="207490"/>
        </a:xfrm>
        <a:custGeom>
          <a:avLst/>
          <a:gdLst/>
          <a:ahLst/>
          <a:cxnLst/>
          <a:rect l="0" t="0" r="0" b="0"/>
          <a:pathLst>
            <a:path>
              <a:moveTo>
                <a:pt x="45720" y="0"/>
              </a:moveTo>
              <a:lnTo>
                <a:pt x="45720"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AB9F1-E199-44EE-9681-3132BCF0610F}">
      <dsp:nvSpPr>
        <dsp:cNvPr id="0" name=""/>
        <dsp:cNvSpPr/>
      </dsp:nvSpPr>
      <dsp:spPr>
        <a:xfrm>
          <a:off x="4890263"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F17D0B-3A62-41CB-BE1A-F812E867BC86}">
      <dsp:nvSpPr>
        <dsp:cNvPr id="0" name=""/>
        <dsp:cNvSpPr/>
      </dsp:nvSpPr>
      <dsp:spPr>
        <a:xfrm>
          <a:off x="5285483" y="2011315"/>
          <a:ext cx="1195541" cy="207490"/>
        </a:xfrm>
        <a:custGeom>
          <a:avLst/>
          <a:gdLst/>
          <a:ahLst/>
          <a:cxnLst/>
          <a:rect l="0" t="0" r="0" b="0"/>
          <a:pathLst>
            <a:path>
              <a:moveTo>
                <a:pt x="1195541" y="0"/>
              </a:moveTo>
              <a:lnTo>
                <a:pt x="1195541" y="103745"/>
              </a:lnTo>
              <a:lnTo>
                <a:pt x="0" y="103745"/>
              </a:lnTo>
              <a:lnTo>
                <a:pt x="0"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C983B-12B0-4853-8964-83685ED59CB7}">
      <dsp:nvSpPr>
        <dsp:cNvPr id="0" name=""/>
        <dsp:cNvSpPr/>
      </dsp:nvSpPr>
      <dsp:spPr>
        <a:xfrm>
          <a:off x="6481024" y="1309799"/>
          <a:ext cx="2391082" cy="207490"/>
        </a:xfrm>
        <a:custGeom>
          <a:avLst/>
          <a:gdLst/>
          <a:ahLst/>
          <a:cxnLst/>
          <a:rect l="0" t="0" r="0" b="0"/>
          <a:pathLst>
            <a:path>
              <a:moveTo>
                <a:pt x="2391082" y="0"/>
              </a:moveTo>
              <a:lnTo>
                <a:pt x="2391082" y="103745"/>
              </a:lnTo>
              <a:lnTo>
                <a:pt x="0" y="103745"/>
              </a:lnTo>
              <a:lnTo>
                <a:pt x="0" y="2074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A15FE5-8FAB-4B34-A952-26F1E1018309}">
      <dsp:nvSpPr>
        <dsp:cNvPr id="0" name=""/>
        <dsp:cNvSpPr/>
      </dsp:nvSpPr>
      <dsp:spPr>
        <a:xfrm>
          <a:off x="2894401" y="2011315"/>
          <a:ext cx="1195541" cy="207490"/>
        </a:xfrm>
        <a:custGeom>
          <a:avLst/>
          <a:gdLst/>
          <a:ahLst/>
          <a:cxnLst/>
          <a:rect l="0" t="0" r="0" b="0"/>
          <a:pathLst>
            <a:path>
              <a:moveTo>
                <a:pt x="0" y="0"/>
              </a:moveTo>
              <a:lnTo>
                <a:pt x="0" y="103745"/>
              </a:lnTo>
              <a:lnTo>
                <a:pt x="1195541" y="103745"/>
              </a:lnTo>
              <a:lnTo>
                <a:pt x="1195541"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9AC89F-DFBA-48B0-A121-63272BE7DF80}">
      <dsp:nvSpPr>
        <dsp:cNvPr id="0" name=""/>
        <dsp:cNvSpPr/>
      </dsp:nvSpPr>
      <dsp:spPr>
        <a:xfrm>
          <a:off x="2499181" y="2712831"/>
          <a:ext cx="148207" cy="1156019"/>
        </a:xfrm>
        <a:custGeom>
          <a:avLst/>
          <a:gdLst/>
          <a:ahLst/>
          <a:cxnLst/>
          <a:rect l="0" t="0" r="0" b="0"/>
          <a:pathLst>
            <a:path>
              <a:moveTo>
                <a:pt x="0" y="0"/>
              </a:moveTo>
              <a:lnTo>
                <a:pt x="0" y="1156019"/>
              </a:lnTo>
              <a:lnTo>
                <a:pt x="148207" y="11560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3A8ED1-A924-4226-B8C8-629070686031}">
      <dsp:nvSpPr>
        <dsp:cNvPr id="0" name=""/>
        <dsp:cNvSpPr/>
      </dsp:nvSpPr>
      <dsp:spPr>
        <a:xfrm>
          <a:off x="2499181"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65222B-2DAC-42FC-9F1A-500FB54D92C2}">
      <dsp:nvSpPr>
        <dsp:cNvPr id="0" name=""/>
        <dsp:cNvSpPr/>
      </dsp:nvSpPr>
      <dsp:spPr>
        <a:xfrm>
          <a:off x="2848681" y="2011315"/>
          <a:ext cx="91440" cy="207490"/>
        </a:xfrm>
        <a:custGeom>
          <a:avLst/>
          <a:gdLst/>
          <a:ahLst/>
          <a:cxnLst/>
          <a:rect l="0" t="0" r="0" b="0"/>
          <a:pathLst>
            <a:path>
              <a:moveTo>
                <a:pt x="45720" y="0"/>
              </a:moveTo>
              <a:lnTo>
                <a:pt x="45720"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E5D85-7CBD-4CA7-823D-7AD72C145C10}">
      <dsp:nvSpPr>
        <dsp:cNvPr id="0" name=""/>
        <dsp:cNvSpPr/>
      </dsp:nvSpPr>
      <dsp:spPr>
        <a:xfrm>
          <a:off x="1303640" y="2712831"/>
          <a:ext cx="148207" cy="1156019"/>
        </a:xfrm>
        <a:custGeom>
          <a:avLst/>
          <a:gdLst/>
          <a:ahLst/>
          <a:cxnLst/>
          <a:rect l="0" t="0" r="0" b="0"/>
          <a:pathLst>
            <a:path>
              <a:moveTo>
                <a:pt x="0" y="0"/>
              </a:moveTo>
              <a:lnTo>
                <a:pt x="0" y="1156019"/>
              </a:lnTo>
              <a:lnTo>
                <a:pt x="148207" y="11560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45D620-2B4B-4A22-8E7A-17CFC93A923E}">
      <dsp:nvSpPr>
        <dsp:cNvPr id="0" name=""/>
        <dsp:cNvSpPr/>
      </dsp:nvSpPr>
      <dsp:spPr>
        <a:xfrm>
          <a:off x="1303640" y="2712831"/>
          <a:ext cx="148207" cy="454503"/>
        </a:xfrm>
        <a:custGeom>
          <a:avLst/>
          <a:gdLst/>
          <a:ahLst/>
          <a:cxnLst/>
          <a:rect l="0" t="0" r="0" b="0"/>
          <a:pathLst>
            <a:path>
              <a:moveTo>
                <a:pt x="0" y="0"/>
              </a:moveTo>
              <a:lnTo>
                <a:pt x="0" y="454503"/>
              </a:lnTo>
              <a:lnTo>
                <a:pt x="148207" y="4545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2F7DFD-8E8C-4D74-B417-C0C5800BBDF9}">
      <dsp:nvSpPr>
        <dsp:cNvPr id="0" name=""/>
        <dsp:cNvSpPr/>
      </dsp:nvSpPr>
      <dsp:spPr>
        <a:xfrm>
          <a:off x="1698860" y="2011315"/>
          <a:ext cx="1195541" cy="207490"/>
        </a:xfrm>
        <a:custGeom>
          <a:avLst/>
          <a:gdLst/>
          <a:ahLst/>
          <a:cxnLst/>
          <a:rect l="0" t="0" r="0" b="0"/>
          <a:pathLst>
            <a:path>
              <a:moveTo>
                <a:pt x="1195541" y="0"/>
              </a:moveTo>
              <a:lnTo>
                <a:pt x="1195541" y="103745"/>
              </a:lnTo>
              <a:lnTo>
                <a:pt x="0" y="103745"/>
              </a:lnTo>
              <a:lnTo>
                <a:pt x="0" y="2074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1A0B05-C9BC-4420-93E6-D9E630DE0447}">
      <dsp:nvSpPr>
        <dsp:cNvPr id="0" name=""/>
        <dsp:cNvSpPr/>
      </dsp:nvSpPr>
      <dsp:spPr>
        <a:xfrm>
          <a:off x="1698860" y="1309799"/>
          <a:ext cx="1195541" cy="207490"/>
        </a:xfrm>
        <a:custGeom>
          <a:avLst/>
          <a:gdLst/>
          <a:ahLst/>
          <a:cxnLst/>
          <a:rect l="0" t="0" r="0" b="0"/>
          <a:pathLst>
            <a:path>
              <a:moveTo>
                <a:pt x="0" y="0"/>
              </a:moveTo>
              <a:lnTo>
                <a:pt x="0" y="103745"/>
              </a:lnTo>
              <a:lnTo>
                <a:pt x="1195541" y="103745"/>
              </a:lnTo>
              <a:lnTo>
                <a:pt x="1195541" y="2074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9A646E-1DCA-4173-85DE-69FCD4EFEBE9}">
      <dsp:nvSpPr>
        <dsp:cNvPr id="0" name=""/>
        <dsp:cNvSpPr/>
      </dsp:nvSpPr>
      <dsp:spPr>
        <a:xfrm>
          <a:off x="1653140" y="1309799"/>
          <a:ext cx="91440" cy="207490"/>
        </a:xfrm>
        <a:custGeom>
          <a:avLst/>
          <a:gdLst/>
          <a:ahLst/>
          <a:cxnLst/>
          <a:rect l="0" t="0" r="0" b="0"/>
          <a:pathLst>
            <a:path>
              <a:moveTo>
                <a:pt x="45720" y="0"/>
              </a:moveTo>
              <a:lnTo>
                <a:pt x="45720" y="2074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95B525-BB0F-4E80-BAE8-D7FC87520677}">
      <dsp:nvSpPr>
        <dsp:cNvPr id="0" name=""/>
        <dsp:cNvSpPr/>
      </dsp:nvSpPr>
      <dsp:spPr>
        <a:xfrm>
          <a:off x="503319" y="1309799"/>
          <a:ext cx="1195541" cy="207490"/>
        </a:xfrm>
        <a:custGeom>
          <a:avLst/>
          <a:gdLst/>
          <a:ahLst/>
          <a:cxnLst/>
          <a:rect l="0" t="0" r="0" b="0"/>
          <a:pathLst>
            <a:path>
              <a:moveTo>
                <a:pt x="1195541" y="0"/>
              </a:moveTo>
              <a:lnTo>
                <a:pt x="1195541" y="103745"/>
              </a:lnTo>
              <a:lnTo>
                <a:pt x="0" y="103745"/>
              </a:lnTo>
              <a:lnTo>
                <a:pt x="0" y="2074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8D40C0-509C-468A-8335-AA2BDD5C30A5}">
      <dsp:nvSpPr>
        <dsp:cNvPr id="0" name=""/>
        <dsp:cNvSpPr/>
      </dsp:nvSpPr>
      <dsp:spPr>
        <a:xfrm>
          <a:off x="606575" y="815774"/>
          <a:ext cx="2184569" cy="4940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Assistant Director, Clinical Research Operations &amp; Medical Center Integration</a:t>
          </a:r>
        </a:p>
        <a:p>
          <a:pPr marL="0" lvl="0" indent="0" algn="ctr" defTabSz="444500">
            <a:lnSpc>
              <a:spcPct val="90000"/>
            </a:lnSpc>
            <a:spcBef>
              <a:spcPct val="0"/>
            </a:spcBef>
            <a:spcAft>
              <a:spcPct val="35000"/>
            </a:spcAft>
            <a:buNone/>
          </a:pPr>
          <a:r>
            <a:rPr lang="en-US" sz="1000" i="1" kern="1200" dirty="0"/>
            <a:t>Stefanie Belanger</a:t>
          </a:r>
        </a:p>
      </dsp:txBody>
      <dsp:txXfrm>
        <a:off x="606575" y="815774"/>
        <a:ext cx="2184569" cy="494025"/>
      </dsp:txXfrm>
    </dsp:sp>
    <dsp:sp modelId="{50218218-42F0-4BD0-9268-FD248A6E7BB8}">
      <dsp:nvSpPr>
        <dsp:cNvPr id="0" name=""/>
        <dsp:cNvSpPr/>
      </dsp:nvSpPr>
      <dsp:spPr>
        <a:xfrm>
          <a:off x="9293" y="1517290"/>
          <a:ext cx="988050" cy="49402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Interpreter</a:t>
          </a:r>
        </a:p>
        <a:p>
          <a:pPr marL="0" lvl="0" indent="0" algn="ctr" defTabSz="444500">
            <a:lnSpc>
              <a:spcPct val="90000"/>
            </a:lnSpc>
            <a:spcBef>
              <a:spcPct val="0"/>
            </a:spcBef>
            <a:spcAft>
              <a:spcPct val="35000"/>
            </a:spcAft>
            <a:buNone/>
          </a:pPr>
          <a:r>
            <a:rPr lang="en-US" sz="1000" i="1" kern="1200" dirty="0"/>
            <a:t>Ruben Gonzalez-Crespo</a:t>
          </a:r>
        </a:p>
      </dsp:txBody>
      <dsp:txXfrm>
        <a:off x="9293" y="1517290"/>
        <a:ext cx="988050" cy="494025"/>
      </dsp:txXfrm>
    </dsp:sp>
    <dsp:sp modelId="{80434F5B-227B-4EC0-AFD3-E966DF9C23B0}">
      <dsp:nvSpPr>
        <dsp:cNvPr id="0" name=""/>
        <dsp:cNvSpPr/>
      </dsp:nvSpPr>
      <dsp:spPr>
        <a:xfrm>
          <a:off x="1204835" y="1517290"/>
          <a:ext cx="988050" cy="4940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Clinical Research Manager</a:t>
          </a:r>
        </a:p>
        <a:p>
          <a:pPr marL="0" lvl="0" indent="0" algn="ctr" defTabSz="444500">
            <a:lnSpc>
              <a:spcPct val="90000"/>
            </a:lnSpc>
            <a:spcBef>
              <a:spcPct val="0"/>
            </a:spcBef>
            <a:spcAft>
              <a:spcPct val="35000"/>
            </a:spcAft>
            <a:buNone/>
          </a:pPr>
          <a:r>
            <a:rPr lang="en-US" sz="1000" i="1" kern="1200" dirty="0"/>
            <a:t>TBD</a:t>
          </a:r>
        </a:p>
      </dsp:txBody>
      <dsp:txXfrm>
        <a:off x="1204835" y="1517290"/>
        <a:ext cx="988050" cy="494025"/>
      </dsp:txXfrm>
    </dsp:sp>
    <dsp:sp modelId="{5805C27B-C373-479E-B7AA-8FEE414DFCC3}">
      <dsp:nvSpPr>
        <dsp:cNvPr id="0" name=""/>
        <dsp:cNvSpPr/>
      </dsp:nvSpPr>
      <dsp:spPr>
        <a:xfrm>
          <a:off x="2400376" y="1517290"/>
          <a:ext cx="988050" cy="4940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Clinical Research Manager</a:t>
          </a:r>
        </a:p>
        <a:p>
          <a:pPr marL="0" lvl="0" indent="0" algn="ctr" defTabSz="444500">
            <a:lnSpc>
              <a:spcPct val="90000"/>
            </a:lnSpc>
            <a:spcBef>
              <a:spcPct val="0"/>
            </a:spcBef>
            <a:spcAft>
              <a:spcPct val="35000"/>
            </a:spcAft>
            <a:buNone/>
          </a:pPr>
          <a:r>
            <a:rPr lang="en-US" sz="1000" i="1" kern="1200" dirty="0"/>
            <a:t>Jennifer Gruhn</a:t>
          </a:r>
        </a:p>
      </dsp:txBody>
      <dsp:txXfrm>
        <a:off x="2400376" y="1517290"/>
        <a:ext cx="988050" cy="494025"/>
      </dsp:txXfrm>
    </dsp:sp>
    <dsp:sp modelId="{EA42E856-638F-4639-B083-EA483775610A}">
      <dsp:nvSpPr>
        <dsp:cNvPr id="0" name=""/>
        <dsp:cNvSpPr/>
      </dsp:nvSpPr>
      <dsp:spPr>
        <a:xfrm>
          <a:off x="1204835"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TBD</a:t>
          </a:r>
        </a:p>
      </dsp:txBody>
      <dsp:txXfrm>
        <a:off x="1204835" y="2218805"/>
        <a:ext cx="988050" cy="494025"/>
      </dsp:txXfrm>
    </dsp:sp>
    <dsp:sp modelId="{A5FE4DCA-7F3B-4F65-8D36-7E8CA2F18B89}">
      <dsp:nvSpPr>
        <dsp:cNvPr id="0" name=""/>
        <dsp:cNvSpPr/>
      </dsp:nvSpPr>
      <dsp:spPr>
        <a:xfrm>
          <a:off x="1451847"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GYN</a:t>
          </a:r>
        </a:p>
      </dsp:txBody>
      <dsp:txXfrm>
        <a:off x="1451847" y="2920321"/>
        <a:ext cx="988050" cy="494025"/>
      </dsp:txXfrm>
    </dsp:sp>
    <dsp:sp modelId="{C5FA1850-56F6-408E-BFCF-12B6C6E83093}">
      <dsp:nvSpPr>
        <dsp:cNvPr id="0" name=""/>
        <dsp:cNvSpPr/>
      </dsp:nvSpPr>
      <dsp:spPr>
        <a:xfrm>
          <a:off x="1451847" y="3621837"/>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Rad Onc</a:t>
          </a:r>
        </a:p>
      </dsp:txBody>
      <dsp:txXfrm>
        <a:off x="1451847" y="3621837"/>
        <a:ext cx="988050" cy="494025"/>
      </dsp:txXfrm>
    </dsp:sp>
    <dsp:sp modelId="{85AF97F5-3DFD-49DA-B603-ABF788F8CC34}">
      <dsp:nvSpPr>
        <dsp:cNvPr id="0" name=""/>
        <dsp:cNvSpPr/>
      </dsp:nvSpPr>
      <dsp:spPr>
        <a:xfrm>
          <a:off x="2400376"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Julie Maccarone</a:t>
          </a:r>
        </a:p>
      </dsp:txBody>
      <dsp:txXfrm>
        <a:off x="2400376" y="2218805"/>
        <a:ext cx="988050" cy="494025"/>
      </dsp:txXfrm>
    </dsp:sp>
    <dsp:sp modelId="{D823EEBF-3D88-40A9-B7AB-CC55743B1C6C}">
      <dsp:nvSpPr>
        <dsp:cNvPr id="0" name=""/>
        <dsp:cNvSpPr/>
      </dsp:nvSpPr>
      <dsp:spPr>
        <a:xfrm>
          <a:off x="2647388"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GU</a:t>
          </a:r>
        </a:p>
      </dsp:txBody>
      <dsp:txXfrm>
        <a:off x="2647388" y="2920321"/>
        <a:ext cx="988050" cy="494025"/>
      </dsp:txXfrm>
    </dsp:sp>
    <dsp:sp modelId="{C03B9B97-16DD-4179-B6C5-E04FE4A43EB5}">
      <dsp:nvSpPr>
        <dsp:cNvPr id="0" name=""/>
        <dsp:cNvSpPr/>
      </dsp:nvSpPr>
      <dsp:spPr>
        <a:xfrm>
          <a:off x="2647388" y="3621837"/>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Neuro</a:t>
          </a:r>
        </a:p>
      </dsp:txBody>
      <dsp:txXfrm>
        <a:off x="2647388" y="3621837"/>
        <a:ext cx="988050" cy="494025"/>
      </dsp:txXfrm>
    </dsp:sp>
    <dsp:sp modelId="{B2A9FE29-B937-460A-A003-B4EA6132D7F7}">
      <dsp:nvSpPr>
        <dsp:cNvPr id="0" name=""/>
        <dsp:cNvSpPr/>
      </dsp:nvSpPr>
      <dsp:spPr>
        <a:xfrm>
          <a:off x="3595917"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SWAT</a:t>
          </a:r>
        </a:p>
      </dsp:txBody>
      <dsp:txXfrm>
        <a:off x="3595917" y="2218805"/>
        <a:ext cx="988050" cy="494025"/>
      </dsp:txXfrm>
    </dsp:sp>
    <dsp:sp modelId="{3C1A4C5E-8691-4F1A-81F8-65DFEA35030D}">
      <dsp:nvSpPr>
        <dsp:cNvPr id="0" name=""/>
        <dsp:cNvSpPr/>
      </dsp:nvSpPr>
      <dsp:spPr>
        <a:xfrm>
          <a:off x="7681412" y="815774"/>
          <a:ext cx="2381389" cy="4940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Assistant Director, Clinical Research &amp; Network Operations</a:t>
          </a:r>
        </a:p>
        <a:p>
          <a:pPr marL="0" lvl="0" indent="0" algn="ctr" defTabSz="444500">
            <a:lnSpc>
              <a:spcPct val="90000"/>
            </a:lnSpc>
            <a:spcBef>
              <a:spcPct val="0"/>
            </a:spcBef>
            <a:spcAft>
              <a:spcPct val="35000"/>
            </a:spcAft>
            <a:buNone/>
          </a:pPr>
          <a:r>
            <a:rPr lang="en-US" sz="1000" i="1" kern="1200" dirty="0"/>
            <a:t>Stephanie Ladd</a:t>
          </a:r>
        </a:p>
      </dsp:txBody>
      <dsp:txXfrm>
        <a:off x="7681412" y="815774"/>
        <a:ext cx="2381389" cy="494025"/>
      </dsp:txXfrm>
    </dsp:sp>
    <dsp:sp modelId="{D4FF5291-42EF-450E-B798-0EE4212C4D24}">
      <dsp:nvSpPr>
        <dsp:cNvPr id="0" name=""/>
        <dsp:cNvSpPr/>
      </dsp:nvSpPr>
      <dsp:spPr>
        <a:xfrm>
          <a:off x="5986999" y="1517290"/>
          <a:ext cx="988050" cy="4940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Clinical Research Manager</a:t>
          </a:r>
        </a:p>
        <a:p>
          <a:pPr marL="0" lvl="0" indent="0" algn="ctr" defTabSz="444500">
            <a:lnSpc>
              <a:spcPct val="90000"/>
            </a:lnSpc>
            <a:spcBef>
              <a:spcPct val="0"/>
            </a:spcBef>
            <a:spcAft>
              <a:spcPct val="35000"/>
            </a:spcAft>
            <a:buNone/>
          </a:pPr>
          <a:r>
            <a:rPr lang="en-US" sz="1000" i="1" kern="1200" dirty="0"/>
            <a:t>Blair Adams</a:t>
          </a:r>
        </a:p>
      </dsp:txBody>
      <dsp:txXfrm>
        <a:off x="5986999" y="1517290"/>
        <a:ext cx="988050" cy="494025"/>
      </dsp:txXfrm>
    </dsp:sp>
    <dsp:sp modelId="{22C33886-5893-48EF-8899-C113D60F6063}">
      <dsp:nvSpPr>
        <dsp:cNvPr id="0" name=""/>
        <dsp:cNvSpPr/>
      </dsp:nvSpPr>
      <dsp:spPr>
        <a:xfrm>
          <a:off x="4791458"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TBD</a:t>
          </a:r>
        </a:p>
      </dsp:txBody>
      <dsp:txXfrm>
        <a:off x="4791458" y="2218805"/>
        <a:ext cx="988050" cy="494025"/>
      </dsp:txXfrm>
    </dsp:sp>
    <dsp:sp modelId="{BC4C9BA4-689C-4903-A298-67B8869CD18A}">
      <dsp:nvSpPr>
        <dsp:cNvPr id="0" name=""/>
        <dsp:cNvSpPr/>
      </dsp:nvSpPr>
      <dsp:spPr>
        <a:xfrm>
          <a:off x="5038471"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Breast</a:t>
          </a:r>
        </a:p>
      </dsp:txBody>
      <dsp:txXfrm>
        <a:off x="5038471" y="2920321"/>
        <a:ext cx="988050" cy="494025"/>
      </dsp:txXfrm>
    </dsp:sp>
    <dsp:sp modelId="{D9FE9C20-E966-4392-8C9A-E591239382AF}">
      <dsp:nvSpPr>
        <dsp:cNvPr id="0" name=""/>
        <dsp:cNvSpPr/>
      </dsp:nvSpPr>
      <dsp:spPr>
        <a:xfrm>
          <a:off x="5986999"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Brian Burgess</a:t>
          </a:r>
        </a:p>
      </dsp:txBody>
      <dsp:txXfrm>
        <a:off x="5986999" y="2218805"/>
        <a:ext cx="988050" cy="494025"/>
      </dsp:txXfrm>
    </dsp:sp>
    <dsp:sp modelId="{0CF4AA4A-0AEB-4D85-B6B0-E31FF018FA45}">
      <dsp:nvSpPr>
        <dsp:cNvPr id="0" name=""/>
        <dsp:cNvSpPr/>
      </dsp:nvSpPr>
      <dsp:spPr>
        <a:xfrm>
          <a:off x="6234012"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GI</a:t>
          </a:r>
        </a:p>
      </dsp:txBody>
      <dsp:txXfrm>
        <a:off x="6234012" y="2920321"/>
        <a:ext cx="988050" cy="494025"/>
      </dsp:txXfrm>
    </dsp:sp>
    <dsp:sp modelId="{84D55A6C-1D5A-4715-93D7-87E9E0414AAB}">
      <dsp:nvSpPr>
        <dsp:cNvPr id="0" name=""/>
        <dsp:cNvSpPr/>
      </dsp:nvSpPr>
      <dsp:spPr>
        <a:xfrm>
          <a:off x="7182540"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Megan Laffan</a:t>
          </a:r>
        </a:p>
      </dsp:txBody>
      <dsp:txXfrm>
        <a:off x="7182540" y="2218805"/>
        <a:ext cx="988050" cy="494025"/>
      </dsp:txXfrm>
    </dsp:sp>
    <dsp:sp modelId="{F12A06F1-243A-4564-9394-2CCB073BD73F}">
      <dsp:nvSpPr>
        <dsp:cNvPr id="0" name=""/>
        <dsp:cNvSpPr/>
      </dsp:nvSpPr>
      <dsp:spPr>
        <a:xfrm>
          <a:off x="7429553"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Melanoma</a:t>
          </a:r>
        </a:p>
      </dsp:txBody>
      <dsp:txXfrm>
        <a:off x="7429553" y="2920321"/>
        <a:ext cx="988050" cy="494025"/>
      </dsp:txXfrm>
    </dsp:sp>
    <dsp:sp modelId="{C9676FCA-A3AD-4B67-8873-8F005261E5D3}">
      <dsp:nvSpPr>
        <dsp:cNvPr id="0" name=""/>
        <dsp:cNvSpPr/>
      </dsp:nvSpPr>
      <dsp:spPr>
        <a:xfrm>
          <a:off x="7429553" y="3621837"/>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Phase I</a:t>
          </a:r>
        </a:p>
      </dsp:txBody>
      <dsp:txXfrm>
        <a:off x="7429553" y="3621837"/>
        <a:ext cx="988050" cy="494025"/>
      </dsp:txXfrm>
    </dsp:sp>
    <dsp:sp modelId="{BE861DD9-CAE9-4E7F-A762-28DFB2EC6BF6}">
      <dsp:nvSpPr>
        <dsp:cNvPr id="0" name=""/>
        <dsp:cNvSpPr/>
      </dsp:nvSpPr>
      <dsp:spPr>
        <a:xfrm>
          <a:off x="9573622" y="1517290"/>
          <a:ext cx="988050" cy="4940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Clinical Research Manager</a:t>
          </a:r>
        </a:p>
        <a:p>
          <a:pPr marL="0" lvl="0" indent="0" algn="ctr" defTabSz="444500">
            <a:lnSpc>
              <a:spcPct val="90000"/>
            </a:lnSpc>
            <a:spcBef>
              <a:spcPct val="0"/>
            </a:spcBef>
            <a:spcAft>
              <a:spcPct val="35000"/>
            </a:spcAft>
            <a:buNone/>
          </a:pPr>
          <a:r>
            <a:rPr lang="en-US" sz="1000" i="1" kern="1200" dirty="0"/>
            <a:t>Erica Moore</a:t>
          </a:r>
        </a:p>
      </dsp:txBody>
      <dsp:txXfrm>
        <a:off x="9573622" y="1517290"/>
        <a:ext cx="988050" cy="494025"/>
      </dsp:txXfrm>
    </dsp:sp>
    <dsp:sp modelId="{B4330E8F-9DDD-4EFA-91D9-D1492BE3AB95}">
      <dsp:nvSpPr>
        <dsp:cNvPr id="0" name=""/>
        <dsp:cNvSpPr/>
      </dsp:nvSpPr>
      <dsp:spPr>
        <a:xfrm>
          <a:off x="8378081"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TBD</a:t>
          </a:r>
        </a:p>
      </dsp:txBody>
      <dsp:txXfrm>
        <a:off x="8378081" y="2218805"/>
        <a:ext cx="988050" cy="494025"/>
      </dsp:txXfrm>
    </dsp:sp>
    <dsp:sp modelId="{3C77AFCF-2513-4447-B864-EDFDF807FC5B}">
      <dsp:nvSpPr>
        <dsp:cNvPr id="0" name=""/>
        <dsp:cNvSpPr/>
      </dsp:nvSpPr>
      <dsp:spPr>
        <a:xfrm>
          <a:off x="8625094"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H&amp;N</a:t>
          </a:r>
        </a:p>
      </dsp:txBody>
      <dsp:txXfrm>
        <a:off x="8625094" y="2920321"/>
        <a:ext cx="988050" cy="494025"/>
      </dsp:txXfrm>
    </dsp:sp>
    <dsp:sp modelId="{4185E9FD-9D91-406A-8C1E-A4DE00916D75}">
      <dsp:nvSpPr>
        <dsp:cNvPr id="0" name=""/>
        <dsp:cNvSpPr/>
      </dsp:nvSpPr>
      <dsp:spPr>
        <a:xfrm>
          <a:off x="8625094" y="3621837"/>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Lung</a:t>
          </a:r>
        </a:p>
      </dsp:txBody>
      <dsp:txXfrm>
        <a:off x="8625094" y="3621837"/>
        <a:ext cx="988050" cy="494025"/>
      </dsp:txXfrm>
    </dsp:sp>
    <dsp:sp modelId="{4AE4302F-4372-45EB-B39E-2A9AE4C79628}">
      <dsp:nvSpPr>
        <dsp:cNvPr id="0" name=""/>
        <dsp:cNvSpPr/>
      </dsp:nvSpPr>
      <dsp:spPr>
        <a:xfrm>
          <a:off x="9573622"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Allison McKinney</a:t>
          </a:r>
        </a:p>
      </dsp:txBody>
      <dsp:txXfrm>
        <a:off x="9573622" y="2218805"/>
        <a:ext cx="988050" cy="494025"/>
      </dsp:txXfrm>
    </dsp:sp>
    <dsp:sp modelId="{937DD385-EA92-46D6-9689-624928AFC834}">
      <dsp:nvSpPr>
        <dsp:cNvPr id="0" name=""/>
        <dsp:cNvSpPr/>
      </dsp:nvSpPr>
      <dsp:spPr>
        <a:xfrm>
          <a:off x="9820635"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Leukemia</a:t>
          </a:r>
        </a:p>
      </dsp:txBody>
      <dsp:txXfrm>
        <a:off x="9820635" y="2920321"/>
        <a:ext cx="988050" cy="494025"/>
      </dsp:txXfrm>
    </dsp:sp>
    <dsp:sp modelId="{5F9CB205-A20E-4ADF-A412-6EC8624F0CEF}">
      <dsp:nvSpPr>
        <dsp:cNvPr id="0" name=""/>
        <dsp:cNvSpPr/>
      </dsp:nvSpPr>
      <dsp:spPr>
        <a:xfrm>
          <a:off x="10769163" y="2218805"/>
          <a:ext cx="988050" cy="4940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Lead Study Coordinator (SC3)</a:t>
          </a:r>
        </a:p>
        <a:p>
          <a:pPr marL="0" lvl="0" indent="0" algn="ctr" defTabSz="444500">
            <a:lnSpc>
              <a:spcPct val="90000"/>
            </a:lnSpc>
            <a:spcBef>
              <a:spcPct val="0"/>
            </a:spcBef>
            <a:spcAft>
              <a:spcPct val="35000"/>
            </a:spcAft>
            <a:buNone/>
          </a:pPr>
          <a:r>
            <a:rPr lang="en-US" sz="1000" i="1" kern="1200" dirty="0"/>
            <a:t>Kelly Hoye</a:t>
          </a:r>
        </a:p>
      </dsp:txBody>
      <dsp:txXfrm>
        <a:off x="10769163" y="2218805"/>
        <a:ext cx="988050" cy="494025"/>
      </dsp:txXfrm>
    </dsp:sp>
    <dsp:sp modelId="{4CC6EC60-BF14-48FB-AA37-CFF1870C212B}">
      <dsp:nvSpPr>
        <dsp:cNvPr id="0" name=""/>
        <dsp:cNvSpPr/>
      </dsp:nvSpPr>
      <dsp:spPr>
        <a:xfrm>
          <a:off x="11016176" y="2920321"/>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Lymphoma</a:t>
          </a:r>
        </a:p>
      </dsp:txBody>
      <dsp:txXfrm>
        <a:off x="11016176" y="2920321"/>
        <a:ext cx="988050" cy="494025"/>
      </dsp:txXfrm>
    </dsp:sp>
    <dsp:sp modelId="{C000F38D-3A6A-4E32-9973-7C80F3B6C04B}">
      <dsp:nvSpPr>
        <dsp:cNvPr id="0" name=""/>
        <dsp:cNvSpPr/>
      </dsp:nvSpPr>
      <dsp:spPr>
        <a:xfrm>
          <a:off x="11016176" y="3621837"/>
          <a:ext cx="988050" cy="4940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Myeloma</a:t>
          </a:r>
        </a:p>
      </dsp:txBody>
      <dsp:txXfrm>
        <a:off x="11016176" y="3621837"/>
        <a:ext cx="988050" cy="494025"/>
      </dsp:txXfrm>
    </dsp:sp>
    <dsp:sp modelId="{E33A531E-9A3D-467E-B831-CBE43DFC3C8E}">
      <dsp:nvSpPr>
        <dsp:cNvPr id="0" name=""/>
        <dsp:cNvSpPr/>
      </dsp:nvSpPr>
      <dsp:spPr>
        <a:xfrm>
          <a:off x="10769163" y="1517290"/>
          <a:ext cx="988050" cy="49402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0" kern="1200" dirty="0"/>
            <a:t>Epic Coordinator</a:t>
          </a:r>
        </a:p>
        <a:p>
          <a:pPr marL="0" lvl="0" indent="0" algn="ctr" defTabSz="444500">
            <a:lnSpc>
              <a:spcPct val="90000"/>
            </a:lnSpc>
            <a:spcBef>
              <a:spcPct val="0"/>
            </a:spcBef>
            <a:spcAft>
              <a:spcPct val="35000"/>
            </a:spcAft>
            <a:buNone/>
          </a:pPr>
          <a:r>
            <a:rPr lang="en-US" sz="1000" i="1" kern="1200" dirty="0"/>
            <a:t>Teresa Nuttall</a:t>
          </a:r>
        </a:p>
      </dsp:txBody>
      <dsp:txXfrm>
        <a:off x="10769163" y="1517290"/>
        <a:ext cx="988050" cy="4940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AFBC6-5FED-4DDC-BD7E-B59DAB4D5580}">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0CDB87-347A-47EE-AAC2-4FA9FE8071D3}">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37C139-48EB-498D-96FF-B2443DC4B699}">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kern="1200"/>
            <a:t>Process of discovering the root cause of problems in order to identify appropriate solutions.</a:t>
          </a:r>
        </a:p>
      </dsp:txBody>
      <dsp:txXfrm>
        <a:off x="1507738" y="707092"/>
        <a:ext cx="9007861" cy="1305401"/>
      </dsp:txXfrm>
    </dsp:sp>
    <dsp:sp modelId="{D86B7A8F-3913-4063-B9DB-4C8718EFBEEF}">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45308-1F0F-4ACA-9F4B-A6B5903D7251}">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3F0460-40C0-4F94-B939-A3658197F2B3}">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kern="1200"/>
            <a:t>Focus on HOW and WHY the issue arose, not WHO is responsible</a:t>
          </a:r>
        </a:p>
      </dsp:txBody>
      <dsp:txXfrm>
        <a:off x="1507738" y="2338844"/>
        <a:ext cx="9007861" cy="1305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rgbClr val="FFFF00">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rgbClr val="FFFF00">
            <a:alpha val="90000"/>
          </a:srgb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6227-91CA-4670-B975-A35D338368F1}">
      <dsp:nvSpPr>
        <dsp:cNvPr id="0" name=""/>
        <dsp:cNvSpPr/>
      </dsp:nvSpPr>
      <dsp:spPr>
        <a:xfrm>
          <a:off x="4661" y="1409875"/>
          <a:ext cx="2194050" cy="846903"/>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0F6F6-510C-454A-BCEB-8EC3FA476DD6}">
      <dsp:nvSpPr>
        <dsp:cNvPr id="0" name=""/>
        <dsp:cNvSpPr/>
      </dsp:nvSpPr>
      <dsp:spPr>
        <a:xfrm>
          <a:off x="589741" y="1621601"/>
          <a:ext cx="1852753" cy="846903"/>
        </a:xfrm>
        <a:prstGeom prst="roundRect">
          <a:avLst>
            <a:gd name="adj" fmla="val 10000"/>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Begin Study Activation</a:t>
          </a:r>
        </a:p>
      </dsp:txBody>
      <dsp:txXfrm>
        <a:off x="614546" y="1646406"/>
        <a:ext cx="1803143" cy="797293"/>
      </dsp:txXfrm>
    </dsp:sp>
    <dsp:sp modelId="{77FA618D-4BDD-4E0B-B83F-A5F34CBEBA7C}">
      <dsp:nvSpPr>
        <dsp:cNvPr id="0" name=""/>
        <dsp:cNvSpPr/>
      </dsp:nvSpPr>
      <dsp:spPr>
        <a:xfrm>
          <a:off x="2510754" y="1409875"/>
          <a:ext cx="2194050" cy="846903"/>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BFA5B-EB01-4162-AE93-64D51FB5E91B}">
      <dsp:nvSpPr>
        <dsp:cNvPr id="0" name=""/>
        <dsp:cNvSpPr/>
      </dsp:nvSpPr>
      <dsp:spPr>
        <a:xfrm>
          <a:off x="3095835"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t>OnCore</a:t>
          </a:r>
          <a:r>
            <a:rPr lang="en-US" sz="1800" kern="1200" dirty="0"/>
            <a:t> Calendar Build</a:t>
          </a:r>
        </a:p>
      </dsp:txBody>
      <dsp:txXfrm>
        <a:off x="3120640" y="1646406"/>
        <a:ext cx="1803143" cy="797293"/>
      </dsp:txXfrm>
    </dsp:sp>
    <dsp:sp modelId="{35C7EAE6-7CD8-48D1-9418-976EEE8F5026}">
      <dsp:nvSpPr>
        <dsp:cNvPr id="0" name=""/>
        <dsp:cNvSpPr/>
      </dsp:nvSpPr>
      <dsp:spPr>
        <a:xfrm>
          <a:off x="5016848" y="1409875"/>
          <a:ext cx="2194050" cy="846903"/>
        </a:xfrm>
        <a:prstGeom prst="chevron">
          <a:avLst>
            <a:gd name="adj" fmla="val 4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02920-DE0B-43BA-A5BF-B1C7FC650796}">
      <dsp:nvSpPr>
        <dsp:cNvPr id="0" name=""/>
        <dsp:cNvSpPr/>
      </dsp:nvSpPr>
      <dsp:spPr>
        <a:xfrm>
          <a:off x="5601928" y="1621601"/>
          <a:ext cx="1852753" cy="84690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Negotiation</a:t>
          </a:r>
        </a:p>
      </dsp:txBody>
      <dsp:txXfrm>
        <a:off x="5626733" y="1646406"/>
        <a:ext cx="1803143" cy="797293"/>
      </dsp:txXfrm>
    </dsp:sp>
    <dsp:sp modelId="{B1F584DA-2B4E-47E0-A087-2FEA26873B1D}">
      <dsp:nvSpPr>
        <dsp:cNvPr id="0" name=""/>
        <dsp:cNvSpPr/>
      </dsp:nvSpPr>
      <dsp:spPr>
        <a:xfrm>
          <a:off x="7522941" y="1409875"/>
          <a:ext cx="2194050" cy="846903"/>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B5A8-B6C2-40D1-B4FF-01110BD2CF57}">
      <dsp:nvSpPr>
        <dsp:cNvPr id="0" name=""/>
        <dsp:cNvSpPr/>
      </dsp:nvSpPr>
      <dsp:spPr>
        <a:xfrm>
          <a:off x="8108021" y="1621601"/>
          <a:ext cx="1852753" cy="846903"/>
        </a:xfrm>
        <a:prstGeom prst="roundRect">
          <a:avLst>
            <a:gd name="adj" fmla="val 10000"/>
          </a:avLst>
        </a:prstGeom>
        <a:solidFill>
          <a:srgbClr val="FFFF00">
            <a:alpha val="90000"/>
          </a:srgb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BCA</a:t>
          </a:r>
        </a:p>
      </dsp:txBody>
      <dsp:txXfrm>
        <a:off x="8132826" y="1646406"/>
        <a:ext cx="1803143" cy="7972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BFEC-2CD9-4AD4-9017-0EA770F5BFC1}">
      <dsp:nvSpPr>
        <dsp:cNvPr id="0" name=""/>
        <dsp:cNvSpPr/>
      </dsp:nvSpPr>
      <dsp:spPr>
        <a:xfrm>
          <a:off x="4700" y="1404761"/>
          <a:ext cx="2212504" cy="85402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11108-006D-4938-B7B6-96E361DEEA09}">
      <dsp:nvSpPr>
        <dsp:cNvPr id="0" name=""/>
        <dsp:cNvSpPr/>
      </dsp:nvSpPr>
      <dsp:spPr>
        <a:xfrm>
          <a:off x="594702"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Budget Development</a:t>
          </a:r>
        </a:p>
      </dsp:txBody>
      <dsp:txXfrm>
        <a:off x="619716" y="1643281"/>
        <a:ext cx="1818309" cy="803998"/>
      </dsp:txXfrm>
    </dsp:sp>
    <dsp:sp modelId="{4DA37E17-61B2-462D-A2B9-7DCFC0AC8129}">
      <dsp:nvSpPr>
        <dsp:cNvPr id="0" name=""/>
        <dsp:cNvSpPr/>
      </dsp:nvSpPr>
      <dsp:spPr>
        <a:xfrm>
          <a:off x="2531872" y="1404761"/>
          <a:ext cx="2212504" cy="854026"/>
        </a:xfrm>
        <a:prstGeom prst="chevron">
          <a:avLst>
            <a:gd name="adj" fmla="val 4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6551C-8E4F-4554-B542-29378D330CAA}">
      <dsp:nvSpPr>
        <dsp:cNvPr id="0" name=""/>
        <dsp:cNvSpPr/>
      </dsp:nvSpPr>
      <dsp:spPr>
        <a:xfrm>
          <a:off x="3121873"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Negotiation and Finalization</a:t>
          </a:r>
        </a:p>
      </dsp:txBody>
      <dsp:txXfrm>
        <a:off x="3146887" y="1643281"/>
        <a:ext cx="1818309" cy="803998"/>
      </dsp:txXfrm>
    </dsp:sp>
    <dsp:sp modelId="{867B2A11-86D6-42A0-9134-0A74FDECECF8}">
      <dsp:nvSpPr>
        <dsp:cNvPr id="0" name=""/>
        <dsp:cNvSpPr/>
      </dsp:nvSpPr>
      <dsp:spPr>
        <a:xfrm>
          <a:off x="5059044" y="1404761"/>
          <a:ext cx="2212504" cy="854026"/>
        </a:xfrm>
        <a:prstGeom prst="chevron">
          <a:avLst>
            <a:gd name="adj" fmla="val 4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4A0B9-F2FA-490E-83AA-14AC34B94186}">
      <dsp:nvSpPr>
        <dsp:cNvPr id="0" name=""/>
        <dsp:cNvSpPr/>
      </dsp:nvSpPr>
      <dsp:spPr>
        <a:xfrm>
          <a:off x="5649045"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Contract Fully Executed</a:t>
          </a:r>
        </a:p>
      </dsp:txBody>
      <dsp:txXfrm>
        <a:off x="5674059" y="1643281"/>
        <a:ext cx="1818309" cy="803998"/>
      </dsp:txXfrm>
    </dsp:sp>
    <dsp:sp modelId="{B5618001-33B0-407E-8C27-81C44DF826A9}">
      <dsp:nvSpPr>
        <dsp:cNvPr id="0" name=""/>
        <dsp:cNvSpPr/>
      </dsp:nvSpPr>
      <dsp:spPr>
        <a:xfrm>
          <a:off x="7586216" y="1404761"/>
          <a:ext cx="2212504" cy="854026"/>
        </a:xfrm>
        <a:prstGeom prst="chevron">
          <a:avLst>
            <a:gd name="adj" fmla="val 4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6A2AB-473B-4F4B-92AF-A626A3E70ECE}">
      <dsp:nvSpPr>
        <dsp:cNvPr id="0" name=""/>
        <dsp:cNvSpPr/>
      </dsp:nvSpPr>
      <dsp:spPr>
        <a:xfrm>
          <a:off x="8176217" y="1618267"/>
          <a:ext cx="1868337" cy="85402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Study Opens to Accrual</a:t>
          </a:r>
        </a:p>
      </dsp:txBody>
      <dsp:txXfrm>
        <a:off x="8201231" y="1643281"/>
        <a:ext cx="1818309" cy="8039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F626512-9E6D-864D-860D-DFB87653235B}"/>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a:extLst>
              <a:ext uri="{FF2B5EF4-FFF2-40B4-BE49-F238E27FC236}">
                <a16:creationId xmlns:a16="http://schemas.microsoft.com/office/drawing/2014/main" id="{FEF8CBE8-B7A4-0747-9EC1-405C83C51913}"/>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a:extLst>
              <a:ext uri="{FF2B5EF4-FFF2-40B4-BE49-F238E27FC236}">
                <a16:creationId xmlns:a16="http://schemas.microsoft.com/office/drawing/2014/main" id="{B2D944A9-C553-7545-8DE5-6170AA0D1244}"/>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5" name="Rectangle 5">
            <a:extLst>
              <a:ext uri="{FF2B5EF4-FFF2-40B4-BE49-F238E27FC236}">
                <a16:creationId xmlns:a16="http://schemas.microsoft.com/office/drawing/2014/main" id="{2FCA88AF-B468-9546-83D4-F4DAB1495A60}"/>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AD93BA4E-7999-B441-BA2A-0E9407F4831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5D370-4617-BD40-BFD3-3CEA71B098BD}" type="datetimeFigureOut">
              <a:rPr lang="en-US" smtClean="0"/>
              <a:t>10/22/21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FBB53-4D7B-A34F-A489-6DABF704F1A1}" type="slidenum">
              <a:rPr lang="en-US" smtClean="0"/>
              <a:t>‹#›</a:t>
            </a:fld>
            <a:endParaRPr lang="en-US"/>
          </a:p>
        </p:txBody>
      </p:sp>
    </p:spTree>
    <p:extLst>
      <p:ext uri="{BB962C8B-B14F-4D97-AF65-F5344CB8AC3E}">
        <p14:creationId xmlns:p14="http://schemas.microsoft.com/office/powerpoint/2010/main" val="1175538648"/>
      </p:ext>
    </p:extLst>
  </p:cSld>
  <p:clrMap bg1="lt1" tx1="dk1" bg2="lt2" tx2="dk2" accent1="accent1" accent2="accent2" accent3="accent3" accent4="accent4" accent5="accent5" accent6="accent6" hlink="hlink" folHlink="folHlink"/>
  <p:notesStyle>
    <a:lvl1pPr marL="0" algn="l" defTabSz="914362" rtl="0" eaLnBrk="1" latinLnBrk="0" hangingPunct="1">
      <a:defRPr sz="1200" kern="1200">
        <a:solidFill>
          <a:schemeClr val="tx1"/>
        </a:solidFill>
        <a:latin typeface="+mn-lt"/>
        <a:ea typeface="+mn-ea"/>
        <a:cs typeface="+mn-cs"/>
      </a:defRPr>
    </a:lvl1pPr>
    <a:lvl2pPr marL="457181" algn="l" defTabSz="914362" rtl="0" eaLnBrk="1" latinLnBrk="0" hangingPunct="1">
      <a:defRPr sz="1200" kern="1200">
        <a:solidFill>
          <a:schemeClr val="tx1"/>
        </a:solidFill>
        <a:latin typeface="+mn-lt"/>
        <a:ea typeface="+mn-ea"/>
        <a:cs typeface="+mn-cs"/>
      </a:defRPr>
    </a:lvl2pPr>
    <a:lvl3pPr marL="914362" algn="l" defTabSz="914362" rtl="0" eaLnBrk="1" latinLnBrk="0" hangingPunct="1">
      <a:defRPr sz="1200" kern="1200">
        <a:solidFill>
          <a:schemeClr val="tx1"/>
        </a:solidFill>
        <a:latin typeface="+mn-lt"/>
        <a:ea typeface="+mn-ea"/>
        <a:cs typeface="+mn-cs"/>
      </a:defRPr>
    </a:lvl3pPr>
    <a:lvl4pPr marL="1371543" algn="l" defTabSz="914362" rtl="0" eaLnBrk="1" latinLnBrk="0" hangingPunct="1">
      <a:defRPr sz="1200" kern="1200">
        <a:solidFill>
          <a:schemeClr val="tx1"/>
        </a:solidFill>
        <a:latin typeface="+mn-lt"/>
        <a:ea typeface="+mn-ea"/>
        <a:cs typeface="+mn-cs"/>
      </a:defRPr>
    </a:lvl4pPr>
    <a:lvl5pPr marL="1828724" algn="l" defTabSz="914362" rtl="0" eaLnBrk="1" latinLnBrk="0" hangingPunct="1">
      <a:defRPr sz="1200" kern="1200">
        <a:solidFill>
          <a:schemeClr val="tx1"/>
        </a:solidFill>
        <a:latin typeface="+mn-lt"/>
        <a:ea typeface="+mn-ea"/>
        <a:cs typeface="+mn-cs"/>
      </a:defRPr>
    </a:lvl5pPr>
    <a:lvl6pPr marL="2285905" algn="l" defTabSz="914362" rtl="0" eaLnBrk="1" latinLnBrk="0" hangingPunct="1">
      <a:defRPr sz="1200" kern="1200">
        <a:solidFill>
          <a:schemeClr val="tx1"/>
        </a:solidFill>
        <a:latin typeface="+mn-lt"/>
        <a:ea typeface="+mn-ea"/>
        <a:cs typeface="+mn-cs"/>
      </a:defRPr>
    </a:lvl6pPr>
    <a:lvl7pPr marL="2743086" algn="l" defTabSz="914362" rtl="0" eaLnBrk="1" latinLnBrk="0" hangingPunct="1">
      <a:defRPr sz="1200" kern="1200">
        <a:solidFill>
          <a:schemeClr val="tx1"/>
        </a:solidFill>
        <a:latin typeface="+mn-lt"/>
        <a:ea typeface="+mn-ea"/>
        <a:cs typeface="+mn-cs"/>
      </a:defRPr>
    </a:lvl7pPr>
    <a:lvl8pPr marL="3200266" algn="l" defTabSz="914362" rtl="0" eaLnBrk="1" latinLnBrk="0" hangingPunct="1">
      <a:defRPr sz="1200" kern="1200">
        <a:solidFill>
          <a:schemeClr val="tx1"/>
        </a:solidFill>
        <a:latin typeface="+mn-lt"/>
        <a:ea typeface="+mn-ea"/>
        <a:cs typeface="+mn-cs"/>
      </a:defRPr>
    </a:lvl8pPr>
    <a:lvl9pPr marL="3657448" algn="l" defTabSz="9143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FBB53-4D7B-A34F-A489-6DABF704F1A1}" type="slidenum">
              <a:rPr lang="en-US" smtClean="0"/>
              <a:t>1</a:t>
            </a:fld>
            <a:endParaRPr lang="en-US"/>
          </a:p>
        </p:txBody>
      </p:sp>
    </p:spTree>
    <p:extLst>
      <p:ext uri="{BB962C8B-B14F-4D97-AF65-F5344CB8AC3E}">
        <p14:creationId xmlns:p14="http://schemas.microsoft.com/office/powerpoint/2010/main" val="197715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I mentioned previously, the contract is handled by our Office of Industry Contracts, a central UNC office.</a:t>
            </a:r>
          </a:p>
          <a:p>
            <a:pPr marL="171450" indent="-171450">
              <a:buFontTx/>
              <a:buChar char="-"/>
            </a:pPr>
            <a:r>
              <a:rPr lang="en-US" dirty="0"/>
              <a:t>As UNC is a formal party to the contract, the language must align with university and state rules for these sort of agreements</a:t>
            </a:r>
          </a:p>
          <a:p>
            <a:pPr marL="171450" indent="-171450">
              <a:buFontTx/>
              <a:buChar char="-"/>
            </a:pPr>
            <a:r>
              <a:rPr lang="en-US" dirty="0"/>
              <a:t>The primary type of contract OIC negotiates is a Clinical Trial Agreement</a:t>
            </a:r>
          </a:p>
          <a:p>
            <a:pPr marL="628631" lvl="1" indent="-171450">
              <a:buFontTx/>
              <a:buChar char="-"/>
            </a:pPr>
            <a:r>
              <a:rPr lang="en-US" dirty="0"/>
              <a:t>This is a standalone document that is specific to a given study</a:t>
            </a:r>
          </a:p>
          <a:p>
            <a:pPr marL="171450" lvl="0" indent="-171450">
              <a:buFontTx/>
              <a:buChar char="-"/>
            </a:pPr>
            <a:r>
              <a:rPr lang="en-US" dirty="0"/>
              <a:t>A typical CTA is around 25 pages and incorporates items such as intellectual property, publication rights and indemnification </a:t>
            </a:r>
          </a:p>
        </p:txBody>
      </p:sp>
      <p:sp>
        <p:nvSpPr>
          <p:cNvPr id="4" name="Slide Number Placeholder 3"/>
          <p:cNvSpPr>
            <a:spLocks noGrp="1"/>
          </p:cNvSpPr>
          <p:nvPr>
            <p:ph type="sldNum" sz="quarter" idx="5"/>
          </p:nvPr>
        </p:nvSpPr>
        <p:spPr/>
        <p:txBody>
          <a:bodyPr/>
          <a:lstStyle/>
          <a:p>
            <a:fld id="{FCDFBB53-4D7B-A34F-A489-6DABF704F1A1}" type="slidenum">
              <a:rPr lang="en-US" smtClean="0"/>
              <a:t>10</a:t>
            </a:fld>
            <a:endParaRPr lang="en-US"/>
          </a:p>
        </p:txBody>
      </p:sp>
    </p:spTree>
    <p:extLst>
      <p:ext uri="{BB962C8B-B14F-4D97-AF65-F5344CB8AC3E}">
        <p14:creationId xmlns:p14="http://schemas.microsoft.com/office/powerpoint/2010/main" val="98630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a:t>
            </a:r>
            <a:r>
              <a:rPr lang="en-US" dirty="0" err="1"/>
              <a:t>OnCore</a:t>
            </a:r>
            <a:r>
              <a:rPr lang="en-US" dirty="0"/>
              <a:t> Calendar is built, we are able to move forward with the Billing Coverage Analysis</a:t>
            </a:r>
          </a:p>
        </p:txBody>
      </p:sp>
      <p:sp>
        <p:nvSpPr>
          <p:cNvPr id="4" name="Slide Number Placeholder 3"/>
          <p:cNvSpPr>
            <a:spLocks noGrp="1"/>
          </p:cNvSpPr>
          <p:nvPr>
            <p:ph type="sldNum" sz="quarter" idx="5"/>
          </p:nvPr>
        </p:nvSpPr>
        <p:spPr/>
        <p:txBody>
          <a:bodyPr/>
          <a:lstStyle/>
          <a:p>
            <a:fld id="{FCDFBB53-4D7B-A34F-A489-6DABF704F1A1}" type="slidenum">
              <a:rPr lang="en-US" smtClean="0"/>
              <a:t>11</a:t>
            </a:fld>
            <a:endParaRPr lang="en-US"/>
          </a:p>
        </p:txBody>
      </p:sp>
    </p:spTree>
    <p:extLst>
      <p:ext uri="{BB962C8B-B14F-4D97-AF65-F5344CB8AC3E}">
        <p14:creationId xmlns:p14="http://schemas.microsoft.com/office/powerpoint/2010/main" val="43903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Even though an industry sponsor is paying for us to conduct a study, not all costs will be paid for by the negotiated budget</a:t>
            </a:r>
          </a:p>
          <a:p>
            <a:pPr marL="171450" indent="-171450">
              <a:buFontTx/>
              <a:buChar char="-"/>
            </a:pPr>
            <a:r>
              <a:rPr lang="en-US" dirty="0"/>
              <a:t>Many procedures included in the sponsor protocol will be charged to patients or their insurance. </a:t>
            </a:r>
          </a:p>
          <a:p>
            <a:pPr marL="171450" indent="-171450">
              <a:buFontTx/>
              <a:buChar char="-"/>
            </a:pPr>
            <a:r>
              <a:rPr lang="en-US" dirty="0"/>
              <a:t>Some procedures may be considered study-related, meaning they are charged to the industry sponsor</a:t>
            </a:r>
          </a:p>
          <a:p>
            <a:pPr marL="171450" indent="-171450">
              <a:buFontTx/>
              <a:buChar char="-"/>
            </a:pPr>
            <a:r>
              <a:rPr lang="en-US" dirty="0"/>
              <a:t>Other procedures may be considered Routine and will instead be charged to the patient or their insurance</a:t>
            </a:r>
          </a:p>
          <a:p>
            <a:pPr marL="171450" indent="-171450">
              <a:buFontTx/>
              <a:buChar char="-"/>
            </a:pPr>
            <a:r>
              <a:rPr lang="en-US" dirty="0"/>
              <a:t>The document used to determine which procedures are routine and which are study is called the Billing Coverage Analysis Document (BCA)</a:t>
            </a:r>
          </a:p>
          <a:p>
            <a:pPr marL="171450" indent="-171450">
              <a:buFontTx/>
              <a:buChar char="-"/>
            </a:pPr>
            <a:r>
              <a:rPr lang="en-US" dirty="0"/>
              <a:t>It is completed by the UNC Office Clinical Trials </a:t>
            </a:r>
          </a:p>
          <a:p>
            <a:pPr marL="171450" indent="-171450">
              <a:buFontTx/>
              <a:buChar char="-"/>
            </a:pPr>
            <a:r>
              <a:rPr lang="en-US" dirty="0"/>
              <a:t>After the BCA is completed, it is the PIs responsibility to review and ensure they are in agreement with the coverage designations</a:t>
            </a:r>
          </a:p>
          <a:p>
            <a:pPr marL="0" indent="0">
              <a:buFontTx/>
              <a:buNone/>
            </a:pPr>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12</a:t>
            </a:fld>
            <a:endParaRPr lang="en-US"/>
          </a:p>
        </p:txBody>
      </p:sp>
    </p:spTree>
    <p:extLst>
      <p:ext uri="{BB962C8B-B14F-4D97-AF65-F5344CB8AC3E}">
        <p14:creationId xmlns:p14="http://schemas.microsoft.com/office/powerpoint/2010/main" val="367387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Before the Office of Clinical Trials can determine which procedures are routine and which are study, they first must verify that the clinical trial is eligible to charge any procedure to patient insurance</a:t>
            </a:r>
          </a:p>
          <a:p>
            <a:pPr marL="171450" indent="-171450">
              <a:buFontTx/>
              <a:buChar char="-"/>
            </a:pPr>
            <a:r>
              <a:rPr lang="en-US" dirty="0"/>
              <a:t>Studies eligible to charge procedures to patient insurance are called Qualifying Clinical Trials</a:t>
            </a:r>
          </a:p>
          <a:p>
            <a:pPr marL="171450" lvl="0" indent="-171450">
              <a:buFontTx/>
              <a:buChar char="-"/>
            </a:pPr>
            <a:r>
              <a:rPr lang="en-US" dirty="0"/>
              <a:t>To determine if a study is qualifying, four criteria must be met.</a:t>
            </a:r>
          </a:p>
          <a:p>
            <a:pPr marL="171450" lvl="0" indent="-171450">
              <a:buFontTx/>
              <a:buChar char="-"/>
            </a:pPr>
            <a:r>
              <a:rPr lang="en-US" dirty="0"/>
              <a:t>This is based on federal guidance from Centers for Medicare and Medicaid Services. </a:t>
            </a:r>
          </a:p>
          <a:p>
            <a:pPr marL="628631" lvl="1" indent="-171450">
              <a:buFontTx/>
              <a:buChar char="-"/>
            </a:pPr>
            <a:r>
              <a:rPr lang="en-US" dirty="0"/>
              <a:t>Does it fall into a Medicare benefit category</a:t>
            </a:r>
          </a:p>
          <a:p>
            <a:pPr marL="1085812" lvl="2" indent="-171450">
              <a:buFontTx/>
              <a:buChar char="-"/>
            </a:pPr>
            <a:r>
              <a:rPr lang="en-US" dirty="0"/>
              <a:t>The vast majority of cancer studies fall into the Drugs and Biologics category</a:t>
            </a:r>
          </a:p>
          <a:p>
            <a:pPr marL="628631" lvl="1" indent="-171450">
              <a:buFontTx/>
              <a:buChar char="-"/>
            </a:pPr>
            <a:r>
              <a:rPr lang="en-US" dirty="0"/>
              <a:t>Does the study have therapeutic intent? </a:t>
            </a:r>
          </a:p>
          <a:p>
            <a:pPr marL="1085812" lvl="2" indent="-171450">
              <a:buFontTx/>
              <a:buChar char="-"/>
            </a:pPr>
            <a:r>
              <a:rPr lang="en-US" dirty="0"/>
              <a:t>Meaning, is drug efficacy either a primary or secondary objective of the study? </a:t>
            </a:r>
          </a:p>
          <a:p>
            <a:pPr marL="1542993" lvl="3" indent="-171450">
              <a:buFontTx/>
              <a:buChar char="-"/>
            </a:pPr>
            <a:r>
              <a:rPr lang="en-US" dirty="0"/>
              <a:t>Some Phase I studies may only look at safety and tolerability. In those cases, they would not qualify. </a:t>
            </a:r>
          </a:p>
          <a:p>
            <a:pPr marL="628631" lvl="1" indent="-171450">
              <a:buFontTx/>
              <a:buChar char="-"/>
            </a:pPr>
            <a:r>
              <a:rPr lang="en-US" dirty="0"/>
              <a:t>Does the study enroll patients with diagnosed diseases</a:t>
            </a:r>
          </a:p>
          <a:p>
            <a:pPr marL="1085812" lvl="2" indent="-171450">
              <a:buFontTx/>
              <a:buChar char="-"/>
            </a:pPr>
            <a:endParaRPr lang="en-US" dirty="0"/>
          </a:p>
          <a:p>
            <a:pPr marL="628631" lvl="1" indent="-171450">
              <a:buFontTx/>
              <a:buChar char="-"/>
            </a:pPr>
            <a:r>
              <a:rPr lang="en-US" dirty="0"/>
              <a:t>Is it a deemed trial?</a:t>
            </a:r>
          </a:p>
          <a:p>
            <a:pPr marL="1085812" lvl="2" indent="-171450">
              <a:buFontTx/>
              <a:buChar char="-"/>
            </a:pPr>
            <a:r>
              <a:rPr lang="en-US" dirty="0"/>
              <a:t>A study is considered to be “deemed” if it is funded by a federal agency or in this case, has an IND number for a drug that will be reviewed by the FDA.</a:t>
            </a:r>
          </a:p>
          <a:p>
            <a:pPr marL="171450" lvl="0" indent="-171450">
              <a:buFontTx/>
              <a:buChar char="-"/>
            </a:pPr>
            <a:r>
              <a:rPr lang="en-US" dirty="0"/>
              <a:t>Again, if a study is determined to be non-qualifying, no procedure may be charged to patient insurance. </a:t>
            </a:r>
          </a:p>
        </p:txBody>
      </p:sp>
      <p:sp>
        <p:nvSpPr>
          <p:cNvPr id="4" name="Slide Number Placeholder 3"/>
          <p:cNvSpPr>
            <a:spLocks noGrp="1"/>
          </p:cNvSpPr>
          <p:nvPr>
            <p:ph type="sldNum" sz="quarter" idx="5"/>
          </p:nvPr>
        </p:nvSpPr>
        <p:spPr/>
        <p:txBody>
          <a:bodyPr/>
          <a:lstStyle/>
          <a:p>
            <a:fld id="{FCDFBB53-4D7B-A34F-A489-6DABF704F1A1}" type="slidenum">
              <a:rPr lang="en-US" smtClean="0"/>
              <a:t>13</a:t>
            </a:fld>
            <a:endParaRPr lang="en-US"/>
          </a:p>
        </p:txBody>
      </p:sp>
    </p:spTree>
    <p:extLst>
      <p:ext uri="{BB962C8B-B14F-4D97-AF65-F5344CB8AC3E}">
        <p14:creationId xmlns:p14="http://schemas.microsoft.com/office/powerpoint/2010/main" val="657799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Once a study is considered to be “Deemed and Qualified”, we know that routine costs are allowable.</a:t>
            </a:r>
          </a:p>
          <a:p>
            <a:pPr marL="171450" indent="-171450">
              <a:buFontTx/>
              <a:buChar char="-"/>
            </a:pPr>
            <a:r>
              <a:rPr lang="en-US" dirty="0"/>
              <a:t>But what makes a given procedure routine? </a:t>
            </a:r>
          </a:p>
          <a:p>
            <a:pPr marL="171450" indent="-171450">
              <a:buFontTx/>
              <a:buChar char="-"/>
            </a:pPr>
            <a:r>
              <a:rPr lang="en-US" dirty="0"/>
              <a:t>There are four ways</a:t>
            </a:r>
          </a:p>
          <a:p>
            <a:pPr marL="628631" lvl="1" indent="-171450">
              <a:buFontTx/>
              <a:buChar char="-"/>
            </a:pPr>
            <a:r>
              <a:rPr lang="en-US" dirty="0"/>
              <a:t>The first is if the procedure is standard of care. Meaning it would be performed regardless of the patient being enrolled in the trial. </a:t>
            </a:r>
          </a:p>
          <a:p>
            <a:pPr marL="1085812" lvl="2" indent="-171450">
              <a:buFontTx/>
              <a:buChar char="-"/>
            </a:pPr>
            <a:r>
              <a:rPr lang="en-US" dirty="0"/>
              <a:t>The patient would be getting a Chest CT even if they were not on the study. So it can be charged to their insurance</a:t>
            </a:r>
          </a:p>
          <a:p>
            <a:pPr marL="628631" lvl="1" indent="-171450">
              <a:buFontTx/>
              <a:buChar char="-"/>
            </a:pPr>
            <a:r>
              <a:rPr lang="en-US" dirty="0"/>
              <a:t>Next is the Administration of the Study Drug.. While the investigational study drug is provided free of charge to the patient, it allowable to consider the administration of the drug to be routine. This could be the IV administration or a subcutaneous injection. Both of which carry separate hospital charges. </a:t>
            </a:r>
          </a:p>
          <a:p>
            <a:pPr marL="628631" lvl="1" indent="-171450">
              <a:buFontTx/>
              <a:buChar char="-"/>
            </a:pPr>
            <a:r>
              <a:rPr lang="en-US" dirty="0"/>
              <a:t>Another example of a routine cost is monitoring the effects of the study drug. Something like a comprehensive metabolic panel could be considered routine as it is measuring the effects of the study drug on liver and kidney function.</a:t>
            </a:r>
          </a:p>
          <a:p>
            <a:pPr marL="628631" lvl="1" indent="-171450">
              <a:buFontTx/>
              <a:buChar char="-"/>
            </a:pPr>
            <a:r>
              <a:rPr lang="en-US" dirty="0"/>
              <a:t>Finally, a procedure could be considered routine if it prevents or treats complications associated with the investigational product</a:t>
            </a:r>
          </a:p>
        </p:txBody>
      </p:sp>
      <p:sp>
        <p:nvSpPr>
          <p:cNvPr id="4" name="Slide Number Placeholder 3"/>
          <p:cNvSpPr>
            <a:spLocks noGrp="1"/>
          </p:cNvSpPr>
          <p:nvPr>
            <p:ph type="sldNum" sz="quarter" idx="5"/>
          </p:nvPr>
        </p:nvSpPr>
        <p:spPr/>
        <p:txBody>
          <a:bodyPr/>
          <a:lstStyle/>
          <a:p>
            <a:fld id="{FCDFBB53-4D7B-A34F-A489-6DABF704F1A1}" type="slidenum">
              <a:rPr lang="en-US" smtClean="0"/>
              <a:t>14</a:t>
            </a:fld>
            <a:endParaRPr lang="en-US"/>
          </a:p>
        </p:txBody>
      </p:sp>
    </p:spTree>
    <p:extLst>
      <p:ext uri="{BB962C8B-B14F-4D97-AF65-F5344CB8AC3E}">
        <p14:creationId xmlns:p14="http://schemas.microsoft.com/office/powerpoint/2010/main" val="4014412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Once it is determined which procedures will be study or routine, OCT will provide a detailed time and events table. </a:t>
            </a:r>
          </a:p>
          <a:p>
            <a:pPr marL="171450" indent="-171450">
              <a:buFontTx/>
              <a:buChar char="-"/>
            </a:pPr>
            <a:r>
              <a:rPr lang="en-US" dirty="0"/>
              <a:t>This is similar to the time and events table built in </a:t>
            </a:r>
            <a:r>
              <a:rPr lang="en-US" dirty="0" err="1"/>
              <a:t>OnCore</a:t>
            </a:r>
            <a:endParaRPr lang="en-US" dirty="0"/>
          </a:p>
          <a:p>
            <a:pPr marL="171450" indent="-171450">
              <a:buFontTx/>
              <a:buChar char="-"/>
            </a:pPr>
            <a:r>
              <a:rPr lang="en-US" dirty="0"/>
              <a:t>The key difference is the level of detail</a:t>
            </a:r>
          </a:p>
          <a:p>
            <a:pPr marL="171450" indent="-171450">
              <a:buFontTx/>
              <a:buChar char="-"/>
            </a:pPr>
            <a:r>
              <a:rPr lang="en-US" dirty="0"/>
              <a:t>Since the hospital prices out procedures by CPT code, certain tests are broken out to show that level of detail</a:t>
            </a:r>
          </a:p>
          <a:p>
            <a:pPr marL="628631" lvl="1" indent="-171450">
              <a:buFontTx/>
              <a:buChar char="-"/>
            </a:pPr>
            <a:r>
              <a:rPr lang="en-US" dirty="0"/>
              <a:t>For example, the Serum Chemistry Line in the </a:t>
            </a:r>
            <a:r>
              <a:rPr lang="en-US" dirty="0" err="1"/>
              <a:t>OnCore</a:t>
            </a:r>
            <a:r>
              <a:rPr lang="en-US" dirty="0"/>
              <a:t> Calendar Build is too vague to determine the costs</a:t>
            </a:r>
          </a:p>
          <a:p>
            <a:pPr marL="628631" lvl="1" indent="-171450">
              <a:buFontTx/>
              <a:buChar char="-"/>
            </a:pPr>
            <a:r>
              <a:rPr lang="en-US" dirty="0"/>
              <a:t>So it is broken out to show the CMP, Magnesium, total protein and uric acid</a:t>
            </a:r>
          </a:p>
          <a:p>
            <a:pPr marL="171450" indent="-171450">
              <a:buFontTx/>
              <a:buChar char="-"/>
            </a:pPr>
            <a:r>
              <a:rPr lang="en-US" dirty="0"/>
              <a:t>Any study related procedure will have a price provided from the hospital chargemaster </a:t>
            </a:r>
          </a:p>
          <a:p>
            <a:pPr marL="171450" indent="-171450">
              <a:buFontTx/>
              <a:buChar char="-"/>
            </a:pPr>
            <a:r>
              <a:rPr lang="en-US" dirty="0"/>
              <a:t>Those prices will be used to build the budget</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15</a:t>
            </a:fld>
            <a:endParaRPr lang="en-US"/>
          </a:p>
        </p:txBody>
      </p:sp>
    </p:spTree>
    <p:extLst>
      <p:ext uri="{BB962C8B-B14F-4D97-AF65-F5344CB8AC3E}">
        <p14:creationId xmlns:p14="http://schemas.microsoft.com/office/powerpoint/2010/main" val="1328360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After PI review and approval, the BCA is provided to the assigned financial analyst.</a:t>
            </a:r>
          </a:p>
          <a:p>
            <a:pPr marL="171450" indent="-171450">
              <a:buFontTx/>
              <a:buChar char="-"/>
            </a:pPr>
            <a:r>
              <a:rPr lang="en-US" dirty="0"/>
              <a:t>We are then able to move forward with developing the budget.</a:t>
            </a:r>
          </a:p>
        </p:txBody>
      </p:sp>
      <p:sp>
        <p:nvSpPr>
          <p:cNvPr id="4" name="Slide Number Placeholder 3"/>
          <p:cNvSpPr>
            <a:spLocks noGrp="1"/>
          </p:cNvSpPr>
          <p:nvPr>
            <p:ph type="sldNum" sz="quarter" idx="5"/>
          </p:nvPr>
        </p:nvSpPr>
        <p:spPr/>
        <p:txBody>
          <a:bodyPr/>
          <a:lstStyle/>
          <a:p>
            <a:fld id="{FCDFBB53-4D7B-A34F-A489-6DABF704F1A1}" type="slidenum">
              <a:rPr lang="en-US" smtClean="0"/>
              <a:t>16</a:t>
            </a:fld>
            <a:endParaRPr lang="en-US"/>
          </a:p>
        </p:txBody>
      </p:sp>
    </p:spTree>
    <p:extLst>
      <p:ext uri="{BB962C8B-B14F-4D97-AF65-F5344CB8AC3E}">
        <p14:creationId xmlns:p14="http://schemas.microsoft.com/office/powerpoint/2010/main" val="190966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Putting together a budget involves taking information from multiple sources in order to project costs</a:t>
            </a:r>
          </a:p>
          <a:p>
            <a:pPr marL="171450" indent="-171450">
              <a:buFontTx/>
              <a:buChar char="-"/>
            </a:pPr>
            <a:r>
              <a:rPr lang="en-US" dirty="0"/>
              <a:t>This includes the study related procedures from the BCA as well as personnel cost projections for the PI, coordinator, lab and other clinical staff</a:t>
            </a:r>
          </a:p>
          <a:p>
            <a:pPr marL="628631" lvl="1" indent="-171450">
              <a:buFontTx/>
              <a:buChar char="-"/>
            </a:pPr>
            <a:r>
              <a:rPr lang="en-US" dirty="0"/>
              <a:t>Personnel projections are provided based on review of the protocol and lab manual </a:t>
            </a:r>
          </a:p>
          <a:p>
            <a:pPr marL="171450" indent="-171450">
              <a:buFontTx/>
              <a:buChar char="-"/>
            </a:pPr>
            <a:r>
              <a:rPr lang="en-US" dirty="0"/>
              <a:t>We also have additional administrative budget items that cover other costs outside of the patient budget</a:t>
            </a:r>
          </a:p>
          <a:p>
            <a:pPr marL="628631" lvl="1" indent="-171450">
              <a:buFontTx/>
              <a:buChar char="-"/>
            </a:pPr>
            <a:r>
              <a:rPr lang="en-US" dirty="0"/>
              <a:t>Includes Study Start-Up fee that covers finance, regulatory and PI time to actually open the study</a:t>
            </a:r>
          </a:p>
          <a:p>
            <a:pPr marL="628631" lvl="1" indent="-171450">
              <a:buFontTx/>
              <a:buChar char="-"/>
            </a:pPr>
            <a:r>
              <a:rPr lang="en-US" dirty="0"/>
              <a:t>Also includes Investigational Drug Services costs</a:t>
            </a:r>
          </a:p>
          <a:p>
            <a:pPr marL="1085812" lvl="2" indent="-171450">
              <a:buFontTx/>
              <a:buChar char="-"/>
            </a:pPr>
            <a:r>
              <a:rPr lang="en-US" dirty="0"/>
              <a:t>IDS charges the study budget for each month they hold the investigational product. </a:t>
            </a:r>
          </a:p>
          <a:p>
            <a:pPr marL="1085812" lvl="2" indent="-171450">
              <a:buFontTx/>
              <a:buChar char="-"/>
            </a:pPr>
            <a:r>
              <a:rPr lang="en-US" dirty="0"/>
              <a:t>Their prices can vary based on factors such as blinding, randomization, after-hours distribution and number of drugs</a:t>
            </a:r>
          </a:p>
          <a:p>
            <a:pPr marL="628631" lvl="1" indent="-171450">
              <a:buFontTx/>
              <a:buChar char="-"/>
            </a:pPr>
            <a:r>
              <a:rPr lang="en-US" dirty="0"/>
              <a:t>Patient reimbursements such as parking, meals, hotels and mileage. </a:t>
            </a:r>
          </a:p>
          <a:p>
            <a:pPr marL="1085812" lvl="2" indent="-171450">
              <a:buFontTx/>
              <a:buChar char="-"/>
            </a:pPr>
            <a:r>
              <a:rPr lang="en-US" dirty="0"/>
              <a:t>These are especially important since most of our patients are from outside of Chapel Hill</a:t>
            </a:r>
          </a:p>
          <a:p>
            <a:pPr marL="628631" lvl="1" indent="-171450">
              <a:buFontTx/>
              <a:buChar char="-"/>
            </a:pPr>
            <a:r>
              <a:rPr lang="en-US" dirty="0"/>
              <a:t>There are several other fees that we include such as monitoring visit time, No Cause FDA Audits, ICF Translation and record archiving </a:t>
            </a:r>
          </a:p>
        </p:txBody>
      </p:sp>
      <p:sp>
        <p:nvSpPr>
          <p:cNvPr id="4" name="Slide Number Placeholder 3"/>
          <p:cNvSpPr>
            <a:spLocks noGrp="1"/>
          </p:cNvSpPr>
          <p:nvPr>
            <p:ph type="sldNum" sz="quarter" idx="5"/>
          </p:nvPr>
        </p:nvSpPr>
        <p:spPr/>
        <p:txBody>
          <a:bodyPr/>
          <a:lstStyle/>
          <a:p>
            <a:fld id="{FCDFBB53-4D7B-A34F-A489-6DABF704F1A1}" type="slidenum">
              <a:rPr lang="en-US" smtClean="0"/>
              <a:t>17</a:t>
            </a:fld>
            <a:endParaRPr lang="en-US"/>
          </a:p>
        </p:txBody>
      </p:sp>
    </p:spTree>
    <p:extLst>
      <p:ext uri="{BB962C8B-B14F-4D97-AF65-F5344CB8AC3E}">
        <p14:creationId xmlns:p14="http://schemas.microsoft.com/office/powerpoint/2010/main" val="3169770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project our costs to conduct the study, we will then edit the sponsor budget to align with our numbers</a:t>
            </a:r>
          </a:p>
        </p:txBody>
      </p:sp>
      <p:sp>
        <p:nvSpPr>
          <p:cNvPr id="4" name="Slide Number Placeholder 3"/>
          <p:cNvSpPr>
            <a:spLocks noGrp="1"/>
          </p:cNvSpPr>
          <p:nvPr>
            <p:ph type="sldNum" sz="quarter" idx="5"/>
          </p:nvPr>
        </p:nvSpPr>
        <p:spPr/>
        <p:txBody>
          <a:bodyPr/>
          <a:lstStyle/>
          <a:p>
            <a:fld id="{FCDFBB53-4D7B-A34F-A489-6DABF704F1A1}" type="slidenum">
              <a:rPr lang="en-US" smtClean="0"/>
              <a:t>18</a:t>
            </a:fld>
            <a:endParaRPr lang="en-US"/>
          </a:p>
        </p:txBody>
      </p:sp>
    </p:spTree>
    <p:extLst>
      <p:ext uri="{BB962C8B-B14F-4D97-AF65-F5344CB8AC3E}">
        <p14:creationId xmlns:p14="http://schemas.microsoft.com/office/powerpoint/2010/main" val="2008427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is an example of a sponsor budget</a:t>
            </a:r>
          </a:p>
          <a:p>
            <a:pPr marL="171450" indent="-171450">
              <a:buFontTx/>
              <a:buChar char="-"/>
            </a:pPr>
            <a:r>
              <a:rPr lang="en-US" dirty="0"/>
              <a:t>Looks very similar to the </a:t>
            </a:r>
            <a:r>
              <a:rPr lang="en-US" dirty="0" err="1"/>
              <a:t>OnCore</a:t>
            </a:r>
            <a:r>
              <a:rPr lang="en-US" dirty="0"/>
              <a:t> calendar that was built earlier in the process</a:t>
            </a:r>
          </a:p>
          <a:p>
            <a:pPr marL="628631" lvl="1" indent="-171450">
              <a:buFontTx/>
              <a:buChar char="-"/>
            </a:pPr>
            <a:r>
              <a:rPr lang="en-US" dirty="0"/>
              <a:t>Only now we have added in pricing for some items and included the coverage designations </a:t>
            </a:r>
          </a:p>
          <a:p>
            <a:pPr marL="628631" lvl="1" indent="-171450">
              <a:buFontTx/>
              <a:buChar char="-"/>
            </a:pPr>
            <a:r>
              <a:rPr lang="en-US" dirty="0"/>
              <a:t>It is critical for the coverage designations in the budget to match those in the BCA. </a:t>
            </a:r>
          </a:p>
          <a:p>
            <a:pPr marL="1085812" lvl="2" indent="-171450">
              <a:buFontTx/>
              <a:buChar char="-"/>
            </a:pPr>
            <a:r>
              <a:rPr lang="en-US" dirty="0"/>
              <a:t>Failure to do this could lead to double billing, which is charging the sponsor and the patient insurance for the same procedure</a:t>
            </a:r>
          </a:p>
          <a:p>
            <a:pPr marL="1085812" lvl="2" indent="-171450">
              <a:buFontTx/>
              <a:buChar char="-"/>
            </a:pPr>
            <a:r>
              <a:rPr lang="en-US" dirty="0"/>
              <a:t>This is illegal and can potentially result in millions of dollars in fines.  </a:t>
            </a:r>
          </a:p>
          <a:p>
            <a:pPr marL="171450" lvl="0" indent="-171450">
              <a:buFontTx/>
              <a:buChar char="-"/>
            </a:pPr>
            <a:r>
              <a:rPr lang="en-US" dirty="0"/>
              <a:t>The revised budget is sent to the sponsor for review</a:t>
            </a:r>
          </a:p>
          <a:p>
            <a:pPr marL="628631" lvl="1" indent="-171450">
              <a:buFontTx/>
              <a:buChar char="-"/>
            </a:pPr>
            <a:r>
              <a:rPr lang="en-US" dirty="0"/>
              <a:t>They will usually come back with counteroffers or questions</a:t>
            </a:r>
          </a:p>
          <a:p>
            <a:pPr marL="628631" lvl="1" indent="-171450">
              <a:buFontTx/>
              <a:buChar char="-"/>
            </a:pPr>
            <a:r>
              <a:rPr lang="en-US" dirty="0"/>
              <a:t>Sponsors typically have reasonable expectations about costs, especially for cancer studies. </a:t>
            </a:r>
          </a:p>
          <a:p>
            <a:pPr marL="628631" lvl="1" indent="-171450">
              <a:buFontTx/>
              <a:buChar char="-"/>
            </a:pPr>
            <a:r>
              <a:rPr lang="en-US" dirty="0"/>
              <a:t>It helps if we have a prior relationship with them as there is a baseline for what costs each side will accept </a:t>
            </a:r>
          </a:p>
          <a:p>
            <a:pPr marL="628631" lvl="1" indent="-171450">
              <a:buFontTx/>
              <a:buChar char="-"/>
            </a:pPr>
            <a:r>
              <a:rPr lang="en-US" dirty="0"/>
              <a:t>After a couple iterations of the budget negotiation and perhaps a conference call, the budget will be finalized</a:t>
            </a:r>
          </a:p>
        </p:txBody>
      </p:sp>
      <p:sp>
        <p:nvSpPr>
          <p:cNvPr id="4" name="Slide Number Placeholder 3"/>
          <p:cNvSpPr>
            <a:spLocks noGrp="1"/>
          </p:cNvSpPr>
          <p:nvPr>
            <p:ph type="sldNum" sz="quarter" idx="5"/>
          </p:nvPr>
        </p:nvSpPr>
        <p:spPr/>
        <p:txBody>
          <a:bodyPr/>
          <a:lstStyle/>
          <a:p>
            <a:fld id="{FCDFBB53-4D7B-A34F-A489-6DABF704F1A1}" type="slidenum">
              <a:rPr lang="en-US" smtClean="0"/>
              <a:t>19</a:t>
            </a:fld>
            <a:endParaRPr lang="en-US"/>
          </a:p>
        </p:txBody>
      </p:sp>
    </p:spTree>
    <p:extLst>
      <p:ext uri="{BB962C8B-B14F-4D97-AF65-F5344CB8AC3E}">
        <p14:creationId xmlns:p14="http://schemas.microsoft.com/office/powerpoint/2010/main" val="369022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Thank you Dr. Dees for inviting me to discuss the budget and contract process at Lineberger</a:t>
            </a:r>
          </a:p>
          <a:p>
            <a:pPr marL="171450" indent="-171450">
              <a:buFontTx/>
              <a:buChar char="-"/>
            </a:pPr>
            <a:r>
              <a:rPr lang="en-US" dirty="0"/>
              <a:t>While this may be an unfamiliar area to many new investigators, it is an important part of the current and future research performed at UNC</a:t>
            </a:r>
          </a:p>
          <a:p>
            <a:pPr marL="0" indent="0">
              <a:buFontTx/>
              <a:buNone/>
            </a:pPr>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a:t>
            </a:fld>
            <a:endParaRPr lang="en-US"/>
          </a:p>
        </p:txBody>
      </p:sp>
    </p:spTree>
    <p:extLst>
      <p:ext uri="{BB962C8B-B14F-4D97-AF65-F5344CB8AC3E}">
        <p14:creationId xmlns:p14="http://schemas.microsoft.com/office/powerpoint/2010/main" val="2080080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While we are going through the budget development and negotiation, the contract language should be finalized at the Office of Industry Contracts </a:t>
            </a:r>
          </a:p>
          <a:p>
            <a:pPr marL="171450" indent="-171450">
              <a:buFontTx/>
              <a:buChar char="-"/>
            </a:pPr>
            <a:r>
              <a:rPr lang="en-US" dirty="0"/>
              <a:t>This is something we are monitoring throughout the budget development process</a:t>
            </a:r>
          </a:p>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20</a:t>
            </a:fld>
            <a:endParaRPr lang="en-US"/>
          </a:p>
        </p:txBody>
      </p:sp>
    </p:spTree>
    <p:extLst>
      <p:ext uri="{BB962C8B-B14F-4D97-AF65-F5344CB8AC3E}">
        <p14:creationId xmlns:p14="http://schemas.microsoft.com/office/powerpoint/2010/main" val="70777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then combine the final budget with the finalized payment terms and then all parties will sign </a:t>
            </a:r>
          </a:p>
        </p:txBody>
      </p:sp>
      <p:sp>
        <p:nvSpPr>
          <p:cNvPr id="4" name="Slide Number Placeholder 3"/>
          <p:cNvSpPr>
            <a:spLocks noGrp="1"/>
          </p:cNvSpPr>
          <p:nvPr>
            <p:ph type="sldNum" sz="quarter" idx="5"/>
          </p:nvPr>
        </p:nvSpPr>
        <p:spPr/>
        <p:txBody>
          <a:bodyPr/>
          <a:lstStyle/>
          <a:p>
            <a:fld id="{FCDFBB53-4D7B-A34F-A489-6DABF704F1A1}" type="slidenum">
              <a:rPr lang="en-US" smtClean="0"/>
              <a:t>21</a:t>
            </a:fld>
            <a:endParaRPr lang="en-US"/>
          </a:p>
        </p:txBody>
      </p:sp>
    </p:spTree>
    <p:extLst>
      <p:ext uri="{BB962C8B-B14F-4D97-AF65-F5344CB8AC3E}">
        <p14:creationId xmlns:p14="http://schemas.microsoft.com/office/powerpoint/2010/main" val="2600070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At that point, the study will be ready to open to accrual from a budget and contract perspective.</a:t>
            </a:r>
          </a:p>
          <a:p>
            <a:pPr marL="171450" indent="-171450">
              <a:buFontTx/>
              <a:buChar char="-"/>
            </a:pPr>
            <a:r>
              <a:rPr lang="en-US" dirty="0"/>
              <a:t>Of course there are other steps that need to be checked off in order to activate, including the regulatory team completing the IRB submission and approval. </a:t>
            </a:r>
          </a:p>
          <a:p>
            <a:pPr marL="628631" lvl="1" indent="-171450">
              <a:buFontTx/>
              <a:buChar char="-"/>
            </a:pPr>
            <a:r>
              <a:rPr lang="en-US" dirty="0"/>
              <a:t>Shaw Scott will discuss the IRB approval process next as a part of her presentation</a:t>
            </a:r>
          </a:p>
          <a:p>
            <a:pPr marL="0" indent="0">
              <a:buFontTx/>
              <a:buNone/>
            </a:pPr>
            <a:r>
              <a:rPr lang="en-US" dirty="0"/>
              <a:t> </a:t>
            </a:r>
          </a:p>
        </p:txBody>
      </p:sp>
      <p:sp>
        <p:nvSpPr>
          <p:cNvPr id="4" name="Slide Number Placeholder 3"/>
          <p:cNvSpPr>
            <a:spLocks noGrp="1"/>
          </p:cNvSpPr>
          <p:nvPr>
            <p:ph type="sldNum" sz="quarter" idx="5"/>
          </p:nvPr>
        </p:nvSpPr>
        <p:spPr/>
        <p:txBody>
          <a:bodyPr/>
          <a:lstStyle/>
          <a:p>
            <a:fld id="{FCDFBB53-4D7B-A34F-A489-6DABF704F1A1}" type="slidenum">
              <a:rPr lang="en-US" smtClean="0"/>
              <a:t>22</a:t>
            </a:fld>
            <a:endParaRPr lang="en-US"/>
          </a:p>
        </p:txBody>
      </p:sp>
    </p:spTree>
    <p:extLst>
      <p:ext uri="{BB962C8B-B14F-4D97-AF65-F5344CB8AC3E}">
        <p14:creationId xmlns:p14="http://schemas.microsoft.com/office/powerpoint/2010/main" val="783476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I hand it off to Shaw, I would be happy to try and answer any questions you may have about clinical trial budgets and contracts.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FCDFBB53-4D7B-A34F-A489-6DABF704F1A1}" type="slidenum">
              <a:rPr lang="en-US" smtClean="0"/>
              <a:t>23</a:t>
            </a:fld>
            <a:endParaRPr lang="en-US"/>
          </a:p>
        </p:txBody>
      </p:sp>
    </p:spTree>
    <p:extLst>
      <p:ext uri="{BB962C8B-B14F-4D97-AF65-F5344CB8AC3E}">
        <p14:creationId xmlns:p14="http://schemas.microsoft.com/office/powerpoint/2010/main" val="1789102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Hello, I’m Mary O’Dwyer, Assistant Director for Clinical Data Operations.  Today I want to give you an overview of our services and talk with you about how OnCore can be helpful to you as an investigator.</a:t>
            </a:r>
          </a:p>
        </p:txBody>
      </p:sp>
      <p:sp>
        <p:nvSpPr>
          <p:cNvPr id="4" name="Slide Number Placeholder 3"/>
          <p:cNvSpPr>
            <a:spLocks noGrp="1"/>
          </p:cNvSpPr>
          <p:nvPr>
            <p:ph type="sldNum" sz="quarter" idx="10"/>
          </p:nvPr>
        </p:nvSpPr>
        <p:spPr/>
        <p:txBody>
          <a:bodyPr/>
          <a:lstStyle/>
          <a:p>
            <a:fld id="{FCDFBB53-4D7B-A34F-A489-6DABF704F1A1}" type="slidenum">
              <a:rPr lang="en-US" smtClean="0"/>
              <a:t>24</a:t>
            </a:fld>
            <a:endParaRPr lang="en-US"/>
          </a:p>
        </p:txBody>
      </p:sp>
    </p:spTree>
    <p:extLst>
      <p:ext uri="{BB962C8B-B14F-4D97-AF65-F5344CB8AC3E}">
        <p14:creationId xmlns:p14="http://schemas.microsoft.com/office/powerpoint/2010/main" val="2080080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Data Operations supports oncology clinical research data, providing administration, quality control, quality assurance, and compliance.   We administer OnCore, the Clinical Research Management System in use at Lineberger for operational support and as a data collection point for information required by funders. We also administer Advarra EDC, a Part 11 compliant data capture system for Lineberger sponsored studies (IITs) conducted under an IND with the FDA.  Clinical Data Management Associates, or CDMAs, conduct data management on these trials to produce analytical datasets with the end goal of publication.  We provide support for registration and results reporting to ClinicalTrials.gov as a service to Cancer Center Members.  We generate reports, including access to metrics-based dashboards from a product called Insights. I’ll show you a couple of screen shots from Insights as part of this presentation.  We are a team of 12 and our organizational home is Lineberger Bioinformatics under Sai Balu.</a:t>
            </a:r>
          </a:p>
        </p:txBody>
      </p:sp>
      <p:sp>
        <p:nvSpPr>
          <p:cNvPr id="4" name="Slide Number Placeholder 3"/>
          <p:cNvSpPr>
            <a:spLocks noGrp="1"/>
          </p:cNvSpPr>
          <p:nvPr>
            <p:ph type="sldNum" sz="quarter" idx="5"/>
          </p:nvPr>
        </p:nvSpPr>
        <p:spPr/>
        <p:txBody>
          <a:bodyPr/>
          <a:lstStyle/>
          <a:p>
            <a:fld id="{FCDFBB53-4D7B-A34F-A489-6DABF704F1A1}" type="slidenum">
              <a:rPr lang="en-US" smtClean="0"/>
              <a:t>25</a:t>
            </a:fld>
            <a:endParaRPr lang="en-US"/>
          </a:p>
        </p:txBody>
      </p:sp>
    </p:spTree>
    <p:extLst>
      <p:ext uri="{BB962C8B-B14F-4D97-AF65-F5344CB8AC3E}">
        <p14:creationId xmlns:p14="http://schemas.microsoft.com/office/powerpoint/2010/main" val="13289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Lineberger utilizes most of the functionality offered in OnCore.  Central components are protocol and subject registration.  Investigators and Study teams use OnCore to access essential documents, including protocols, investigator’s brochures, and consent forms.  OnCore feeds protocol and subject data to Epic, saving coordinators from duplicate entry and creating an indicator to the clinical team that a patient is a subject on a trial.  Serious Adverse Events and deviations from the protocol are entered into OnCore.  This facilitates review by the PI as well as by regulatory authorities.  Study calendars in OnCore track subject visits and are a means of documentation for added or missed procedures.  These calendars support the Financial functionality OnCore, which is utilized both by Coleman’s team during study activation and by Tracey Conrad’s teams in sponsor billing.  Finally, OnCore is used to facilitate study monitoring and is our legacy system for electronic data capture for investigator-initiated trials.</a:t>
            </a:r>
          </a:p>
        </p:txBody>
      </p:sp>
      <p:sp>
        <p:nvSpPr>
          <p:cNvPr id="4" name="Slide Number Placeholder 3"/>
          <p:cNvSpPr>
            <a:spLocks noGrp="1"/>
          </p:cNvSpPr>
          <p:nvPr>
            <p:ph type="sldNum" sz="quarter" idx="5"/>
          </p:nvPr>
        </p:nvSpPr>
        <p:spPr/>
        <p:txBody>
          <a:bodyPr/>
          <a:lstStyle/>
          <a:p>
            <a:fld id="{FCDFBB53-4D7B-A34F-A489-6DABF704F1A1}" type="slidenum">
              <a:rPr lang="en-US" smtClean="0"/>
              <a:t>26</a:t>
            </a:fld>
            <a:endParaRPr lang="en-US"/>
          </a:p>
        </p:txBody>
      </p:sp>
    </p:spTree>
    <p:extLst>
      <p:ext uri="{BB962C8B-B14F-4D97-AF65-F5344CB8AC3E}">
        <p14:creationId xmlns:p14="http://schemas.microsoft.com/office/powerpoint/2010/main" val="2457963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purpose of OnCore is to aggregate data for reporting to the National Cancer Institution or NCI.  The NCI requires all clinical trials conducted at an NCI Comprehensive Cancer Center undergo scientific review prior to activation.  The Lineberger Protocol Review Committee (PRC) is managed out of OnCore, which houses a system for paperless coordination and administration of scientific review.  Numerous data fields in OnCore align with NCI requirements, including definitions of research types and accrual reporting by Lineberger and multisite affiliates, all cross linked by Principal Investigator and Cancer Center Research Program.</a:t>
            </a:r>
          </a:p>
        </p:txBody>
      </p:sp>
      <p:sp>
        <p:nvSpPr>
          <p:cNvPr id="4" name="Slide Number Placeholder 3"/>
          <p:cNvSpPr>
            <a:spLocks noGrp="1"/>
          </p:cNvSpPr>
          <p:nvPr>
            <p:ph type="sldNum" sz="quarter" idx="5"/>
          </p:nvPr>
        </p:nvSpPr>
        <p:spPr/>
        <p:txBody>
          <a:bodyPr/>
          <a:lstStyle/>
          <a:p>
            <a:fld id="{FCDFBB53-4D7B-A34F-A489-6DABF704F1A1}" type="slidenum">
              <a:rPr lang="en-US" smtClean="0"/>
              <a:t>27</a:t>
            </a:fld>
            <a:endParaRPr lang="en-US"/>
          </a:p>
        </p:txBody>
      </p:sp>
    </p:spTree>
    <p:extLst>
      <p:ext uri="{BB962C8B-B14F-4D97-AF65-F5344CB8AC3E}">
        <p14:creationId xmlns:p14="http://schemas.microsoft.com/office/powerpoint/2010/main" val="3476099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Investigators use OnCore to help manage trials and subjects, and to support clinical work.  If you are on call and need information about a patient unknown to you who is on a trial, you can use OnCore to ascertain the subject’s trial and treatment arm assignment and to review the Investigator’s Brochure for relevant safety information.  You will find the treating physician and coordinator named in the subject console in OnCore.  As a PI, you can use OnCore to see the activation and accrual status for your trial. You can also set up widgets on your home page to easily access information about your trials or subjects.</a:t>
            </a:r>
          </a:p>
        </p:txBody>
      </p:sp>
      <p:sp>
        <p:nvSpPr>
          <p:cNvPr id="4" name="Slide Number Placeholder 3"/>
          <p:cNvSpPr>
            <a:spLocks noGrp="1"/>
          </p:cNvSpPr>
          <p:nvPr>
            <p:ph type="sldNum" sz="quarter" idx="5"/>
          </p:nvPr>
        </p:nvSpPr>
        <p:spPr/>
        <p:txBody>
          <a:bodyPr/>
          <a:lstStyle/>
          <a:p>
            <a:fld id="{FCDFBB53-4D7B-A34F-A489-6DABF704F1A1}" type="slidenum">
              <a:rPr lang="en-US" smtClean="0"/>
              <a:t>28</a:t>
            </a:fld>
            <a:endParaRPr lang="en-US"/>
          </a:p>
        </p:txBody>
      </p:sp>
    </p:spTree>
    <p:extLst>
      <p:ext uri="{BB962C8B-B14F-4D97-AF65-F5344CB8AC3E}">
        <p14:creationId xmlns:p14="http://schemas.microsoft.com/office/powerpoint/2010/main" val="2146329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the widgets can look on your OnCore home screen.  You can see I made myself PI on an old trial of Claire’s, LCCC0509.  I’ve book marked that and another trial, AMC-075, that I want to follow.  I also bookmarked a particular patient.  So, I have a widget for protocols and subjects.  Then I also have the widget for SAEs.  From these links, I can visit these SAE reports, or go to the subject or the protocol.  You can set parameters for your widgets such that SAEs will appear here as soon as entered by the coordinator.</a:t>
            </a:r>
          </a:p>
        </p:txBody>
      </p:sp>
      <p:sp>
        <p:nvSpPr>
          <p:cNvPr id="4" name="Slide Number Placeholder 3"/>
          <p:cNvSpPr>
            <a:spLocks noGrp="1"/>
          </p:cNvSpPr>
          <p:nvPr>
            <p:ph type="sldNum" sz="quarter" idx="5"/>
          </p:nvPr>
        </p:nvSpPr>
        <p:spPr/>
        <p:txBody>
          <a:bodyPr/>
          <a:lstStyle/>
          <a:p>
            <a:fld id="{FCDFBB53-4D7B-A34F-A489-6DABF704F1A1}" type="slidenum">
              <a:rPr lang="en-US" smtClean="0"/>
              <a:t>29</a:t>
            </a:fld>
            <a:endParaRPr lang="en-US"/>
          </a:p>
        </p:txBody>
      </p:sp>
    </p:spTree>
    <p:extLst>
      <p:ext uri="{BB962C8B-B14F-4D97-AF65-F5344CB8AC3E}">
        <p14:creationId xmlns:p14="http://schemas.microsoft.com/office/powerpoint/2010/main" val="236795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Before I begin, I wanted to give you a brief overview of my team’s responsibilities </a:t>
            </a:r>
          </a:p>
          <a:p>
            <a:pPr marL="171450" indent="-171450">
              <a:buFontTx/>
              <a:buChar char="-"/>
            </a:pPr>
            <a:r>
              <a:rPr lang="en-US" dirty="0"/>
              <a:t>We primarily deal with two documents. The study budget and contract.</a:t>
            </a:r>
          </a:p>
          <a:p>
            <a:pPr marL="171450" indent="-171450">
              <a:buFontTx/>
              <a:buChar char="-"/>
            </a:pPr>
            <a:r>
              <a:rPr lang="en-US" dirty="0"/>
              <a:t>Our main charge is to shepherd the budget through the study activation process</a:t>
            </a:r>
          </a:p>
          <a:p>
            <a:pPr marL="171450" indent="-171450">
              <a:buFontTx/>
              <a:buChar char="-"/>
            </a:pPr>
            <a:r>
              <a:rPr lang="en-US" dirty="0"/>
              <a:t>This includes developing the cost projections and negotiating a final budget with the study sponsor</a:t>
            </a:r>
          </a:p>
          <a:p>
            <a:pPr marL="171450" indent="-171450">
              <a:buFontTx/>
              <a:buChar char="-"/>
            </a:pPr>
            <a:r>
              <a:rPr lang="en-US" dirty="0"/>
              <a:t>While the contract itself is negotiated at a central department, we are responsible for ensuring that it is moving forward concurrently with the budget process. </a:t>
            </a:r>
          </a:p>
          <a:p>
            <a:pPr marL="171450" indent="-171450">
              <a:buFontTx/>
              <a:buChar char="-"/>
            </a:pPr>
            <a:r>
              <a:rPr lang="en-US" dirty="0"/>
              <a:t>So we are in constant communication with the assigned contract manager </a:t>
            </a:r>
          </a:p>
          <a:p>
            <a:pPr marL="0" indent="0">
              <a:buFontTx/>
              <a:buNone/>
            </a:pPr>
            <a:r>
              <a:rPr lang="en-US" dirty="0"/>
              <a:t> </a:t>
            </a:r>
          </a:p>
        </p:txBody>
      </p:sp>
      <p:sp>
        <p:nvSpPr>
          <p:cNvPr id="4" name="Slide Number Placeholder 3"/>
          <p:cNvSpPr>
            <a:spLocks noGrp="1"/>
          </p:cNvSpPr>
          <p:nvPr>
            <p:ph type="sldNum" sz="quarter" idx="5"/>
          </p:nvPr>
        </p:nvSpPr>
        <p:spPr/>
        <p:txBody>
          <a:bodyPr/>
          <a:lstStyle/>
          <a:p>
            <a:fld id="{FCDFBB53-4D7B-A34F-A489-6DABF704F1A1}" type="slidenum">
              <a:rPr lang="en-US" smtClean="0"/>
              <a:t>3</a:t>
            </a:fld>
            <a:endParaRPr lang="en-US"/>
          </a:p>
        </p:txBody>
      </p:sp>
    </p:spTree>
    <p:extLst>
      <p:ext uri="{BB962C8B-B14F-4D97-AF65-F5344CB8AC3E}">
        <p14:creationId xmlns:p14="http://schemas.microsoft.com/office/powerpoint/2010/main" val="1778473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regularly provide reports on accrual, including demographic enrollment reports needed for grant applications.  Study teams, including investigators, can access reports directly from OnCore. Insights provides dashboards in the areas of Accrual, Financials, and Trial Activation</a:t>
            </a:r>
          </a:p>
        </p:txBody>
      </p:sp>
      <p:sp>
        <p:nvSpPr>
          <p:cNvPr id="4" name="Slide Number Placeholder 3"/>
          <p:cNvSpPr>
            <a:spLocks noGrp="1"/>
          </p:cNvSpPr>
          <p:nvPr>
            <p:ph type="sldNum" sz="quarter" idx="5"/>
          </p:nvPr>
        </p:nvSpPr>
        <p:spPr/>
        <p:txBody>
          <a:bodyPr/>
          <a:lstStyle/>
          <a:p>
            <a:fld id="{FCDFBB53-4D7B-A34F-A489-6DABF704F1A1}" type="slidenum">
              <a:rPr lang="en-US" smtClean="0"/>
              <a:t>30</a:t>
            </a:fld>
            <a:endParaRPr lang="en-US"/>
          </a:p>
        </p:txBody>
      </p:sp>
    </p:spTree>
    <p:extLst>
      <p:ext uri="{BB962C8B-B14F-4D97-AF65-F5344CB8AC3E}">
        <p14:creationId xmlns:p14="http://schemas.microsoft.com/office/powerpoint/2010/main" val="179810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dashboard from Insights.  This shows our treatment accrual since 2015.  Here you can drilldown to dashboards on race and age.  The map shows accruals by subject’s zip code at the time of registration.  All supporting data are pulled from OnCore.</a:t>
            </a:r>
          </a:p>
        </p:txBody>
      </p:sp>
      <p:sp>
        <p:nvSpPr>
          <p:cNvPr id="4" name="Slide Number Placeholder 3"/>
          <p:cNvSpPr>
            <a:spLocks noGrp="1"/>
          </p:cNvSpPr>
          <p:nvPr>
            <p:ph type="sldNum" sz="quarter" idx="5"/>
          </p:nvPr>
        </p:nvSpPr>
        <p:spPr/>
        <p:txBody>
          <a:bodyPr/>
          <a:lstStyle/>
          <a:p>
            <a:fld id="{FCDFBB53-4D7B-A34F-A489-6DABF704F1A1}" type="slidenum">
              <a:rPr lang="en-US" smtClean="0"/>
              <a:t>31</a:t>
            </a:fld>
            <a:endParaRPr lang="en-US"/>
          </a:p>
        </p:txBody>
      </p:sp>
    </p:spTree>
    <p:extLst>
      <p:ext uri="{BB962C8B-B14F-4D97-AF65-F5344CB8AC3E}">
        <p14:creationId xmlns:p14="http://schemas.microsoft.com/office/powerpoint/2010/main" val="3417622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OnCore also feeds the Find a Clinical Trial functionality on the Lineberger Website.  You can see in this example where I have searched for trials by PI, and then selected one of our breast cancer trials.  Note the link to the trial registration at ClinicalTrials.gov.</a:t>
            </a:r>
          </a:p>
        </p:txBody>
      </p:sp>
      <p:sp>
        <p:nvSpPr>
          <p:cNvPr id="4" name="Slide Number Placeholder 3"/>
          <p:cNvSpPr>
            <a:spLocks noGrp="1"/>
          </p:cNvSpPr>
          <p:nvPr>
            <p:ph type="sldNum" sz="quarter" idx="5"/>
          </p:nvPr>
        </p:nvSpPr>
        <p:spPr/>
        <p:txBody>
          <a:bodyPr/>
          <a:lstStyle/>
          <a:p>
            <a:fld id="{FCDFBB53-4D7B-A34F-A489-6DABF704F1A1}" type="slidenum">
              <a:rPr lang="en-US" smtClean="0"/>
              <a:t>32</a:t>
            </a:fld>
            <a:endParaRPr lang="en-US"/>
          </a:p>
        </p:txBody>
      </p:sp>
    </p:spTree>
    <p:extLst>
      <p:ext uri="{BB962C8B-B14F-4D97-AF65-F5344CB8AC3E}">
        <p14:creationId xmlns:p14="http://schemas.microsoft.com/office/powerpoint/2010/main" val="775232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the Vice Chancellor for Research is leading an expansion of OnCore to serve the rest of the clinical research community here at UNC.  Our team is involved in the work of the expansion, which began with a move from housing OnCore within Lineberger Bioinformatics to cloud hosting by Advarra, the vendor.  We are helping to support the expansion and safeguarding the existing Lineberger data in OnCore.  We are leveraging the expansion to optimize our utilization of </a:t>
            </a:r>
            <a:r>
              <a:rPr lang="en-US" dirty="0" err="1"/>
              <a:t>OnCore’s</a:t>
            </a:r>
            <a:r>
              <a:rPr lang="en-US" dirty="0"/>
              <a:t> financial management functionality.  We are also participating in the training available as part of the roll-out to retrain our staff.  Since the launch of OnCore for Lineberger in 2005, staff within the Clinical Protocol Office maintained data on their trials and subjects, while study maintenance outside of the Clinical Protocol Office was supported by the PRC Coordinator and staff within Clinical Data Operations.  With the enterprise expansion, all study teams will be trained to maintain data in OnCore.  In the future, OnCore will be integrated with IRBIS, so IRB reviews will be populated into OnCore rather than entered manually.  More robust integrations are planned for Epic as well.</a:t>
            </a:r>
          </a:p>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33</a:t>
            </a:fld>
            <a:endParaRPr lang="en-US"/>
          </a:p>
        </p:txBody>
      </p:sp>
    </p:spTree>
    <p:extLst>
      <p:ext uri="{BB962C8B-B14F-4D97-AF65-F5344CB8AC3E}">
        <p14:creationId xmlns:p14="http://schemas.microsoft.com/office/powerpoint/2010/main" val="3746854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task lists in OnCore to manage trial activation within the Clinical Protocol Office.  Kaitlin Morrison led a Protocol Evaluation Review Technique (PERT) project and defined all the measurable milestones to activation.  All the possible timelines to activation were evaluated – the longest path of required milestones to activation is called the critical path.  In the past year or so, we’ve rebuilt the task lists to accurately reflect this defined critical path.  Within the Clinical Development team, Activation Project Managers will monitor milestones to facilitate activation.  Along the way we are capitalizing on opportunities to expand our reporting.</a:t>
            </a:r>
          </a:p>
        </p:txBody>
      </p:sp>
      <p:sp>
        <p:nvSpPr>
          <p:cNvPr id="4" name="Slide Number Placeholder 3"/>
          <p:cNvSpPr>
            <a:spLocks noGrp="1"/>
          </p:cNvSpPr>
          <p:nvPr>
            <p:ph type="sldNum" sz="quarter" idx="5"/>
          </p:nvPr>
        </p:nvSpPr>
        <p:spPr/>
        <p:txBody>
          <a:bodyPr/>
          <a:lstStyle/>
          <a:p>
            <a:fld id="{FCDFBB53-4D7B-A34F-A489-6DABF704F1A1}" type="slidenum">
              <a:rPr lang="en-US" smtClean="0"/>
              <a:t>34</a:t>
            </a:fld>
            <a:endParaRPr lang="en-US"/>
          </a:p>
        </p:txBody>
      </p:sp>
    </p:spTree>
    <p:extLst>
      <p:ext uri="{BB962C8B-B14F-4D97-AF65-F5344CB8AC3E}">
        <p14:creationId xmlns:p14="http://schemas.microsoft.com/office/powerpoint/2010/main" val="1808828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snippet of the PERT Chart, with tasks shaded for each functional group, such as regulatory, finance, and beacon build.  The red arrows indicate the critical path and illustrate the expected durations between tasks in the path.</a:t>
            </a:r>
          </a:p>
        </p:txBody>
      </p:sp>
      <p:sp>
        <p:nvSpPr>
          <p:cNvPr id="4" name="Slide Number Placeholder 3"/>
          <p:cNvSpPr>
            <a:spLocks noGrp="1"/>
          </p:cNvSpPr>
          <p:nvPr>
            <p:ph type="sldNum" sz="quarter" idx="5"/>
          </p:nvPr>
        </p:nvSpPr>
        <p:spPr/>
        <p:txBody>
          <a:bodyPr/>
          <a:lstStyle/>
          <a:p>
            <a:fld id="{FCDFBB53-4D7B-A34F-A489-6DABF704F1A1}" type="slidenum">
              <a:rPr lang="en-US" smtClean="0"/>
              <a:t>35</a:t>
            </a:fld>
            <a:endParaRPr lang="en-US"/>
          </a:p>
        </p:txBody>
      </p:sp>
    </p:spTree>
    <p:extLst>
      <p:ext uri="{BB962C8B-B14F-4D97-AF65-F5344CB8AC3E}">
        <p14:creationId xmlns:p14="http://schemas.microsoft.com/office/powerpoint/2010/main" val="2066451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a task list.  The blue triangles indicate a milestones in the pert chart.  Milestones in the OnCore task list activate tasks across functional groups</a:t>
            </a:r>
          </a:p>
        </p:txBody>
      </p:sp>
      <p:sp>
        <p:nvSpPr>
          <p:cNvPr id="4" name="Slide Number Placeholder 3"/>
          <p:cNvSpPr>
            <a:spLocks noGrp="1"/>
          </p:cNvSpPr>
          <p:nvPr>
            <p:ph type="sldNum" sz="quarter" idx="5"/>
          </p:nvPr>
        </p:nvSpPr>
        <p:spPr/>
        <p:txBody>
          <a:bodyPr/>
          <a:lstStyle/>
          <a:p>
            <a:fld id="{FCDFBB53-4D7B-A34F-A489-6DABF704F1A1}" type="slidenum">
              <a:rPr lang="en-US" smtClean="0"/>
              <a:t>36</a:t>
            </a:fld>
            <a:endParaRPr lang="en-US"/>
          </a:p>
        </p:txBody>
      </p:sp>
    </p:spTree>
    <p:extLst>
      <p:ext uri="{BB962C8B-B14F-4D97-AF65-F5344CB8AC3E}">
        <p14:creationId xmlns:p14="http://schemas.microsoft.com/office/powerpoint/2010/main" val="948239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 shot from Insights of a GANTT chart showing activation progress for an individual trial.  The blue bars indicate task lists that are within the timeline, and the orange bars show task lists exceeding the timeline.  Individual tasks are visible in the table below, which scrolls to show the status of all the tasks associated with a trial.</a:t>
            </a:r>
          </a:p>
        </p:txBody>
      </p:sp>
      <p:sp>
        <p:nvSpPr>
          <p:cNvPr id="4" name="Slide Number Placeholder 3"/>
          <p:cNvSpPr>
            <a:spLocks noGrp="1"/>
          </p:cNvSpPr>
          <p:nvPr>
            <p:ph type="sldNum" sz="quarter" idx="5"/>
          </p:nvPr>
        </p:nvSpPr>
        <p:spPr/>
        <p:txBody>
          <a:bodyPr/>
          <a:lstStyle/>
          <a:p>
            <a:fld id="{FCDFBB53-4D7B-A34F-A489-6DABF704F1A1}" type="slidenum">
              <a:rPr lang="en-US" smtClean="0"/>
              <a:t>37</a:t>
            </a:fld>
            <a:endParaRPr lang="en-US"/>
          </a:p>
        </p:txBody>
      </p:sp>
    </p:spTree>
    <p:extLst>
      <p:ext uri="{BB962C8B-B14F-4D97-AF65-F5344CB8AC3E}">
        <p14:creationId xmlns:p14="http://schemas.microsoft.com/office/powerpoint/2010/main" val="959205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11 is the portion of the Code of Federal Regulations for FDA and is a component of GCP, or Good Clinical Practice.  This part of the code relates to electronic records, electronic signatures, and their equivalency to paper documentation and handwritten signatures.  We are accountable to this code specifically for data that will be submitted to the FDA.  Here are some highlights. Electronic signatures must be certified as legally binding and employ at least 2 forms of identification.  Audit trails are records of when any individual has entered, edited, or viewed data in a system.  CDISC is the </a:t>
            </a:r>
            <a:r>
              <a:rPr lang="en-US" b="0" i="0" dirty="0">
                <a:solidFill>
                  <a:srgbClr val="202124"/>
                </a:solidFill>
                <a:effectLst/>
                <a:latin typeface="Google Sans"/>
              </a:rPr>
              <a:t>Clinical Data Interchange Standards Consortium.  The standards established by the consortium </a:t>
            </a:r>
            <a:r>
              <a:rPr lang="en-US" b="0" i="0" dirty="0">
                <a:solidFill>
                  <a:srgbClr val="4D5156"/>
                </a:solidFill>
                <a:effectLst/>
                <a:latin typeface="Roboto" panose="02000000000000000000" pitchFamily="2" charset="0"/>
              </a:rPr>
              <a:t>"enable information system interoperability to improve medical research and related areas of healthcare". The standards support the ability of researchers at the FDA to analyze data across studies and across sponsor.  CDASH establishes a standard way to collect data including prespecified variables within established domains. SDTM provides a standard for organizing and formatting data to streamline processes in collection, management, analysis and reporting. ADaM defines dataset and metadata standards that support efficient generation, replication, and review of clinical trial statistical analyses, and</a:t>
            </a:r>
          </a:p>
          <a:p>
            <a:r>
              <a:rPr lang="en-US" b="0" i="0" dirty="0">
                <a:solidFill>
                  <a:srgbClr val="4D5156"/>
                </a:solidFill>
                <a:effectLst/>
                <a:latin typeface="Roboto" panose="02000000000000000000" pitchFamily="2" charset="0"/>
              </a:rPr>
              <a:t>traceability among analysis results, analysis data, and data represented in the Study Data Tabulation Model (SDTM).​</a:t>
            </a:r>
            <a:endParaRPr lang="en-US" dirty="0"/>
          </a:p>
          <a:p>
            <a:r>
              <a:rPr lang="en-US" dirty="0"/>
              <a:t>In order to comply with Part 11, we implemented Advarra EDC as our electronic data capture system.  This is the system in which we build forms and collect data for our IITs with INDs.  Prior to implementation in April 2020, data for our treatment IITs was collected in OnCore EDC and most of the data still reside there.  The vendor, Advarra, owns both OnCore and Advarra EDC.  The two systems are connected by an interface hub, facilitating registration of trials and subjects into Advarra EDC.  In Advarra EDC, PI’s are enabled to login and approve data in the EDC electronically.</a:t>
            </a:r>
          </a:p>
        </p:txBody>
      </p:sp>
      <p:sp>
        <p:nvSpPr>
          <p:cNvPr id="4" name="Slide Number Placeholder 3"/>
          <p:cNvSpPr>
            <a:spLocks noGrp="1"/>
          </p:cNvSpPr>
          <p:nvPr>
            <p:ph type="sldNum" sz="quarter" idx="5"/>
          </p:nvPr>
        </p:nvSpPr>
        <p:spPr/>
        <p:txBody>
          <a:bodyPr/>
          <a:lstStyle/>
          <a:p>
            <a:fld id="{FCDFBB53-4D7B-A34F-A489-6DABF704F1A1}" type="slidenum">
              <a:rPr lang="en-US" smtClean="0"/>
              <a:t>38</a:t>
            </a:fld>
            <a:endParaRPr lang="en-US"/>
          </a:p>
        </p:txBody>
      </p:sp>
    </p:spTree>
    <p:extLst>
      <p:ext uri="{BB962C8B-B14F-4D97-AF65-F5344CB8AC3E}">
        <p14:creationId xmlns:p14="http://schemas.microsoft.com/office/powerpoint/2010/main" val="1795058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date, we have developed 82 global forms and built 16 protocols in Advarra EDC.  The programming required for STDM datasets is nearly complete.  Additionally, we’ve partnered with the Infectious Diseases to provide a Part 11 Compliant system to support their Covid-19 research.</a:t>
            </a:r>
          </a:p>
        </p:txBody>
      </p:sp>
      <p:sp>
        <p:nvSpPr>
          <p:cNvPr id="4" name="Slide Number Placeholder 3"/>
          <p:cNvSpPr>
            <a:spLocks noGrp="1"/>
          </p:cNvSpPr>
          <p:nvPr>
            <p:ph type="sldNum" sz="quarter" idx="5"/>
          </p:nvPr>
        </p:nvSpPr>
        <p:spPr/>
        <p:txBody>
          <a:bodyPr/>
          <a:lstStyle/>
          <a:p>
            <a:fld id="{FCDFBB53-4D7B-A34F-A489-6DABF704F1A1}" type="slidenum">
              <a:rPr lang="en-US" smtClean="0"/>
              <a:t>39</a:t>
            </a:fld>
            <a:endParaRPr lang="en-US"/>
          </a:p>
        </p:txBody>
      </p:sp>
    </p:spTree>
    <p:extLst>
      <p:ext uri="{BB962C8B-B14F-4D97-AF65-F5344CB8AC3E}">
        <p14:creationId xmlns:p14="http://schemas.microsoft.com/office/powerpoint/2010/main" val="191456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three types of studies we most commonly deal with are industry, cooperative and Investigator Initiated Trials </a:t>
            </a:r>
          </a:p>
          <a:p>
            <a:pPr marL="171450" indent="-171450">
              <a:buFontTx/>
              <a:buChar char="-"/>
            </a:pPr>
            <a:r>
              <a:rPr lang="en-US" dirty="0"/>
              <a:t>Industry studies occupy the majority of our efforts – </a:t>
            </a:r>
          </a:p>
          <a:p>
            <a:pPr marL="628631" lvl="1" indent="-171450">
              <a:buFontTx/>
              <a:buChar char="-"/>
            </a:pPr>
            <a:r>
              <a:rPr lang="en-US" dirty="0"/>
              <a:t>Both the contract and budget are negotiated for each individual study</a:t>
            </a:r>
          </a:p>
          <a:p>
            <a:pPr marL="171450" indent="-171450">
              <a:buFontTx/>
              <a:buChar char="-"/>
            </a:pPr>
            <a:r>
              <a:rPr lang="en-US" dirty="0"/>
              <a:t>Cooperative Studies are funded by NCI and are run through groups such as Alliance and ECOG-ACRIN – </a:t>
            </a:r>
          </a:p>
          <a:p>
            <a:pPr marL="628631" lvl="1" indent="-171450">
              <a:buFontTx/>
              <a:buChar char="-"/>
            </a:pPr>
            <a:r>
              <a:rPr lang="en-US" dirty="0"/>
              <a:t>These studies operate under umbrella agreements so no individual contract is needed. </a:t>
            </a:r>
          </a:p>
          <a:p>
            <a:pPr marL="628631" lvl="1" indent="-171450">
              <a:buFontTx/>
              <a:buChar char="-"/>
            </a:pPr>
            <a:r>
              <a:rPr lang="en-US" dirty="0"/>
              <a:t>The budgets are limited and non-negotiable. </a:t>
            </a:r>
          </a:p>
          <a:p>
            <a:pPr marL="1085812" lvl="2" indent="-171450">
              <a:buFontTx/>
              <a:buChar char="-"/>
            </a:pPr>
            <a:r>
              <a:rPr lang="en-US" dirty="0"/>
              <a:t>They typically cover minimal personnel costs and certain procedures such as a mandatory biopsy. </a:t>
            </a:r>
          </a:p>
          <a:p>
            <a:pPr marL="171450" indent="-171450">
              <a:buFontTx/>
              <a:buChar char="-"/>
            </a:pPr>
            <a:r>
              <a:rPr lang="en-US" dirty="0"/>
              <a:t>Investigator Initiated Trials are conceived by our PIs at Lineberger</a:t>
            </a:r>
          </a:p>
          <a:p>
            <a:pPr marL="628631" lvl="1" indent="-171450">
              <a:buFontTx/>
              <a:buChar char="-"/>
            </a:pPr>
            <a:r>
              <a:rPr lang="en-US" dirty="0"/>
              <a:t>The budget is created during the initial submission of the LOI with input from the PI</a:t>
            </a:r>
          </a:p>
          <a:p>
            <a:pPr marL="1085812" lvl="2" indent="-171450">
              <a:buFontTx/>
              <a:buChar char="-"/>
            </a:pPr>
            <a:r>
              <a:rPr lang="en-US" dirty="0"/>
              <a:t>Our goal is to create a budget that not only covers our projected costs but also will be approved by the funding source</a:t>
            </a:r>
          </a:p>
          <a:p>
            <a:pPr marL="1542993" lvl="3" indent="-171450">
              <a:buFontTx/>
              <a:buChar char="-"/>
            </a:pPr>
            <a:r>
              <a:rPr lang="en-US" dirty="0"/>
              <a:t>These are more similar to grant submissions than our standard industry sponsored clinical trials </a:t>
            </a:r>
          </a:p>
          <a:p>
            <a:pPr marL="1542993" lvl="3" indent="-171450">
              <a:buFontTx/>
              <a:buChar char="-"/>
            </a:pPr>
            <a:r>
              <a:rPr lang="en-US" dirty="0"/>
              <a:t>They can be challenging as we are working to reconcile the scientific requirements such at accrual targets and correlative studies with funding limitations that are standard for many sponsors.</a:t>
            </a:r>
          </a:p>
          <a:p>
            <a:pPr marL="628631" lvl="1" indent="-171450">
              <a:buFontTx/>
              <a:buChar char="-"/>
            </a:pPr>
            <a:r>
              <a:rPr lang="en-US" dirty="0"/>
              <a:t>Like our industry studies, a contract is still required </a:t>
            </a:r>
          </a:p>
          <a:p>
            <a:pPr marL="628631" lvl="1" indent="-171450">
              <a:buFontTx/>
              <a:buChar char="-"/>
            </a:pPr>
            <a:endParaRPr lang="en-US" dirty="0"/>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4</a:t>
            </a:fld>
            <a:endParaRPr lang="en-US"/>
          </a:p>
        </p:txBody>
      </p:sp>
    </p:spTree>
    <p:extLst>
      <p:ext uri="{BB962C8B-B14F-4D97-AF65-F5344CB8AC3E}">
        <p14:creationId xmlns:p14="http://schemas.microsoft.com/office/powerpoint/2010/main" val="1579197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CDMA’s involvement in a trial begins with providing input during protocol development, to ensure the language of the protocol enables the collection and management of data.  In reviewing the protocol, the CDMA identifies the Critical and Complete Data Values required to analyze safety and the study endpoints.  The compiled critical data values is called the CDV and is approved by the PI and Biostatistician.  The CDV is incorporated into the Data Management Plan, which details the tools and expectations of data management over the life of the study.  eCRFs are developed according to data standards.  The eCRFs are tested internally, with the study coordinators participating in user acceptance testing.  The Data Validation Plan defines how data will be reviewed for each form.  As part of study activation, we also write form completion guidelines and develop training to be conducted at study initiation meetings.</a:t>
            </a:r>
          </a:p>
        </p:txBody>
      </p:sp>
      <p:sp>
        <p:nvSpPr>
          <p:cNvPr id="4" name="Slide Number Placeholder 3"/>
          <p:cNvSpPr>
            <a:spLocks noGrp="1"/>
          </p:cNvSpPr>
          <p:nvPr>
            <p:ph type="sldNum" sz="quarter" idx="5"/>
          </p:nvPr>
        </p:nvSpPr>
        <p:spPr/>
        <p:txBody>
          <a:bodyPr/>
          <a:lstStyle/>
          <a:p>
            <a:fld id="{FCDFBB53-4D7B-A34F-A489-6DABF704F1A1}" type="slidenum">
              <a:rPr lang="en-US" smtClean="0"/>
              <a:t>40</a:t>
            </a:fld>
            <a:endParaRPr lang="en-US"/>
          </a:p>
        </p:txBody>
      </p:sp>
    </p:spTree>
    <p:extLst>
      <p:ext uri="{BB962C8B-B14F-4D97-AF65-F5344CB8AC3E}">
        <p14:creationId xmlns:p14="http://schemas.microsoft.com/office/powerpoint/2010/main" val="4168355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illustrations of these documents as they relate to data management of adverse events.  The first step is identified the values to be collected per protocol in the CDV.</a:t>
            </a:r>
          </a:p>
        </p:txBody>
      </p:sp>
      <p:sp>
        <p:nvSpPr>
          <p:cNvPr id="4" name="Slide Number Placeholder 3"/>
          <p:cNvSpPr>
            <a:spLocks noGrp="1"/>
          </p:cNvSpPr>
          <p:nvPr>
            <p:ph type="sldNum" sz="quarter" idx="5"/>
          </p:nvPr>
        </p:nvSpPr>
        <p:spPr/>
        <p:txBody>
          <a:bodyPr/>
          <a:lstStyle/>
          <a:p>
            <a:fld id="{FCDFBB53-4D7B-A34F-A489-6DABF704F1A1}" type="slidenum">
              <a:rPr lang="en-US" smtClean="0"/>
              <a:t>41</a:t>
            </a:fld>
            <a:endParaRPr lang="en-US"/>
          </a:p>
        </p:txBody>
      </p:sp>
    </p:spTree>
    <p:extLst>
      <p:ext uri="{BB962C8B-B14F-4D97-AF65-F5344CB8AC3E}">
        <p14:creationId xmlns:p14="http://schemas.microsoft.com/office/powerpoint/2010/main" val="3073176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report form (eCRF) is developed according to the CDV and according to the data standards.  For example, the criteria for a serious event are broken out over sections 15 through 19.</a:t>
            </a:r>
          </a:p>
        </p:txBody>
      </p:sp>
      <p:sp>
        <p:nvSpPr>
          <p:cNvPr id="4" name="Slide Number Placeholder 3"/>
          <p:cNvSpPr>
            <a:spLocks noGrp="1"/>
          </p:cNvSpPr>
          <p:nvPr>
            <p:ph type="sldNum" sz="quarter" idx="5"/>
          </p:nvPr>
        </p:nvSpPr>
        <p:spPr/>
        <p:txBody>
          <a:bodyPr/>
          <a:lstStyle/>
          <a:p>
            <a:fld id="{FCDFBB53-4D7B-A34F-A489-6DABF704F1A1}" type="slidenum">
              <a:rPr lang="en-US" smtClean="0"/>
              <a:t>42</a:t>
            </a:fld>
            <a:endParaRPr lang="en-US"/>
          </a:p>
        </p:txBody>
      </p:sp>
    </p:spTree>
    <p:extLst>
      <p:ext uri="{BB962C8B-B14F-4D97-AF65-F5344CB8AC3E}">
        <p14:creationId xmlns:p14="http://schemas.microsoft.com/office/powerpoint/2010/main" val="3594304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 Completion Guidelines support data quality and provide guidance to the coordinator in how to complete forms.</a:t>
            </a:r>
          </a:p>
        </p:txBody>
      </p:sp>
      <p:sp>
        <p:nvSpPr>
          <p:cNvPr id="4" name="Slide Number Placeholder 3"/>
          <p:cNvSpPr>
            <a:spLocks noGrp="1"/>
          </p:cNvSpPr>
          <p:nvPr>
            <p:ph type="sldNum" sz="quarter" idx="5"/>
          </p:nvPr>
        </p:nvSpPr>
        <p:spPr/>
        <p:txBody>
          <a:bodyPr/>
          <a:lstStyle/>
          <a:p>
            <a:fld id="{FCDFBB53-4D7B-A34F-A489-6DABF704F1A1}" type="slidenum">
              <a:rPr lang="en-US" smtClean="0"/>
              <a:t>43</a:t>
            </a:fld>
            <a:endParaRPr lang="en-US"/>
          </a:p>
        </p:txBody>
      </p:sp>
    </p:spTree>
    <p:extLst>
      <p:ext uri="{BB962C8B-B14F-4D97-AF65-F5344CB8AC3E}">
        <p14:creationId xmlns:p14="http://schemas.microsoft.com/office/powerpoint/2010/main" val="860375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validation plan is a guide for the CDMA during data review.  The DVP helps us ensure accuracy and quality of the data, facilitates consistency of review and enables coverage when the assigned CDMA is on leave.</a:t>
            </a:r>
          </a:p>
        </p:txBody>
      </p:sp>
      <p:sp>
        <p:nvSpPr>
          <p:cNvPr id="4" name="Slide Number Placeholder 3"/>
          <p:cNvSpPr>
            <a:spLocks noGrp="1"/>
          </p:cNvSpPr>
          <p:nvPr>
            <p:ph type="sldNum" sz="quarter" idx="5"/>
          </p:nvPr>
        </p:nvSpPr>
        <p:spPr/>
        <p:txBody>
          <a:bodyPr/>
          <a:lstStyle/>
          <a:p>
            <a:fld id="{FCDFBB53-4D7B-A34F-A489-6DABF704F1A1}" type="slidenum">
              <a:rPr lang="en-US" smtClean="0"/>
              <a:t>44</a:t>
            </a:fld>
            <a:endParaRPr lang="en-US"/>
          </a:p>
        </p:txBody>
      </p:sp>
    </p:spTree>
    <p:extLst>
      <p:ext uri="{BB962C8B-B14F-4D97-AF65-F5344CB8AC3E}">
        <p14:creationId xmlns:p14="http://schemas.microsoft.com/office/powerpoint/2010/main" val="1776509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conducting data review, the CDMAs run reports and ensure complete datasets.  The Lineberger Data &amp; Safety Monitoring </a:t>
            </a:r>
            <a:r>
              <a:rPr lang="en-US" dirty="0" err="1"/>
              <a:t>Commeee</a:t>
            </a:r>
            <a:r>
              <a:rPr lang="en-US" dirty="0"/>
              <a:t> meets monthly, and each trial is reviewed according to the risk and complexity score assigned by the PRC.  Each month, the CDMA works with coordinators to ensure safety data are entered and accurate.  We use SAS programming to extract data.  These SAS reports are reviewed by the CDMA prior to distribution to the study team for inclusion in the report to the DSMC.  Similarly, each month we run reports of safety and other data as required by the FDA for their annual reporting.  When we receive a request from an investigator for data to support a presentation or publication, we conduct additional review of the data for quality.  At the end of the study, we prepare the data for database lock.</a:t>
            </a:r>
          </a:p>
        </p:txBody>
      </p:sp>
      <p:sp>
        <p:nvSpPr>
          <p:cNvPr id="4" name="Slide Number Placeholder 3"/>
          <p:cNvSpPr>
            <a:spLocks noGrp="1"/>
          </p:cNvSpPr>
          <p:nvPr>
            <p:ph type="sldNum" sz="quarter" idx="5"/>
          </p:nvPr>
        </p:nvSpPr>
        <p:spPr/>
        <p:txBody>
          <a:bodyPr/>
          <a:lstStyle/>
          <a:p>
            <a:fld id="{FCDFBB53-4D7B-A34F-A489-6DABF704F1A1}" type="slidenum">
              <a:rPr lang="en-US" smtClean="0"/>
              <a:t>45</a:t>
            </a:fld>
            <a:endParaRPr lang="en-US"/>
          </a:p>
        </p:txBody>
      </p:sp>
    </p:spTree>
    <p:extLst>
      <p:ext uri="{BB962C8B-B14F-4D97-AF65-F5344CB8AC3E}">
        <p14:creationId xmlns:p14="http://schemas.microsoft.com/office/powerpoint/2010/main" val="3276938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Principal Investigators own their research data.  We share it internally at the direction of the PI.  The biostatistician may share analyses at the direction of the PI.  If data are to be shared outside the institution, a data use agreement or DUA is required.  DUAs are…</a:t>
            </a:r>
          </a:p>
        </p:txBody>
      </p:sp>
      <p:sp>
        <p:nvSpPr>
          <p:cNvPr id="4" name="Slide Number Placeholder 3"/>
          <p:cNvSpPr>
            <a:spLocks noGrp="1"/>
          </p:cNvSpPr>
          <p:nvPr>
            <p:ph type="sldNum" sz="quarter" idx="5"/>
          </p:nvPr>
        </p:nvSpPr>
        <p:spPr/>
        <p:txBody>
          <a:bodyPr/>
          <a:lstStyle/>
          <a:p>
            <a:fld id="{FCDFBB53-4D7B-A34F-A489-6DABF704F1A1}" type="slidenum">
              <a:rPr lang="en-US" smtClean="0"/>
              <a:t>46</a:t>
            </a:fld>
            <a:endParaRPr lang="en-US"/>
          </a:p>
        </p:txBody>
      </p:sp>
    </p:spTree>
    <p:extLst>
      <p:ext uri="{BB962C8B-B14F-4D97-AF65-F5344CB8AC3E}">
        <p14:creationId xmlns:p14="http://schemas.microsoft.com/office/powerpoint/2010/main" val="3778184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slide showing of our team, minus a couple for whom I’m missing pictures.  We’re a helpful crew – please reach out to us for OnCore access and support, for information about any of our services, or if you have any questions from today’s presentation.</a:t>
            </a:r>
          </a:p>
        </p:txBody>
      </p:sp>
      <p:sp>
        <p:nvSpPr>
          <p:cNvPr id="4" name="Slide Number Placeholder 3"/>
          <p:cNvSpPr>
            <a:spLocks noGrp="1"/>
          </p:cNvSpPr>
          <p:nvPr>
            <p:ph type="sldNum" sz="quarter" idx="5"/>
          </p:nvPr>
        </p:nvSpPr>
        <p:spPr/>
        <p:txBody>
          <a:bodyPr/>
          <a:lstStyle/>
          <a:p>
            <a:fld id="{FCDFBB53-4D7B-A34F-A489-6DABF704F1A1}" type="slidenum">
              <a:rPr lang="en-US" smtClean="0"/>
              <a:t>47</a:t>
            </a:fld>
            <a:endParaRPr lang="en-US"/>
          </a:p>
        </p:txBody>
      </p:sp>
    </p:spTree>
    <p:extLst>
      <p:ext uri="{BB962C8B-B14F-4D97-AF65-F5344CB8AC3E}">
        <p14:creationId xmlns:p14="http://schemas.microsoft.com/office/powerpoint/2010/main" val="363821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DFBB53-4D7B-A34F-A489-6DABF704F1A1}" type="slidenum">
              <a:rPr lang="en-US" smtClean="0"/>
              <a:t>48</a:t>
            </a:fld>
            <a:endParaRPr lang="en-US"/>
          </a:p>
        </p:txBody>
      </p:sp>
    </p:spTree>
    <p:extLst>
      <p:ext uri="{BB962C8B-B14F-4D97-AF65-F5344CB8AC3E}">
        <p14:creationId xmlns:p14="http://schemas.microsoft.com/office/powerpoint/2010/main" val="2080080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2777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the majority of our time in pre-award finance is spent on industry sponsored studies, I’ll take some time to go through the activation process</a:t>
            </a:r>
          </a:p>
          <a:p>
            <a:pPr marL="171450" indent="-171450">
              <a:buFontTx/>
              <a:buChar char="-"/>
            </a:pPr>
            <a:r>
              <a:rPr lang="en-US" dirty="0"/>
              <a:t>On a high level, there are 8 primary steps in the financial process to get a study opened at UNC </a:t>
            </a:r>
          </a:p>
          <a:p>
            <a:pPr marL="171450" indent="-171450">
              <a:buFontTx/>
              <a:buChar char="-"/>
            </a:pPr>
            <a:r>
              <a:rPr lang="en-US" dirty="0"/>
              <a:t>Before we even begin the budget development and negotiation, there are several requirements that need to be completed. </a:t>
            </a:r>
          </a:p>
        </p:txBody>
      </p:sp>
      <p:sp>
        <p:nvSpPr>
          <p:cNvPr id="4" name="Slide Number Placeholder 3"/>
          <p:cNvSpPr>
            <a:spLocks noGrp="1"/>
          </p:cNvSpPr>
          <p:nvPr>
            <p:ph type="sldNum" sz="quarter" idx="5"/>
          </p:nvPr>
        </p:nvSpPr>
        <p:spPr/>
        <p:txBody>
          <a:bodyPr/>
          <a:lstStyle/>
          <a:p>
            <a:fld id="{FCDFBB53-4D7B-A34F-A489-6DABF704F1A1}" type="slidenum">
              <a:rPr lang="en-US" smtClean="0"/>
              <a:t>5</a:t>
            </a:fld>
            <a:endParaRPr lang="en-US"/>
          </a:p>
        </p:txBody>
      </p:sp>
    </p:spTree>
    <p:extLst>
      <p:ext uri="{BB962C8B-B14F-4D97-AF65-F5344CB8AC3E}">
        <p14:creationId xmlns:p14="http://schemas.microsoft.com/office/powerpoint/2010/main" val="1467654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DFBB53-4D7B-A34F-A489-6DABF704F1A1}" type="slidenum">
              <a:rPr lang="en-US" smtClean="0"/>
              <a:t>75</a:t>
            </a:fld>
            <a:endParaRPr lang="en-US"/>
          </a:p>
        </p:txBody>
      </p:sp>
    </p:spTree>
    <p:extLst>
      <p:ext uri="{BB962C8B-B14F-4D97-AF65-F5344CB8AC3E}">
        <p14:creationId xmlns:p14="http://schemas.microsoft.com/office/powerpoint/2010/main" val="2080080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CPO website has more info on roles and leadership structure.</a:t>
            </a:r>
          </a:p>
          <a:p>
            <a:pPr algn="l"/>
            <a:r>
              <a:rPr lang="en-US" dirty="0"/>
              <a:t>From the clinical perspective, each pod consists of Study Coordinators (patient facing) and Data Coordinators (non-patient facing).</a:t>
            </a:r>
          </a:p>
          <a:p>
            <a:pPr algn="l"/>
            <a:r>
              <a:rPr lang="en-US" dirty="0"/>
              <a:t>SCs: mostly unlicensed, so the few licensed SCs assist with orders in Epic</a:t>
            </a:r>
          </a:p>
          <a:p>
            <a:pPr algn="l"/>
            <a:r>
              <a:rPr lang="en-US" dirty="0"/>
              <a:t>SCs are who they will interact most with, so will mostly focus on that role</a:t>
            </a:r>
          </a:p>
        </p:txBody>
      </p:sp>
      <p:sp>
        <p:nvSpPr>
          <p:cNvPr id="4" name="Slide Number Placeholder 3"/>
          <p:cNvSpPr>
            <a:spLocks noGrp="1"/>
          </p:cNvSpPr>
          <p:nvPr>
            <p:ph type="sldNum" sz="quarter" idx="5"/>
          </p:nvPr>
        </p:nvSpPr>
        <p:spPr/>
        <p:txBody>
          <a:bodyPr/>
          <a:lstStyle/>
          <a:p>
            <a:fld id="{FCDFBB53-4D7B-A34F-A489-6DABF704F1A1}" type="slidenum">
              <a:rPr lang="en-US" smtClean="0"/>
              <a:t>77</a:t>
            </a:fld>
            <a:endParaRPr lang="en-US"/>
          </a:p>
        </p:txBody>
      </p:sp>
    </p:spTree>
    <p:extLst>
      <p:ext uri="{BB962C8B-B14F-4D97-AF65-F5344CB8AC3E}">
        <p14:creationId xmlns:p14="http://schemas.microsoft.com/office/powerpoint/2010/main" val="4163067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 role is an iceberg in that there will be areas where they interact with investigators, but that is just a fraction of their responsibilities – and this iceberg doesn’t list everything SCs do</a:t>
            </a:r>
          </a:p>
          <a:p>
            <a:r>
              <a:rPr lang="en-US" dirty="0"/>
              <a:t>All clinical staff are assigned multiple trials based on complexity and enrollment, but all clinical staff are approved on all studies within the pod</a:t>
            </a:r>
          </a:p>
          <a:p>
            <a:r>
              <a:rPr lang="en-US" dirty="0"/>
              <a:t>We’re going to focus on the tip of the iceberg but will also address some of the pieces below the surface as well</a:t>
            </a:r>
          </a:p>
        </p:txBody>
      </p:sp>
      <p:sp>
        <p:nvSpPr>
          <p:cNvPr id="4" name="Slide Number Placeholder 3"/>
          <p:cNvSpPr>
            <a:spLocks noGrp="1"/>
          </p:cNvSpPr>
          <p:nvPr>
            <p:ph type="sldNum" sz="quarter" idx="5"/>
          </p:nvPr>
        </p:nvSpPr>
        <p:spPr/>
        <p:txBody>
          <a:bodyPr/>
          <a:lstStyle/>
          <a:p>
            <a:fld id="{FCDFBB53-4D7B-A34F-A489-6DABF704F1A1}" type="slidenum">
              <a:rPr lang="en-US" smtClean="0"/>
              <a:t>78</a:t>
            </a:fld>
            <a:endParaRPr lang="en-US"/>
          </a:p>
        </p:txBody>
      </p:sp>
    </p:spTree>
    <p:extLst>
      <p:ext uri="{BB962C8B-B14F-4D97-AF65-F5344CB8AC3E}">
        <p14:creationId xmlns:p14="http://schemas.microsoft.com/office/powerpoint/2010/main" val="2026092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ICFs always from OnCore</a:t>
            </a:r>
          </a:p>
          <a:p>
            <a:r>
              <a:rPr lang="en-US" dirty="0"/>
              <a:t>Interpretation: Ruben or Language Line (Spanish backup or other); serve as witness (not study team member); NO hospital interpreters</a:t>
            </a:r>
          </a:p>
        </p:txBody>
      </p:sp>
      <p:sp>
        <p:nvSpPr>
          <p:cNvPr id="4" name="Slide Number Placeholder 3"/>
          <p:cNvSpPr>
            <a:spLocks noGrp="1"/>
          </p:cNvSpPr>
          <p:nvPr>
            <p:ph type="sldNum" sz="quarter" idx="5"/>
          </p:nvPr>
        </p:nvSpPr>
        <p:spPr/>
        <p:txBody>
          <a:bodyPr/>
          <a:lstStyle/>
          <a:p>
            <a:fld id="{FCDFBB53-4D7B-A34F-A489-6DABF704F1A1}" type="slidenum">
              <a:rPr lang="en-US" smtClean="0"/>
              <a:t>79</a:t>
            </a:fld>
            <a:endParaRPr lang="en-US"/>
          </a:p>
        </p:txBody>
      </p:sp>
    </p:spTree>
    <p:extLst>
      <p:ext uri="{BB962C8B-B14F-4D97-AF65-F5344CB8AC3E}">
        <p14:creationId xmlns:p14="http://schemas.microsoft.com/office/powerpoint/2010/main" val="3282287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life expectancy of greater than or equal to 3 months; Known hypersensitivity to biopharmaceutical agents produced in Chinese hamster ovary cells.</a:t>
            </a:r>
          </a:p>
          <a:p>
            <a:r>
              <a:rPr lang="en-US" dirty="0"/>
              <a:t>Scheduling – their calendars make this difficult, so may need their intervention; sometimes requires coordinating different protocol-specific methods for scans</a:t>
            </a:r>
          </a:p>
        </p:txBody>
      </p:sp>
      <p:sp>
        <p:nvSpPr>
          <p:cNvPr id="4" name="Slide Number Placeholder 3"/>
          <p:cNvSpPr>
            <a:spLocks noGrp="1"/>
          </p:cNvSpPr>
          <p:nvPr>
            <p:ph type="sldNum" sz="quarter" idx="5"/>
          </p:nvPr>
        </p:nvSpPr>
        <p:spPr/>
        <p:txBody>
          <a:bodyPr/>
          <a:lstStyle/>
          <a:p>
            <a:fld id="{FCDFBB53-4D7B-A34F-A489-6DABF704F1A1}" type="slidenum">
              <a:rPr lang="en-US" smtClean="0"/>
              <a:t>80</a:t>
            </a:fld>
            <a:endParaRPr lang="en-US"/>
          </a:p>
        </p:txBody>
      </p:sp>
    </p:spTree>
    <p:extLst>
      <p:ext uri="{BB962C8B-B14F-4D97-AF65-F5344CB8AC3E}">
        <p14:creationId xmlns:p14="http://schemas.microsoft.com/office/powerpoint/2010/main" val="2636708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CPP = clinical pharmacist practitioner</a:t>
            </a:r>
          </a:p>
        </p:txBody>
      </p:sp>
      <p:sp>
        <p:nvSpPr>
          <p:cNvPr id="4" name="Slide Number Placeholder 3"/>
          <p:cNvSpPr>
            <a:spLocks noGrp="1"/>
          </p:cNvSpPr>
          <p:nvPr>
            <p:ph type="sldNum" sz="quarter" idx="5"/>
          </p:nvPr>
        </p:nvSpPr>
        <p:spPr/>
        <p:txBody>
          <a:bodyPr/>
          <a:lstStyle/>
          <a:p>
            <a:fld id="{FCDFBB53-4D7B-A34F-A489-6DABF704F1A1}" type="slidenum">
              <a:rPr lang="en-US" smtClean="0"/>
              <a:t>81</a:t>
            </a:fld>
            <a:endParaRPr lang="en-US"/>
          </a:p>
        </p:txBody>
      </p:sp>
    </p:spTree>
    <p:extLst>
      <p:ext uri="{BB962C8B-B14F-4D97-AF65-F5344CB8AC3E}">
        <p14:creationId xmlns:p14="http://schemas.microsoft.com/office/powerpoint/2010/main" val="2226296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scheduling, prepping lab kits, and queuing up treatment plans, SCs also…</a:t>
            </a:r>
          </a:p>
          <a:p>
            <a:r>
              <a:rPr lang="en-US" dirty="0"/>
              <a:t>Assessments = ECGs, labs, disease assessments (scans, </a:t>
            </a:r>
            <a:r>
              <a:rPr lang="en-US" dirty="0" err="1"/>
              <a:t>bmbx</a:t>
            </a:r>
            <a:r>
              <a:rPr lang="en-US" dirty="0"/>
              <a:t>, Rad Core)</a:t>
            </a:r>
          </a:p>
          <a:p>
            <a:r>
              <a:rPr lang="en-US" dirty="0"/>
              <a:t>AEs = CTCAE (will need investigator input/confirmation)</a:t>
            </a:r>
          </a:p>
        </p:txBody>
      </p:sp>
      <p:sp>
        <p:nvSpPr>
          <p:cNvPr id="4" name="Slide Number Placeholder 3"/>
          <p:cNvSpPr>
            <a:spLocks noGrp="1"/>
          </p:cNvSpPr>
          <p:nvPr>
            <p:ph type="sldNum" sz="quarter" idx="5"/>
          </p:nvPr>
        </p:nvSpPr>
        <p:spPr/>
        <p:txBody>
          <a:bodyPr/>
          <a:lstStyle/>
          <a:p>
            <a:fld id="{FCDFBB53-4D7B-A34F-A489-6DABF704F1A1}" type="slidenum">
              <a:rPr lang="en-US" smtClean="0"/>
              <a:t>82</a:t>
            </a:fld>
            <a:endParaRPr lang="en-US"/>
          </a:p>
        </p:txBody>
      </p:sp>
    </p:spTree>
    <p:extLst>
      <p:ext uri="{BB962C8B-B14F-4D97-AF65-F5344CB8AC3E}">
        <p14:creationId xmlns:p14="http://schemas.microsoft.com/office/powerpoint/2010/main" val="69815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investigator interactions and responsibilities are how they demonstrate proper oversight of their trials.</a:t>
            </a:r>
          </a:p>
        </p:txBody>
      </p:sp>
      <p:sp>
        <p:nvSpPr>
          <p:cNvPr id="4" name="Slide Number Placeholder 3"/>
          <p:cNvSpPr>
            <a:spLocks noGrp="1"/>
          </p:cNvSpPr>
          <p:nvPr>
            <p:ph type="sldNum" sz="quarter" idx="5"/>
          </p:nvPr>
        </p:nvSpPr>
        <p:spPr/>
        <p:txBody>
          <a:bodyPr/>
          <a:lstStyle/>
          <a:p>
            <a:fld id="{FCDFBB53-4D7B-A34F-A489-6DABF704F1A1}" type="slidenum">
              <a:rPr lang="en-US" smtClean="0"/>
              <a:t>83</a:t>
            </a:fld>
            <a:endParaRPr lang="en-US"/>
          </a:p>
        </p:txBody>
      </p:sp>
    </p:spTree>
    <p:extLst>
      <p:ext uri="{BB962C8B-B14F-4D97-AF65-F5344CB8AC3E}">
        <p14:creationId xmlns:p14="http://schemas.microsoft.com/office/powerpoint/2010/main" val="727574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DCs, importance of prompt response from investigators</a:t>
            </a:r>
          </a:p>
          <a:p>
            <a:pPr marL="0" marR="0" lvl="0" indent="0" algn="l" defTabSz="914362" rtl="0" eaLnBrk="1" fontAlgn="auto" latinLnBrk="0" hangingPunct="1">
              <a:lnSpc>
                <a:spcPct val="100000"/>
              </a:lnSpc>
              <a:spcBef>
                <a:spcPts val="0"/>
              </a:spcBef>
              <a:spcAft>
                <a:spcPts val="0"/>
              </a:spcAft>
              <a:buClrTx/>
              <a:buSzTx/>
              <a:buFontTx/>
              <a:buNone/>
              <a:tabLst/>
              <a:defRPr/>
            </a:pPr>
            <a:r>
              <a:rPr lang="en-US" dirty="0"/>
              <a:t>SAEs: clock starts for reporting from the moment a study team member becomes aware – and that includes you!</a:t>
            </a:r>
          </a:p>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84</a:t>
            </a:fld>
            <a:endParaRPr lang="en-US"/>
          </a:p>
        </p:txBody>
      </p:sp>
    </p:spTree>
    <p:extLst>
      <p:ext uri="{BB962C8B-B14F-4D97-AF65-F5344CB8AC3E}">
        <p14:creationId xmlns:p14="http://schemas.microsoft.com/office/powerpoint/2010/main" val="6917464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Trial assignments partially using OPAL (Ontario Protocol Assessment Level)</a:t>
            </a:r>
          </a:p>
          <a:p>
            <a:r>
              <a:rPr lang="en-US" dirty="0"/>
              <a:t>Condition 1: flexible</a:t>
            </a:r>
          </a:p>
          <a:p>
            <a:r>
              <a:rPr lang="en-US" dirty="0"/>
              <a:t>Condition 2: must not report to work and must leave campus – must use personal leave time (comp, vacation, or bonus) if absent</a:t>
            </a:r>
          </a:p>
          <a:p>
            <a:pPr marL="0" marR="0" lvl="0" indent="0" algn="l" defTabSz="914362" rtl="0" eaLnBrk="1" fontAlgn="auto" latinLnBrk="0" hangingPunct="1">
              <a:lnSpc>
                <a:spcPct val="100000"/>
              </a:lnSpc>
              <a:spcBef>
                <a:spcPts val="0"/>
              </a:spcBef>
              <a:spcAft>
                <a:spcPts val="0"/>
              </a:spcAft>
              <a:buClrTx/>
              <a:buSzTx/>
              <a:buFontTx/>
              <a:buNone/>
              <a:tabLst/>
              <a:defRPr/>
            </a:pPr>
            <a:r>
              <a:rPr lang="en-US" dirty="0"/>
              <a:t>Condition 3: must not report to work and must leave campus – not required to use leave</a:t>
            </a:r>
          </a:p>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86</a:t>
            </a:fld>
            <a:endParaRPr lang="en-US"/>
          </a:p>
        </p:txBody>
      </p:sp>
    </p:spTree>
    <p:extLst>
      <p:ext uri="{BB962C8B-B14F-4D97-AF65-F5344CB8AC3E}">
        <p14:creationId xmlns:p14="http://schemas.microsoft.com/office/powerpoint/2010/main" val="3780005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first is having a confidentiality agreement in place.</a:t>
            </a:r>
          </a:p>
          <a:p>
            <a:pPr marL="628631" lvl="1" indent="-171450">
              <a:buFontTx/>
              <a:buChar char="-"/>
            </a:pPr>
            <a:r>
              <a:rPr lang="en-US" dirty="0"/>
              <a:t>In order for the PI and study team to review the documents such as the protocol, a CDA must be executed between the sponsor and UNC</a:t>
            </a:r>
          </a:p>
          <a:p>
            <a:pPr marL="171450" indent="-171450">
              <a:buFontTx/>
              <a:buChar char="-"/>
            </a:pPr>
            <a:r>
              <a:rPr lang="en-US" dirty="0"/>
              <a:t>Once the PI decides to move forward, it must receive initial approval from Lineberger Leadership. They look at things like…</a:t>
            </a:r>
          </a:p>
          <a:p>
            <a:pPr marL="628631" lvl="1" indent="-171450">
              <a:buFontTx/>
              <a:buChar char="-"/>
            </a:pPr>
            <a:r>
              <a:rPr lang="en-US" dirty="0"/>
              <a:t>Staffing availability</a:t>
            </a:r>
          </a:p>
          <a:p>
            <a:pPr marL="628631" lvl="1" indent="-171450">
              <a:buFontTx/>
              <a:buChar char="-"/>
            </a:pPr>
            <a:r>
              <a:rPr lang="en-US" dirty="0"/>
              <a:t>Benefit to patients with certain disease</a:t>
            </a:r>
          </a:p>
          <a:p>
            <a:pPr marL="628631" lvl="1" indent="-171450">
              <a:buFontTx/>
              <a:buChar char="-"/>
            </a:pPr>
            <a:r>
              <a:rPr lang="en-US" dirty="0"/>
              <a:t>Ensure it will not adversely affect a similar study that is already opened.</a:t>
            </a:r>
          </a:p>
          <a:p>
            <a:pPr marL="171450" lvl="0" indent="-171450">
              <a:buFontTx/>
              <a:buChar char="-"/>
            </a:pPr>
            <a:r>
              <a:rPr lang="en-US" dirty="0"/>
              <a:t>Require several study documents be in place such as the </a:t>
            </a:r>
          </a:p>
          <a:p>
            <a:pPr marL="628631" lvl="1" indent="-171450">
              <a:buFontTx/>
              <a:buChar char="-"/>
            </a:pPr>
            <a:r>
              <a:rPr lang="en-US" dirty="0"/>
              <a:t>Draft Budget</a:t>
            </a:r>
          </a:p>
          <a:p>
            <a:pPr marL="628631" lvl="1" indent="-171450">
              <a:buFontTx/>
              <a:buChar char="-"/>
            </a:pPr>
            <a:r>
              <a:rPr lang="en-US" dirty="0"/>
              <a:t>Draft Contract </a:t>
            </a:r>
          </a:p>
          <a:p>
            <a:pPr marL="628631" lvl="1" indent="-171450">
              <a:buFontTx/>
              <a:buChar char="-"/>
            </a:pPr>
            <a:r>
              <a:rPr lang="en-US" dirty="0"/>
              <a:t>And the clinical documents </a:t>
            </a:r>
          </a:p>
        </p:txBody>
      </p:sp>
      <p:sp>
        <p:nvSpPr>
          <p:cNvPr id="4" name="Slide Number Placeholder 3"/>
          <p:cNvSpPr>
            <a:spLocks noGrp="1"/>
          </p:cNvSpPr>
          <p:nvPr>
            <p:ph type="sldNum" sz="quarter" idx="5"/>
          </p:nvPr>
        </p:nvSpPr>
        <p:spPr/>
        <p:txBody>
          <a:bodyPr/>
          <a:lstStyle/>
          <a:p>
            <a:fld id="{FCDFBB53-4D7B-A34F-A489-6DABF704F1A1}" type="slidenum">
              <a:rPr lang="en-US" smtClean="0"/>
              <a:t>6</a:t>
            </a:fld>
            <a:endParaRPr lang="en-US"/>
          </a:p>
        </p:txBody>
      </p:sp>
    </p:spTree>
    <p:extLst>
      <p:ext uri="{BB962C8B-B14F-4D97-AF65-F5344CB8AC3E}">
        <p14:creationId xmlns:p14="http://schemas.microsoft.com/office/powerpoint/2010/main" val="37097900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87</a:t>
            </a:fld>
            <a:endParaRPr lang="en-US"/>
          </a:p>
        </p:txBody>
      </p:sp>
    </p:spTree>
    <p:extLst>
      <p:ext uri="{BB962C8B-B14F-4D97-AF65-F5344CB8AC3E}">
        <p14:creationId xmlns:p14="http://schemas.microsoft.com/office/powerpoint/2010/main" val="33021475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DFBB53-4D7B-A34F-A489-6DABF704F1A1}" type="slidenum">
              <a:rPr lang="en-US" smtClean="0"/>
              <a:t>88</a:t>
            </a:fld>
            <a:endParaRPr lang="en-US"/>
          </a:p>
        </p:txBody>
      </p:sp>
    </p:spTree>
    <p:extLst>
      <p:ext uri="{BB962C8B-B14F-4D97-AF65-F5344CB8AC3E}">
        <p14:creationId xmlns:p14="http://schemas.microsoft.com/office/powerpoint/2010/main" val="2080080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correcting and remedying the root cause, not </a:t>
            </a:r>
          </a:p>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98</a:t>
            </a:fld>
            <a:endParaRPr lang="en-US"/>
          </a:p>
        </p:txBody>
      </p:sp>
    </p:spTree>
    <p:extLst>
      <p:ext uri="{BB962C8B-B14F-4D97-AF65-F5344CB8AC3E}">
        <p14:creationId xmlns:p14="http://schemas.microsoft.com/office/powerpoint/2010/main" val="35071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next step involves our </a:t>
            </a:r>
            <a:r>
              <a:rPr lang="en-US" dirty="0" err="1"/>
              <a:t>OnCore</a:t>
            </a:r>
            <a:r>
              <a:rPr lang="en-US" dirty="0"/>
              <a:t> System. </a:t>
            </a:r>
          </a:p>
          <a:p>
            <a:pPr marL="171450" indent="-171450">
              <a:buFontTx/>
              <a:buChar char="-"/>
            </a:pPr>
            <a:r>
              <a:rPr lang="en-US" dirty="0"/>
              <a:t>Mary O’Dwyer will speak in more detail about </a:t>
            </a:r>
            <a:r>
              <a:rPr lang="en-US" dirty="0" err="1"/>
              <a:t>OnCore</a:t>
            </a:r>
            <a:r>
              <a:rPr lang="en-US" dirty="0"/>
              <a:t> and it’s functionality during her talk</a:t>
            </a:r>
          </a:p>
        </p:txBody>
      </p:sp>
      <p:sp>
        <p:nvSpPr>
          <p:cNvPr id="4" name="Slide Number Placeholder 3"/>
          <p:cNvSpPr>
            <a:spLocks noGrp="1"/>
          </p:cNvSpPr>
          <p:nvPr>
            <p:ph type="sldNum" sz="quarter" idx="5"/>
          </p:nvPr>
        </p:nvSpPr>
        <p:spPr/>
        <p:txBody>
          <a:bodyPr/>
          <a:lstStyle/>
          <a:p>
            <a:fld id="{FCDFBB53-4D7B-A34F-A489-6DABF704F1A1}" type="slidenum">
              <a:rPr lang="en-US" smtClean="0"/>
              <a:t>7</a:t>
            </a:fld>
            <a:endParaRPr lang="en-US"/>
          </a:p>
        </p:txBody>
      </p:sp>
    </p:spTree>
    <p:extLst>
      <p:ext uri="{BB962C8B-B14F-4D97-AF65-F5344CB8AC3E}">
        <p14:creationId xmlns:p14="http://schemas.microsoft.com/office/powerpoint/2010/main" val="139405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Lineberger utilizes </a:t>
            </a:r>
            <a:r>
              <a:rPr lang="en-US" dirty="0" err="1"/>
              <a:t>OnCore</a:t>
            </a:r>
            <a:r>
              <a:rPr lang="en-US" dirty="0"/>
              <a:t> for a variety of functions. </a:t>
            </a:r>
          </a:p>
          <a:p>
            <a:pPr marL="628631" lvl="1" indent="-171450">
              <a:buFontTx/>
              <a:buChar char="-"/>
            </a:pPr>
            <a:r>
              <a:rPr lang="en-US" dirty="0"/>
              <a:t>It allows us to not only track patient visits but also is used for billing the sponsor once a study opens to accrual</a:t>
            </a:r>
          </a:p>
          <a:p>
            <a:pPr marL="171450" lvl="0" indent="-171450">
              <a:buFontTx/>
              <a:buChar char="-"/>
            </a:pPr>
            <a:r>
              <a:rPr lang="en-US" dirty="0"/>
              <a:t>One of the first steps we take in the budget process is to build the calendar in </a:t>
            </a:r>
            <a:r>
              <a:rPr lang="en-US" dirty="0" err="1"/>
              <a:t>OnCore</a:t>
            </a:r>
            <a:endParaRPr lang="en-US" dirty="0"/>
          </a:p>
          <a:p>
            <a:pPr marL="628631" lvl="1" indent="-171450">
              <a:buFontTx/>
              <a:buChar char="-"/>
            </a:pPr>
            <a:r>
              <a:rPr lang="en-US" dirty="0"/>
              <a:t>We contract with a third party that takes the time and events table from the protocol and replicates it in </a:t>
            </a:r>
            <a:r>
              <a:rPr lang="en-US" dirty="0" err="1"/>
              <a:t>OnCore</a:t>
            </a:r>
            <a:r>
              <a:rPr lang="en-US" dirty="0"/>
              <a:t>.</a:t>
            </a:r>
          </a:p>
          <a:p>
            <a:pPr marL="1085812" lvl="2" indent="-171450">
              <a:buFontTx/>
              <a:buChar char="-"/>
            </a:pPr>
            <a:r>
              <a:rPr lang="en-US" dirty="0"/>
              <a:t>This allows the study team to have a clear understanding of the visits and the types of procedures that will be performed. </a:t>
            </a:r>
          </a:p>
          <a:p>
            <a:pPr marL="171450" lvl="0" indent="-171450">
              <a:buFontTx/>
              <a:buChar char="-"/>
            </a:pPr>
            <a:r>
              <a:rPr lang="en-US" dirty="0"/>
              <a:t>It typically takes 1-2 weeks for an </a:t>
            </a:r>
            <a:r>
              <a:rPr lang="en-US" dirty="0" err="1"/>
              <a:t>OnCore</a:t>
            </a:r>
            <a:r>
              <a:rPr lang="en-US" dirty="0"/>
              <a:t> calendar to be built</a:t>
            </a:r>
          </a:p>
        </p:txBody>
      </p:sp>
      <p:sp>
        <p:nvSpPr>
          <p:cNvPr id="4" name="Slide Number Placeholder 3"/>
          <p:cNvSpPr>
            <a:spLocks noGrp="1"/>
          </p:cNvSpPr>
          <p:nvPr>
            <p:ph type="sldNum" sz="quarter" idx="5"/>
          </p:nvPr>
        </p:nvSpPr>
        <p:spPr/>
        <p:txBody>
          <a:bodyPr/>
          <a:lstStyle/>
          <a:p>
            <a:fld id="{FCDFBB53-4D7B-A34F-A489-6DABF704F1A1}" type="slidenum">
              <a:rPr lang="en-US" smtClean="0"/>
              <a:t>8</a:t>
            </a:fld>
            <a:endParaRPr lang="en-US"/>
          </a:p>
        </p:txBody>
      </p:sp>
    </p:spTree>
    <p:extLst>
      <p:ext uri="{BB962C8B-B14F-4D97-AF65-F5344CB8AC3E}">
        <p14:creationId xmlns:p14="http://schemas.microsoft.com/office/powerpoint/2010/main" val="272071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as the </a:t>
            </a:r>
            <a:r>
              <a:rPr lang="en-US" dirty="0" err="1"/>
              <a:t>OnCore</a:t>
            </a:r>
            <a:r>
              <a:rPr lang="en-US" dirty="0"/>
              <a:t> Calendar build, we submit the contract for review and negotiation </a:t>
            </a:r>
          </a:p>
          <a:p>
            <a:endParaRPr lang="en-US" dirty="0"/>
          </a:p>
        </p:txBody>
      </p:sp>
      <p:sp>
        <p:nvSpPr>
          <p:cNvPr id="4" name="Slide Number Placeholder 3"/>
          <p:cNvSpPr>
            <a:spLocks noGrp="1"/>
          </p:cNvSpPr>
          <p:nvPr>
            <p:ph type="sldNum" sz="quarter" idx="5"/>
          </p:nvPr>
        </p:nvSpPr>
        <p:spPr/>
        <p:txBody>
          <a:bodyPr/>
          <a:lstStyle/>
          <a:p>
            <a:fld id="{FCDFBB53-4D7B-A34F-A489-6DABF704F1A1}" type="slidenum">
              <a:rPr lang="en-US" smtClean="0"/>
              <a:t>9</a:t>
            </a:fld>
            <a:endParaRPr lang="en-US"/>
          </a:p>
        </p:txBody>
      </p:sp>
    </p:spTree>
    <p:extLst>
      <p:ext uri="{BB962C8B-B14F-4D97-AF65-F5344CB8AC3E}">
        <p14:creationId xmlns:p14="http://schemas.microsoft.com/office/powerpoint/2010/main" val="3429668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a:stretch>
            <a:fillRect/>
          </a:stretch>
        </p:blipFill>
        <p:spPr>
          <a:xfrm>
            <a:off x="197942" y="911113"/>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164435" y="842533"/>
            <a:ext cx="1703833" cy="594360"/>
          </a:xfrm>
          <a:prstGeom prst="rect">
            <a:avLst/>
          </a:prstGeom>
        </p:spPr>
      </p:pic>
      <p:sp>
        <p:nvSpPr>
          <p:cNvPr id="12" name="Rectangle 11">
            <a:extLst>
              <a:ext uri="{FF2B5EF4-FFF2-40B4-BE49-F238E27FC236}">
                <a16:creationId xmlns:a16="http://schemas.microsoft.com/office/drawing/2014/main" id="{17CC0FC8-C418-B348-AE9B-D40DD265A5A5}"/>
              </a:ext>
            </a:extLst>
          </p:cNvPr>
          <p:cNvSpPr/>
          <p:nvPr userDrawn="1"/>
        </p:nvSpPr>
        <p:spPr>
          <a:xfrm>
            <a:off x="1" y="0"/>
            <a:ext cx="12192000" cy="64008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F71FFD-361E-C645-86F9-302FC5671071}"/>
              </a:ext>
            </a:extLst>
          </p:cNvPr>
          <p:cNvPicPr>
            <a:picLocks noChangeAspect="1"/>
          </p:cNvPicPr>
          <p:nvPr userDrawn="1"/>
        </p:nvPicPr>
        <p:blipFill>
          <a:blip r:embed="rId4">
            <a:alphaModFix/>
            <a:duotone>
              <a:prstClr val="black"/>
              <a:schemeClr val="accent5">
                <a:tint val="45000"/>
                <a:satMod val="400000"/>
              </a:schemeClr>
            </a:duotone>
            <a:extLst>
              <a:ext uri="{BEBA8EAE-BF5A-486C-A8C5-ECC9F3942E4B}">
                <a14:imgProps xmlns:a14="http://schemas.microsoft.com/office/drawing/2010/main">
                  <a14:imgLayer>
                    <a14:imgEffect>
                      <a14:saturation sat="0"/>
                    </a14:imgEffect>
                  </a14:imgLayer>
                </a14:imgProps>
              </a:ext>
            </a:extLst>
          </a:blip>
          <a:stretch>
            <a:fillRect/>
          </a:stretch>
        </p:blipFill>
        <p:spPr>
          <a:xfrm>
            <a:off x="0" y="5562600"/>
            <a:ext cx="12192000" cy="1143000"/>
          </a:xfrm>
          <a:prstGeom prst="rect">
            <a:avLst/>
          </a:prstGeom>
        </p:spPr>
      </p:pic>
    </p:spTree>
    <p:extLst>
      <p:ext uri="{BB962C8B-B14F-4D97-AF65-F5344CB8AC3E}">
        <p14:creationId xmlns:p14="http://schemas.microsoft.com/office/powerpoint/2010/main" val="348740719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0515600" cy="548640"/>
          </a:xfrm>
        </p:spPr>
        <p:txBody>
          <a:bodyPr>
            <a:normAutofit/>
          </a:bodyPr>
          <a:lstStyle>
            <a:lvl1pPr marL="0" indent="0" algn="l">
              <a:tabLst>
                <a:tab pos="1019175" algn="l"/>
              </a:tabLst>
              <a:defRPr sz="3600" b="1" i="0" baseline="0">
                <a:solidFill>
                  <a:srgbClr val="4B9CD3"/>
                </a:solidFill>
                <a:latin typeface="Calibri" panose="020F0502020204030204" pitchFamily="34"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39189" y="1825625"/>
            <a:ext cx="10515600" cy="4351338"/>
          </a:xfrm>
        </p:spPr>
        <p:txBody>
          <a:bodyPr/>
          <a:lstStyle>
            <a:lvl1pPr>
              <a:defRPr b="1" i="0" baseline="0">
                <a:latin typeface="Calibri" panose="020F0502020204030204" pitchFamily="34" charset="0"/>
              </a:defRPr>
            </a:lvl1pPr>
            <a:lvl2pPr>
              <a:defRPr b="1" i="0">
                <a:latin typeface="Whitney Semibold" pitchFamily="2" charset="77"/>
              </a:defRPr>
            </a:lvl2pPr>
            <a:lvl3pPr>
              <a:defRPr b="1" i="0">
                <a:latin typeface="Whitney Semibold" pitchFamily="2" charset="77"/>
              </a:defRPr>
            </a:lvl3pPr>
            <a:lvl4pPr>
              <a:defRPr b="1" i="0">
                <a:latin typeface="Whitney Semibold" pitchFamily="2" charset="77"/>
              </a:defRPr>
            </a:lvl4pPr>
            <a:lvl5pPr>
              <a:defRPr b="1" i="0">
                <a:latin typeface="Whitney Semi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1115568"/>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0995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4" name="TextBox 3">
            <a:extLst>
              <a:ext uri="{FF2B5EF4-FFF2-40B4-BE49-F238E27FC236}">
                <a16:creationId xmlns:a16="http://schemas.microsoft.com/office/drawing/2014/main" id="{288D143D-F383-F446-A121-D24944A6351D}"/>
              </a:ext>
            </a:extLst>
          </p:cNvPr>
          <p:cNvSpPr txBox="1"/>
          <p:nvPr userDrawn="1"/>
        </p:nvSpPr>
        <p:spPr>
          <a:xfrm>
            <a:off x="1288473" y="193964"/>
            <a:ext cx="184731" cy="461665"/>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9DF1D16-3064-8242-B2EA-5C3969E6DC1C}"/>
              </a:ext>
            </a:extLst>
          </p:cNvPr>
          <p:cNvSpPr/>
          <p:nvPr userDrawn="1"/>
        </p:nvSpPr>
        <p:spPr>
          <a:xfrm>
            <a:off x="1" y="-41565"/>
            <a:ext cx="12192000" cy="193964"/>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3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2270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4188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6090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28959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222606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10/22/21</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90937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728516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258601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2" r:id="rId8"/>
    <p:sldLayoutId id="2147483673" r:id="rId9"/>
  </p:sldLayoutIdLst>
  <p:txStyles>
    <p:titleStyle>
      <a:lvl1pPr algn="l" defTabSz="914400" rtl="0" eaLnBrk="1" latinLnBrk="0" hangingPunct="1">
        <a:lnSpc>
          <a:spcPct val="90000"/>
        </a:lnSpc>
        <a:spcBef>
          <a:spcPct val="0"/>
        </a:spcBef>
        <a:buNone/>
        <a:defRPr sz="4400" b="0" i="0" kern="1200" baseline="0">
          <a:solidFill>
            <a:srgbClr val="003366"/>
          </a:solidFill>
          <a:latin typeface="Calibri" panose="020F0502020204030204" pitchFamily="34"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blogs.ubc.ca/teachwordpress/2015/02/03/fishbone-collaboration/"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8.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jpeg"/><Relationship Id="rId3" Type="http://schemas.openxmlformats.org/officeDocument/2006/relationships/image" Target="../media/image21.jpeg"/><Relationship Id="rId7" Type="http://schemas.openxmlformats.org/officeDocument/2006/relationships/image" Target="cid:image003.jpg@01D5B5BC.94A0E870" TargetMode="External"/><Relationship Id="rId12"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0" Type="http://schemas.openxmlformats.org/officeDocument/2006/relationships/image" Target="cid:1b6a8b31-b231-47b6-b893-89e9c90adf3e" TargetMode="External"/><Relationship Id="rId4" Type="http://schemas.openxmlformats.org/officeDocument/2006/relationships/image" Target="../media/image22.jpg"/><Relationship Id="rId9" Type="http://schemas.openxmlformats.org/officeDocument/2006/relationships/image" Target="../media/image2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openclipart.org/detail/167093/StopSign-nofont"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pngall.com/certified-stamp-png"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mailto:shaw_scott@med.unc.edu"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s://www.flickr.com/photos/joebeone/1764150164"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creoleindc.typepad.com/rantings_of_a_creole_prin/2009/02/is-all-fair-in.html"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deviantart.com/barrymieny/art/Layered-Database-Source-Documents-348798124" TargetMode="Externa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unsuckdcmetro.blogspot.com/2013_01_01_archive.html"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E1C1C-C97F-4C64-8307-6FFE40C908F0}"/>
              </a:ext>
            </a:extLst>
          </p:cNvPr>
          <p:cNvSpPr txBox="1"/>
          <p:nvPr/>
        </p:nvSpPr>
        <p:spPr>
          <a:xfrm>
            <a:off x="38349" y="2612229"/>
            <a:ext cx="11641777" cy="2554545"/>
          </a:xfrm>
          <a:prstGeom prst="rect">
            <a:avLst/>
          </a:prstGeom>
          <a:noFill/>
        </p:spPr>
        <p:txBody>
          <a:bodyPr wrap="none" rtlCol="0">
            <a:spAutoFit/>
          </a:bodyPr>
          <a:lstStyle/>
          <a:p>
            <a:pPr algn="ctr"/>
            <a:r>
              <a:rPr lang="en-US" b="1" dirty="0">
                <a:solidFill>
                  <a:schemeClr val="bg1"/>
                </a:solidFill>
              </a:rPr>
              <a:t>Clinical Trial Operations</a:t>
            </a:r>
          </a:p>
          <a:p>
            <a:pPr algn="ctr"/>
            <a:r>
              <a:rPr lang="en-US" b="1" dirty="0">
                <a:solidFill>
                  <a:schemeClr val="bg1"/>
                </a:solidFill>
              </a:rPr>
              <a:t>10.20.2021</a:t>
            </a:r>
          </a:p>
          <a:p>
            <a:pPr algn="ctr"/>
            <a:endParaRPr lang="en-US" sz="1600" dirty="0">
              <a:solidFill>
                <a:schemeClr val="bg1"/>
              </a:solidFill>
            </a:endParaRPr>
          </a:p>
          <a:p>
            <a:pPr algn="ctr"/>
            <a:r>
              <a:rPr lang="en-US" sz="1600" b="1" dirty="0">
                <a:solidFill>
                  <a:schemeClr val="bg1"/>
                </a:solidFill>
              </a:rPr>
              <a:t>CPO Pre-Award Finance </a:t>
            </a:r>
            <a:r>
              <a:rPr lang="en-US" sz="1600" dirty="0">
                <a:solidFill>
                  <a:schemeClr val="bg1"/>
                </a:solidFill>
              </a:rPr>
              <a:t>– Coleman Tew – Pre-Award Clinical Trials Manager</a:t>
            </a:r>
          </a:p>
          <a:p>
            <a:pPr algn="ctr"/>
            <a:r>
              <a:rPr lang="en-US" sz="1600" b="1" dirty="0">
                <a:solidFill>
                  <a:schemeClr val="bg1"/>
                </a:solidFill>
              </a:rPr>
              <a:t>Clinical Data Operations </a:t>
            </a:r>
            <a:r>
              <a:rPr lang="en-US" sz="1600" dirty="0">
                <a:solidFill>
                  <a:schemeClr val="bg1"/>
                </a:solidFill>
              </a:rPr>
              <a:t>– Mary O’Dwyer – Assistant Director, Clinical Data Operations</a:t>
            </a:r>
          </a:p>
          <a:p>
            <a:pPr algn="ctr"/>
            <a:r>
              <a:rPr lang="en-US" sz="1600" b="1" dirty="0">
                <a:solidFill>
                  <a:schemeClr val="bg1"/>
                </a:solidFill>
              </a:rPr>
              <a:t>Regulatory Affairs </a:t>
            </a:r>
            <a:r>
              <a:rPr lang="en-US" sz="1600" dirty="0">
                <a:solidFill>
                  <a:schemeClr val="bg1"/>
                </a:solidFill>
              </a:rPr>
              <a:t>– Shaw Scott –Assistant Director, Regulatory &amp; Compliance</a:t>
            </a:r>
          </a:p>
          <a:p>
            <a:pPr algn="ctr"/>
            <a:r>
              <a:rPr lang="en-US" sz="1600" b="1" dirty="0">
                <a:solidFill>
                  <a:schemeClr val="bg1"/>
                </a:solidFill>
              </a:rPr>
              <a:t>CPO Clinical Operations </a:t>
            </a:r>
            <a:r>
              <a:rPr lang="en-US" sz="1600" dirty="0">
                <a:solidFill>
                  <a:schemeClr val="bg1"/>
                </a:solidFill>
              </a:rPr>
              <a:t>– Stefanie Belanger – Assistant Director, Clinical Research Operations &amp; Medical Center Integration</a:t>
            </a:r>
          </a:p>
          <a:p>
            <a:pPr algn="ctr"/>
            <a:r>
              <a:rPr lang="en-US" sz="1600" b="1" dirty="0">
                <a:solidFill>
                  <a:schemeClr val="bg1"/>
                </a:solidFill>
              </a:rPr>
              <a:t>Compliance</a:t>
            </a:r>
            <a:r>
              <a:rPr lang="en-US" sz="1600" dirty="0">
                <a:solidFill>
                  <a:schemeClr val="bg1"/>
                </a:solidFill>
              </a:rPr>
              <a:t> – Tess Cummings – Director, Clinical Protocol Office &amp; Sr. Advisor to UNC Office of Vice Chancellor for Research</a:t>
            </a:r>
          </a:p>
          <a:p>
            <a:pPr algn="ctr"/>
            <a:endParaRPr lang="en-US" sz="1600" dirty="0">
              <a:solidFill>
                <a:schemeClr val="bg1"/>
              </a:solidFill>
            </a:endParaRPr>
          </a:p>
        </p:txBody>
      </p:sp>
    </p:spTree>
    <p:extLst>
      <p:ext uri="{BB962C8B-B14F-4D97-AF65-F5344CB8AC3E}">
        <p14:creationId xmlns:p14="http://schemas.microsoft.com/office/powerpoint/2010/main" val="613541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85CC-2C31-4AE5-925B-B7E908ABC28B}"/>
              </a:ext>
            </a:extLst>
          </p:cNvPr>
          <p:cNvSpPr>
            <a:spLocks noGrp="1"/>
          </p:cNvSpPr>
          <p:nvPr>
            <p:ph type="title"/>
          </p:nvPr>
        </p:nvSpPr>
        <p:spPr/>
        <p:txBody>
          <a:bodyPr>
            <a:normAutofit fontScale="90000"/>
          </a:bodyPr>
          <a:lstStyle/>
          <a:p>
            <a:r>
              <a:rPr lang="en-US" dirty="0"/>
              <a:t>Contract Negotiation</a:t>
            </a:r>
          </a:p>
        </p:txBody>
      </p:sp>
      <p:sp>
        <p:nvSpPr>
          <p:cNvPr id="3" name="Content Placeholder 2">
            <a:extLst>
              <a:ext uri="{FF2B5EF4-FFF2-40B4-BE49-F238E27FC236}">
                <a16:creationId xmlns:a16="http://schemas.microsoft.com/office/drawing/2014/main" id="{DD8CA49B-B652-42B1-99BA-3D84238B472A}"/>
              </a:ext>
            </a:extLst>
          </p:cNvPr>
          <p:cNvSpPr>
            <a:spLocks noGrp="1"/>
          </p:cNvSpPr>
          <p:nvPr>
            <p:ph idx="1"/>
          </p:nvPr>
        </p:nvSpPr>
        <p:spPr/>
        <p:txBody>
          <a:bodyPr/>
          <a:lstStyle/>
          <a:p>
            <a:r>
              <a:rPr lang="en-US" dirty="0"/>
              <a:t>Negotiated by Office Industry Contracting</a:t>
            </a:r>
          </a:p>
          <a:p>
            <a:pPr lvl="1"/>
            <a:r>
              <a:rPr lang="en-US" dirty="0"/>
              <a:t>Data Collection</a:t>
            </a:r>
          </a:p>
          <a:p>
            <a:pPr lvl="1"/>
            <a:r>
              <a:rPr lang="en-US" dirty="0"/>
              <a:t>Intellectual Property</a:t>
            </a:r>
          </a:p>
          <a:p>
            <a:pPr lvl="1"/>
            <a:r>
              <a:rPr lang="en-US" dirty="0"/>
              <a:t>Publication Rights</a:t>
            </a:r>
          </a:p>
          <a:p>
            <a:pPr lvl="1"/>
            <a:r>
              <a:rPr lang="en-US" dirty="0"/>
              <a:t>Liability</a:t>
            </a:r>
          </a:p>
          <a:p>
            <a:pPr lvl="1"/>
            <a:r>
              <a:rPr lang="en-US" dirty="0"/>
              <a:t>Indemnification </a:t>
            </a:r>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886276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5A7A-0008-4E6E-9BA3-39D5DB317FE0}"/>
              </a:ext>
            </a:extLst>
          </p:cNvPr>
          <p:cNvSpPr>
            <a:spLocks noGrp="1"/>
          </p:cNvSpPr>
          <p:nvPr>
            <p:ph type="title"/>
          </p:nvPr>
        </p:nvSpPr>
        <p:spPr/>
        <p:txBody>
          <a:bodyPr>
            <a:normAutofit fontScale="90000"/>
          </a:bodyPr>
          <a:lstStyle/>
          <a:p>
            <a:r>
              <a:rPr lang="en-US" dirty="0"/>
              <a:t>RCA Techniques &amp; Outcome</a:t>
            </a:r>
          </a:p>
        </p:txBody>
      </p:sp>
      <p:sp>
        <p:nvSpPr>
          <p:cNvPr id="3" name="Content Placeholder 2">
            <a:extLst>
              <a:ext uri="{FF2B5EF4-FFF2-40B4-BE49-F238E27FC236}">
                <a16:creationId xmlns:a16="http://schemas.microsoft.com/office/drawing/2014/main" id="{36C141E6-CD1D-496C-A69A-552B4B3213F9}"/>
              </a:ext>
            </a:extLst>
          </p:cNvPr>
          <p:cNvSpPr>
            <a:spLocks noGrp="1"/>
          </p:cNvSpPr>
          <p:nvPr>
            <p:ph idx="1"/>
          </p:nvPr>
        </p:nvSpPr>
        <p:spPr/>
        <p:txBody>
          <a:bodyPr/>
          <a:lstStyle/>
          <a:p>
            <a:r>
              <a:rPr lang="en-US" dirty="0"/>
              <a:t>5 Why’s</a:t>
            </a:r>
          </a:p>
          <a:p>
            <a:r>
              <a:rPr lang="en-US" dirty="0"/>
              <a:t>Fishbone Diagram</a:t>
            </a:r>
          </a:p>
          <a:p>
            <a:pPr marL="0" indent="0">
              <a:buNone/>
            </a:pPr>
            <a:r>
              <a:rPr lang="en-US" dirty="0"/>
              <a:t>Identification of the Causative Factors</a:t>
            </a:r>
          </a:p>
          <a:p>
            <a:pPr marL="0" indent="0">
              <a:buNone/>
            </a:pPr>
            <a:endParaRPr lang="en-US" dirty="0"/>
          </a:p>
        </p:txBody>
      </p:sp>
      <p:pic>
        <p:nvPicPr>
          <p:cNvPr id="4" name="Picture 3" descr="Diagram&#10;&#10;Description automatically generated">
            <a:extLst>
              <a:ext uri="{FF2B5EF4-FFF2-40B4-BE49-F238E27FC236}">
                <a16:creationId xmlns:a16="http://schemas.microsoft.com/office/drawing/2014/main" id="{48183FE2-B865-450E-982F-04959B0C673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89153" y="3429000"/>
            <a:ext cx="5905500" cy="3038475"/>
          </a:xfrm>
          <a:prstGeom prst="rect">
            <a:avLst/>
          </a:prstGeom>
        </p:spPr>
      </p:pic>
      <p:sp>
        <p:nvSpPr>
          <p:cNvPr id="5" name="Oval 4">
            <a:extLst>
              <a:ext uri="{FF2B5EF4-FFF2-40B4-BE49-F238E27FC236}">
                <a16:creationId xmlns:a16="http://schemas.microsoft.com/office/drawing/2014/main" id="{1D5E24DD-2788-4752-B87C-29607D2BD3C4}"/>
              </a:ext>
            </a:extLst>
          </p:cNvPr>
          <p:cNvSpPr/>
          <p:nvPr/>
        </p:nvSpPr>
        <p:spPr>
          <a:xfrm>
            <a:off x="3764132" y="4083730"/>
            <a:ext cx="763479" cy="2929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4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4753-9A48-4C8E-A4C1-EF3BB96C38E0}"/>
              </a:ext>
            </a:extLst>
          </p:cNvPr>
          <p:cNvSpPr>
            <a:spLocks noGrp="1"/>
          </p:cNvSpPr>
          <p:nvPr>
            <p:ph type="title"/>
          </p:nvPr>
        </p:nvSpPr>
        <p:spPr/>
        <p:txBody>
          <a:bodyPr>
            <a:normAutofit fontScale="90000"/>
          </a:bodyPr>
          <a:lstStyle/>
          <a:p>
            <a:r>
              <a:rPr lang="en-US" dirty="0"/>
              <a:t>Corrective and Preventive Actions (CAPA)</a:t>
            </a:r>
          </a:p>
        </p:txBody>
      </p:sp>
      <p:pic>
        <p:nvPicPr>
          <p:cNvPr id="5" name="Content Placeholder 4">
            <a:extLst>
              <a:ext uri="{FF2B5EF4-FFF2-40B4-BE49-F238E27FC236}">
                <a16:creationId xmlns:a16="http://schemas.microsoft.com/office/drawing/2014/main" id="{EC34A9F7-D9AC-45C5-9255-4CDAB3EB314E}"/>
              </a:ext>
            </a:extLst>
          </p:cNvPr>
          <p:cNvPicPr>
            <a:picLocks noGrp="1" noChangeAspect="1"/>
          </p:cNvPicPr>
          <p:nvPr>
            <p:ph idx="1"/>
          </p:nvPr>
        </p:nvPicPr>
        <p:blipFill>
          <a:blip r:embed="rId2"/>
          <a:stretch>
            <a:fillRect/>
          </a:stretch>
        </p:blipFill>
        <p:spPr>
          <a:xfrm>
            <a:off x="1937256" y="1825625"/>
            <a:ext cx="7520563" cy="4351338"/>
          </a:xfrm>
        </p:spPr>
      </p:pic>
    </p:spTree>
    <p:extLst>
      <p:ext uri="{BB962C8B-B14F-4D97-AF65-F5344CB8AC3E}">
        <p14:creationId xmlns:p14="http://schemas.microsoft.com/office/powerpoint/2010/main" val="30222195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8D14-4595-4EAD-927B-A878CDCB8A24}"/>
              </a:ext>
            </a:extLst>
          </p:cNvPr>
          <p:cNvSpPr>
            <a:spLocks noGrp="1"/>
          </p:cNvSpPr>
          <p:nvPr>
            <p:ph type="title"/>
          </p:nvPr>
        </p:nvSpPr>
        <p:spPr/>
        <p:txBody>
          <a:bodyPr>
            <a:normAutofit fontScale="90000"/>
          </a:bodyPr>
          <a:lstStyle/>
          <a:p>
            <a:r>
              <a:rPr lang="en-US" dirty="0"/>
              <a:t>CAPA Cont.</a:t>
            </a:r>
          </a:p>
        </p:txBody>
      </p:sp>
      <p:pic>
        <p:nvPicPr>
          <p:cNvPr id="5" name="Content Placeholder 4">
            <a:extLst>
              <a:ext uri="{FF2B5EF4-FFF2-40B4-BE49-F238E27FC236}">
                <a16:creationId xmlns:a16="http://schemas.microsoft.com/office/drawing/2014/main" id="{FC7CD929-40E9-4E61-98B1-DEEE8CA52A80}"/>
              </a:ext>
            </a:extLst>
          </p:cNvPr>
          <p:cNvPicPr>
            <a:picLocks noGrp="1" noChangeAspect="1"/>
          </p:cNvPicPr>
          <p:nvPr>
            <p:ph idx="1"/>
          </p:nvPr>
        </p:nvPicPr>
        <p:blipFill>
          <a:blip r:embed="rId2"/>
          <a:stretch>
            <a:fillRect/>
          </a:stretch>
        </p:blipFill>
        <p:spPr>
          <a:xfrm>
            <a:off x="2065546" y="1825625"/>
            <a:ext cx="7263984" cy="4351338"/>
          </a:xfrm>
        </p:spPr>
      </p:pic>
    </p:spTree>
    <p:extLst>
      <p:ext uri="{BB962C8B-B14F-4D97-AF65-F5344CB8AC3E}">
        <p14:creationId xmlns:p14="http://schemas.microsoft.com/office/powerpoint/2010/main" val="23086946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1F0D-4BF8-476D-ADFC-E7878AB2F321}"/>
              </a:ext>
            </a:extLst>
          </p:cNvPr>
          <p:cNvSpPr>
            <a:spLocks noGrp="1"/>
          </p:cNvSpPr>
          <p:nvPr>
            <p:ph type="title"/>
          </p:nvPr>
        </p:nvSpPr>
        <p:spPr/>
        <p:txBody>
          <a:bodyPr>
            <a:normAutofit fontScale="90000"/>
          </a:bodyPr>
          <a:lstStyle/>
          <a:p>
            <a:r>
              <a:rPr lang="en-US" dirty="0"/>
              <a:t>CAPA Cont.</a:t>
            </a:r>
          </a:p>
        </p:txBody>
      </p:sp>
      <p:pic>
        <p:nvPicPr>
          <p:cNvPr id="5" name="Content Placeholder 4">
            <a:extLst>
              <a:ext uri="{FF2B5EF4-FFF2-40B4-BE49-F238E27FC236}">
                <a16:creationId xmlns:a16="http://schemas.microsoft.com/office/drawing/2014/main" id="{96CF71C1-11B8-47B8-93EB-E7B68DD369F6}"/>
              </a:ext>
            </a:extLst>
          </p:cNvPr>
          <p:cNvPicPr>
            <a:picLocks noGrp="1" noChangeAspect="1"/>
          </p:cNvPicPr>
          <p:nvPr>
            <p:ph idx="1"/>
          </p:nvPr>
        </p:nvPicPr>
        <p:blipFill>
          <a:blip r:embed="rId2"/>
          <a:stretch>
            <a:fillRect/>
          </a:stretch>
        </p:blipFill>
        <p:spPr>
          <a:xfrm>
            <a:off x="2121993" y="1825625"/>
            <a:ext cx="7151089" cy="4351338"/>
          </a:xfrm>
        </p:spPr>
      </p:pic>
    </p:spTree>
    <p:extLst>
      <p:ext uri="{BB962C8B-B14F-4D97-AF65-F5344CB8AC3E}">
        <p14:creationId xmlns:p14="http://schemas.microsoft.com/office/powerpoint/2010/main" val="3794099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74A1-31EB-43A1-AD98-B65C180128D8}"/>
              </a:ext>
            </a:extLst>
          </p:cNvPr>
          <p:cNvSpPr>
            <a:spLocks noGrp="1"/>
          </p:cNvSpPr>
          <p:nvPr>
            <p:ph type="title"/>
          </p:nvPr>
        </p:nvSpPr>
        <p:spPr/>
        <p:txBody>
          <a:bodyPr>
            <a:normAutofit fontScale="90000"/>
          </a:bodyPr>
          <a:lstStyle/>
          <a:p>
            <a:r>
              <a:rPr lang="en-US" dirty="0"/>
              <a:t>FDA expectations related to CAPA</a:t>
            </a:r>
          </a:p>
        </p:txBody>
      </p:sp>
      <p:pic>
        <p:nvPicPr>
          <p:cNvPr id="5" name="Content Placeholder 4">
            <a:extLst>
              <a:ext uri="{FF2B5EF4-FFF2-40B4-BE49-F238E27FC236}">
                <a16:creationId xmlns:a16="http://schemas.microsoft.com/office/drawing/2014/main" id="{2934D3C3-7BEA-418C-8FA0-7644C8FB9FEE}"/>
              </a:ext>
            </a:extLst>
          </p:cNvPr>
          <p:cNvPicPr>
            <a:picLocks noGrp="1" noChangeAspect="1"/>
          </p:cNvPicPr>
          <p:nvPr>
            <p:ph idx="1"/>
          </p:nvPr>
        </p:nvPicPr>
        <p:blipFill>
          <a:blip r:embed="rId2"/>
          <a:stretch>
            <a:fillRect/>
          </a:stretch>
        </p:blipFill>
        <p:spPr>
          <a:xfrm>
            <a:off x="2202975" y="1825625"/>
            <a:ext cx="6989125" cy="4351338"/>
          </a:xfrm>
        </p:spPr>
      </p:pic>
    </p:spTree>
    <p:extLst>
      <p:ext uri="{BB962C8B-B14F-4D97-AF65-F5344CB8AC3E}">
        <p14:creationId xmlns:p14="http://schemas.microsoft.com/office/powerpoint/2010/main" val="890147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874D-830A-41EB-AE86-2BACBC2DC402}"/>
              </a:ext>
            </a:extLst>
          </p:cNvPr>
          <p:cNvSpPr>
            <a:spLocks noGrp="1"/>
          </p:cNvSpPr>
          <p:nvPr>
            <p:ph type="title"/>
          </p:nvPr>
        </p:nvSpPr>
        <p:spPr/>
        <p:txBody>
          <a:bodyPr>
            <a:normAutofit fontScale="90000"/>
          </a:bodyPr>
          <a:lstStyle/>
          <a:p>
            <a:r>
              <a:rPr lang="en-US" dirty="0"/>
              <a:t>CAPA management:</a:t>
            </a:r>
          </a:p>
        </p:txBody>
      </p:sp>
      <p:sp>
        <p:nvSpPr>
          <p:cNvPr id="3" name="Content Placeholder 2">
            <a:extLst>
              <a:ext uri="{FF2B5EF4-FFF2-40B4-BE49-F238E27FC236}">
                <a16:creationId xmlns:a16="http://schemas.microsoft.com/office/drawing/2014/main" id="{AD07EC26-66E2-4205-B15F-661DE6B2F6AB}"/>
              </a:ext>
            </a:extLst>
          </p:cNvPr>
          <p:cNvSpPr>
            <a:spLocks noGrp="1"/>
          </p:cNvSpPr>
          <p:nvPr>
            <p:ph idx="1"/>
          </p:nvPr>
        </p:nvSpPr>
        <p:spPr/>
        <p:txBody>
          <a:bodyPr/>
          <a:lstStyle/>
          <a:p>
            <a:r>
              <a:rPr lang="en-US" dirty="0"/>
              <a:t>CAPA MUST include a Risk Assessment by the PI – </a:t>
            </a:r>
            <a:r>
              <a:rPr lang="en-US" dirty="0">
                <a:highlight>
                  <a:srgbClr val="FFFF00"/>
                </a:highlight>
              </a:rPr>
              <a:t>does the problem pose actual or possible increased risk to the subject</a:t>
            </a:r>
            <a:r>
              <a:rPr lang="en-US" dirty="0"/>
              <a:t>?</a:t>
            </a:r>
          </a:p>
          <a:p>
            <a:r>
              <a:rPr lang="en-US" dirty="0"/>
              <a:t>CAPA are discussed at weekly CAPA meeting led by regulatory and effectiveness is monitored during this meeting as well</a:t>
            </a:r>
          </a:p>
        </p:txBody>
      </p:sp>
    </p:spTree>
    <p:extLst>
      <p:ext uri="{BB962C8B-B14F-4D97-AF65-F5344CB8AC3E}">
        <p14:creationId xmlns:p14="http://schemas.microsoft.com/office/powerpoint/2010/main" val="42482596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3459F394-051D-475C-9828-52A7C77CA50B}"/>
              </a:ext>
            </a:extLst>
          </p:cNvPr>
          <p:cNvPicPr>
            <a:picLocks noChangeAspect="1"/>
          </p:cNvPicPr>
          <p:nvPr/>
        </p:nvPicPr>
        <p:blipFill rotWithShape="1">
          <a:blip r:embed="rId2"/>
          <a:srcRect l="22894" r="10440" b="24569"/>
          <a:stretch/>
        </p:blipFill>
        <p:spPr>
          <a:xfrm>
            <a:off x="9722693" y="2714623"/>
            <a:ext cx="2227262" cy="2297113"/>
          </a:xfrm>
          <a:prstGeom prst="rect">
            <a:avLst/>
          </a:prstGeom>
        </p:spPr>
      </p:pic>
      <p:pic>
        <p:nvPicPr>
          <p:cNvPr id="1026" name="Picture 2" descr="Headshot of Coleman Tew">
            <a:extLst>
              <a:ext uri="{FF2B5EF4-FFF2-40B4-BE49-F238E27FC236}">
                <a16:creationId xmlns:a16="http://schemas.microsoft.com/office/drawing/2014/main" id="{8AE409F6-E51B-4B5E-B590-18E8A2A86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25" y="2714625"/>
            <a:ext cx="1952626" cy="2297113"/>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16D470-ABA6-3A4B-B48E-14C13A5F605A}"/>
              </a:ext>
            </a:extLst>
          </p:cNvPr>
          <p:cNvPicPr>
            <a:picLocks noChangeAspect="1"/>
          </p:cNvPicPr>
          <p:nvPr/>
        </p:nvPicPr>
        <p:blipFill>
          <a:blip r:embed="rId4"/>
          <a:stretch>
            <a:fillRect/>
          </a:stretch>
        </p:blipFill>
        <p:spPr>
          <a:xfrm>
            <a:off x="7223125" y="2714624"/>
            <a:ext cx="2290763" cy="2297113"/>
          </a:xfrm>
          <a:prstGeom prst="rect">
            <a:avLst/>
          </a:prstGeom>
        </p:spPr>
      </p:pic>
      <p:pic>
        <p:nvPicPr>
          <p:cNvPr id="4" name="Content Placeholder 3">
            <a:extLst>
              <a:ext uri="{FF2B5EF4-FFF2-40B4-BE49-F238E27FC236}">
                <a16:creationId xmlns:a16="http://schemas.microsoft.com/office/drawing/2014/main" id="{851E84C5-F881-4B44-8715-A7D991BD7319}"/>
              </a:ext>
            </a:extLst>
          </p:cNvPr>
          <p:cNvPicPr>
            <a:picLocks noGrp="1" noChangeAspect="1"/>
          </p:cNvPicPr>
          <p:nvPr>
            <p:ph idx="4294967295"/>
          </p:nvPr>
        </p:nvPicPr>
        <p:blipFill rotWithShape="1">
          <a:blip r:embed="rId5" cstate="print">
            <a:extLst>
              <a:ext uri="{28A0092B-C50C-407E-A947-70E740481C1C}">
                <a14:useLocalDpi xmlns:a14="http://schemas.microsoft.com/office/drawing/2010/main" val="0"/>
              </a:ext>
            </a:extLst>
          </a:blip>
          <a:srcRect r="10248"/>
          <a:stretch/>
        </p:blipFill>
        <p:spPr>
          <a:xfrm>
            <a:off x="2601816" y="2714624"/>
            <a:ext cx="2051050" cy="2297113"/>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34D758E3-A7E4-46AE-9280-EEC1C4B461F9}"/>
              </a:ext>
            </a:extLst>
          </p:cNvPr>
          <p:cNvPicPr>
            <a:picLocks noChangeAspect="1"/>
          </p:cNvPicPr>
          <p:nvPr/>
        </p:nvPicPr>
        <p:blipFill rotWithShape="1">
          <a:blip r:embed="rId6"/>
          <a:srcRect b="29010"/>
          <a:stretch/>
        </p:blipFill>
        <p:spPr>
          <a:xfrm>
            <a:off x="4861670" y="2714624"/>
            <a:ext cx="2152650" cy="2297113"/>
          </a:xfrm>
          <a:prstGeom prst="rect">
            <a:avLst/>
          </a:prstGeom>
        </p:spPr>
      </p:pic>
      <p:sp>
        <p:nvSpPr>
          <p:cNvPr id="2" name="Title 1">
            <a:extLst>
              <a:ext uri="{FF2B5EF4-FFF2-40B4-BE49-F238E27FC236}">
                <a16:creationId xmlns:a16="http://schemas.microsoft.com/office/drawing/2014/main" id="{E92BF65D-6E71-448B-960F-16212BCFD4C2}"/>
              </a:ext>
            </a:extLst>
          </p:cNvPr>
          <p:cNvSpPr>
            <a:spLocks noGrp="1"/>
          </p:cNvSpPr>
          <p:nvPr>
            <p:ph type="title"/>
          </p:nvPr>
        </p:nvSpPr>
        <p:spPr>
          <a:xfrm>
            <a:off x="609600" y="274638"/>
            <a:ext cx="10972800" cy="1143000"/>
          </a:xfrm>
        </p:spPr>
        <p:txBody>
          <a:bodyPr anchor="ctr">
            <a:normAutofit/>
          </a:bodyPr>
          <a:lstStyle/>
          <a:p>
            <a:r>
              <a:rPr lang="en-US" dirty="0"/>
              <a:t>Questions?</a:t>
            </a:r>
          </a:p>
        </p:txBody>
      </p:sp>
    </p:spTree>
    <p:extLst>
      <p:ext uri="{BB962C8B-B14F-4D97-AF65-F5344CB8AC3E}">
        <p14:creationId xmlns:p14="http://schemas.microsoft.com/office/powerpoint/2010/main" val="344796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 </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1320479654"/>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1836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A665-C581-40D5-8B45-E4DA78DE49DB}"/>
              </a:ext>
            </a:extLst>
          </p:cNvPr>
          <p:cNvSpPr>
            <a:spLocks noGrp="1"/>
          </p:cNvSpPr>
          <p:nvPr>
            <p:ph type="title"/>
          </p:nvPr>
        </p:nvSpPr>
        <p:spPr/>
        <p:txBody>
          <a:bodyPr>
            <a:normAutofit fontScale="90000"/>
          </a:bodyPr>
          <a:lstStyle/>
          <a:p>
            <a:r>
              <a:rPr lang="en-US" dirty="0"/>
              <a:t>Billing Coverage Analysis Process </a:t>
            </a:r>
          </a:p>
        </p:txBody>
      </p:sp>
      <p:sp>
        <p:nvSpPr>
          <p:cNvPr id="3" name="Content Placeholder 2">
            <a:extLst>
              <a:ext uri="{FF2B5EF4-FFF2-40B4-BE49-F238E27FC236}">
                <a16:creationId xmlns:a16="http://schemas.microsoft.com/office/drawing/2014/main" id="{C0C05100-2414-4220-AEE1-1E54F697842B}"/>
              </a:ext>
            </a:extLst>
          </p:cNvPr>
          <p:cNvSpPr>
            <a:spLocks noGrp="1"/>
          </p:cNvSpPr>
          <p:nvPr>
            <p:ph idx="1"/>
          </p:nvPr>
        </p:nvSpPr>
        <p:spPr/>
        <p:txBody>
          <a:bodyPr/>
          <a:lstStyle/>
          <a:p>
            <a:r>
              <a:rPr lang="en-US" dirty="0"/>
              <a:t>Designate Each Billable Item (CPT Code) as Routine or Study</a:t>
            </a:r>
          </a:p>
          <a:p>
            <a:pPr lvl="1"/>
            <a:r>
              <a:rPr lang="en-US" dirty="0">
                <a:solidFill>
                  <a:srgbClr val="FF0000"/>
                </a:solidFill>
              </a:rPr>
              <a:t>Study: </a:t>
            </a:r>
            <a:r>
              <a:rPr lang="en-US" dirty="0"/>
              <a:t>Included in the Sponsor Budget</a:t>
            </a:r>
            <a:endParaRPr lang="en-US" dirty="0">
              <a:solidFill>
                <a:srgbClr val="FF0000"/>
              </a:solidFill>
            </a:endParaRPr>
          </a:p>
          <a:p>
            <a:pPr lvl="1"/>
            <a:r>
              <a:rPr lang="en-US" dirty="0">
                <a:solidFill>
                  <a:srgbClr val="FF0000"/>
                </a:solidFill>
              </a:rPr>
              <a:t>Routine:</a:t>
            </a:r>
            <a:r>
              <a:rPr lang="en-US" dirty="0"/>
              <a:t> Billed to Patient/Insurance</a:t>
            </a:r>
          </a:p>
          <a:p>
            <a:r>
              <a:rPr lang="en-US" dirty="0"/>
              <a:t>Completed by Office Clinical Trials </a:t>
            </a:r>
          </a:p>
          <a:p>
            <a:r>
              <a:rPr lang="en-US" dirty="0"/>
              <a:t>PI Must Review and Confirm Coverage</a:t>
            </a:r>
          </a:p>
        </p:txBody>
      </p:sp>
      <p:graphicFrame>
        <p:nvGraphicFramePr>
          <p:cNvPr id="4" name="Diagram 3">
            <a:extLst>
              <a:ext uri="{FF2B5EF4-FFF2-40B4-BE49-F238E27FC236}">
                <a16:creationId xmlns:a16="http://schemas.microsoft.com/office/drawing/2014/main" id="{2958E85D-9500-456A-991E-0396B69D3EA0}"/>
              </a:ext>
            </a:extLst>
          </p:cNvPr>
          <p:cNvGraphicFramePr/>
          <p:nvPr>
            <p:extLst>
              <p:ext uri="{D42A27DB-BD31-4B8C-83A1-F6EECF244321}">
                <p14:modId xmlns:p14="http://schemas.microsoft.com/office/powerpoint/2010/main" val="238410213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2382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A665-C581-40D5-8B45-E4DA78DE49DB}"/>
              </a:ext>
            </a:extLst>
          </p:cNvPr>
          <p:cNvSpPr>
            <a:spLocks noGrp="1"/>
          </p:cNvSpPr>
          <p:nvPr>
            <p:ph type="title"/>
          </p:nvPr>
        </p:nvSpPr>
        <p:spPr/>
        <p:txBody>
          <a:bodyPr>
            <a:normAutofit fontScale="90000"/>
          </a:bodyPr>
          <a:lstStyle/>
          <a:p>
            <a:r>
              <a:rPr lang="en-US" dirty="0"/>
              <a:t>Billing Coverage Analysis Process – Deemed and Qualifying </a:t>
            </a:r>
          </a:p>
        </p:txBody>
      </p:sp>
      <p:sp>
        <p:nvSpPr>
          <p:cNvPr id="3" name="Content Placeholder 2">
            <a:extLst>
              <a:ext uri="{FF2B5EF4-FFF2-40B4-BE49-F238E27FC236}">
                <a16:creationId xmlns:a16="http://schemas.microsoft.com/office/drawing/2014/main" id="{C0C05100-2414-4220-AEE1-1E54F697842B}"/>
              </a:ext>
            </a:extLst>
          </p:cNvPr>
          <p:cNvSpPr>
            <a:spLocks noGrp="1"/>
          </p:cNvSpPr>
          <p:nvPr>
            <p:ph idx="1"/>
          </p:nvPr>
        </p:nvSpPr>
        <p:spPr>
          <a:xfrm>
            <a:off x="439189" y="3860957"/>
            <a:ext cx="10515600" cy="1909763"/>
          </a:xfrm>
        </p:spPr>
        <p:txBody>
          <a:bodyPr>
            <a:normAutofit fontScale="92500" lnSpcReduction="20000"/>
          </a:bodyPr>
          <a:lstStyle/>
          <a:p>
            <a:endParaRPr lang="en-US" sz="2800" dirty="0"/>
          </a:p>
          <a:p>
            <a:r>
              <a:rPr lang="en-US" sz="2800" dirty="0"/>
              <a:t>Qualifying Studies: Routine Procedures may be billed to Patient/Insurance</a:t>
            </a:r>
          </a:p>
          <a:p>
            <a:r>
              <a:rPr lang="en-US" sz="2800" dirty="0"/>
              <a:t>Non-Qualifying Studies: No procedures may be billed to Patient/Insurance </a:t>
            </a:r>
          </a:p>
        </p:txBody>
      </p:sp>
      <p:pic>
        <p:nvPicPr>
          <p:cNvPr id="8" name="Picture 7">
            <a:extLst>
              <a:ext uri="{FF2B5EF4-FFF2-40B4-BE49-F238E27FC236}">
                <a16:creationId xmlns:a16="http://schemas.microsoft.com/office/drawing/2014/main" id="{B9B10FA5-88F8-4CAC-B99B-871E60D454A6}"/>
              </a:ext>
            </a:extLst>
          </p:cNvPr>
          <p:cNvPicPr>
            <a:picLocks noChangeAspect="1"/>
          </p:cNvPicPr>
          <p:nvPr/>
        </p:nvPicPr>
        <p:blipFill>
          <a:blip r:embed="rId3"/>
          <a:stretch>
            <a:fillRect/>
          </a:stretch>
        </p:blipFill>
        <p:spPr>
          <a:xfrm>
            <a:off x="962403" y="1490964"/>
            <a:ext cx="9469171" cy="2295845"/>
          </a:xfrm>
          <a:prstGeom prst="rect">
            <a:avLst/>
          </a:prstGeom>
        </p:spPr>
      </p:pic>
    </p:spTree>
    <p:extLst>
      <p:ext uri="{BB962C8B-B14F-4D97-AF65-F5344CB8AC3E}">
        <p14:creationId xmlns:p14="http://schemas.microsoft.com/office/powerpoint/2010/main" val="830501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04FE-3A7D-4629-96D9-CF390E1189BD}"/>
              </a:ext>
            </a:extLst>
          </p:cNvPr>
          <p:cNvSpPr>
            <a:spLocks noGrp="1"/>
          </p:cNvSpPr>
          <p:nvPr>
            <p:ph type="title"/>
          </p:nvPr>
        </p:nvSpPr>
        <p:spPr/>
        <p:txBody>
          <a:bodyPr>
            <a:normAutofit fontScale="90000"/>
          </a:bodyPr>
          <a:lstStyle/>
          <a:p>
            <a:r>
              <a:rPr lang="en-US" dirty="0"/>
              <a:t>Billing Coverage Analysis Process </a:t>
            </a:r>
          </a:p>
        </p:txBody>
      </p:sp>
      <p:sp>
        <p:nvSpPr>
          <p:cNvPr id="3" name="Content Placeholder 2">
            <a:extLst>
              <a:ext uri="{FF2B5EF4-FFF2-40B4-BE49-F238E27FC236}">
                <a16:creationId xmlns:a16="http://schemas.microsoft.com/office/drawing/2014/main" id="{2C53235F-40E2-41EA-B2EF-96510DA1A26A}"/>
              </a:ext>
            </a:extLst>
          </p:cNvPr>
          <p:cNvSpPr>
            <a:spLocks noGrp="1"/>
          </p:cNvSpPr>
          <p:nvPr>
            <p:ph idx="1"/>
          </p:nvPr>
        </p:nvSpPr>
        <p:spPr/>
        <p:txBody>
          <a:bodyPr/>
          <a:lstStyle/>
          <a:p>
            <a:r>
              <a:rPr lang="en-US" dirty="0"/>
              <a:t>How can a Procedure be Considered Routine? </a:t>
            </a:r>
          </a:p>
          <a:p>
            <a:pPr lvl="1"/>
            <a:r>
              <a:rPr lang="en-US" dirty="0"/>
              <a:t>Standard of Care </a:t>
            </a:r>
          </a:p>
          <a:p>
            <a:pPr lvl="1"/>
            <a:r>
              <a:rPr lang="en-US" dirty="0"/>
              <a:t>Administration of Investigational Product</a:t>
            </a:r>
          </a:p>
          <a:p>
            <a:pPr lvl="1"/>
            <a:r>
              <a:rPr lang="en-US" dirty="0"/>
              <a:t>Monitoring Effects of Investigational Product</a:t>
            </a:r>
          </a:p>
          <a:p>
            <a:pPr lvl="1"/>
            <a:r>
              <a:rPr lang="en-US" dirty="0"/>
              <a:t>Prevention and Treatment of Complications </a:t>
            </a:r>
          </a:p>
          <a:p>
            <a:pPr marL="457200" lvl="1" indent="0">
              <a:buNone/>
            </a:pPr>
            <a:endParaRPr lang="en-US" dirty="0"/>
          </a:p>
          <a:p>
            <a:pPr marL="457200" lvl="1" indent="0">
              <a:buNone/>
            </a:pPr>
            <a:r>
              <a:rPr lang="en-US" sz="2000" i="1" dirty="0"/>
              <a:t> National Coverage Determination (NCD) - Routine Costs in Clinical Trials 310.1</a:t>
            </a:r>
          </a:p>
        </p:txBody>
      </p:sp>
    </p:spTree>
    <p:extLst>
      <p:ext uri="{BB962C8B-B14F-4D97-AF65-F5344CB8AC3E}">
        <p14:creationId xmlns:p14="http://schemas.microsoft.com/office/powerpoint/2010/main" val="2393435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08C7-F47D-4768-885F-C9E5ACB1F764}"/>
              </a:ext>
            </a:extLst>
          </p:cNvPr>
          <p:cNvSpPr>
            <a:spLocks noGrp="1"/>
          </p:cNvSpPr>
          <p:nvPr>
            <p:ph type="title"/>
          </p:nvPr>
        </p:nvSpPr>
        <p:spPr/>
        <p:txBody>
          <a:bodyPr>
            <a:normAutofit fontScale="90000"/>
          </a:bodyPr>
          <a:lstStyle/>
          <a:p>
            <a:r>
              <a:rPr lang="en-US" dirty="0"/>
              <a:t>Billing Coverage Analysis Process </a:t>
            </a:r>
          </a:p>
        </p:txBody>
      </p:sp>
      <p:pic>
        <p:nvPicPr>
          <p:cNvPr id="5" name="Content Placeholder 4">
            <a:extLst>
              <a:ext uri="{FF2B5EF4-FFF2-40B4-BE49-F238E27FC236}">
                <a16:creationId xmlns:a16="http://schemas.microsoft.com/office/drawing/2014/main" id="{11C24591-76FB-419A-85CF-C00CFE698093}"/>
              </a:ext>
            </a:extLst>
          </p:cNvPr>
          <p:cNvPicPr>
            <a:picLocks noGrp="1" noChangeAspect="1"/>
          </p:cNvPicPr>
          <p:nvPr>
            <p:ph idx="1"/>
          </p:nvPr>
        </p:nvPicPr>
        <p:blipFill>
          <a:blip r:embed="rId3"/>
          <a:stretch>
            <a:fillRect/>
          </a:stretch>
        </p:blipFill>
        <p:spPr>
          <a:xfrm>
            <a:off x="272509" y="1389663"/>
            <a:ext cx="11646981" cy="4078674"/>
          </a:xfrm>
        </p:spPr>
      </p:pic>
    </p:spTree>
    <p:extLst>
      <p:ext uri="{BB962C8B-B14F-4D97-AF65-F5344CB8AC3E}">
        <p14:creationId xmlns:p14="http://schemas.microsoft.com/office/powerpoint/2010/main" val="1290103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1750443451"/>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extLst>
              <p:ext uri="{D42A27DB-BD31-4B8C-83A1-F6EECF244321}">
                <p14:modId xmlns:p14="http://schemas.microsoft.com/office/powerpoint/2010/main" val="2617540280"/>
              </p:ext>
            </p:extLst>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38943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F7A3-1FFE-4CD0-BA67-114A01C0A927}"/>
              </a:ext>
            </a:extLst>
          </p:cNvPr>
          <p:cNvSpPr>
            <a:spLocks noGrp="1"/>
          </p:cNvSpPr>
          <p:nvPr>
            <p:ph type="title"/>
          </p:nvPr>
        </p:nvSpPr>
        <p:spPr/>
        <p:txBody>
          <a:bodyPr>
            <a:normAutofit fontScale="90000"/>
          </a:bodyPr>
          <a:lstStyle/>
          <a:p>
            <a:r>
              <a:rPr lang="en-US" dirty="0"/>
              <a:t>Budget Development</a:t>
            </a:r>
          </a:p>
        </p:txBody>
      </p:sp>
      <p:sp>
        <p:nvSpPr>
          <p:cNvPr id="5" name="TextBox 4">
            <a:extLst>
              <a:ext uri="{FF2B5EF4-FFF2-40B4-BE49-F238E27FC236}">
                <a16:creationId xmlns:a16="http://schemas.microsoft.com/office/drawing/2014/main" id="{1E9CE905-36BF-45C5-8FBA-D5936545BA49}"/>
              </a:ext>
            </a:extLst>
          </p:cNvPr>
          <p:cNvSpPr txBox="1"/>
          <p:nvPr/>
        </p:nvSpPr>
        <p:spPr>
          <a:xfrm>
            <a:off x="5015884" y="1446490"/>
            <a:ext cx="6365289" cy="4862870"/>
          </a:xfrm>
          <a:prstGeom prst="rect">
            <a:avLst/>
          </a:prstGeom>
          <a:solidFill>
            <a:schemeClr val="tx2">
              <a:lumMod val="40000"/>
              <a:lumOff val="60000"/>
              <a:alpha val="17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sz="2200" b="1" dirty="0"/>
              <a:t>All Procedures Determined to be “Study” by BCA</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Personnel Effort</a:t>
            </a:r>
          </a:p>
          <a:p>
            <a:pPr marL="742931" lvl="1" indent="-285750">
              <a:buFont typeface="Arial" panose="020B0604020202020204" pitchFamily="34" charset="0"/>
              <a:buChar char="•"/>
            </a:pPr>
            <a:r>
              <a:rPr lang="en-US" sz="2200" b="1" dirty="0"/>
              <a:t>PI</a:t>
            </a:r>
          </a:p>
          <a:p>
            <a:pPr marL="742931" lvl="1" indent="-285750">
              <a:buFont typeface="Arial" panose="020B0604020202020204" pitchFamily="34" charset="0"/>
              <a:buChar char="•"/>
            </a:pPr>
            <a:r>
              <a:rPr lang="en-US" sz="2200" b="1" dirty="0"/>
              <a:t>Coordinator</a:t>
            </a:r>
          </a:p>
          <a:p>
            <a:pPr marL="742931" lvl="1" indent="-285750">
              <a:buFont typeface="Arial" panose="020B0604020202020204" pitchFamily="34" charset="0"/>
              <a:buChar char="•"/>
            </a:pPr>
            <a:r>
              <a:rPr lang="en-US" sz="2200" b="1" dirty="0"/>
              <a:t>Lab Team</a:t>
            </a:r>
          </a:p>
          <a:p>
            <a:pPr lvl="1"/>
            <a:endParaRPr lang="en-US" sz="2200" b="1" dirty="0"/>
          </a:p>
          <a:p>
            <a:pPr marL="285750" indent="-285750">
              <a:buFont typeface="Arial" panose="020B0604020202020204" pitchFamily="34" charset="0"/>
              <a:buChar char="•"/>
            </a:pPr>
            <a:r>
              <a:rPr lang="en-US" sz="2200" b="1" dirty="0"/>
              <a:t>Other Fees</a:t>
            </a:r>
          </a:p>
          <a:p>
            <a:pPr marL="742931" lvl="1" indent="-285750">
              <a:buFont typeface="Arial" panose="020B0604020202020204" pitchFamily="34" charset="0"/>
              <a:buChar char="•"/>
            </a:pPr>
            <a:r>
              <a:rPr lang="en-US" sz="2200" b="1" dirty="0"/>
              <a:t>Study Start-Up Fee</a:t>
            </a:r>
          </a:p>
          <a:p>
            <a:pPr marL="742931" lvl="1" indent="-285750">
              <a:buFont typeface="Arial" panose="020B0604020202020204" pitchFamily="34" charset="0"/>
              <a:buChar char="•"/>
            </a:pPr>
            <a:r>
              <a:rPr lang="en-US" sz="2200" b="1" dirty="0"/>
              <a:t>IRB Fee</a:t>
            </a:r>
          </a:p>
          <a:p>
            <a:pPr marL="742931" lvl="1" indent="-285750">
              <a:buFont typeface="Arial" panose="020B0604020202020204" pitchFamily="34" charset="0"/>
              <a:buChar char="•"/>
            </a:pPr>
            <a:r>
              <a:rPr lang="en-US" sz="2200" b="1" dirty="0"/>
              <a:t>Investigational Drug Services</a:t>
            </a:r>
          </a:p>
          <a:p>
            <a:pPr marL="742931" lvl="1" indent="-285750">
              <a:buFont typeface="Arial" panose="020B0604020202020204" pitchFamily="34" charset="0"/>
              <a:buChar char="•"/>
            </a:pPr>
            <a:r>
              <a:rPr lang="en-US" sz="2200" b="1" dirty="0"/>
              <a:t>Patient Reimbursements </a:t>
            </a:r>
          </a:p>
          <a:p>
            <a:pPr marL="285750" indent="-285750">
              <a:buFont typeface="Arial" panose="020B0604020202020204" pitchFamily="34" charset="0"/>
              <a:buChar char="•"/>
            </a:pPr>
            <a:endParaRPr lang="en-US" dirty="0"/>
          </a:p>
        </p:txBody>
      </p:sp>
      <p:pic>
        <p:nvPicPr>
          <p:cNvPr id="8" name="Content Placeholder 7">
            <a:extLst>
              <a:ext uri="{FF2B5EF4-FFF2-40B4-BE49-F238E27FC236}">
                <a16:creationId xmlns:a16="http://schemas.microsoft.com/office/drawing/2014/main" id="{49BA90B6-4A0F-470A-A63E-6909B2557E66}"/>
              </a:ext>
            </a:extLst>
          </p:cNvPr>
          <p:cNvPicPr>
            <a:picLocks noGrp="1" noChangeAspect="1"/>
          </p:cNvPicPr>
          <p:nvPr>
            <p:ph idx="1"/>
          </p:nvPr>
        </p:nvPicPr>
        <p:blipFill>
          <a:blip r:embed="rId3"/>
          <a:stretch>
            <a:fillRect/>
          </a:stretch>
        </p:blipFill>
        <p:spPr>
          <a:xfrm>
            <a:off x="163047" y="1485346"/>
            <a:ext cx="4852837" cy="3926164"/>
          </a:xfrm>
          <a:prstGeom prst="rect">
            <a:avLst/>
          </a:prstGeom>
        </p:spPr>
      </p:pic>
    </p:spTree>
    <p:extLst>
      <p:ext uri="{BB962C8B-B14F-4D97-AF65-F5344CB8AC3E}">
        <p14:creationId xmlns:p14="http://schemas.microsoft.com/office/powerpoint/2010/main" val="1281551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 </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2757805725"/>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extLst>
              <p:ext uri="{D42A27DB-BD31-4B8C-83A1-F6EECF244321}">
                <p14:modId xmlns:p14="http://schemas.microsoft.com/office/powerpoint/2010/main" val="3232096562"/>
              </p:ext>
            </p:extLst>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54311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BB5E-3199-4C72-B29C-E06400D43CB5}"/>
              </a:ext>
            </a:extLst>
          </p:cNvPr>
          <p:cNvSpPr>
            <a:spLocks noGrp="1"/>
          </p:cNvSpPr>
          <p:nvPr>
            <p:ph type="title"/>
          </p:nvPr>
        </p:nvSpPr>
        <p:spPr/>
        <p:txBody>
          <a:bodyPr>
            <a:normAutofit fontScale="90000"/>
          </a:bodyPr>
          <a:lstStyle/>
          <a:p>
            <a:r>
              <a:rPr lang="en-US" dirty="0"/>
              <a:t>Budget Negotiation and Finalization </a:t>
            </a:r>
          </a:p>
        </p:txBody>
      </p:sp>
      <p:pic>
        <p:nvPicPr>
          <p:cNvPr id="9" name="Content Placeholder 8">
            <a:extLst>
              <a:ext uri="{FF2B5EF4-FFF2-40B4-BE49-F238E27FC236}">
                <a16:creationId xmlns:a16="http://schemas.microsoft.com/office/drawing/2014/main" id="{BEBC26EF-F165-4F67-A43A-B1DF8B03ACA3}"/>
              </a:ext>
            </a:extLst>
          </p:cNvPr>
          <p:cNvPicPr>
            <a:picLocks noGrp="1" noChangeAspect="1"/>
          </p:cNvPicPr>
          <p:nvPr>
            <p:ph idx="1"/>
          </p:nvPr>
        </p:nvPicPr>
        <p:blipFill>
          <a:blip r:embed="rId3"/>
          <a:stretch>
            <a:fillRect/>
          </a:stretch>
        </p:blipFill>
        <p:spPr>
          <a:xfrm>
            <a:off x="141660" y="1521693"/>
            <a:ext cx="11908679" cy="3814613"/>
          </a:xfrm>
        </p:spPr>
      </p:pic>
    </p:spTree>
    <p:extLst>
      <p:ext uri="{BB962C8B-B14F-4D97-AF65-F5344CB8AC3E}">
        <p14:creationId xmlns:p14="http://schemas.microsoft.com/office/powerpoint/2010/main" val="315722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1706424" y="2254770"/>
            <a:ext cx="8779151" cy="685801"/>
          </a:xfrm>
        </p:spPr>
        <p:txBody>
          <a:bodyPr>
            <a:noAutofit/>
          </a:bodyPr>
          <a:lstStyle/>
          <a:p>
            <a:pPr algn="ctr"/>
            <a:r>
              <a:rPr lang="en-US" sz="4800" b="1" dirty="0">
                <a:solidFill>
                  <a:schemeClr val="bg1"/>
                </a:solidFill>
                <a:latin typeface="Calibri" panose="020F0502020204030204" pitchFamily="34" charset="0"/>
                <a:cs typeface="Calibri" panose="020F0502020204030204" pitchFamily="34" charset="0"/>
              </a:rPr>
              <a:t>CPO Pre-Award Finance</a:t>
            </a: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2590799" y="3796718"/>
            <a:ext cx="7010400" cy="1219200"/>
          </a:xfrm>
        </p:spPr>
        <p:txBody>
          <a:bodyPr vert="horz" lIns="91440" tIns="45720" rIns="91440" bIns="45720" rtlCol="0" anchor="t">
            <a:normAutofit/>
          </a:bodyPr>
          <a:lstStyle/>
          <a:p>
            <a:pPr marL="0" indent="0" algn="ctr">
              <a:lnSpc>
                <a:spcPct val="100000"/>
              </a:lnSpc>
              <a:spcBef>
                <a:spcPts val="0"/>
              </a:spcBef>
              <a:buNone/>
            </a:pPr>
            <a:r>
              <a:rPr lang="en-US" sz="3600" b="1" dirty="0">
                <a:solidFill>
                  <a:schemeClr val="bg1"/>
                </a:solidFill>
                <a:latin typeface="Calibri" panose="020F0502020204030204" pitchFamily="34" charset="0"/>
                <a:cs typeface="Calibri" panose="020F0502020204030204" pitchFamily="34" charset="0"/>
              </a:rPr>
              <a:t>Coleman Tew, MPA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1491160545"/>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extLst>
              <p:ext uri="{D42A27DB-BD31-4B8C-83A1-F6EECF244321}">
                <p14:modId xmlns:p14="http://schemas.microsoft.com/office/powerpoint/2010/main" val="3952276581"/>
              </p:ext>
            </p:extLst>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24577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3D03-E1A4-43E3-ADE5-967265FF50D6}"/>
              </a:ext>
            </a:extLst>
          </p:cNvPr>
          <p:cNvSpPr>
            <a:spLocks noGrp="1"/>
          </p:cNvSpPr>
          <p:nvPr>
            <p:ph type="title"/>
          </p:nvPr>
        </p:nvSpPr>
        <p:spPr/>
        <p:txBody>
          <a:bodyPr>
            <a:normAutofit fontScale="90000"/>
          </a:bodyPr>
          <a:lstStyle/>
          <a:p>
            <a:r>
              <a:rPr lang="en-US" dirty="0"/>
              <a:t>Contract Fully Executed</a:t>
            </a:r>
          </a:p>
        </p:txBody>
      </p:sp>
      <p:grpSp>
        <p:nvGrpSpPr>
          <p:cNvPr id="5" name="Group 4">
            <a:extLst>
              <a:ext uri="{FF2B5EF4-FFF2-40B4-BE49-F238E27FC236}">
                <a16:creationId xmlns:a16="http://schemas.microsoft.com/office/drawing/2014/main" id="{EA4B8433-5150-4D93-97C0-D71B95A20237}"/>
              </a:ext>
            </a:extLst>
          </p:cNvPr>
          <p:cNvGrpSpPr/>
          <p:nvPr/>
        </p:nvGrpSpPr>
        <p:grpSpPr>
          <a:xfrm>
            <a:off x="1185817" y="1815115"/>
            <a:ext cx="10194098" cy="4351338"/>
            <a:chOff x="1227858" y="1825625"/>
            <a:chExt cx="10194098" cy="4351338"/>
          </a:xfrm>
        </p:grpSpPr>
        <p:sp>
          <p:nvSpPr>
            <p:cNvPr id="6" name="Arrow: Right 5">
              <a:extLst>
                <a:ext uri="{FF2B5EF4-FFF2-40B4-BE49-F238E27FC236}">
                  <a16:creationId xmlns:a16="http://schemas.microsoft.com/office/drawing/2014/main" id="{DB1AF81A-229C-4248-89A7-2D19C462D3D3}"/>
                </a:ext>
              </a:extLst>
            </p:cNvPr>
            <p:cNvSpPr/>
            <p:nvPr/>
          </p:nvSpPr>
          <p:spPr>
            <a:xfrm>
              <a:off x="1227858" y="1825625"/>
              <a:ext cx="8938260" cy="435133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Freeform: Shape 6">
              <a:extLst>
                <a:ext uri="{FF2B5EF4-FFF2-40B4-BE49-F238E27FC236}">
                  <a16:creationId xmlns:a16="http://schemas.microsoft.com/office/drawing/2014/main" id="{462F309C-BCD6-4FC2-B813-3E9F11A974A5}"/>
                </a:ext>
              </a:extLst>
            </p:cNvPr>
            <p:cNvSpPr/>
            <p:nvPr/>
          </p:nvSpPr>
          <p:spPr>
            <a:xfrm>
              <a:off x="1680830" y="3131025"/>
              <a:ext cx="2511677" cy="1740535"/>
            </a:xfrm>
            <a:custGeom>
              <a:avLst/>
              <a:gdLst>
                <a:gd name="connsiteX0" fmla="*/ 0 w 2511677"/>
                <a:gd name="connsiteY0" fmla="*/ 290095 h 1740535"/>
                <a:gd name="connsiteX1" fmla="*/ 290095 w 2511677"/>
                <a:gd name="connsiteY1" fmla="*/ 0 h 1740535"/>
                <a:gd name="connsiteX2" fmla="*/ 2221582 w 2511677"/>
                <a:gd name="connsiteY2" fmla="*/ 0 h 1740535"/>
                <a:gd name="connsiteX3" fmla="*/ 2511677 w 2511677"/>
                <a:gd name="connsiteY3" fmla="*/ 290095 h 1740535"/>
                <a:gd name="connsiteX4" fmla="*/ 2511677 w 2511677"/>
                <a:gd name="connsiteY4" fmla="*/ 1450440 h 1740535"/>
                <a:gd name="connsiteX5" fmla="*/ 2221582 w 2511677"/>
                <a:gd name="connsiteY5" fmla="*/ 1740535 h 1740535"/>
                <a:gd name="connsiteX6" fmla="*/ 290095 w 2511677"/>
                <a:gd name="connsiteY6" fmla="*/ 1740535 h 1740535"/>
                <a:gd name="connsiteX7" fmla="*/ 0 w 2511677"/>
                <a:gd name="connsiteY7" fmla="*/ 1450440 h 1740535"/>
                <a:gd name="connsiteX8" fmla="*/ 0 w 251167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677" h="1740535">
                  <a:moveTo>
                    <a:pt x="0" y="290095"/>
                  </a:moveTo>
                  <a:cubicBezTo>
                    <a:pt x="0" y="129880"/>
                    <a:pt x="129880" y="0"/>
                    <a:pt x="290095" y="0"/>
                  </a:cubicBezTo>
                  <a:lnTo>
                    <a:pt x="2221582" y="0"/>
                  </a:lnTo>
                  <a:cubicBezTo>
                    <a:pt x="2381797" y="0"/>
                    <a:pt x="2511677" y="129880"/>
                    <a:pt x="2511677" y="290095"/>
                  </a:cubicBezTo>
                  <a:lnTo>
                    <a:pt x="2511677" y="1450440"/>
                  </a:lnTo>
                  <a:cubicBezTo>
                    <a:pt x="2511677" y="1610655"/>
                    <a:pt x="2381797" y="1740535"/>
                    <a:pt x="2221582" y="1740535"/>
                  </a:cubicBezTo>
                  <a:lnTo>
                    <a:pt x="290095" y="1740535"/>
                  </a:lnTo>
                  <a:cubicBezTo>
                    <a:pt x="129880" y="1740535"/>
                    <a:pt x="0" y="1610655"/>
                    <a:pt x="0" y="1450440"/>
                  </a:cubicBezTo>
                  <a:lnTo>
                    <a:pt x="0" y="2900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076" tIns="203076" rIns="203076" bIns="203076" numCol="1" spcCol="1270" anchor="ctr" anchorCtr="0">
              <a:noAutofit/>
            </a:bodyPr>
            <a:lstStyle/>
            <a:p>
              <a:pPr marL="0" lvl="0" indent="0" algn="ctr" defTabSz="1377950">
                <a:lnSpc>
                  <a:spcPct val="90000"/>
                </a:lnSpc>
                <a:spcBef>
                  <a:spcPct val="0"/>
                </a:spcBef>
                <a:spcAft>
                  <a:spcPct val="35000"/>
                </a:spcAft>
                <a:buNone/>
              </a:pPr>
              <a:r>
                <a:rPr lang="en-US" sz="3100" kern="1200" dirty="0"/>
                <a:t>Final Budget</a:t>
              </a:r>
            </a:p>
          </p:txBody>
        </p:sp>
        <p:sp>
          <p:nvSpPr>
            <p:cNvPr id="9" name="Freeform: Shape 8">
              <a:extLst>
                <a:ext uri="{FF2B5EF4-FFF2-40B4-BE49-F238E27FC236}">
                  <a16:creationId xmlns:a16="http://schemas.microsoft.com/office/drawing/2014/main" id="{FB0393EA-29FE-4E86-8C62-2FF9A29863EC}"/>
                </a:ext>
              </a:extLst>
            </p:cNvPr>
            <p:cNvSpPr/>
            <p:nvPr/>
          </p:nvSpPr>
          <p:spPr>
            <a:xfrm>
              <a:off x="5142764" y="3131024"/>
              <a:ext cx="2511677" cy="1740535"/>
            </a:xfrm>
            <a:custGeom>
              <a:avLst/>
              <a:gdLst>
                <a:gd name="connsiteX0" fmla="*/ 0 w 2511677"/>
                <a:gd name="connsiteY0" fmla="*/ 290095 h 1740535"/>
                <a:gd name="connsiteX1" fmla="*/ 290095 w 2511677"/>
                <a:gd name="connsiteY1" fmla="*/ 0 h 1740535"/>
                <a:gd name="connsiteX2" fmla="*/ 2221582 w 2511677"/>
                <a:gd name="connsiteY2" fmla="*/ 0 h 1740535"/>
                <a:gd name="connsiteX3" fmla="*/ 2511677 w 2511677"/>
                <a:gd name="connsiteY3" fmla="*/ 290095 h 1740535"/>
                <a:gd name="connsiteX4" fmla="*/ 2511677 w 2511677"/>
                <a:gd name="connsiteY4" fmla="*/ 1450440 h 1740535"/>
                <a:gd name="connsiteX5" fmla="*/ 2221582 w 2511677"/>
                <a:gd name="connsiteY5" fmla="*/ 1740535 h 1740535"/>
                <a:gd name="connsiteX6" fmla="*/ 290095 w 2511677"/>
                <a:gd name="connsiteY6" fmla="*/ 1740535 h 1740535"/>
                <a:gd name="connsiteX7" fmla="*/ 0 w 2511677"/>
                <a:gd name="connsiteY7" fmla="*/ 1450440 h 1740535"/>
                <a:gd name="connsiteX8" fmla="*/ 0 w 251167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677" h="1740535">
                  <a:moveTo>
                    <a:pt x="0" y="290095"/>
                  </a:moveTo>
                  <a:cubicBezTo>
                    <a:pt x="0" y="129880"/>
                    <a:pt x="129880" y="0"/>
                    <a:pt x="290095" y="0"/>
                  </a:cubicBezTo>
                  <a:lnTo>
                    <a:pt x="2221582" y="0"/>
                  </a:lnTo>
                  <a:cubicBezTo>
                    <a:pt x="2381797" y="0"/>
                    <a:pt x="2511677" y="129880"/>
                    <a:pt x="2511677" y="290095"/>
                  </a:cubicBezTo>
                  <a:lnTo>
                    <a:pt x="2511677" y="1450440"/>
                  </a:lnTo>
                  <a:cubicBezTo>
                    <a:pt x="2511677" y="1610655"/>
                    <a:pt x="2381797" y="1740535"/>
                    <a:pt x="2221582" y="1740535"/>
                  </a:cubicBezTo>
                  <a:lnTo>
                    <a:pt x="290095" y="1740535"/>
                  </a:lnTo>
                  <a:cubicBezTo>
                    <a:pt x="129880" y="1740535"/>
                    <a:pt x="0" y="1610655"/>
                    <a:pt x="0" y="1450440"/>
                  </a:cubicBezTo>
                  <a:lnTo>
                    <a:pt x="0" y="2900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076" tIns="203076" rIns="203076" bIns="203076" numCol="1" spcCol="1270" anchor="ctr" anchorCtr="0">
              <a:noAutofit/>
            </a:bodyPr>
            <a:lstStyle/>
            <a:p>
              <a:pPr marL="0" lvl="0" indent="0" algn="ctr" defTabSz="1377950">
                <a:lnSpc>
                  <a:spcPct val="90000"/>
                </a:lnSpc>
                <a:spcBef>
                  <a:spcPct val="0"/>
                </a:spcBef>
                <a:spcAft>
                  <a:spcPct val="35000"/>
                </a:spcAft>
                <a:buNone/>
              </a:pPr>
              <a:r>
                <a:rPr lang="en-US" sz="3100" kern="1200" dirty="0"/>
                <a:t>Final Contract Language</a:t>
              </a:r>
            </a:p>
          </p:txBody>
        </p:sp>
        <p:sp>
          <p:nvSpPr>
            <p:cNvPr id="10" name="Freeform: Shape 9">
              <a:extLst>
                <a:ext uri="{FF2B5EF4-FFF2-40B4-BE49-F238E27FC236}">
                  <a16:creationId xmlns:a16="http://schemas.microsoft.com/office/drawing/2014/main" id="{8FAFA878-0606-4F1A-B3A4-B8B13DFFFF3A}"/>
                </a:ext>
              </a:extLst>
            </p:cNvPr>
            <p:cNvSpPr/>
            <p:nvPr/>
          </p:nvSpPr>
          <p:spPr>
            <a:xfrm>
              <a:off x="8910279" y="3131024"/>
              <a:ext cx="2511677" cy="1740535"/>
            </a:xfrm>
            <a:custGeom>
              <a:avLst/>
              <a:gdLst>
                <a:gd name="connsiteX0" fmla="*/ 0 w 2511677"/>
                <a:gd name="connsiteY0" fmla="*/ 290095 h 1740535"/>
                <a:gd name="connsiteX1" fmla="*/ 290095 w 2511677"/>
                <a:gd name="connsiteY1" fmla="*/ 0 h 1740535"/>
                <a:gd name="connsiteX2" fmla="*/ 2221582 w 2511677"/>
                <a:gd name="connsiteY2" fmla="*/ 0 h 1740535"/>
                <a:gd name="connsiteX3" fmla="*/ 2511677 w 2511677"/>
                <a:gd name="connsiteY3" fmla="*/ 290095 h 1740535"/>
                <a:gd name="connsiteX4" fmla="*/ 2511677 w 2511677"/>
                <a:gd name="connsiteY4" fmla="*/ 1450440 h 1740535"/>
                <a:gd name="connsiteX5" fmla="*/ 2221582 w 2511677"/>
                <a:gd name="connsiteY5" fmla="*/ 1740535 h 1740535"/>
                <a:gd name="connsiteX6" fmla="*/ 290095 w 2511677"/>
                <a:gd name="connsiteY6" fmla="*/ 1740535 h 1740535"/>
                <a:gd name="connsiteX7" fmla="*/ 0 w 2511677"/>
                <a:gd name="connsiteY7" fmla="*/ 1450440 h 1740535"/>
                <a:gd name="connsiteX8" fmla="*/ 0 w 251167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677" h="1740535">
                  <a:moveTo>
                    <a:pt x="0" y="290095"/>
                  </a:moveTo>
                  <a:cubicBezTo>
                    <a:pt x="0" y="129880"/>
                    <a:pt x="129880" y="0"/>
                    <a:pt x="290095" y="0"/>
                  </a:cubicBezTo>
                  <a:lnTo>
                    <a:pt x="2221582" y="0"/>
                  </a:lnTo>
                  <a:cubicBezTo>
                    <a:pt x="2381797" y="0"/>
                    <a:pt x="2511677" y="129880"/>
                    <a:pt x="2511677" y="290095"/>
                  </a:cubicBezTo>
                  <a:lnTo>
                    <a:pt x="2511677" y="1450440"/>
                  </a:lnTo>
                  <a:cubicBezTo>
                    <a:pt x="2511677" y="1610655"/>
                    <a:pt x="2381797" y="1740535"/>
                    <a:pt x="2221582" y="1740535"/>
                  </a:cubicBezTo>
                  <a:lnTo>
                    <a:pt x="290095" y="1740535"/>
                  </a:lnTo>
                  <a:cubicBezTo>
                    <a:pt x="129880" y="1740535"/>
                    <a:pt x="0" y="1610655"/>
                    <a:pt x="0" y="1450440"/>
                  </a:cubicBezTo>
                  <a:lnTo>
                    <a:pt x="0" y="290095"/>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076" tIns="203076" rIns="203076" bIns="203076" numCol="1" spcCol="1270" anchor="ctr" anchorCtr="0">
              <a:noAutofit/>
            </a:bodyPr>
            <a:lstStyle/>
            <a:p>
              <a:pPr marL="0" lvl="0" indent="0" algn="ctr" defTabSz="1377950">
                <a:lnSpc>
                  <a:spcPct val="90000"/>
                </a:lnSpc>
                <a:spcBef>
                  <a:spcPct val="0"/>
                </a:spcBef>
                <a:spcAft>
                  <a:spcPct val="35000"/>
                </a:spcAft>
                <a:buNone/>
              </a:pPr>
              <a:r>
                <a:rPr lang="en-US" sz="3600" b="1" i="0" kern="1200" baseline="0" dirty="0"/>
                <a:t>Fully Executed Contract</a:t>
              </a:r>
              <a:endParaRPr lang="en-US" sz="3600" kern="1200" dirty="0"/>
            </a:p>
          </p:txBody>
        </p:sp>
      </p:grpSp>
      <p:sp>
        <p:nvSpPr>
          <p:cNvPr id="3" name="Plus Sign 2">
            <a:extLst>
              <a:ext uri="{FF2B5EF4-FFF2-40B4-BE49-F238E27FC236}">
                <a16:creationId xmlns:a16="http://schemas.microsoft.com/office/drawing/2014/main" id="{E975D9AA-C3AF-428B-9DFF-72147C4B7D44}"/>
              </a:ext>
            </a:extLst>
          </p:cNvPr>
          <p:cNvSpPr/>
          <p:nvPr/>
        </p:nvSpPr>
        <p:spPr>
          <a:xfrm>
            <a:off x="4192507" y="3429000"/>
            <a:ext cx="950257" cy="98797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quals 3">
            <a:extLst>
              <a:ext uri="{FF2B5EF4-FFF2-40B4-BE49-F238E27FC236}">
                <a16:creationId xmlns:a16="http://schemas.microsoft.com/office/drawing/2014/main" id="{E000BD8D-CCE4-48C9-B030-30E025100520}"/>
              </a:ext>
            </a:extLst>
          </p:cNvPr>
          <p:cNvSpPr/>
          <p:nvPr/>
        </p:nvSpPr>
        <p:spPr>
          <a:xfrm>
            <a:off x="7725312" y="3606624"/>
            <a:ext cx="1030014" cy="63272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2355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1767209911"/>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extLst>
              <p:ext uri="{D42A27DB-BD31-4B8C-83A1-F6EECF244321}">
                <p14:modId xmlns:p14="http://schemas.microsoft.com/office/powerpoint/2010/main" val="989921655"/>
              </p:ext>
            </p:extLst>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1314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DA8D-6D30-4E3F-A18C-C10044F8AAE9}"/>
              </a:ext>
            </a:extLst>
          </p:cNvPr>
          <p:cNvSpPr>
            <a:spLocks noGrp="1"/>
          </p:cNvSpPr>
          <p:nvPr>
            <p:ph type="title"/>
          </p:nvPr>
        </p:nvSpPr>
        <p:spPr/>
        <p:txBody>
          <a:bodyPr>
            <a:normAutofit fontScale="90000"/>
          </a:bodyPr>
          <a:lstStyle/>
          <a:p>
            <a:pPr algn="ctr"/>
            <a:r>
              <a:rPr lang="en-US" dirty="0"/>
              <a:t>Any Questions?</a:t>
            </a:r>
          </a:p>
        </p:txBody>
      </p:sp>
      <p:pic>
        <p:nvPicPr>
          <p:cNvPr id="4" name="Content Placeholder 3">
            <a:extLst>
              <a:ext uri="{FF2B5EF4-FFF2-40B4-BE49-F238E27FC236}">
                <a16:creationId xmlns:a16="http://schemas.microsoft.com/office/drawing/2014/main" id="{1857D4AC-0DC6-4794-814F-36720F64E653}"/>
              </a:ext>
            </a:extLst>
          </p:cNvPr>
          <p:cNvPicPr>
            <a:picLocks noGrp="1" noChangeAspect="1"/>
          </p:cNvPicPr>
          <p:nvPr>
            <p:ph idx="1"/>
          </p:nvPr>
        </p:nvPicPr>
        <p:blipFill>
          <a:blip r:embed="rId3"/>
          <a:stretch>
            <a:fillRect/>
          </a:stretch>
        </p:blipFill>
        <p:spPr>
          <a:xfrm>
            <a:off x="3030307" y="1901040"/>
            <a:ext cx="5334462" cy="4200508"/>
          </a:xfrm>
          <a:prstGeom prst="rect">
            <a:avLst/>
          </a:prstGeom>
        </p:spPr>
      </p:pic>
    </p:spTree>
    <p:extLst>
      <p:ext uri="{BB962C8B-B14F-4D97-AF65-F5344CB8AC3E}">
        <p14:creationId xmlns:p14="http://schemas.microsoft.com/office/powerpoint/2010/main" val="1966049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1706424" y="2254770"/>
            <a:ext cx="8779151" cy="685801"/>
          </a:xfrm>
        </p:spPr>
        <p:txBody>
          <a:bodyPr>
            <a:noAutofit/>
          </a:bodyPr>
          <a:lstStyle/>
          <a:p>
            <a:pPr algn="ctr"/>
            <a:r>
              <a:rPr lang="en-US" sz="4800" b="1" dirty="0">
                <a:solidFill>
                  <a:schemeClr val="bg1"/>
                </a:solidFill>
                <a:latin typeface="Calibri" panose="020F0502020204030204" pitchFamily="34" charset="0"/>
                <a:cs typeface="Calibri" panose="020F0502020204030204" pitchFamily="34" charset="0"/>
              </a:rPr>
              <a:t>Clinical Data Operations</a:t>
            </a: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2590800" y="3276600"/>
            <a:ext cx="7010400" cy="1219200"/>
          </a:xfrm>
        </p:spPr>
        <p:txBody>
          <a:bodyPr vert="horz" lIns="91440" tIns="45720" rIns="91440" bIns="45720" rtlCol="0" anchor="t">
            <a:normAutofit/>
          </a:bodyPr>
          <a:lstStyle/>
          <a:p>
            <a:pPr marL="0" indent="0" algn="ctr">
              <a:lnSpc>
                <a:spcPct val="100000"/>
              </a:lnSpc>
              <a:spcBef>
                <a:spcPts val="0"/>
              </a:spcBef>
              <a:buNone/>
            </a:pPr>
            <a:r>
              <a:rPr lang="en-US" sz="3600" b="1" dirty="0">
                <a:solidFill>
                  <a:schemeClr val="bg1"/>
                </a:solidFill>
                <a:latin typeface="Calibri" panose="020F0502020204030204" pitchFamily="34" charset="0"/>
                <a:cs typeface="Calibri" panose="020F0502020204030204" pitchFamily="34" charset="0"/>
              </a:rPr>
              <a:t>OnCore, Data Management &amp; More</a:t>
            </a:r>
          </a:p>
          <a:p>
            <a:pPr marL="0" indent="0" algn="ctr">
              <a:lnSpc>
                <a:spcPct val="100000"/>
              </a:lnSpc>
              <a:spcBef>
                <a:spcPts val="0"/>
              </a:spcBef>
              <a:buNone/>
            </a:pPr>
            <a:r>
              <a:rPr lang="en-US" sz="3600" b="1" dirty="0">
                <a:solidFill>
                  <a:schemeClr val="bg1"/>
                </a:solidFill>
                <a:latin typeface="Calibri" panose="020F0502020204030204" pitchFamily="34" charset="0"/>
                <a:cs typeface="Calibri" panose="020F0502020204030204" pitchFamily="34" charset="0"/>
              </a:rPr>
              <a:t>Mary O’Dwyer, MRP, CCRP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Clinical Data Operations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p:txBody>
          <a:bodyPr/>
          <a:lstStyle/>
          <a:p>
            <a:r>
              <a:rPr lang="en-US" dirty="0"/>
              <a:t>CRMS - OnCore</a:t>
            </a:r>
          </a:p>
          <a:p>
            <a:r>
              <a:rPr lang="en-US" dirty="0"/>
              <a:t>Part 11 Compliance - Advarra EDC</a:t>
            </a:r>
          </a:p>
          <a:p>
            <a:r>
              <a:rPr lang="en-US" dirty="0"/>
              <a:t>Data Management – Analytical Datasets </a:t>
            </a:r>
          </a:p>
          <a:p>
            <a:r>
              <a:rPr lang="en-US" dirty="0"/>
              <a:t>ClinicalTrials.gov</a:t>
            </a:r>
          </a:p>
          <a:p>
            <a:r>
              <a:rPr lang="en-US" dirty="0"/>
              <a:t>Reporting – Insights</a:t>
            </a:r>
          </a:p>
          <a:p>
            <a:endParaRPr lang="en-US" dirty="0"/>
          </a:p>
          <a:p>
            <a:pPr marL="0" indent="0">
              <a:buNone/>
            </a:pPr>
            <a:endParaRPr lang="en-US" dirty="0"/>
          </a:p>
        </p:txBody>
      </p:sp>
    </p:spTree>
    <p:extLst>
      <p:ext uri="{BB962C8B-B14F-4D97-AF65-F5344CB8AC3E}">
        <p14:creationId xmlns:p14="http://schemas.microsoft.com/office/powerpoint/2010/main" val="2747753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21F4-5043-44F2-B791-4CDC5AD1A082}"/>
              </a:ext>
            </a:extLst>
          </p:cNvPr>
          <p:cNvSpPr>
            <a:spLocks noGrp="1"/>
          </p:cNvSpPr>
          <p:nvPr>
            <p:ph type="title"/>
          </p:nvPr>
        </p:nvSpPr>
        <p:spPr/>
        <p:txBody>
          <a:bodyPr>
            <a:normAutofit fontScale="90000"/>
          </a:bodyPr>
          <a:lstStyle/>
          <a:p>
            <a:r>
              <a:rPr lang="en-US" dirty="0"/>
              <a:t>OnCore for Clinical Research Operations</a:t>
            </a:r>
          </a:p>
        </p:txBody>
      </p:sp>
      <p:sp>
        <p:nvSpPr>
          <p:cNvPr id="3" name="Content Placeholder 2">
            <a:extLst>
              <a:ext uri="{FF2B5EF4-FFF2-40B4-BE49-F238E27FC236}">
                <a16:creationId xmlns:a16="http://schemas.microsoft.com/office/drawing/2014/main" id="{32E9CB0E-F052-4DBB-B95A-1B0F95E35A04}"/>
              </a:ext>
            </a:extLst>
          </p:cNvPr>
          <p:cNvSpPr>
            <a:spLocks noGrp="1"/>
          </p:cNvSpPr>
          <p:nvPr>
            <p:ph idx="1"/>
          </p:nvPr>
        </p:nvSpPr>
        <p:spPr/>
        <p:txBody>
          <a:bodyPr/>
          <a:lstStyle/>
          <a:p>
            <a:r>
              <a:rPr lang="en-US" dirty="0"/>
              <a:t>Protocol Set Up, regulatory tracking and documents</a:t>
            </a:r>
          </a:p>
          <a:p>
            <a:r>
              <a:rPr lang="en-US" dirty="0"/>
              <a:t>Subject Registration and Status Tracking (Epic Interface)</a:t>
            </a:r>
          </a:p>
          <a:p>
            <a:r>
              <a:rPr lang="en-US" dirty="0"/>
              <a:t>Safety Reporting</a:t>
            </a:r>
          </a:p>
          <a:p>
            <a:pPr lvl="1"/>
            <a:r>
              <a:rPr lang="en-US" dirty="0"/>
              <a:t>Deviations</a:t>
            </a:r>
          </a:p>
          <a:p>
            <a:pPr lvl="1"/>
            <a:r>
              <a:rPr lang="en-US" dirty="0"/>
              <a:t>SAEs</a:t>
            </a:r>
          </a:p>
          <a:p>
            <a:r>
              <a:rPr lang="en-US" dirty="0"/>
              <a:t>Study Calendars</a:t>
            </a:r>
          </a:p>
          <a:p>
            <a:r>
              <a:rPr lang="en-US" dirty="0"/>
              <a:t>Financial Management pre- and post-award</a:t>
            </a:r>
          </a:p>
          <a:p>
            <a:r>
              <a:rPr lang="en-US" dirty="0"/>
              <a:t>Data Management and Monitoring</a:t>
            </a:r>
          </a:p>
          <a:p>
            <a:pPr lvl="1"/>
            <a:endParaRPr lang="en-US" dirty="0"/>
          </a:p>
        </p:txBody>
      </p:sp>
    </p:spTree>
    <p:extLst>
      <p:ext uri="{BB962C8B-B14F-4D97-AF65-F5344CB8AC3E}">
        <p14:creationId xmlns:p14="http://schemas.microsoft.com/office/powerpoint/2010/main" val="271090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6EC2-BB9F-4814-AA2C-B2B3F168049E}"/>
              </a:ext>
            </a:extLst>
          </p:cNvPr>
          <p:cNvSpPr>
            <a:spLocks noGrp="1"/>
          </p:cNvSpPr>
          <p:nvPr>
            <p:ph type="title"/>
          </p:nvPr>
        </p:nvSpPr>
        <p:spPr/>
        <p:txBody>
          <a:bodyPr>
            <a:normAutofit fontScale="90000"/>
          </a:bodyPr>
          <a:lstStyle/>
          <a:p>
            <a:r>
              <a:rPr lang="en-US" dirty="0"/>
              <a:t>OnCore for Reporting to the NCI and Others</a:t>
            </a:r>
          </a:p>
        </p:txBody>
      </p:sp>
      <p:sp>
        <p:nvSpPr>
          <p:cNvPr id="3" name="Content Placeholder 2">
            <a:extLst>
              <a:ext uri="{FF2B5EF4-FFF2-40B4-BE49-F238E27FC236}">
                <a16:creationId xmlns:a16="http://schemas.microsoft.com/office/drawing/2014/main" id="{DA1B91FD-E9D4-430A-B997-1411D20C3A87}"/>
              </a:ext>
            </a:extLst>
          </p:cNvPr>
          <p:cNvSpPr>
            <a:spLocks noGrp="1"/>
          </p:cNvSpPr>
          <p:nvPr>
            <p:ph idx="1"/>
          </p:nvPr>
        </p:nvSpPr>
        <p:spPr/>
        <p:txBody>
          <a:bodyPr/>
          <a:lstStyle/>
          <a:p>
            <a:pPr fontAlgn="ctr"/>
            <a:r>
              <a:rPr lang="en-US" dirty="0"/>
              <a:t>All clinical trials through PRC</a:t>
            </a:r>
          </a:p>
          <a:p>
            <a:pPr fontAlgn="ctr"/>
            <a:r>
              <a:rPr lang="en-US" dirty="0"/>
              <a:t>Type of Research, Protocol Type, Sponsor Type, Cancer Center and Other Accrual</a:t>
            </a:r>
          </a:p>
          <a:p>
            <a:r>
              <a:rPr lang="en-US" dirty="0"/>
              <a:t>Protocol registration and status tracking</a:t>
            </a:r>
          </a:p>
          <a:p>
            <a:r>
              <a:rPr lang="en-US" dirty="0"/>
              <a:t>Subject registration and status tracking</a:t>
            </a:r>
          </a:p>
          <a:p>
            <a:endParaRPr lang="en-US" dirty="0"/>
          </a:p>
        </p:txBody>
      </p:sp>
    </p:spTree>
    <p:extLst>
      <p:ext uri="{BB962C8B-B14F-4D97-AF65-F5344CB8AC3E}">
        <p14:creationId xmlns:p14="http://schemas.microsoft.com/office/powerpoint/2010/main" val="856540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01C0-556D-4FF3-8A4E-5817A07D8B73}"/>
              </a:ext>
            </a:extLst>
          </p:cNvPr>
          <p:cNvSpPr>
            <a:spLocks noGrp="1"/>
          </p:cNvSpPr>
          <p:nvPr>
            <p:ph type="title"/>
          </p:nvPr>
        </p:nvSpPr>
        <p:spPr/>
        <p:txBody>
          <a:bodyPr>
            <a:normAutofit fontScale="90000"/>
          </a:bodyPr>
          <a:lstStyle/>
          <a:p>
            <a:r>
              <a:rPr lang="en-US" dirty="0"/>
              <a:t>OnCore for Investigators</a:t>
            </a:r>
          </a:p>
        </p:txBody>
      </p:sp>
      <p:sp>
        <p:nvSpPr>
          <p:cNvPr id="3" name="Content Placeholder 2">
            <a:extLst>
              <a:ext uri="{FF2B5EF4-FFF2-40B4-BE49-F238E27FC236}">
                <a16:creationId xmlns:a16="http://schemas.microsoft.com/office/drawing/2014/main" id="{DD54E60A-0AD4-46C4-B86B-4F95F1C0F08A}"/>
              </a:ext>
            </a:extLst>
          </p:cNvPr>
          <p:cNvSpPr>
            <a:spLocks noGrp="1"/>
          </p:cNvSpPr>
          <p:nvPr>
            <p:ph idx="1"/>
          </p:nvPr>
        </p:nvSpPr>
        <p:spPr/>
        <p:txBody>
          <a:bodyPr/>
          <a:lstStyle/>
          <a:p>
            <a:r>
              <a:rPr lang="en-US" dirty="0"/>
              <a:t>Review information on subjects, protocols</a:t>
            </a:r>
          </a:p>
          <a:p>
            <a:r>
              <a:rPr lang="en-US" dirty="0"/>
              <a:t>Accrual status per protocol and per subject</a:t>
            </a:r>
          </a:p>
          <a:p>
            <a:r>
              <a:rPr lang="en-US" dirty="0"/>
              <a:t>Activation status</a:t>
            </a:r>
          </a:p>
          <a:p>
            <a:r>
              <a:rPr lang="en-US" dirty="0"/>
              <a:t>Team Console – overview by Pod</a:t>
            </a:r>
          </a:p>
          <a:p>
            <a:r>
              <a:rPr lang="en-US" dirty="0"/>
              <a:t>SAEs – widgets</a:t>
            </a:r>
          </a:p>
          <a:p>
            <a:endParaRPr lang="en-US" dirty="0"/>
          </a:p>
        </p:txBody>
      </p:sp>
    </p:spTree>
    <p:extLst>
      <p:ext uri="{BB962C8B-B14F-4D97-AF65-F5344CB8AC3E}">
        <p14:creationId xmlns:p14="http://schemas.microsoft.com/office/powerpoint/2010/main" val="3365592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0CB11-6324-42C2-A95E-089130C43702}"/>
              </a:ext>
            </a:extLst>
          </p:cNvPr>
          <p:cNvSpPr>
            <a:spLocks noGrp="1"/>
          </p:cNvSpPr>
          <p:nvPr>
            <p:ph type="title"/>
          </p:nvPr>
        </p:nvSpPr>
        <p:spPr/>
        <p:txBody>
          <a:bodyPr>
            <a:normAutofit fontScale="90000"/>
          </a:bodyPr>
          <a:lstStyle/>
          <a:p>
            <a:r>
              <a:rPr lang="en-US" dirty="0"/>
              <a:t>OnCore Widgets</a:t>
            </a:r>
          </a:p>
        </p:txBody>
      </p:sp>
      <p:pic>
        <p:nvPicPr>
          <p:cNvPr id="4" name="Content Placeholder 4">
            <a:extLst>
              <a:ext uri="{FF2B5EF4-FFF2-40B4-BE49-F238E27FC236}">
                <a16:creationId xmlns:a16="http://schemas.microsoft.com/office/drawing/2014/main" id="{1D030CDD-628E-43B7-99A4-34B8D43D772E}"/>
              </a:ext>
            </a:extLst>
          </p:cNvPr>
          <p:cNvPicPr>
            <a:picLocks noGrp="1" noChangeAspect="1"/>
          </p:cNvPicPr>
          <p:nvPr>
            <p:ph idx="1"/>
          </p:nvPr>
        </p:nvPicPr>
        <p:blipFill>
          <a:blip r:embed="rId3"/>
          <a:stretch>
            <a:fillRect/>
          </a:stretch>
        </p:blipFill>
        <p:spPr>
          <a:xfrm>
            <a:off x="1049332" y="1383632"/>
            <a:ext cx="10240705" cy="4793331"/>
          </a:xfrm>
        </p:spPr>
      </p:pic>
    </p:spTree>
    <p:extLst>
      <p:ext uri="{BB962C8B-B14F-4D97-AF65-F5344CB8AC3E}">
        <p14:creationId xmlns:p14="http://schemas.microsoft.com/office/powerpoint/2010/main" val="197351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Pre-Award Team Responsibilities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p:txBody>
          <a:bodyPr/>
          <a:lstStyle/>
          <a:p>
            <a:r>
              <a:rPr lang="en-US" dirty="0"/>
              <a:t>Budget Development</a:t>
            </a:r>
          </a:p>
          <a:p>
            <a:r>
              <a:rPr lang="en-US" dirty="0"/>
              <a:t>Negotiation with External Funding Source</a:t>
            </a:r>
          </a:p>
          <a:p>
            <a:r>
              <a:rPr lang="en-US" dirty="0"/>
              <a:t>Ensuring Budget Covers Projected Costs</a:t>
            </a:r>
          </a:p>
          <a:p>
            <a:r>
              <a:rPr lang="en-US" dirty="0"/>
              <a:t>Contract Process Oversight</a:t>
            </a:r>
          </a:p>
        </p:txBody>
      </p:sp>
    </p:spTree>
    <p:extLst>
      <p:ext uri="{BB962C8B-B14F-4D97-AF65-F5344CB8AC3E}">
        <p14:creationId xmlns:p14="http://schemas.microsoft.com/office/powerpoint/2010/main" val="484061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FEC10-8B60-4DC1-B280-568D0314E490}"/>
              </a:ext>
            </a:extLst>
          </p:cNvPr>
          <p:cNvSpPr>
            <a:spLocks noGrp="1"/>
          </p:cNvSpPr>
          <p:nvPr>
            <p:ph type="title"/>
          </p:nvPr>
        </p:nvSpPr>
        <p:spPr/>
        <p:txBody>
          <a:bodyPr>
            <a:normAutofit fontScale="90000"/>
          </a:bodyPr>
          <a:lstStyle/>
          <a:p>
            <a:r>
              <a:rPr lang="en-US" dirty="0"/>
              <a:t>OnCore Reports</a:t>
            </a:r>
          </a:p>
        </p:txBody>
      </p:sp>
      <p:sp>
        <p:nvSpPr>
          <p:cNvPr id="3" name="Content Placeholder 2">
            <a:extLst>
              <a:ext uri="{FF2B5EF4-FFF2-40B4-BE49-F238E27FC236}">
                <a16:creationId xmlns:a16="http://schemas.microsoft.com/office/drawing/2014/main" id="{FF62FA3F-B3AF-4BDD-8AC5-4645B06BC70B}"/>
              </a:ext>
            </a:extLst>
          </p:cNvPr>
          <p:cNvSpPr>
            <a:spLocks noGrp="1"/>
          </p:cNvSpPr>
          <p:nvPr>
            <p:ph idx="1"/>
          </p:nvPr>
        </p:nvSpPr>
        <p:spPr/>
        <p:txBody>
          <a:bodyPr>
            <a:normAutofit lnSpcReduction="10000"/>
          </a:bodyPr>
          <a:lstStyle/>
          <a:p>
            <a:r>
              <a:rPr lang="en-US" dirty="0"/>
              <a:t>Data for Grants</a:t>
            </a:r>
          </a:p>
          <a:p>
            <a:pPr lvl="1"/>
            <a:r>
              <a:rPr lang="en-US" dirty="0"/>
              <a:t>Minority accrual</a:t>
            </a:r>
          </a:p>
          <a:p>
            <a:pPr lvl="1"/>
            <a:r>
              <a:rPr lang="en-US" dirty="0"/>
              <a:t>Accrual monitoring reports</a:t>
            </a:r>
          </a:p>
          <a:p>
            <a:r>
              <a:rPr lang="en-US" dirty="0"/>
              <a:t>Operational Reports</a:t>
            </a:r>
          </a:p>
          <a:p>
            <a:pPr lvl="1"/>
            <a:r>
              <a:rPr lang="en-US" dirty="0"/>
              <a:t>Screening logs</a:t>
            </a:r>
          </a:p>
          <a:p>
            <a:pPr lvl="1"/>
            <a:r>
              <a:rPr lang="en-US" dirty="0"/>
              <a:t>Subject visit tracking</a:t>
            </a:r>
          </a:p>
          <a:p>
            <a:pPr lvl="1"/>
            <a:r>
              <a:rPr lang="en-US" dirty="0"/>
              <a:t>IRB / Quality reports</a:t>
            </a:r>
          </a:p>
          <a:p>
            <a:r>
              <a:rPr lang="en-US" dirty="0"/>
              <a:t>Insights</a:t>
            </a:r>
          </a:p>
          <a:p>
            <a:pPr lvl="1"/>
            <a:r>
              <a:rPr lang="en-US" dirty="0"/>
              <a:t>Accrual breakdown by demographic</a:t>
            </a:r>
          </a:p>
          <a:p>
            <a:pPr lvl="1"/>
            <a:r>
              <a:rPr lang="en-US" dirty="0"/>
              <a:t>Activation</a:t>
            </a:r>
          </a:p>
          <a:p>
            <a:endParaRPr lang="en-US" dirty="0"/>
          </a:p>
        </p:txBody>
      </p:sp>
    </p:spTree>
    <p:extLst>
      <p:ext uri="{BB962C8B-B14F-4D97-AF65-F5344CB8AC3E}">
        <p14:creationId xmlns:p14="http://schemas.microsoft.com/office/powerpoint/2010/main" val="1441532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Main">
            <a:extLst>
              <a:ext uri="{FF2B5EF4-FFF2-40B4-BE49-F238E27FC236}">
                <a16:creationId xmlns:a16="http://schemas.microsoft.com/office/drawing/2014/main" id="{F15CBADF-9324-4651-B95C-D08C06845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 y="95250"/>
            <a:ext cx="11906250" cy="6667500"/>
          </a:xfrm>
          <a:prstGeom prst="rect">
            <a:avLst/>
          </a:prstGeom>
        </p:spPr>
      </p:pic>
    </p:spTree>
    <p:extLst>
      <p:ext uri="{BB962C8B-B14F-4D97-AF65-F5344CB8AC3E}">
        <p14:creationId xmlns:p14="http://schemas.microsoft.com/office/powerpoint/2010/main" val="9599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C91BFC7-781E-4CAA-860A-3401A50320DA}"/>
              </a:ext>
            </a:extLst>
          </p:cNvPr>
          <p:cNvPicPr>
            <a:picLocks noChangeAspect="1"/>
          </p:cNvPicPr>
          <p:nvPr/>
        </p:nvPicPr>
        <p:blipFill>
          <a:blip r:embed="rId3"/>
          <a:stretch>
            <a:fillRect/>
          </a:stretch>
        </p:blipFill>
        <p:spPr>
          <a:xfrm>
            <a:off x="840790" y="146856"/>
            <a:ext cx="10510419" cy="6085565"/>
          </a:xfrm>
          <a:prstGeom prst="rect">
            <a:avLst/>
          </a:prstGeom>
        </p:spPr>
      </p:pic>
    </p:spTree>
    <p:extLst>
      <p:ext uri="{BB962C8B-B14F-4D97-AF65-F5344CB8AC3E}">
        <p14:creationId xmlns:p14="http://schemas.microsoft.com/office/powerpoint/2010/main" val="1852050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557D-8D8E-41F4-BA8B-DE924CCD7E20}"/>
              </a:ext>
            </a:extLst>
          </p:cNvPr>
          <p:cNvSpPr>
            <a:spLocks noGrp="1"/>
          </p:cNvSpPr>
          <p:nvPr>
            <p:ph type="title"/>
          </p:nvPr>
        </p:nvSpPr>
        <p:spPr/>
        <p:txBody>
          <a:bodyPr>
            <a:normAutofit fontScale="90000"/>
          </a:bodyPr>
          <a:lstStyle/>
          <a:p>
            <a:r>
              <a:rPr lang="en-US" dirty="0"/>
              <a:t>OnCore Expansion</a:t>
            </a:r>
          </a:p>
        </p:txBody>
      </p:sp>
      <p:sp>
        <p:nvSpPr>
          <p:cNvPr id="3" name="Content Placeholder 2">
            <a:extLst>
              <a:ext uri="{FF2B5EF4-FFF2-40B4-BE49-F238E27FC236}">
                <a16:creationId xmlns:a16="http://schemas.microsoft.com/office/drawing/2014/main" id="{C06E56EB-6275-45E6-B37F-5EF9BC4C1370}"/>
              </a:ext>
            </a:extLst>
          </p:cNvPr>
          <p:cNvSpPr>
            <a:spLocks noGrp="1"/>
          </p:cNvSpPr>
          <p:nvPr>
            <p:ph idx="1"/>
          </p:nvPr>
        </p:nvSpPr>
        <p:spPr/>
        <p:txBody>
          <a:bodyPr/>
          <a:lstStyle/>
          <a:p>
            <a:r>
              <a:rPr lang="en-US" dirty="0"/>
              <a:t>Optimization and Training Opportunities</a:t>
            </a:r>
          </a:p>
          <a:p>
            <a:r>
              <a:rPr lang="en-US" dirty="0"/>
              <a:t>Non-protocol office teams - protocol creation; IRB reviews; status updates; subject management</a:t>
            </a:r>
          </a:p>
          <a:p>
            <a:r>
              <a:rPr lang="en-US" dirty="0"/>
              <a:t>Integrations – IRBIS, more with Epic</a:t>
            </a:r>
          </a:p>
          <a:p>
            <a:endParaRPr lang="en-US" dirty="0"/>
          </a:p>
        </p:txBody>
      </p:sp>
    </p:spTree>
    <p:extLst>
      <p:ext uri="{BB962C8B-B14F-4D97-AF65-F5344CB8AC3E}">
        <p14:creationId xmlns:p14="http://schemas.microsoft.com/office/powerpoint/2010/main" val="1751269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C9A3-118D-4E6D-BEBD-20D607B4CB44}"/>
              </a:ext>
            </a:extLst>
          </p:cNvPr>
          <p:cNvSpPr>
            <a:spLocks noGrp="1"/>
          </p:cNvSpPr>
          <p:nvPr>
            <p:ph type="title"/>
          </p:nvPr>
        </p:nvSpPr>
        <p:spPr/>
        <p:txBody>
          <a:bodyPr>
            <a:normAutofit fontScale="90000"/>
          </a:bodyPr>
          <a:lstStyle/>
          <a:p>
            <a:r>
              <a:rPr lang="en-US" dirty="0"/>
              <a:t>OnCore Task Lists &amp; Activation Critical Path</a:t>
            </a:r>
          </a:p>
        </p:txBody>
      </p:sp>
      <p:sp>
        <p:nvSpPr>
          <p:cNvPr id="3" name="Content Placeholder 2">
            <a:extLst>
              <a:ext uri="{FF2B5EF4-FFF2-40B4-BE49-F238E27FC236}">
                <a16:creationId xmlns:a16="http://schemas.microsoft.com/office/drawing/2014/main" id="{AC2BBF28-98A0-4EEF-8AA1-9D10524B7AE4}"/>
              </a:ext>
            </a:extLst>
          </p:cNvPr>
          <p:cNvSpPr>
            <a:spLocks noGrp="1"/>
          </p:cNvSpPr>
          <p:nvPr>
            <p:ph idx="1"/>
          </p:nvPr>
        </p:nvSpPr>
        <p:spPr/>
        <p:txBody>
          <a:bodyPr/>
          <a:lstStyle/>
          <a:p>
            <a:r>
              <a:rPr lang="en-US" dirty="0"/>
              <a:t>Critical Path defines measurable milestones to activation</a:t>
            </a:r>
          </a:p>
          <a:p>
            <a:r>
              <a:rPr lang="en-US" dirty="0"/>
              <a:t>OnCore Task Lists utilized by all functional groups (Regulatory, Finance, Contracting…)</a:t>
            </a:r>
          </a:p>
          <a:p>
            <a:r>
              <a:rPr lang="en-US" dirty="0"/>
              <a:t>Complete rebuild of Task Lists</a:t>
            </a:r>
          </a:p>
          <a:p>
            <a:r>
              <a:rPr lang="en-US" dirty="0"/>
              <a:t>Revamp and expansion of reporting</a:t>
            </a:r>
          </a:p>
          <a:p>
            <a:endParaRPr lang="en-US" dirty="0"/>
          </a:p>
          <a:p>
            <a:endParaRPr lang="en-US" dirty="0"/>
          </a:p>
        </p:txBody>
      </p:sp>
    </p:spTree>
    <p:extLst>
      <p:ext uri="{BB962C8B-B14F-4D97-AF65-F5344CB8AC3E}">
        <p14:creationId xmlns:p14="http://schemas.microsoft.com/office/powerpoint/2010/main" val="2357711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95CD-2812-4A74-B7D6-D8B5475215D8}"/>
              </a:ext>
            </a:extLst>
          </p:cNvPr>
          <p:cNvSpPr>
            <a:spLocks noGrp="1"/>
          </p:cNvSpPr>
          <p:nvPr>
            <p:ph type="title"/>
          </p:nvPr>
        </p:nvSpPr>
        <p:spPr/>
        <p:txBody>
          <a:bodyPr>
            <a:normAutofit fontScale="90000"/>
          </a:bodyPr>
          <a:lstStyle/>
          <a:p>
            <a:r>
              <a:rPr lang="en-US" dirty="0">
                <a:latin typeface="Calibri" panose="020F0502020204030204" pitchFamily="34" charset="0"/>
              </a:rPr>
              <a:t>PERT Chart Milestones Indicate Critical Path</a:t>
            </a:r>
            <a:endParaRPr lang="en-US" dirty="0"/>
          </a:p>
        </p:txBody>
      </p:sp>
      <p:pic>
        <p:nvPicPr>
          <p:cNvPr id="4" name="Content Placeholder 3">
            <a:extLst>
              <a:ext uri="{FF2B5EF4-FFF2-40B4-BE49-F238E27FC236}">
                <a16:creationId xmlns:a16="http://schemas.microsoft.com/office/drawing/2014/main" id="{2834F1F3-170F-409B-9BB3-51040FBFBAB9}"/>
              </a:ext>
            </a:extLst>
          </p:cNvPr>
          <p:cNvPicPr>
            <a:picLocks noGrp="1" noChangeAspect="1"/>
          </p:cNvPicPr>
          <p:nvPr>
            <p:ph idx="1"/>
          </p:nvPr>
        </p:nvPicPr>
        <p:blipFill>
          <a:blip r:embed="rId3"/>
          <a:stretch>
            <a:fillRect/>
          </a:stretch>
        </p:blipFill>
        <p:spPr>
          <a:xfrm>
            <a:off x="1638177" y="1215189"/>
            <a:ext cx="8915646" cy="4949742"/>
          </a:xfrm>
          <a:prstGeom prst="rect">
            <a:avLst/>
          </a:prstGeom>
        </p:spPr>
      </p:pic>
    </p:spTree>
    <p:extLst>
      <p:ext uri="{BB962C8B-B14F-4D97-AF65-F5344CB8AC3E}">
        <p14:creationId xmlns:p14="http://schemas.microsoft.com/office/powerpoint/2010/main" val="4127401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8C70-319F-4B54-AE84-85892BFECB8D}"/>
              </a:ext>
            </a:extLst>
          </p:cNvPr>
          <p:cNvSpPr>
            <a:spLocks noGrp="1"/>
          </p:cNvSpPr>
          <p:nvPr>
            <p:ph type="title"/>
          </p:nvPr>
        </p:nvSpPr>
        <p:spPr>
          <a:xfrm>
            <a:off x="439189" y="406717"/>
            <a:ext cx="10515600" cy="548640"/>
          </a:xfrm>
        </p:spPr>
        <p:txBody>
          <a:bodyPr>
            <a:normAutofit fontScale="90000"/>
          </a:bodyPr>
          <a:lstStyle/>
          <a:p>
            <a:r>
              <a:rPr lang="en-US" dirty="0"/>
              <a:t>What a Task List Looks Like</a:t>
            </a:r>
            <a:br>
              <a:rPr lang="en-US" dirty="0"/>
            </a:br>
            <a:r>
              <a:rPr lang="en-US" sz="3600" b="0" i="1" dirty="0"/>
              <a:t>Milestones Activate Tasks Across Groups…</a:t>
            </a:r>
            <a:endParaRPr lang="en-US" b="0" dirty="0"/>
          </a:p>
        </p:txBody>
      </p:sp>
      <p:pic>
        <p:nvPicPr>
          <p:cNvPr id="6" name="Content Placeholder 7">
            <a:extLst>
              <a:ext uri="{FF2B5EF4-FFF2-40B4-BE49-F238E27FC236}">
                <a16:creationId xmlns:a16="http://schemas.microsoft.com/office/drawing/2014/main" id="{F9C8881A-8A92-4E0F-AB2B-A969C766B488}"/>
              </a:ext>
            </a:extLst>
          </p:cNvPr>
          <p:cNvPicPr>
            <a:picLocks noGrp="1" noChangeAspect="1"/>
          </p:cNvPicPr>
          <p:nvPr>
            <p:ph idx="1"/>
          </p:nvPr>
        </p:nvPicPr>
        <p:blipFill>
          <a:blip r:embed="rId3"/>
          <a:stretch>
            <a:fillRect/>
          </a:stretch>
        </p:blipFill>
        <p:spPr>
          <a:xfrm>
            <a:off x="565252" y="1191127"/>
            <a:ext cx="11061496" cy="5021931"/>
          </a:xfrm>
        </p:spPr>
      </p:pic>
      <p:sp>
        <p:nvSpPr>
          <p:cNvPr id="7" name="Oval 6">
            <a:extLst>
              <a:ext uri="{FF2B5EF4-FFF2-40B4-BE49-F238E27FC236}">
                <a16:creationId xmlns:a16="http://schemas.microsoft.com/office/drawing/2014/main" id="{44157C31-B842-4851-BC6F-9E08C331D24C}"/>
              </a:ext>
            </a:extLst>
          </p:cNvPr>
          <p:cNvSpPr/>
          <p:nvPr/>
        </p:nvSpPr>
        <p:spPr>
          <a:xfrm>
            <a:off x="2887579" y="4367463"/>
            <a:ext cx="1022684" cy="548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152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2" descr="Main">
            <a:extLst>
              <a:ext uri="{FF2B5EF4-FFF2-40B4-BE49-F238E27FC236}">
                <a16:creationId xmlns:a16="http://schemas.microsoft.com/office/drawing/2014/main" id="{DD3006A9-B309-40A9-A02F-1A12835BB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579" y="144378"/>
            <a:ext cx="10226842" cy="6136105"/>
          </a:xfrm>
          <a:prstGeom prst="rect">
            <a:avLst/>
          </a:prstGeom>
        </p:spPr>
      </p:pic>
    </p:spTree>
    <p:extLst>
      <p:ext uri="{BB962C8B-B14F-4D97-AF65-F5344CB8AC3E}">
        <p14:creationId xmlns:p14="http://schemas.microsoft.com/office/powerpoint/2010/main" val="722466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DA66-8E05-4650-9B06-6636AC95F0B0}"/>
              </a:ext>
            </a:extLst>
          </p:cNvPr>
          <p:cNvSpPr>
            <a:spLocks noGrp="1"/>
          </p:cNvSpPr>
          <p:nvPr>
            <p:ph type="title"/>
          </p:nvPr>
        </p:nvSpPr>
        <p:spPr/>
        <p:txBody>
          <a:bodyPr>
            <a:normAutofit fontScale="90000"/>
          </a:bodyPr>
          <a:lstStyle/>
          <a:p>
            <a:r>
              <a:rPr lang="en-US" dirty="0"/>
              <a:t>Part 11 Compliance and Advarra EDC</a:t>
            </a:r>
          </a:p>
        </p:txBody>
      </p:sp>
      <p:sp>
        <p:nvSpPr>
          <p:cNvPr id="3" name="Content Placeholder 2">
            <a:extLst>
              <a:ext uri="{FF2B5EF4-FFF2-40B4-BE49-F238E27FC236}">
                <a16:creationId xmlns:a16="http://schemas.microsoft.com/office/drawing/2014/main" id="{A0F48D59-96CB-4B3E-BDCC-E8598AEEAC05}"/>
              </a:ext>
            </a:extLst>
          </p:cNvPr>
          <p:cNvSpPr>
            <a:spLocks noGrp="1"/>
          </p:cNvSpPr>
          <p:nvPr>
            <p:ph idx="1"/>
          </p:nvPr>
        </p:nvSpPr>
        <p:spPr/>
        <p:txBody>
          <a:bodyPr>
            <a:normAutofit fontScale="92500" lnSpcReduction="10000"/>
          </a:bodyPr>
          <a:lstStyle/>
          <a:p>
            <a:r>
              <a:rPr lang="en-US" dirty="0"/>
              <a:t>Part 11 Compliance</a:t>
            </a:r>
          </a:p>
          <a:p>
            <a:pPr lvl="1"/>
            <a:r>
              <a:rPr lang="en-US" dirty="0"/>
              <a:t>Electronic Signatures</a:t>
            </a:r>
          </a:p>
          <a:p>
            <a:pPr lvl="1"/>
            <a:r>
              <a:rPr lang="en-US" dirty="0"/>
              <a:t>Audit Trails</a:t>
            </a:r>
          </a:p>
          <a:p>
            <a:r>
              <a:rPr lang="en-US" dirty="0"/>
              <a:t>CDISC Data Standards</a:t>
            </a:r>
          </a:p>
          <a:p>
            <a:pPr lvl="1"/>
            <a:r>
              <a:rPr lang="en-US" dirty="0"/>
              <a:t>CDASH – Data collection</a:t>
            </a:r>
          </a:p>
          <a:p>
            <a:pPr lvl="1"/>
            <a:r>
              <a:rPr lang="en-US" dirty="0"/>
              <a:t>STDM – Data tabulation for transmission</a:t>
            </a:r>
          </a:p>
          <a:p>
            <a:pPr lvl="1"/>
            <a:r>
              <a:rPr lang="en-US" dirty="0"/>
              <a:t>ADaM – Analysis model for clinical data</a:t>
            </a:r>
          </a:p>
          <a:p>
            <a:r>
              <a:rPr lang="en-US" dirty="0"/>
              <a:t>Validated Systems</a:t>
            </a:r>
          </a:p>
          <a:p>
            <a:pPr lvl="1"/>
            <a:r>
              <a:rPr lang="en-US" dirty="0"/>
              <a:t>Technology components fulfills its purpose in alignment with regulatory guidelines</a:t>
            </a:r>
          </a:p>
          <a:p>
            <a:pPr lvl="1"/>
            <a:r>
              <a:rPr lang="en-US" dirty="0"/>
              <a:t>Workflows support validation</a:t>
            </a:r>
          </a:p>
          <a:p>
            <a:pPr lvl="1"/>
            <a:r>
              <a:rPr lang="en-US" dirty="0"/>
              <a:t>SOPs</a:t>
            </a:r>
          </a:p>
          <a:p>
            <a:endParaRPr lang="en-US" dirty="0"/>
          </a:p>
        </p:txBody>
      </p:sp>
    </p:spTree>
    <p:extLst>
      <p:ext uri="{BB962C8B-B14F-4D97-AF65-F5344CB8AC3E}">
        <p14:creationId xmlns:p14="http://schemas.microsoft.com/office/powerpoint/2010/main" val="2727625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D71D-31FD-4603-A5C7-BE994DC85A0E}"/>
              </a:ext>
            </a:extLst>
          </p:cNvPr>
          <p:cNvSpPr>
            <a:spLocks noGrp="1"/>
          </p:cNvSpPr>
          <p:nvPr>
            <p:ph type="title"/>
          </p:nvPr>
        </p:nvSpPr>
        <p:spPr/>
        <p:txBody>
          <a:bodyPr>
            <a:normAutofit fontScale="90000"/>
          </a:bodyPr>
          <a:lstStyle/>
          <a:p>
            <a:r>
              <a:rPr lang="en-US" dirty="0"/>
              <a:t>Advarra EDC by the Numbers</a:t>
            </a:r>
          </a:p>
        </p:txBody>
      </p:sp>
      <p:sp>
        <p:nvSpPr>
          <p:cNvPr id="3" name="Content Placeholder 2">
            <a:extLst>
              <a:ext uri="{FF2B5EF4-FFF2-40B4-BE49-F238E27FC236}">
                <a16:creationId xmlns:a16="http://schemas.microsoft.com/office/drawing/2014/main" id="{A2B05BE8-CEC3-49FE-8438-20981FDB3D3B}"/>
              </a:ext>
            </a:extLst>
          </p:cNvPr>
          <p:cNvSpPr>
            <a:spLocks noGrp="1"/>
          </p:cNvSpPr>
          <p:nvPr>
            <p:ph idx="1"/>
          </p:nvPr>
        </p:nvSpPr>
        <p:spPr/>
        <p:txBody>
          <a:bodyPr/>
          <a:lstStyle/>
          <a:p>
            <a:pPr rtl="0" fontAlgn="ctr">
              <a:spcBef>
                <a:spcPts val="0"/>
              </a:spcBef>
              <a:spcAft>
                <a:spcPts val="0"/>
              </a:spcAft>
              <a:buFont typeface="Arial" panose="020B0604020202020204" pitchFamily="34" charset="0"/>
              <a:buChar char="•"/>
            </a:pPr>
            <a:r>
              <a:rPr lang="en-US" sz="3200" dirty="0">
                <a:effectLst/>
                <a:latin typeface="Calibri" panose="020F0502020204030204" pitchFamily="34" charset="0"/>
              </a:rPr>
              <a:t>82 global CDASH (CDISC) eCRFs developed to be used across protocols</a:t>
            </a:r>
          </a:p>
          <a:p>
            <a:pPr rtl="0" fontAlgn="ctr">
              <a:spcBef>
                <a:spcPts val="0"/>
              </a:spcBef>
              <a:spcAft>
                <a:spcPts val="0"/>
              </a:spcAft>
              <a:buFont typeface="Arial" panose="020B0604020202020204" pitchFamily="34" charset="0"/>
              <a:buChar char="•"/>
            </a:pPr>
            <a:r>
              <a:rPr lang="en-US" sz="3200" dirty="0">
                <a:effectLst/>
                <a:latin typeface="Calibri" panose="020F0502020204030204" pitchFamily="34" charset="0"/>
              </a:rPr>
              <a:t>16 protocols built in Advarra EDC</a:t>
            </a:r>
          </a:p>
          <a:p>
            <a:pPr rtl="0" fontAlgn="ctr">
              <a:spcBef>
                <a:spcPts val="0"/>
              </a:spcBef>
              <a:spcAft>
                <a:spcPts val="0"/>
              </a:spcAft>
              <a:buFont typeface="Arial" panose="020B0604020202020204" pitchFamily="34" charset="0"/>
              <a:buChar char="•"/>
            </a:pPr>
            <a:r>
              <a:rPr lang="en-US" sz="3200" dirty="0">
                <a:effectLst/>
                <a:latin typeface="Calibri" panose="020F0502020204030204" pitchFamily="34" charset="0"/>
              </a:rPr>
              <a:t>SDTM datasets in process in preparation for our CD30 data submission to the FDA for LCCC1532-ATL, LCCC1904-ATL, and LCCC1524-ATL</a:t>
            </a:r>
          </a:p>
          <a:p>
            <a:pPr rtl="0" fontAlgn="ctr">
              <a:spcBef>
                <a:spcPts val="0"/>
              </a:spcBef>
              <a:spcAft>
                <a:spcPts val="0"/>
              </a:spcAft>
              <a:buFont typeface="Arial" panose="020B0604020202020204" pitchFamily="34" charset="0"/>
              <a:buChar char="•"/>
            </a:pPr>
            <a:r>
              <a:rPr lang="en-US" sz="3200" dirty="0">
                <a:effectLst/>
                <a:latin typeface="Calibri" panose="020F0502020204030204" pitchFamily="34" charset="0"/>
              </a:rPr>
              <a:t>9 trials built within the Infectious Disease department</a:t>
            </a:r>
            <a:endParaRPr lang="en-US" dirty="0"/>
          </a:p>
        </p:txBody>
      </p:sp>
    </p:spTree>
    <p:extLst>
      <p:ext uri="{BB962C8B-B14F-4D97-AF65-F5344CB8AC3E}">
        <p14:creationId xmlns:p14="http://schemas.microsoft.com/office/powerpoint/2010/main" val="9129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E189-6025-471F-A03F-E96513E2ED22}"/>
              </a:ext>
            </a:extLst>
          </p:cNvPr>
          <p:cNvSpPr>
            <a:spLocks noGrp="1"/>
          </p:cNvSpPr>
          <p:nvPr>
            <p:ph type="title"/>
          </p:nvPr>
        </p:nvSpPr>
        <p:spPr/>
        <p:txBody>
          <a:bodyPr>
            <a:normAutofit fontScale="90000"/>
          </a:bodyPr>
          <a:lstStyle/>
          <a:p>
            <a:r>
              <a:rPr lang="en-US" dirty="0"/>
              <a:t>Common Funding Types – What’s the Difference? </a:t>
            </a:r>
          </a:p>
        </p:txBody>
      </p:sp>
      <p:sp>
        <p:nvSpPr>
          <p:cNvPr id="3" name="Content Placeholder 2">
            <a:extLst>
              <a:ext uri="{FF2B5EF4-FFF2-40B4-BE49-F238E27FC236}">
                <a16:creationId xmlns:a16="http://schemas.microsoft.com/office/drawing/2014/main" id="{B9FD48AD-ACBB-435A-829B-C302500306E0}"/>
              </a:ext>
            </a:extLst>
          </p:cNvPr>
          <p:cNvSpPr>
            <a:spLocks noGrp="1"/>
          </p:cNvSpPr>
          <p:nvPr>
            <p:ph idx="1"/>
          </p:nvPr>
        </p:nvSpPr>
        <p:spPr/>
        <p:txBody>
          <a:bodyPr>
            <a:normAutofit/>
          </a:bodyPr>
          <a:lstStyle/>
          <a:p>
            <a:r>
              <a:rPr lang="en-US" dirty="0"/>
              <a:t>Industry (Pharmaceutical Company)</a:t>
            </a:r>
          </a:p>
          <a:p>
            <a:pPr lvl="1"/>
            <a:r>
              <a:rPr lang="en-US" dirty="0"/>
              <a:t>Budget is Negotiable </a:t>
            </a:r>
          </a:p>
          <a:p>
            <a:pPr lvl="1"/>
            <a:r>
              <a:rPr lang="en-US" dirty="0"/>
              <a:t>Contract is Required</a:t>
            </a:r>
          </a:p>
          <a:p>
            <a:r>
              <a:rPr lang="en-US" dirty="0"/>
              <a:t>Cooperative (Funded by NCI)</a:t>
            </a:r>
          </a:p>
          <a:p>
            <a:pPr lvl="1"/>
            <a:r>
              <a:rPr lang="en-US" dirty="0"/>
              <a:t>Limited Non-Negotiable Budget</a:t>
            </a:r>
          </a:p>
          <a:p>
            <a:pPr lvl="1"/>
            <a:r>
              <a:rPr lang="en-US" dirty="0"/>
              <a:t>No Study Specific Contract </a:t>
            </a:r>
          </a:p>
          <a:p>
            <a:r>
              <a:rPr lang="en-US" dirty="0"/>
              <a:t>Investigator Initiated Trial </a:t>
            </a:r>
          </a:p>
          <a:p>
            <a:pPr lvl="1"/>
            <a:r>
              <a:rPr lang="en-US" dirty="0"/>
              <a:t>Budget is Negotiable but Limited</a:t>
            </a:r>
          </a:p>
          <a:p>
            <a:pPr lvl="1"/>
            <a:r>
              <a:rPr lang="en-US" dirty="0"/>
              <a:t>Contract is Required</a:t>
            </a:r>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369107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ED13-21B8-49DD-B5B3-155960F030AB}"/>
              </a:ext>
            </a:extLst>
          </p:cNvPr>
          <p:cNvSpPr>
            <a:spLocks noGrp="1"/>
          </p:cNvSpPr>
          <p:nvPr>
            <p:ph type="title"/>
          </p:nvPr>
        </p:nvSpPr>
        <p:spPr/>
        <p:txBody>
          <a:bodyPr>
            <a:normAutofit fontScale="90000"/>
          </a:bodyPr>
          <a:lstStyle/>
          <a:p>
            <a:r>
              <a:rPr lang="en-US" dirty="0"/>
              <a:t>LCCC IIT Data Management - Activation</a:t>
            </a:r>
          </a:p>
        </p:txBody>
      </p:sp>
      <p:sp>
        <p:nvSpPr>
          <p:cNvPr id="3" name="Content Placeholder 2">
            <a:extLst>
              <a:ext uri="{FF2B5EF4-FFF2-40B4-BE49-F238E27FC236}">
                <a16:creationId xmlns:a16="http://schemas.microsoft.com/office/drawing/2014/main" id="{CC59E1A8-650A-4C09-8ED2-4635AFE228D9}"/>
              </a:ext>
            </a:extLst>
          </p:cNvPr>
          <p:cNvSpPr>
            <a:spLocks noGrp="1"/>
          </p:cNvSpPr>
          <p:nvPr>
            <p:ph idx="1"/>
          </p:nvPr>
        </p:nvSpPr>
        <p:spPr/>
        <p:txBody>
          <a:bodyPr/>
          <a:lstStyle/>
          <a:p>
            <a:pPr fontAlgn="ctr"/>
            <a:r>
              <a:rPr lang="en-US" sz="3200" dirty="0"/>
              <a:t>Protocol development + consultation with PI and Statistician</a:t>
            </a:r>
          </a:p>
          <a:p>
            <a:pPr fontAlgn="ctr"/>
            <a:r>
              <a:rPr lang="en-US" dirty="0"/>
              <a:t>Data Management Plan</a:t>
            </a:r>
          </a:p>
          <a:p>
            <a:pPr lvl="1" fontAlgn="ctr"/>
            <a:r>
              <a:rPr lang="en-US" dirty="0"/>
              <a:t>Identify Critical/Complete Data Values (CDVs)</a:t>
            </a:r>
          </a:p>
          <a:p>
            <a:pPr lvl="1" fontAlgn="ctr"/>
            <a:r>
              <a:rPr lang="en-US" dirty="0"/>
              <a:t>Create Data Validation Plan (DVP) </a:t>
            </a:r>
          </a:p>
          <a:p>
            <a:pPr fontAlgn="ctr"/>
            <a:r>
              <a:rPr lang="en-US" sz="3200" dirty="0"/>
              <a:t>Create eCRFs, test, review, release</a:t>
            </a:r>
          </a:p>
          <a:p>
            <a:pPr fontAlgn="ctr"/>
            <a:r>
              <a:rPr lang="en-US" sz="3200" dirty="0"/>
              <a:t>Form completion guidelines, Start Up</a:t>
            </a:r>
          </a:p>
          <a:p>
            <a:endParaRPr lang="en-US" dirty="0"/>
          </a:p>
        </p:txBody>
      </p:sp>
    </p:spTree>
    <p:extLst>
      <p:ext uri="{BB962C8B-B14F-4D97-AF65-F5344CB8AC3E}">
        <p14:creationId xmlns:p14="http://schemas.microsoft.com/office/powerpoint/2010/main" val="3985142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3812-594F-4EB6-8C34-3F8490FBAAF4}"/>
              </a:ext>
            </a:extLst>
          </p:cNvPr>
          <p:cNvSpPr>
            <a:spLocks noGrp="1"/>
          </p:cNvSpPr>
          <p:nvPr>
            <p:ph type="title"/>
          </p:nvPr>
        </p:nvSpPr>
        <p:spPr/>
        <p:txBody>
          <a:bodyPr>
            <a:normAutofit fontScale="90000"/>
          </a:bodyPr>
          <a:lstStyle/>
          <a:p>
            <a:r>
              <a:rPr lang="en-US" dirty="0"/>
              <a:t>Complete Data Values (CDV)</a:t>
            </a:r>
          </a:p>
        </p:txBody>
      </p:sp>
      <p:pic>
        <p:nvPicPr>
          <p:cNvPr id="9" name="Content Placeholder 6">
            <a:extLst>
              <a:ext uri="{FF2B5EF4-FFF2-40B4-BE49-F238E27FC236}">
                <a16:creationId xmlns:a16="http://schemas.microsoft.com/office/drawing/2014/main" id="{2F0BA46D-EF3A-47CE-890E-783C1AF5A7C5}"/>
              </a:ext>
            </a:extLst>
          </p:cNvPr>
          <p:cNvPicPr>
            <a:picLocks noGrp="1" noChangeAspect="1"/>
          </p:cNvPicPr>
          <p:nvPr>
            <p:ph idx="1"/>
          </p:nvPr>
        </p:nvPicPr>
        <p:blipFill>
          <a:blip r:embed="rId3"/>
          <a:stretch>
            <a:fillRect/>
          </a:stretch>
        </p:blipFill>
        <p:spPr>
          <a:xfrm>
            <a:off x="2972803" y="1200804"/>
            <a:ext cx="6246393" cy="4953581"/>
          </a:xfrm>
        </p:spPr>
      </p:pic>
    </p:spTree>
    <p:extLst>
      <p:ext uri="{BB962C8B-B14F-4D97-AF65-F5344CB8AC3E}">
        <p14:creationId xmlns:p14="http://schemas.microsoft.com/office/powerpoint/2010/main" val="393527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48E7519F-9A44-49B9-B141-2ABD7542E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98" y="575733"/>
            <a:ext cx="10865004" cy="535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58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1655-9845-45A5-B2C6-B6F1C3298842}"/>
              </a:ext>
            </a:extLst>
          </p:cNvPr>
          <p:cNvSpPr>
            <a:spLocks noGrp="1"/>
          </p:cNvSpPr>
          <p:nvPr>
            <p:ph type="title"/>
          </p:nvPr>
        </p:nvSpPr>
        <p:spPr/>
        <p:txBody>
          <a:bodyPr>
            <a:normAutofit fontScale="90000"/>
          </a:bodyPr>
          <a:lstStyle/>
          <a:p>
            <a:r>
              <a:rPr lang="en-US" dirty="0"/>
              <a:t>Form Completion Guidelines</a:t>
            </a:r>
          </a:p>
        </p:txBody>
      </p:sp>
      <p:pic>
        <p:nvPicPr>
          <p:cNvPr id="4" name="Content Placeholder 4">
            <a:extLst>
              <a:ext uri="{FF2B5EF4-FFF2-40B4-BE49-F238E27FC236}">
                <a16:creationId xmlns:a16="http://schemas.microsoft.com/office/drawing/2014/main" id="{2A4DB1B0-608A-4677-B62A-0B4C4F4BD748}"/>
              </a:ext>
            </a:extLst>
          </p:cNvPr>
          <p:cNvPicPr>
            <a:picLocks noGrp="1" noChangeAspect="1"/>
          </p:cNvPicPr>
          <p:nvPr>
            <p:ph idx="1"/>
          </p:nvPr>
        </p:nvPicPr>
        <p:blipFill>
          <a:blip r:embed="rId3"/>
          <a:stretch>
            <a:fillRect/>
          </a:stretch>
        </p:blipFill>
        <p:spPr>
          <a:xfrm>
            <a:off x="2768912" y="1273195"/>
            <a:ext cx="6600865" cy="4903768"/>
          </a:xfrm>
        </p:spPr>
      </p:pic>
    </p:spTree>
    <p:extLst>
      <p:ext uri="{BB962C8B-B14F-4D97-AF65-F5344CB8AC3E}">
        <p14:creationId xmlns:p14="http://schemas.microsoft.com/office/powerpoint/2010/main" val="3282664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411A-FC2E-488F-896F-4FD2E38BE34F}"/>
              </a:ext>
            </a:extLst>
          </p:cNvPr>
          <p:cNvSpPr>
            <a:spLocks noGrp="1"/>
          </p:cNvSpPr>
          <p:nvPr>
            <p:ph type="title"/>
          </p:nvPr>
        </p:nvSpPr>
        <p:spPr/>
        <p:txBody>
          <a:bodyPr>
            <a:normAutofit fontScale="90000"/>
          </a:bodyPr>
          <a:lstStyle/>
          <a:p>
            <a:r>
              <a:rPr lang="en-US" dirty="0"/>
              <a:t>Data Validation Plan (DVP)</a:t>
            </a:r>
          </a:p>
        </p:txBody>
      </p:sp>
      <p:pic>
        <p:nvPicPr>
          <p:cNvPr id="4" name="Content Placeholder 8">
            <a:extLst>
              <a:ext uri="{FF2B5EF4-FFF2-40B4-BE49-F238E27FC236}">
                <a16:creationId xmlns:a16="http://schemas.microsoft.com/office/drawing/2014/main" id="{34063122-0B0E-4CDB-AF49-1689FCB85431}"/>
              </a:ext>
            </a:extLst>
          </p:cNvPr>
          <p:cNvPicPr>
            <a:picLocks noGrp="1" noChangeAspect="1"/>
          </p:cNvPicPr>
          <p:nvPr>
            <p:ph idx="1"/>
          </p:nvPr>
        </p:nvPicPr>
        <p:blipFill>
          <a:blip r:embed="rId3"/>
          <a:stretch>
            <a:fillRect/>
          </a:stretch>
        </p:blipFill>
        <p:spPr>
          <a:xfrm>
            <a:off x="2952790" y="1162191"/>
            <a:ext cx="6286420" cy="4953816"/>
          </a:xfrm>
        </p:spPr>
      </p:pic>
    </p:spTree>
    <p:extLst>
      <p:ext uri="{BB962C8B-B14F-4D97-AF65-F5344CB8AC3E}">
        <p14:creationId xmlns:p14="http://schemas.microsoft.com/office/powerpoint/2010/main" val="2618659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BB94-FB99-4A9F-8E23-00BD3A646AC9}"/>
              </a:ext>
            </a:extLst>
          </p:cNvPr>
          <p:cNvSpPr>
            <a:spLocks noGrp="1"/>
          </p:cNvSpPr>
          <p:nvPr>
            <p:ph type="title"/>
          </p:nvPr>
        </p:nvSpPr>
        <p:spPr/>
        <p:txBody>
          <a:bodyPr>
            <a:normAutofit fontScale="90000"/>
          </a:bodyPr>
          <a:lstStyle/>
          <a:p>
            <a:r>
              <a:rPr lang="en-US" dirty="0"/>
              <a:t>LCCC IIT Data Management – Life of the Study</a:t>
            </a:r>
          </a:p>
        </p:txBody>
      </p:sp>
      <p:sp>
        <p:nvSpPr>
          <p:cNvPr id="3" name="Content Placeholder 2">
            <a:extLst>
              <a:ext uri="{FF2B5EF4-FFF2-40B4-BE49-F238E27FC236}">
                <a16:creationId xmlns:a16="http://schemas.microsoft.com/office/drawing/2014/main" id="{04584F62-883A-4E5C-8BE6-08B7F41ED1A5}"/>
              </a:ext>
            </a:extLst>
          </p:cNvPr>
          <p:cNvSpPr>
            <a:spLocks noGrp="1"/>
          </p:cNvSpPr>
          <p:nvPr>
            <p:ph idx="1"/>
          </p:nvPr>
        </p:nvSpPr>
        <p:spPr/>
        <p:txBody>
          <a:bodyPr/>
          <a:lstStyle/>
          <a:p>
            <a:pPr fontAlgn="ctr"/>
            <a:r>
              <a:rPr lang="en-US" dirty="0"/>
              <a:t>Clinical Data Review - safety, outcomes, other elements</a:t>
            </a:r>
          </a:p>
          <a:p>
            <a:pPr fontAlgn="ctr"/>
            <a:r>
              <a:rPr lang="en-US" dirty="0"/>
              <a:t>DSMC reports quarterly or monthly</a:t>
            </a:r>
          </a:p>
          <a:p>
            <a:pPr fontAlgn="ctr"/>
            <a:r>
              <a:rPr lang="en-US" dirty="0"/>
              <a:t>IND reports annually</a:t>
            </a:r>
          </a:p>
          <a:p>
            <a:pPr fontAlgn="ctr"/>
            <a:r>
              <a:rPr lang="en-US" dirty="0"/>
              <a:t>PI reports</a:t>
            </a:r>
          </a:p>
          <a:p>
            <a:pPr fontAlgn="ctr"/>
            <a:r>
              <a:rPr lang="en-US" dirty="0"/>
              <a:t>Datasets for posters, abstracts, manuscripts</a:t>
            </a:r>
          </a:p>
          <a:p>
            <a:pPr fontAlgn="ctr"/>
            <a:r>
              <a:rPr lang="en-US" dirty="0"/>
              <a:t>Results reporting to ClinicalTrials.gov</a:t>
            </a:r>
          </a:p>
          <a:p>
            <a:pPr fontAlgn="ctr"/>
            <a:r>
              <a:rPr lang="en-US" dirty="0"/>
              <a:t>Database lock</a:t>
            </a:r>
          </a:p>
          <a:p>
            <a:endParaRPr lang="en-US" dirty="0"/>
          </a:p>
        </p:txBody>
      </p:sp>
    </p:spTree>
    <p:extLst>
      <p:ext uri="{BB962C8B-B14F-4D97-AF65-F5344CB8AC3E}">
        <p14:creationId xmlns:p14="http://schemas.microsoft.com/office/powerpoint/2010/main" val="2914724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61BF-6E88-4659-9186-9959611CCA82}"/>
              </a:ext>
            </a:extLst>
          </p:cNvPr>
          <p:cNvSpPr>
            <a:spLocks noGrp="1"/>
          </p:cNvSpPr>
          <p:nvPr>
            <p:ph type="title"/>
          </p:nvPr>
        </p:nvSpPr>
        <p:spPr/>
        <p:txBody>
          <a:bodyPr>
            <a:normAutofit fontScale="90000"/>
          </a:bodyPr>
          <a:lstStyle/>
          <a:p>
            <a:r>
              <a:rPr lang="en-US" dirty="0"/>
              <a:t>Data Sharing</a:t>
            </a:r>
          </a:p>
        </p:txBody>
      </p:sp>
      <p:sp>
        <p:nvSpPr>
          <p:cNvPr id="3" name="Content Placeholder 2">
            <a:extLst>
              <a:ext uri="{FF2B5EF4-FFF2-40B4-BE49-F238E27FC236}">
                <a16:creationId xmlns:a16="http://schemas.microsoft.com/office/drawing/2014/main" id="{C46A098E-6451-44FA-969F-458FE2E992F7}"/>
              </a:ext>
            </a:extLst>
          </p:cNvPr>
          <p:cNvSpPr>
            <a:spLocks noGrp="1"/>
          </p:cNvSpPr>
          <p:nvPr>
            <p:ph idx="1"/>
          </p:nvPr>
        </p:nvSpPr>
        <p:spPr/>
        <p:txBody>
          <a:bodyPr>
            <a:normAutofit lnSpcReduction="10000"/>
          </a:bodyPr>
          <a:lstStyle/>
          <a:p>
            <a:r>
              <a:rPr lang="en-US" dirty="0"/>
              <a:t>For IITs, PI directs usage of the data</a:t>
            </a:r>
          </a:p>
          <a:p>
            <a:r>
              <a:rPr lang="en-US" dirty="0"/>
              <a:t>Clinical Data Management Associate shares data within UNC at the request of the PI</a:t>
            </a:r>
          </a:p>
          <a:p>
            <a:r>
              <a:rPr lang="en-US" dirty="0"/>
              <a:t>Biostatistician shares analyses at request of the PI</a:t>
            </a:r>
          </a:p>
          <a:p>
            <a:r>
              <a:rPr lang="en-US" dirty="0"/>
              <a:t>Clinical Data Operations may share data outside of UNC according to a Data User Agreement (DUA)</a:t>
            </a:r>
          </a:p>
          <a:p>
            <a:pPr lvl="1"/>
            <a:r>
              <a:rPr lang="en-US" dirty="0"/>
              <a:t>DUA is a legal contract between institutions stipulating</a:t>
            </a:r>
          </a:p>
          <a:p>
            <a:pPr lvl="2"/>
            <a:r>
              <a:rPr lang="en-US" dirty="0"/>
              <a:t>Who may receive data</a:t>
            </a:r>
          </a:p>
          <a:p>
            <a:pPr lvl="2"/>
            <a:r>
              <a:rPr lang="en-US" dirty="0"/>
              <a:t>What they may use it for</a:t>
            </a:r>
          </a:p>
          <a:p>
            <a:pPr lvl="2"/>
            <a:r>
              <a:rPr lang="en-US" dirty="0"/>
              <a:t>If recipients can share said data</a:t>
            </a:r>
          </a:p>
          <a:p>
            <a:pPr lvl="1"/>
            <a:endParaRPr lang="en-US" dirty="0"/>
          </a:p>
        </p:txBody>
      </p:sp>
    </p:spTree>
    <p:extLst>
      <p:ext uri="{BB962C8B-B14F-4D97-AF65-F5344CB8AC3E}">
        <p14:creationId xmlns:p14="http://schemas.microsoft.com/office/powerpoint/2010/main" val="195429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51587-A262-4F74-9337-BADF32436745}"/>
              </a:ext>
            </a:extLst>
          </p:cNvPr>
          <p:cNvSpPr>
            <a:spLocks noGrp="1"/>
          </p:cNvSpPr>
          <p:nvPr>
            <p:ph type="title"/>
          </p:nvPr>
        </p:nvSpPr>
        <p:spPr/>
        <p:txBody>
          <a:bodyPr>
            <a:normAutofit fontScale="90000"/>
          </a:bodyPr>
          <a:lstStyle/>
          <a:p>
            <a:r>
              <a:rPr lang="en-US" dirty="0"/>
              <a:t>Clinical Data Operations</a:t>
            </a:r>
          </a:p>
        </p:txBody>
      </p:sp>
      <p:sp>
        <p:nvSpPr>
          <p:cNvPr id="3" name="Content Placeholder 2">
            <a:extLst>
              <a:ext uri="{FF2B5EF4-FFF2-40B4-BE49-F238E27FC236}">
                <a16:creationId xmlns:a16="http://schemas.microsoft.com/office/drawing/2014/main" id="{2B0775C4-6BA6-47CA-BCAB-A418A27E7B95}"/>
              </a:ext>
            </a:extLst>
          </p:cNvPr>
          <p:cNvSpPr>
            <a:spLocks noGrp="1"/>
          </p:cNvSpPr>
          <p:nvPr>
            <p:ph idx="1"/>
          </p:nvPr>
        </p:nvSpPr>
        <p:spPr>
          <a:xfrm>
            <a:off x="516937" y="1338358"/>
            <a:ext cx="10515600" cy="782036"/>
          </a:xfrm>
        </p:spPr>
        <p:txBody>
          <a:bodyPr/>
          <a:lstStyle/>
          <a:p>
            <a:pPr marL="0" indent="0">
              <a:buNone/>
            </a:pPr>
            <a:r>
              <a:rPr lang="en-US" dirty="0"/>
              <a:t>Contact us at LCCC_OnCore@med.unc.edu</a:t>
            </a:r>
          </a:p>
        </p:txBody>
      </p:sp>
      <p:pic>
        <p:nvPicPr>
          <p:cNvPr id="4" name="Picture 3" descr="A person wearing glasses&#10;&#10;Description automatically generated with low confidence">
            <a:extLst>
              <a:ext uri="{FF2B5EF4-FFF2-40B4-BE49-F238E27FC236}">
                <a16:creationId xmlns:a16="http://schemas.microsoft.com/office/drawing/2014/main" id="{CAC77C26-FE85-4312-B25D-389A6D5B2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591" y="488772"/>
            <a:ext cx="2634398" cy="3951597"/>
          </a:xfrm>
          <a:prstGeom prst="rect">
            <a:avLst/>
          </a:prstGeom>
        </p:spPr>
      </p:pic>
      <p:pic>
        <p:nvPicPr>
          <p:cNvPr id="5" name="Picture 4" descr="A person smiling for the camera&#10;&#10;Description automatically generated">
            <a:extLst>
              <a:ext uri="{FF2B5EF4-FFF2-40B4-BE49-F238E27FC236}">
                <a16:creationId xmlns:a16="http://schemas.microsoft.com/office/drawing/2014/main" id="{ED0B4239-1174-46D3-8914-9D3B66440DCC}"/>
              </a:ext>
            </a:extLst>
          </p:cNvPr>
          <p:cNvPicPr/>
          <p:nvPr/>
        </p:nvPicPr>
        <p:blipFill>
          <a:blip r:embed="rId4">
            <a:extLst>
              <a:ext uri="{28A0092B-C50C-407E-A947-70E740481C1C}">
                <a14:useLocalDpi xmlns:a14="http://schemas.microsoft.com/office/drawing/2010/main" val="0"/>
              </a:ext>
            </a:extLst>
          </a:blip>
          <a:stretch>
            <a:fillRect/>
          </a:stretch>
        </p:blipFill>
        <p:spPr>
          <a:xfrm>
            <a:off x="9582637" y="3567022"/>
            <a:ext cx="2312035" cy="2228850"/>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3EA193F2-5180-4BE4-A813-D0633A6F15AB}"/>
              </a:ext>
            </a:extLst>
          </p:cNvPr>
          <p:cNvPicPr>
            <a:picLocks noChangeAspect="1"/>
          </p:cNvPicPr>
          <p:nvPr/>
        </p:nvPicPr>
        <p:blipFill rotWithShape="1">
          <a:blip r:embed="rId5">
            <a:extLst>
              <a:ext uri="{28A0092B-C50C-407E-A947-70E740481C1C}">
                <a14:useLocalDpi xmlns:a14="http://schemas.microsoft.com/office/drawing/2010/main" val="0"/>
              </a:ext>
            </a:extLst>
          </a:blip>
          <a:srcRect l="19070" t="7099" r="32244"/>
          <a:stretch/>
        </p:blipFill>
        <p:spPr>
          <a:xfrm>
            <a:off x="6753973" y="2090795"/>
            <a:ext cx="2243572" cy="2854063"/>
          </a:xfrm>
          <a:prstGeom prst="rect">
            <a:avLst/>
          </a:prstGeom>
        </p:spPr>
      </p:pic>
      <p:pic>
        <p:nvPicPr>
          <p:cNvPr id="8" name="Picture 7">
            <a:extLst>
              <a:ext uri="{FF2B5EF4-FFF2-40B4-BE49-F238E27FC236}">
                <a16:creationId xmlns:a16="http://schemas.microsoft.com/office/drawing/2014/main" id="{02FD40E6-808A-4D81-8A70-CE99208A891C}"/>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072142" y="2140022"/>
            <a:ext cx="2243572" cy="2509487"/>
          </a:xfrm>
          <a:prstGeom prst="rect">
            <a:avLst/>
          </a:prstGeom>
          <a:noFill/>
          <a:ln>
            <a:noFill/>
          </a:ln>
        </p:spPr>
      </p:pic>
      <p:pic>
        <p:nvPicPr>
          <p:cNvPr id="9" name="Picture 8" descr="A person smiling for the camera&#10;&#10;Description automatically generated">
            <a:extLst>
              <a:ext uri="{FF2B5EF4-FFF2-40B4-BE49-F238E27FC236}">
                <a16:creationId xmlns:a16="http://schemas.microsoft.com/office/drawing/2014/main" id="{033E88A5-5842-4374-B18E-A1A5BDF729C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48611" y="2361473"/>
            <a:ext cx="1878768" cy="2583385"/>
          </a:xfrm>
          <a:prstGeom prst="rect">
            <a:avLst/>
          </a:prstGeom>
        </p:spPr>
      </p:pic>
      <p:pic>
        <p:nvPicPr>
          <p:cNvPr id="10" name="Content Placeholder 3" descr="Image">
            <a:extLst>
              <a:ext uri="{FF2B5EF4-FFF2-40B4-BE49-F238E27FC236}">
                <a16:creationId xmlns:a16="http://schemas.microsoft.com/office/drawing/2014/main" id="{6F3A4666-0105-444C-8A2D-E306E4EEAAF5}"/>
              </a:ext>
            </a:extLst>
          </p:cNvPr>
          <p:cNvPicPr>
            <a:picLocks/>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5963657" y="4202576"/>
            <a:ext cx="2470467" cy="2509487"/>
          </a:xfrm>
          <a:prstGeom prst="rect">
            <a:avLst/>
          </a:prstGeom>
          <a:noFill/>
          <a:ln>
            <a:noFill/>
          </a:ln>
        </p:spPr>
      </p:pic>
      <p:pic>
        <p:nvPicPr>
          <p:cNvPr id="12" name="Picture 2" descr="Not available - Results Coaching">
            <a:extLst>
              <a:ext uri="{FF2B5EF4-FFF2-40B4-BE49-F238E27FC236}">
                <a16:creationId xmlns:a16="http://schemas.microsoft.com/office/drawing/2014/main" id="{B648F21D-0DD0-4BE3-B755-40263C7A08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2396" y="4981809"/>
            <a:ext cx="1855711" cy="17397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erson, sky, outdoor, water&#10;&#10;Description automatically generated">
            <a:extLst>
              <a:ext uri="{FF2B5EF4-FFF2-40B4-BE49-F238E27FC236}">
                <a16:creationId xmlns:a16="http://schemas.microsoft.com/office/drawing/2014/main" id="{F904BAC8-C563-4D48-9FAE-AF88333F11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63768" y="2361472"/>
            <a:ext cx="2660162" cy="2583386"/>
          </a:xfrm>
          <a:prstGeom prst="rect">
            <a:avLst/>
          </a:prstGeom>
        </p:spPr>
      </p:pic>
      <p:pic>
        <p:nvPicPr>
          <p:cNvPr id="11" name="Picture 10">
            <a:extLst>
              <a:ext uri="{FF2B5EF4-FFF2-40B4-BE49-F238E27FC236}">
                <a16:creationId xmlns:a16="http://schemas.microsoft.com/office/drawing/2014/main" id="{AF54B9ED-E979-4355-B3C4-1A8A4230CDE7}"/>
              </a:ext>
            </a:extLst>
          </p:cNvPr>
          <p:cNvPicPr/>
          <p:nvPr/>
        </p:nvPicPr>
        <p:blipFill rotWithShape="1">
          <a:blip r:embed="rId13" cstate="print">
            <a:extLst>
              <a:ext uri="{28A0092B-C50C-407E-A947-70E740481C1C}">
                <a14:useLocalDpi xmlns:a14="http://schemas.microsoft.com/office/drawing/2010/main" val="0"/>
              </a:ext>
            </a:extLst>
          </a:blip>
          <a:srcRect l="7671" r="32221"/>
          <a:stretch/>
        </p:blipFill>
        <p:spPr bwMode="auto">
          <a:xfrm rot="5400000">
            <a:off x="2818499" y="4269235"/>
            <a:ext cx="2490538" cy="2376170"/>
          </a:xfrm>
          <a:prstGeom prst="rect">
            <a:avLst/>
          </a:prstGeom>
          <a:noFill/>
          <a:ln>
            <a:noFill/>
          </a:ln>
        </p:spPr>
      </p:pic>
    </p:spTree>
    <p:extLst>
      <p:ext uri="{BB962C8B-B14F-4D97-AF65-F5344CB8AC3E}">
        <p14:creationId xmlns:p14="http://schemas.microsoft.com/office/powerpoint/2010/main" val="3887545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1706424" y="2229603"/>
            <a:ext cx="8779151" cy="685801"/>
          </a:xfrm>
        </p:spPr>
        <p:txBody>
          <a:bodyPr>
            <a:noAutofit/>
          </a:bodyPr>
          <a:lstStyle/>
          <a:p>
            <a:pPr algn="ctr"/>
            <a:r>
              <a:rPr lang="en-US" sz="4800" b="1" dirty="0">
                <a:solidFill>
                  <a:schemeClr val="bg1"/>
                </a:solidFill>
                <a:latin typeface="Calibri" panose="020F0502020204030204" pitchFamily="34" charset="0"/>
                <a:cs typeface="Calibri" panose="020F0502020204030204" pitchFamily="34" charset="0"/>
              </a:rPr>
              <a:t>Regulatory Affairs</a:t>
            </a: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1706424" y="3332997"/>
            <a:ext cx="8779151" cy="1219200"/>
          </a:xfrm>
        </p:spPr>
        <p:txBody>
          <a:bodyPr vert="horz" lIns="91440" tIns="45720" rIns="91440" bIns="45720" rtlCol="0" anchor="t">
            <a:normAutofit fontScale="77500" lnSpcReduction="20000"/>
          </a:bodyPr>
          <a:lstStyle/>
          <a:p>
            <a:pPr marL="0" indent="0" algn="ctr">
              <a:lnSpc>
                <a:spcPct val="100000"/>
              </a:lnSpc>
              <a:spcBef>
                <a:spcPts val="0"/>
              </a:spcBef>
              <a:buNone/>
            </a:pPr>
            <a:r>
              <a:rPr lang="en-US" sz="3600" b="1" dirty="0">
                <a:solidFill>
                  <a:schemeClr val="bg1"/>
                </a:solidFill>
                <a:latin typeface="Calibri" panose="020F0502020204030204" pitchFamily="34" charset="0"/>
                <a:cs typeface="Calibri" panose="020F0502020204030204" pitchFamily="34" charset="0"/>
              </a:rPr>
              <a:t>Shaw Scott</a:t>
            </a:r>
          </a:p>
          <a:p>
            <a:pPr marL="0" indent="0" algn="ctr">
              <a:lnSpc>
                <a:spcPct val="100000"/>
              </a:lnSpc>
              <a:spcBef>
                <a:spcPts val="0"/>
              </a:spcBef>
              <a:buNone/>
            </a:pPr>
            <a:r>
              <a:rPr lang="en-US" sz="3600" b="1" dirty="0">
                <a:solidFill>
                  <a:schemeClr val="bg1"/>
                </a:solidFill>
                <a:latin typeface="Calibri" panose="020F0502020204030204" pitchFamily="34" charset="0"/>
                <a:cs typeface="Calibri" panose="020F0502020204030204" pitchFamily="34" charset="0"/>
              </a:rPr>
              <a:t>Assistant Director of Regulatory Affairs and Compliance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Topics Covered</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518082"/>
            <a:ext cx="10515600" cy="4658881"/>
          </a:xfrm>
        </p:spPr>
        <p:txBody>
          <a:bodyPr>
            <a:normAutofit/>
          </a:bodyPr>
          <a:lstStyle/>
          <a:p>
            <a:r>
              <a:rPr lang="en-US" sz="3200" b="1" dirty="0"/>
              <a:t>Purpose of the IRB</a:t>
            </a:r>
          </a:p>
          <a:p>
            <a:r>
              <a:rPr lang="en-US" dirty="0"/>
              <a:t>Types of IRBs</a:t>
            </a:r>
          </a:p>
          <a:p>
            <a:r>
              <a:rPr lang="en-US" sz="3200" b="1" dirty="0"/>
              <a:t>Types of IRB Submissions</a:t>
            </a:r>
          </a:p>
          <a:p>
            <a:r>
              <a:rPr lang="en-US" sz="3200" b="1" dirty="0"/>
              <a:t>IRB Determinations </a:t>
            </a:r>
          </a:p>
          <a:p>
            <a:r>
              <a:rPr lang="en-US" dirty="0"/>
              <a:t>PI Certification of IRB Submissions</a:t>
            </a:r>
          </a:p>
          <a:p>
            <a:r>
              <a:rPr lang="en-US" sz="3200" b="1" dirty="0"/>
              <a:t>Good Clinical Practice</a:t>
            </a:r>
          </a:p>
          <a:p>
            <a:r>
              <a:rPr lang="en-US" dirty="0"/>
              <a:t>Key Essential Documents</a:t>
            </a:r>
          </a:p>
          <a:p>
            <a:r>
              <a:rPr lang="en-US" sz="3200" b="1" dirty="0"/>
              <a:t>Florence </a:t>
            </a:r>
            <a:r>
              <a:rPr lang="en-US" sz="3200" b="1" dirty="0" err="1"/>
              <a:t>eRegulatory</a:t>
            </a:r>
            <a:r>
              <a:rPr lang="en-US" sz="3200" b="1" dirty="0"/>
              <a:t> Binder</a:t>
            </a:r>
          </a:p>
        </p:txBody>
      </p:sp>
      <p:pic>
        <p:nvPicPr>
          <p:cNvPr id="14338" name="Picture 2" descr="What is Regulatory Compliance ? - RegtechTimes">
            <a:extLst>
              <a:ext uri="{FF2B5EF4-FFF2-40B4-BE49-F238E27FC236}">
                <a16:creationId xmlns:a16="http://schemas.microsoft.com/office/drawing/2014/main" id="{1A1025BE-8F7F-4E15-97BB-73262738F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913" y="1728216"/>
            <a:ext cx="3575304" cy="361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56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 </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1956463912"/>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extLst>
              <p:ext uri="{D42A27DB-BD31-4B8C-83A1-F6EECF244321}">
                <p14:modId xmlns:p14="http://schemas.microsoft.com/office/powerpoint/2010/main" val="1342419817"/>
              </p:ext>
            </p:extLst>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87709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What is the Purpose of the Institutional Review Board (IRB)?</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371600"/>
            <a:ext cx="8723099" cy="4805363"/>
          </a:xfrm>
        </p:spPr>
        <p:txBody>
          <a:bodyPr>
            <a:normAutofit fontScale="92500" lnSpcReduction="20000"/>
          </a:bodyPr>
          <a:lstStyle/>
          <a:p>
            <a:r>
              <a:rPr lang="en-US" sz="3200" b="1" dirty="0"/>
              <a:t>The IRB was established to protect the rights and welfare of human subjects</a:t>
            </a:r>
          </a:p>
          <a:p>
            <a:r>
              <a:rPr lang="en-US" dirty="0"/>
              <a:t>Previous incidents of unethical research that harmed human subjects (e.g., Nazi experiments, Tuskegee study) led to government regulations for establishing legal protections</a:t>
            </a:r>
          </a:p>
          <a:p>
            <a:pPr lvl="1"/>
            <a:r>
              <a:rPr lang="en-US" dirty="0"/>
              <a:t>National Research Act (1974)</a:t>
            </a:r>
          </a:p>
          <a:p>
            <a:pPr lvl="1"/>
            <a:r>
              <a:rPr lang="en-US" dirty="0"/>
              <a:t>Belmont Report Principles (1979)</a:t>
            </a:r>
          </a:p>
          <a:p>
            <a:pPr lvl="2"/>
            <a:r>
              <a:rPr lang="en-US" dirty="0"/>
              <a:t>Respect for persons – Informed consent</a:t>
            </a:r>
          </a:p>
          <a:p>
            <a:pPr lvl="2"/>
            <a:r>
              <a:rPr lang="en-US" dirty="0"/>
              <a:t>Beneficence – Assessment of risks/benefits</a:t>
            </a:r>
          </a:p>
          <a:p>
            <a:pPr lvl="2"/>
            <a:r>
              <a:rPr lang="en-US" dirty="0"/>
              <a:t>Justice – Selection of subjects </a:t>
            </a:r>
          </a:p>
          <a:p>
            <a:pPr lvl="1"/>
            <a:r>
              <a:rPr lang="en-US" dirty="0"/>
              <a:t>Department of Health and Human Services Regulations (46 CFR – protection of human subjects)</a:t>
            </a:r>
          </a:p>
          <a:p>
            <a:pPr lvl="1"/>
            <a:r>
              <a:rPr lang="en-US" dirty="0"/>
              <a:t>FDA regulations (21 CFR Parts 50 (protection of human subjects) and 56 (IRBs))</a:t>
            </a:r>
          </a:p>
          <a:p>
            <a:endParaRPr lang="en-US" sz="3200" b="1" dirty="0"/>
          </a:p>
        </p:txBody>
      </p:sp>
      <p:pic>
        <p:nvPicPr>
          <p:cNvPr id="15368" name="Picture 8" descr="FDA Finalizes Guidance on IRB Written Procedures | RegDesk |">
            <a:extLst>
              <a:ext uri="{FF2B5EF4-FFF2-40B4-BE49-F238E27FC236}">
                <a16:creationId xmlns:a16="http://schemas.microsoft.com/office/drawing/2014/main" id="{D67B38A4-4D7B-43FF-A8CD-1FEB25DF7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288" y="2578608"/>
            <a:ext cx="2862834" cy="255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2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a:xfrm>
            <a:off x="439189" y="548640"/>
            <a:ext cx="10515600" cy="749808"/>
          </a:xfrm>
        </p:spPr>
        <p:txBody>
          <a:bodyPr>
            <a:normAutofit/>
          </a:bodyPr>
          <a:lstStyle/>
          <a:p>
            <a:r>
              <a:rPr lang="en-US" dirty="0"/>
              <a:t>UNC IRB</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554658"/>
            <a:ext cx="9811235" cy="4260925"/>
          </a:xfrm>
        </p:spPr>
        <p:txBody>
          <a:bodyPr>
            <a:normAutofit fontScale="92500" lnSpcReduction="10000"/>
          </a:bodyPr>
          <a:lstStyle/>
          <a:p>
            <a:r>
              <a:rPr lang="en-US" sz="3200" b="1" dirty="0"/>
              <a:t>Office of Human Researc</a:t>
            </a:r>
            <a:r>
              <a:rPr lang="en-US" dirty="0"/>
              <a:t>h Ethics (OHRE) is responsible for ethical and regulatory oversight of human subject research at UNC-CH</a:t>
            </a:r>
          </a:p>
          <a:p>
            <a:r>
              <a:rPr lang="en-US" sz="3200" b="1" dirty="0"/>
              <a:t>OHRE administers and supports the work of the Institutional Review Boards (IRBs) at UNC-CH</a:t>
            </a:r>
          </a:p>
          <a:p>
            <a:pPr lvl="1"/>
            <a:r>
              <a:rPr lang="en-US" dirty="0"/>
              <a:t>6 Boards at UNC: A, B, C, D, E, F</a:t>
            </a:r>
          </a:p>
          <a:p>
            <a:r>
              <a:rPr lang="en-US" sz="3200" dirty="0"/>
              <a:t>Reviews are conducted by </a:t>
            </a:r>
            <a:r>
              <a:rPr lang="en-US" sz="3200" b="1" dirty="0"/>
              <a:t>individual members </a:t>
            </a:r>
            <a:r>
              <a:rPr lang="en-US" sz="3200" dirty="0"/>
              <a:t>or by </a:t>
            </a:r>
            <a:r>
              <a:rPr lang="en-US" sz="3200" b="1" dirty="0"/>
              <a:t>full board </a:t>
            </a:r>
            <a:r>
              <a:rPr lang="en-US" sz="3200" dirty="0"/>
              <a:t>meeting + vote (depending on risk)</a:t>
            </a:r>
          </a:p>
          <a:p>
            <a:r>
              <a:rPr lang="en-US" dirty="0">
                <a:latin typeface="+mn-lt"/>
              </a:rPr>
              <a:t>Boards: at least 5 members with diverse backgrounds</a:t>
            </a:r>
          </a:p>
          <a:p>
            <a:pPr lvl="1"/>
            <a:r>
              <a:rPr lang="en-US" dirty="0">
                <a:latin typeface="+mn-lt"/>
              </a:rPr>
              <a:t>Men </a:t>
            </a:r>
            <a:r>
              <a:rPr lang="en-US" b="1" dirty="0">
                <a:solidFill>
                  <a:srgbClr val="4B9CD3"/>
                </a:solidFill>
                <a:latin typeface="+mn-lt"/>
              </a:rPr>
              <a:t>+</a:t>
            </a:r>
            <a:r>
              <a:rPr lang="en-US" b="1" dirty="0">
                <a:solidFill>
                  <a:srgbClr val="FFC000"/>
                </a:solidFill>
                <a:latin typeface="+mn-lt"/>
              </a:rPr>
              <a:t> </a:t>
            </a:r>
            <a:r>
              <a:rPr lang="en-US" dirty="0">
                <a:latin typeface="+mn-lt"/>
              </a:rPr>
              <a:t>Women </a:t>
            </a:r>
            <a:r>
              <a:rPr lang="en-US" b="1" dirty="0">
                <a:solidFill>
                  <a:srgbClr val="4B9CD3"/>
                </a:solidFill>
                <a:latin typeface="+mn-lt"/>
              </a:rPr>
              <a:t>|</a:t>
            </a:r>
            <a:r>
              <a:rPr lang="en-US" dirty="0">
                <a:latin typeface="+mn-lt"/>
              </a:rPr>
              <a:t> Scientists </a:t>
            </a:r>
            <a:r>
              <a:rPr lang="en-US" b="1" dirty="0">
                <a:solidFill>
                  <a:srgbClr val="4B9CD3"/>
                </a:solidFill>
                <a:latin typeface="+mn-lt"/>
              </a:rPr>
              <a:t>+</a:t>
            </a:r>
            <a:r>
              <a:rPr lang="en-US" b="1" dirty="0">
                <a:solidFill>
                  <a:srgbClr val="FFC000"/>
                </a:solidFill>
                <a:latin typeface="+mn-lt"/>
              </a:rPr>
              <a:t> </a:t>
            </a:r>
            <a:r>
              <a:rPr lang="en-US" dirty="0">
                <a:latin typeface="+mn-lt"/>
              </a:rPr>
              <a:t>Non-scientists  </a:t>
            </a:r>
            <a:r>
              <a:rPr lang="en-US" b="1" dirty="0">
                <a:solidFill>
                  <a:srgbClr val="4B9CD3"/>
                </a:solidFill>
                <a:latin typeface="+mn-lt"/>
              </a:rPr>
              <a:t>|</a:t>
            </a:r>
            <a:r>
              <a:rPr lang="en-US" dirty="0">
                <a:latin typeface="+mn-lt"/>
              </a:rPr>
              <a:t> Affiliated </a:t>
            </a:r>
            <a:r>
              <a:rPr lang="en-US" dirty="0">
                <a:solidFill>
                  <a:srgbClr val="4B9CD3"/>
                </a:solidFill>
                <a:latin typeface="+mn-lt"/>
              </a:rPr>
              <a:t>+</a:t>
            </a:r>
            <a:r>
              <a:rPr lang="en-US" dirty="0">
                <a:latin typeface="+mn-lt"/>
              </a:rPr>
              <a:t> Non-Affiliated</a:t>
            </a:r>
          </a:p>
          <a:p>
            <a:endParaRPr lang="en-US" sz="3200" b="1" dirty="0"/>
          </a:p>
        </p:txBody>
      </p:sp>
      <p:pic>
        <p:nvPicPr>
          <p:cNvPr id="13318" name="Picture 6" descr="IRB Infrastructure Reviews | Glassdoor">
            <a:extLst>
              <a:ext uri="{FF2B5EF4-FFF2-40B4-BE49-F238E27FC236}">
                <a16:creationId xmlns:a16="http://schemas.microsoft.com/office/drawing/2014/main" id="{21B0295B-FDD6-4E96-A7D2-46563E9B6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4174" y="2260854"/>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548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326" y="-83915"/>
            <a:ext cx="6847869" cy="1164634"/>
          </a:xfrm>
          <a:prstGeom prst="rect">
            <a:avLst/>
          </a:prstGeom>
        </p:spPr>
        <p:txBody>
          <a:bodyPr vert="horz" wrap="square" lIns="0" tIns="569171" rIns="0" bIns="0" rtlCol="0" anchor="ctr">
            <a:spAutoFit/>
          </a:bodyPr>
          <a:lstStyle/>
          <a:p>
            <a:pPr marL="389425">
              <a:lnSpc>
                <a:spcPts val="4637"/>
              </a:lnSpc>
            </a:pPr>
            <a:r>
              <a:rPr lang="en-US" sz="3883" spc="-26"/>
              <a:t>Researc</a:t>
            </a:r>
            <a:r>
              <a:rPr lang="en-US" sz="3883" spc="-22"/>
              <a:t>h</a:t>
            </a:r>
            <a:r>
              <a:rPr lang="en-US" sz="3883"/>
              <a:t> </a:t>
            </a:r>
            <a:r>
              <a:rPr lang="en-US" sz="3883" spc="-26"/>
              <a:t>Reviewe</a:t>
            </a:r>
            <a:r>
              <a:rPr lang="en-US" sz="3883" spc="-22"/>
              <a:t>d</a:t>
            </a:r>
            <a:r>
              <a:rPr lang="en-US" sz="3883"/>
              <a:t> </a:t>
            </a:r>
            <a:r>
              <a:rPr lang="en-US" sz="3883" spc="-26"/>
              <a:t>b</a:t>
            </a:r>
            <a:r>
              <a:rPr lang="en-US" sz="3883" spc="-22"/>
              <a:t>y</a:t>
            </a:r>
            <a:r>
              <a:rPr lang="en-US" sz="3883"/>
              <a:t> </a:t>
            </a:r>
            <a:r>
              <a:rPr lang="en-US" sz="3883" spc="-26"/>
              <a:t>IRB</a:t>
            </a:r>
            <a:endParaRPr sz="3883" spc="-26" dirty="0"/>
          </a:p>
        </p:txBody>
      </p:sp>
      <p:sp>
        <p:nvSpPr>
          <p:cNvPr id="6" name="Rounded Rectangle 5"/>
          <p:cNvSpPr/>
          <p:nvPr/>
        </p:nvSpPr>
        <p:spPr>
          <a:xfrm>
            <a:off x="504571" y="3173658"/>
            <a:ext cx="2951076" cy="2353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Research</a:t>
            </a:r>
          </a:p>
          <a:p>
            <a:pPr algn="ctr"/>
            <a:endParaRPr lang="en-US" sz="1059" dirty="0"/>
          </a:p>
          <a:p>
            <a:pPr algn="ctr"/>
            <a:r>
              <a:rPr lang="en-US" sz="1600" dirty="0"/>
              <a:t>Systematic investigation designed to develop or contribute to generalizable knowledge.</a:t>
            </a:r>
          </a:p>
        </p:txBody>
      </p:sp>
      <p:sp>
        <p:nvSpPr>
          <p:cNvPr id="7" name="Rounded Rectangle 6"/>
          <p:cNvSpPr/>
          <p:nvPr/>
        </p:nvSpPr>
        <p:spPr>
          <a:xfrm>
            <a:off x="4561265" y="3220319"/>
            <a:ext cx="2951076" cy="2382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Human Subjects</a:t>
            </a:r>
          </a:p>
          <a:p>
            <a:pPr algn="ctr"/>
            <a:r>
              <a:rPr lang="en-US" sz="1600" dirty="0"/>
              <a:t>Living individuals about whom an investigator obtains identifiable private information OR data through an intervention or interaction.</a:t>
            </a:r>
          </a:p>
        </p:txBody>
      </p:sp>
      <p:sp>
        <p:nvSpPr>
          <p:cNvPr id="8" name="Rounded Rectangle 7"/>
          <p:cNvSpPr/>
          <p:nvPr/>
        </p:nvSpPr>
        <p:spPr>
          <a:xfrm>
            <a:off x="8860069" y="3163605"/>
            <a:ext cx="2672024" cy="2495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IRB Review</a:t>
            </a:r>
          </a:p>
        </p:txBody>
      </p:sp>
      <p:sp>
        <p:nvSpPr>
          <p:cNvPr id="9" name="Plus 8"/>
          <p:cNvSpPr/>
          <p:nvPr/>
        </p:nvSpPr>
        <p:spPr>
          <a:xfrm>
            <a:off x="3805611" y="4044908"/>
            <a:ext cx="405689" cy="41427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solidFill>
                <a:schemeClr val="tx1"/>
              </a:solidFill>
            </a:endParaRPr>
          </a:p>
        </p:txBody>
      </p:sp>
      <p:sp>
        <p:nvSpPr>
          <p:cNvPr id="10" name="Equal 9"/>
          <p:cNvSpPr/>
          <p:nvPr/>
        </p:nvSpPr>
        <p:spPr>
          <a:xfrm>
            <a:off x="7978960" y="3903601"/>
            <a:ext cx="414490" cy="44660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solidFill>
                <a:schemeClr val="tx1"/>
              </a:solidFill>
            </a:endParaRPr>
          </a:p>
        </p:txBody>
      </p:sp>
      <p:sp>
        <p:nvSpPr>
          <p:cNvPr id="5" name="TextBox 4">
            <a:extLst>
              <a:ext uri="{FF2B5EF4-FFF2-40B4-BE49-F238E27FC236}">
                <a16:creationId xmlns:a16="http://schemas.microsoft.com/office/drawing/2014/main" id="{5A24CAAD-67CA-4220-B49F-F6F0994A71BA}"/>
              </a:ext>
            </a:extLst>
          </p:cNvPr>
          <p:cNvSpPr txBox="1"/>
          <p:nvPr/>
        </p:nvSpPr>
        <p:spPr>
          <a:xfrm>
            <a:off x="790112" y="1198485"/>
            <a:ext cx="10005134" cy="1200329"/>
          </a:xfrm>
          <a:prstGeom prst="rect">
            <a:avLst/>
          </a:prstGeom>
          <a:noFill/>
        </p:spPr>
        <p:txBody>
          <a:bodyPr wrap="square" rtlCol="0">
            <a:spAutoFit/>
          </a:bodyPr>
          <a:lstStyle/>
          <a:p>
            <a:pPr marL="0" indent="0">
              <a:buNone/>
            </a:pPr>
            <a:r>
              <a:rPr lang="en-US" dirty="0">
                <a:ea typeface="ＭＳ Ｐゴシック" pitchFamily="34" charset="-128"/>
                <a:cs typeface="Times New Roman" pitchFamily="18" charset="0"/>
              </a:rPr>
              <a:t>The IRB reviews all proposed </a:t>
            </a:r>
            <a:r>
              <a:rPr lang="en-US" b="1" dirty="0">
                <a:solidFill>
                  <a:srgbClr val="4B9CD3"/>
                </a:solidFill>
                <a:ea typeface="ＭＳ Ｐゴシック" pitchFamily="34" charset="-128"/>
                <a:cs typeface="Times New Roman" pitchFamily="18" charset="0"/>
              </a:rPr>
              <a:t>research involving human subjects </a:t>
            </a:r>
            <a:r>
              <a:rPr lang="en-US" dirty="0">
                <a:ea typeface="ＭＳ Ｐゴシック" pitchFamily="34" charset="-128"/>
                <a:cs typeface="Times New Roman" pitchFamily="18" charset="0"/>
              </a:rPr>
              <a:t>to ensure that subjects are treated ethically and that their rights and welfare are adequately protected.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Types of IRBs Used by UNC</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p:txBody>
          <a:bodyPr>
            <a:normAutofit fontScale="92500" lnSpcReduction="20000"/>
          </a:bodyPr>
          <a:lstStyle/>
          <a:p>
            <a:pPr marL="0" indent="0">
              <a:buNone/>
            </a:pPr>
            <a:r>
              <a:rPr lang="en-US" dirty="0"/>
              <a:t>UNC IRB (local IRB)</a:t>
            </a:r>
          </a:p>
          <a:p>
            <a:pPr lvl="1"/>
            <a:r>
              <a:rPr lang="en-US" dirty="0"/>
              <a:t>Used for investigator-initiated trials (IITs), federally-funded, or non-funded research</a:t>
            </a:r>
          </a:p>
          <a:p>
            <a:pPr marL="0" indent="0">
              <a:buNone/>
            </a:pPr>
            <a:r>
              <a:rPr lang="en-US" dirty="0"/>
              <a:t>Commercial IRBs (WCG, Advarra, Sterling)</a:t>
            </a:r>
          </a:p>
          <a:p>
            <a:pPr lvl="1"/>
            <a:r>
              <a:rPr lang="en-US" dirty="0"/>
              <a:t>Used for industry-sponsored, multi-site research studies </a:t>
            </a:r>
          </a:p>
          <a:p>
            <a:pPr lvl="1"/>
            <a:r>
              <a:rPr lang="en-US" dirty="0"/>
              <a:t>Request reliance on external IRB from UNC IRB</a:t>
            </a:r>
          </a:p>
          <a:p>
            <a:pPr lvl="1"/>
            <a:r>
              <a:rPr lang="en-US" dirty="0"/>
              <a:t>UNC IRB must review personnel additions and other institutional requirements (e.g., COI language in ICF, Radiation Safety)</a:t>
            </a:r>
          </a:p>
          <a:p>
            <a:pPr marL="0" indent="0">
              <a:buNone/>
            </a:pPr>
            <a:r>
              <a:rPr lang="en-US" dirty="0"/>
              <a:t>National Cancer Institute Central IRB (NCI CIRB)</a:t>
            </a:r>
          </a:p>
          <a:p>
            <a:pPr lvl="1"/>
            <a:r>
              <a:rPr lang="en-US" dirty="0"/>
              <a:t>Used for NCI-sponsored studies (cooperative group studies)</a:t>
            </a:r>
          </a:p>
          <a:p>
            <a:pPr lvl="1"/>
            <a:r>
              <a:rPr lang="en-US" dirty="0"/>
              <a:t>Request reliance on CIRB from UNC IRB</a:t>
            </a:r>
          </a:p>
          <a:p>
            <a:pPr lvl="1"/>
            <a:r>
              <a:rPr lang="en-US" dirty="0"/>
              <a:t>UNC IRB must review personnel additions and other institutional requirements (e.g., COI language in ICF, Radiation Safety)</a:t>
            </a:r>
          </a:p>
          <a:p>
            <a:pPr marL="457200" lvl="1" indent="0">
              <a:buNone/>
            </a:pPr>
            <a:endParaRPr lang="en-US" dirty="0"/>
          </a:p>
          <a:p>
            <a:endParaRPr lang="en-US" dirty="0"/>
          </a:p>
        </p:txBody>
      </p:sp>
    </p:spTree>
    <p:extLst>
      <p:ext uri="{BB962C8B-B14F-4D97-AF65-F5344CB8AC3E}">
        <p14:creationId xmlns:p14="http://schemas.microsoft.com/office/powerpoint/2010/main" val="3038868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Types of IRB Submissions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p:txBody>
          <a:bodyPr>
            <a:normAutofit/>
          </a:bodyPr>
          <a:lstStyle/>
          <a:p>
            <a:pPr>
              <a:buFont typeface="Wingdings" panose="05000000000000000000" pitchFamily="2" charset="2"/>
              <a:buChar char="Ø"/>
            </a:pPr>
            <a:r>
              <a:rPr lang="en-US" dirty="0"/>
              <a:t>Initial</a:t>
            </a:r>
          </a:p>
          <a:p>
            <a:pPr>
              <a:buFont typeface="Wingdings" panose="05000000000000000000" pitchFamily="2" charset="2"/>
              <a:buChar char="Ø"/>
            </a:pPr>
            <a:r>
              <a:rPr lang="en-US" dirty="0"/>
              <a:t>Modifications</a:t>
            </a:r>
          </a:p>
          <a:p>
            <a:pPr>
              <a:buFont typeface="Wingdings" panose="05000000000000000000" pitchFamily="2" charset="2"/>
              <a:buChar char="Ø"/>
            </a:pPr>
            <a:r>
              <a:rPr lang="en-US" dirty="0"/>
              <a:t>Continuing Reviews (Renewals)</a:t>
            </a:r>
          </a:p>
          <a:p>
            <a:pPr>
              <a:buFont typeface="Wingdings" panose="05000000000000000000" pitchFamily="2" charset="2"/>
              <a:buChar char="Ø"/>
            </a:pPr>
            <a:r>
              <a:rPr lang="en-US" dirty="0"/>
              <a:t>Eligibility Exceptions/Single Subject Exceptions</a:t>
            </a:r>
          </a:p>
          <a:p>
            <a:pPr>
              <a:buFont typeface="Wingdings" panose="05000000000000000000" pitchFamily="2" charset="2"/>
              <a:buChar char="Ø"/>
            </a:pPr>
            <a:r>
              <a:rPr lang="en-US" dirty="0"/>
              <a:t>Promptly Reportable Information (unanticipated problems, protocol violations)</a:t>
            </a:r>
          </a:p>
          <a:p>
            <a:pPr>
              <a:buFont typeface="Wingdings" panose="05000000000000000000" pitchFamily="2" charset="2"/>
              <a:buChar char="Ø"/>
            </a:pPr>
            <a:r>
              <a:rPr lang="en-US" dirty="0"/>
              <a:t>Closures</a:t>
            </a:r>
          </a:p>
        </p:txBody>
      </p:sp>
    </p:spTree>
    <p:extLst>
      <p:ext uri="{BB962C8B-B14F-4D97-AF65-F5344CB8AC3E}">
        <p14:creationId xmlns:p14="http://schemas.microsoft.com/office/powerpoint/2010/main" val="282567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Modifications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p:txBody>
          <a:bodyPr>
            <a:normAutofit lnSpcReduction="10000"/>
          </a:bodyPr>
          <a:lstStyle/>
          <a:p>
            <a:pPr marL="0" indent="0">
              <a:buNone/>
            </a:pPr>
            <a:r>
              <a:rPr lang="en-US" sz="3200" dirty="0"/>
              <a:t>A modification </a:t>
            </a:r>
            <a:r>
              <a:rPr lang="en-US" sz="3200" dirty="0">
                <a:solidFill>
                  <a:srgbClr val="FF0000"/>
                </a:solidFill>
              </a:rPr>
              <a:t>cannot</a:t>
            </a:r>
            <a:r>
              <a:rPr lang="en-US" sz="3200" dirty="0"/>
              <a:t> be implemented until it is IRB-approved. </a:t>
            </a:r>
            <a:endParaRPr lang="en-US" dirty="0"/>
          </a:p>
          <a:p>
            <a:pPr lvl="1">
              <a:buFont typeface="Wingdings" panose="05000000000000000000" pitchFamily="2" charset="2"/>
              <a:buChar char="Ø"/>
            </a:pPr>
            <a:r>
              <a:rPr lang="en-US" sz="3100" dirty="0"/>
              <a:t>Personnel Changes (UNC IRB)</a:t>
            </a:r>
          </a:p>
          <a:p>
            <a:pPr lvl="1">
              <a:buFont typeface="Wingdings" panose="05000000000000000000" pitchFamily="2" charset="2"/>
              <a:buChar char="Ø"/>
            </a:pPr>
            <a:r>
              <a:rPr lang="en-US" sz="3100" dirty="0"/>
              <a:t>Protocol Amendments</a:t>
            </a:r>
          </a:p>
          <a:p>
            <a:pPr lvl="1">
              <a:buFont typeface="Wingdings" panose="05000000000000000000" pitchFamily="2" charset="2"/>
              <a:buChar char="Ø"/>
            </a:pPr>
            <a:r>
              <a:rPr lang="en-US" sz="3100" dirty="0"/>
              <a:t>Administrative Letters</a:t>
            </a:r>
          </a:p>
          <a:p>
            <a:pPr lvl="1">
              <a:buFont typeface="Wingdings" panose="05000000000000000000" pitchFamily="2" charset="2"/>
              <a:buChar char="Ø"/>
            </a:pPr>
            <a:r>
              <a:rPr lang="en-US" sz="3100" dirty="0"/>
              <a:t>Accrual Goal Change (UNC IRB)</a:t>
            </a:r>
          </a:p>
          <a:p>
            <a:pPr lvl="1">
              <a:buFont typeface="Wingdings" panose="05000000000000000000" pitchFamily="2" charset="2"/>
              <a:buChar char="Ø"/>
            </a:pPr>
            <a:r>
              <a:rPr lang="en-US" sz="3100" dirty="0"/>
              <a:t>Investigator Brochure Updates</a:t>
            </a:r>
          </a:p>
          <a:p>
            <a:pPr lvl="1">
              <a:buFont typeface="Wingdings" panose="05000000000000000000" pitchFamily="2" charset="2"/>
              <a:buChar char="Ø"/>
            </a:pPr>
            <a:r>
              <a:rPr lang="en-US" sz="3100" dirty="0"/>
              <a:t>Revised Consent Forms</a:t>
            </a:r>
          </a:p>
          <a:p>
            <a:pPr lvl="1">
              <a:buFont typeface="Wingdings" panose="05000000000000000000" pitchFamily="2" charset="2"/>
              <a:buChar char="Ø"/>
            </a:pPr>
            <a:r>
              <a:rPr lang="en-US" sz="3100" dirty="0"/>
              <a:t>Updated or New Patient Materials</a:t>
            </a:r>
          </a:p>
          <a:p>
            <a:pPr lvl="1">
              <a:buFont typeface="Wingdings" panose="05000000000000000000" pitchFamily="2" charset="2"/>
              <a:buChar char="Ø"/>
            </a:pPr>
            <a:endParaRPr lang="en-US" sz="3100" dirty="0"/>
          </a:p>
        </p:txBody>
      </p:sp>
      <p:pic>
        <p:nvPicPr>
          <p:cNvPr id="5" name="Picture 4" descr="A red sign with white text&#10;&#10;Description automatically generated with medium confidence">
            <a:extLst>
              <a:ext uri="{FF2B5EF4-FFF2-40B4-BE49-F238E27FC236}">
                <a16:creationId xmlns:a16="http://schemas.microsoft.com/office/drawing/2014/main" id="{7FF60B58-8F35-4C83-ADA4-F7B2642AEE3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48933" y="2629865"/>
            <a:ext cx="2742857" cy="2742857"/>
          </a:xfrm>
          <a:prstGeom prst="rect">
            <a:avLst/>
          </a:prstGeom>
        </p:spPr>
      </p:pic>
    </p:spTree>
    <p:extLst>
      <p:ext uri="{BB962C8B-B14F-4D97-AF65-F5344CB8AC3E}">
        <p14:creationId xmlns:p14="http://schemas.microsoft.com/office/powerpoint/2010/main" val="3348904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a:xfrm>
            <a:off x="497912" y="531862"/>
            <a:ext cx="10515600" cy="548640"/>
          </a:xfrm>
        </p:spPr>
        <p:txBody>
          <a:bodyPr>
            <a:normAutofit fontScale="90000"/>
          </a:bodyPr>
          <a:lstStyle/>
          <a:p>
            <a:r>
              <a:rPr lang="en-US" dirty="0"/>
              <a:t>Continuing Reviews / Renewals</a:t>
            </a:r>
          </a:p>
        </p:txBody>
      </p:sp>
      <p:sp>
        <p:nvSpPr>
          <p:cNvPr id="5" name="Content Placeholder 4">
            <a:extLst>
              <a:ext uri="{FF2B5EF4-FFF2-40B4-BE49-F238E27FC236}">
                <a16:creationId xmlns:a16="http://schemas.microsoft.com/office/drawing/2014/main" id="{37E3FFE9-9E81-4337-AAB9-8FB2B7681B82}"/>
              </a:ext>
            </a:extLst>
          </p:cNvPr>
          <p:cNvSpPr>
            <a:spLocks noGrp="1"/>
          </p:cNvSpPr>
          <p:nvPr>
            <p:ph idx="1"/>
          </p:nvPr>
        </p:nvSpPr>
        <p:spPr/>
        <p:txBody>
          <a:bodyPr/>
          <a:lstStyle/>
          <a:p>
            <a:r>
              <a:rPr lang="en-US" sz="3200" b="1" dirty="0">
                <a:solidFill>
                  <a:schemeClr val="tx1">
                    <a:lumMod val="75000"/>
                    <a:lumOff val="25000"/>
                  </a:schemeClr>
                </a:solidFill>
                <a:latin typeface="Corbel" panose="020B0503020204020204" pitchFamily="34" charset="0"/>
              </a:rPr>
              <a:t>As long as the study is not terminated (closed with the IRB), it must be </a:t>
            </a:r>
            <a:r>
              <a:rPr lang="en-US" sz="3200" b="1" u="sng" dirty="0">
                <a:solidFill>
                  <a:schemeClr val="tx1">
                    <a:lumMod val="75000"/>
                    <a:lumOff val="25000"/>
                  </a:schemeClr>
                </a:solidFill>
                <a:latin typeface="Corbel" panose="020B0503020204020204" pitchFamily="34" charset="0"/>
              </a:rPr>
              <a:t>renewed</a:t>
            </a:r>
            <a:r>
              <a:rPr lang="en-US" sz="3200" b="1" dirty="0">
                <a:solidFill>
                  <a:schemeClr val="tx1">
                    <a:lumMod val="75000"/>
                    <a:lumOff val="25000"/>
                  </a:schemeClr>
                </a:solidFill>
                <a:latin typeface="Corbel" panose="020B0503020204020204" pitchFamily="34" charset="0"/>
              </a:rPr>
              <a:t> at least annually</a:t>
            </a:r>
          </a:p>
          <a:p>
            <a:pPr marL="850900" indent="-385763">
              <a:lnSpc>
                <a:spcPct val="100000"/>
              </a:lnSpc>
              <a:spcBef>
                <a:spcPts val="600"/>
              </a:spcBef>
              <a:spcAft>
                <a:spcPts val="600"/>
              </a:spcAft>
            </a:pPr>
            <a:r>
              <a:rPr lang="en-US" dirty="0">
                <a:solidFill>
                  <a:schemeClr val="tx1">
                    <a:lumMod val="75000"/>
                    <a:lumOff val="25000"/>
                  </a:schemeClr>
                </a:solidFill>
              </a:rPr>
              <a:t>Even if subjects are no longer being treated or followed?  </a:t>
            </a:r>
            <a:r>
              <a:rPr lang="en-US" b="1" dirty="0">
                <a:solidFill>
                  <a:srgbClr val="FF0000"/>
                </a:solidFill>
              </a:rPr>
              <a:t>Yes!</a:t>
            </a:r>
          </a:p>
          <a:p>
            <a:pPr marL="850900" indent="-385763">
              <a:lnSpc>
                <a:spcPct val="100000"/>
              </a:lnSpc>
              <a:spcBef>
                <a:spcPts val="600"/>
              </a:spcBef>
              <a:spcAft>
                <a:spcPts val="600"/>
              </a:spcAft>
            </a:pPr>
            <a:r>
              <a:rPr lang="en-US" dirty="0">
                <a:solidFill>
                  <a:schemeClr val="tx1">
                    <a:lumMod val="75000"/>
                    <a:lumOff val="25000"/>
                  </a:schemeClr>
                </a:solidFill>
              </a:rPr>
              <a:t>In order to do analysis of the data? </a:t>
            </a:r>
            <a:r>
              <a:rPr lang="en-US" b="1" dirty="0">
                <a:solidFill>
                  <a:srgbClr val="FF0000"/>
                </a:solidFill>
              </a:rPr>
              <a:t>Yes!  </a:t>
            </a:r>
          </a:p>
          <a:p>
            <a:endParaRPr lang="en-US" dirty="0"/>
          </a:p>
        </p:txBody>
      </p:sp>
    </p:spTree>
    <p:extLst>
      <p:ext uri="{BB962C8B-B14F-4D97-AF65-F5344CB8AC3E}">
        <p14:creationId xmlns:p14="http://schemas.microsoft.com/office/powerpoint/2010/main" val="2960946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Eligibility Exceptions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535185"/>
            <a:ext cx="8366483" cy="4641778"/>
          </a:xfrm>
        </p:spPr>
        <p:txBody>
          <a:bodyPr>
            <a:normAutofit fontScale="77500" lnSpcReduction="20000"/>
          </a:bodyPr>
          <a:lstStyle/>
          <a:p>
            <a:pPr marL="512763" indent="-288925">
              <a:lnSpc>
                <a:spcPct val="100000"/>
              </a:lnSpc>
              <a:spcBef>
                <a:spcPts val="600"/>
              </a:spcBef>
              <a:spcAft>
                <a:spcPts val="600"/>
              </a:spcAft>
            </a:pPr>
            <a:r>
              <a:rPr lang="en-US" sz="3100" b="1" dirty="0">
                <a:solidFill>
                  <a:schemeClr val="tx1">
                    <a:lumMod val="75000"/>
                    <a:lumOff val="25000"/>
                  </a:schemeClr>
                </a:solidFill>
                <a:latin typeface="+mn-lt"/>
              </a:rPr>
              <a:t>A request to enroll a subject who does not meet one or more of the eligibility criteria </a:t>
            </a:r>
          </a:p>
          <a:p>
            <a:pPr marL="512763" indent="-288925">
              <a:lnSpc>
                <a:spcPct val="100000"/>
              </a:lnSpc>
              <a:spcBef>
                <a:spcPts val="600"/>
              </a:spcBef>
              <a:spcAft>
                <a:spcPts val="600"/>
              </a:spcAft>
            </a:pPr>
            <a:r>
              <a:rPr lang="en-US" sz="3100" dirty="0">
                <a:solidFill>
                  <a:schemeClr val="tx1">
                    <a:lumMod val="75000"/>
                    <a:lumOff val="25000"/>
                  </a:schemeClr>
                </a:solidFill>
                <a:latin typeface="+mn-lt"/>
              </a:rPr>
              <a:t>Must be approved by the </a:t>
            </a:r>
            <a:r>
              <a:rPr lang="en-US" sz="3100" dirty="0">
                <a:solidFill>
                  <a:srgbClr val="4B9CD3"/>
                </a:solidFill>
                <a:latin typeface="+mn-lt"/>
              </a:rPr>
              <a:t>PI </a:t>
            </a:r>
            <a:r>
              <a:rPr lang="en-US" sz="3100" dirty="0">
                <a:latin typeface="+mn-lt"/>
              </a:rPr>
              <a:t>a</a:t>
            </a:r>
            <a:r>
              <a:rPr lang="en-US" sz="3100" dirty="0">
                <a:solidFill>
                  <a:schemeClr val="tx1">
                    <a:lumMod val="75000"/>
                    <a:lumOff val="25000"/>
                  </a:schemeClr>
                </a:solidFill>
                <a:latin typeface="+mn-lt"/>
              </a:rPr>
              <a:t>nd the </a:t>
            </a:r>
            <a:r>
              <a:rPr lang="en-US" sz="3100" dirty="0">
                <a:solidFill>
                  <a:srgbClr val="4B9CD3"/>
                </a:solidFill>
                <a:latin typeface="+mn-lt"/>
              </a:rPr>
              <a:t>Sponsor</a:t>
            </a:r>
            <a:r>
              <a:rPr lang="en-US" sz="3100" dirty="0">
                <a:solidFill>
                  <a:schemeClr val="tx1">
                    <a:lumMod val="75000"/>
                    <a:lumOff val="25000"/>
                  </a:schemeClr>
                </a:solidFill>
                <a:latin typeface="+mn-lt"/>
              </a:rPr>
              <a:t> </a:t>
            </a:r>
          </a:p>
          <a:p>
            <a:pPr marL="512763" indent="-288925">
              <a:lnSpc>
                <a:spcPct val="100000"/>
              </a:lnSpc>
              <a:spcBef>
                <a:spcPts val="600"/>
              </a:spcBef>
              <a:spcAft>
                <a:spcPts val="600"/>
              </a:spcAft>
            </a:pPr>
            <a:r>
              <a:rPr lang="en-US" sz="3100" dirty="0">
                <a:solidFill>
                  <a:schemeClr val="tx1">
                    <a:lumMod val="75000"/>
                    <a:lumOff val="25000"/>
                  </a:schemeClr>
                </a:solidFill>
                <a:latin typeface="+mn-lt"/>
              </a:rPr>
              <a:t>Must be submitted to and approved by the </a:t>
            </a:r>
            <a:r>
              <a:rPr lang="en-US" sz="3100" dirty="0">
                <a:solidFill>
                  <a:srgbClr val="4B9CD3"/>
                </a:solidFill>
                <a:latin typeface="+mn-lt"/>
              </a:rPr>
              <a:t>IRB</a:t>
            </a:r>
          </a:p>
          <a:p>
            <a:pPr marL="512763" indent="-288925">
              <a:lnSpc>
                <a:spcPct val="100000"/>
              </a:lnSpc>
              <a:spcBef>
                <a:spcPts val="600"/>
              </a:spcBef>
              <a:spcAft>
                <a:spcPts val="600"/>
              </a:spcAft>
            </a:pPr>
            <a:r>
              <a:rPr lang="en-US" sz="3100" dirty="0">
                <a:solidFill>
                  <a:schemeClr val="tx1">
                    <a:lumMod val="75000"/>
                    <a:lumOff val="25000"/>
                  </a:schemeClr>
                </a:solidFill>
                <a:latin typeface="+mn-lt"/>
              </a:rPr>
              <a:t>Should be a rare request because the eligibility criteria are there to protect the subject and the research integrity</a:t>
            </a:r>
          </a:p>
          <a:p>
            <a:pPr marL="512763" indent="-288925">
              <a:lnSpc>
                <a:spcPct val="100000"/>
              </a:lnSpc>
              <a:spcBef>
                <a:spcPts val="600"/>
              </a:spcBef>
              <a:spcAft>
                <a:spcPts val="600"/>
              </a:spcAft>
            </a:pPr>
            <a:r>
              <a:rPr lang="en-US" sz="3100" dirty="0">
                <a:latin typeface="+mn-lt"/>
              </a:rPr>
              <a:t>Requires a rationale</a:t>
            </a:r>
          </a:p>
          <a:p>
            <a:pPr marL="512763" indent="-288925">
              <a:lnSpc>
                <a:spcPct val="100000"/>
              </a:lnSpc>
              <a:spcBef>
                <a:spcPts val="600"/>
              </a:spcBef>
              <a:spcAft>
                <a:spcPts val="600"/>
              </a:spcAft>
            </a:pPr>
            <a:r>
              <a:rPr lang="en-US" sz="3100" dirty="0">
                <a:solidFill>
                  <a:srgbClr val="FF0000"/>
                </a:solidFill>
                <a:latin typeface="+mn-lt"/>
              </a:rPr>
              <a:t>Not permitted for: </a:t>
            </a:r>
          </a:p>
          <a:p>
            <a:pPr marL="969963" lvl="1" indent="-288925">
              <a:lnSpc>
                <a:spcPct val="100000"/>
              </a:lnSpc>
              <a:spcBef>
                <a:spcPts val="600"/>
              </a:spcBef>
              <a:spcAft>
                <a:spcPts val="600"/>
              </a:spcAft>
            </a:pPr>
            <a:r>
              <a:rPr lang="en-US" sz="2900" dirty="0">
                <a:latin typeface="+mn-lt"/>
              </a:rPr>
              <a:t>NCI Cancer Therapy Evaluation Program (CTEP) protocols (Alliance, SWOG, ECOG) / CIRB Studies </a:t>
            </a:r>
          </a:p>
          <a:p>
            <a:pPr marL="969963" lvl="1" indent="-288925">
              <a:lnSpc>
                <a:spcPct val="100000"/>
              </a:lnSpc>
              <a:spcBef>
                <a:spcPts val="600"/>
              </a:spcBef>
              <a:spcAft>
                <a:spcPts val="600"/>
              </a:spcAft>
            </a:pPr>
            <a:r>
              <a:rPr lang="en-US" sz="2900" dirty="0">
                <a:latin typeface="+mn-lt"/>
              </a:rPr>
              <a:t>LCCC Investigator-Initiated Studies (per LCCC policy)</a:t>
            </a:r>
          </a:p>
          <a:p>
            <a:pPr marL="0" indent="0">
              <a:buNone/>
            </a:pPr>
            <a:endParaRPr lang="en-US" dirty="0"/>
          </a:p>
        </p:txBody>
      </p:sp>
      <p:pic>
        <p:nvPicPr>
          <p:cNvPr id="16388" name="Picture 4" descr="Exception Rule Stock Illustrations – 48 Exception Rule Stock Illustrations,  Vectors &amp; Clipart - Dreamstime">
            <a:extLst>
              <a:ext uri="{FF2B5EF4-FFF2-40B4-BE49-F238E27FC236}">
                <a16:creationId xmlns:a16="http://schemas.microsoft.com/office/drawing/2014/main" id="{FAC209BE-2BE3-4CBC-8900-578157B91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311" y="2197785"/>
            <a:ext cx="2857500" cy="246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43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Non-Eligibility Single Subject Exceptions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493240"/>
            <a:ext cx="10515600" cy="4683723"/>
          </a:xfrm>
        </p:spPr>
        <p:txBody>
          <a:bodyPr>
            <a:normAutofit fontScale="85000" lnSpcReduction="20000"/>
          </a:bodyPr>
          <a:lstStyle/>
          <a:p>
            <a:pPr marL="922337" indent="-457200">
              <a:lnSpc>
                <a:spcPct val="100000"/>
              </a:lnSpc>
              <a:spcBef>
                <a:spcPts val="600"/>
              </a:spcBef>
              <a:spcAft>
                <a:spcPts val="600"/>
              </a:spcAft>
            </a:pPr>
            <a:r>
              <a:rPr lang="en-US" sz="3100" b="1" dirty="0">
                <a:solidFill>
                  <a:schemeClr val="tx1">
                    <a:lumMod val="75000"/>
                    <a:lumOff val="25000"/>
                  </a:schemeClr>
                </a:solidFill>
                <a:latin typeface="+mn-lt"/>
              </a:rPr>
              <a:t>A request to alter some aspect of a subject’s participation other than eligibility criteria</a:t>
            </a:r>
          </a:p>
          <a:p>
            <a:pPr marL="850900" indent="-385763">
              <a:lnSpc>
                <a:spcPct val="100000"/>
              </a:lnSpc>
              <a:spcBef>
                <a:spcPts val="600"/>
              </a:spcBef>
              <a:spcAft>
                <a:spcPts val="600"/>
              </a:spcAft>
            </a:pPr>
            <a:r>
              <a:rPr lang="en-US" sz="3100" dirty="0">
                <a:solidFill>
                  <a:schemeClr val="tx1">
                    <a:lumMod val="75000"/>
                    <a:lumOff val="25000"/>
                  </a:schemeClr>
                </a:solidFill>
                <a:latin typeface="+mn-lt"/>
              </a:rPr>
              <a:t>Requires approval by:</a:t>
            </a:r>
          </a:p>
          <a:p>
            <a:pPr marL="1554480" lvl="1" indent="-385763">
              <a:lnSpc>
                <a:spcPct val="120000"/>
              </a:lnSpc>
              <a:spcBef>
                <a:spcPts val="0"/>
              </a:spcBef>
            </a:pPr>
            <a:r>
              <a:rPr lang="en-US" sz="3100" dirty="0">
                <a:solidFill>
                  <a:srgbClr val="4B9CD3"/>
                </a:solidFill>
                <a:latin typeface="+mn-lt"/>
              </a:rPr>
              <a:t>Sponsor</a:t>
            </a:r>
          </a:p>
          <a:p>
            <a:pPr marL="1554480" lvl="1" indent="-385763">
              <a:lnSpc>
                <a:spcPct val="120000"/>
              </a:lnSpc>
              <a:spcBef>
                <a:spcPts val="0"/>
              </a:spcBef>
            </a:pPr>
            <a:r>
              <a:rPr lang="en-US" sz="3100" dirty="0">
                <a:solidFill>
                  <a:srgbClr val="4B9CD3"/>
                </a:solidFill>
                <a:latin typeface="+mn-lt"/>
              </a:rPr>
              <a:t>PI</a:t>
            </a:r>
          </a:p>
          <a:p>
            <a:pPr marL="1554480" lvl="1" indent="-385763">
              <a:lnSpc>
                <a:spcPct val="120000"/>
              </a:lnSpc>
              <a:spcBef>
                <a:spcPts val="0"/>
              </a:spcBef>
            </a:pPr>
            <a:r>
              <a:rPr lang="en-US" sz="3100" dirty="0">
                <a:solidFill>
                  <a:srgbClr val="4B9CD3"/>
                </a:solidFill>
                <a:latin typeface="+mn-lt"/>
              </a:rPr>
              <a:t>IRB</a:t>
            </a:r>
          </a:p>
          <a:p>
            <a:pPr marL="850900" indent="-385763">
              <a:lnSpc>
                <a:spcPct val="100000"/>
              </a:lnSpc>
              <a:spcBef>
                <a:spcPts val="600"/>
              </a:spcBef>
              <a:spcAft>
                <a:spcPts val="600"/>
              </a:spcAft>
            </a:pPr>
            <a:r>
              <a:rPr lang="en-US" sz="3100" dirty="0">
                <a:solidFill>
                  <a:srgbClr val="FF0000"/>
                </a:solidFill>
                <a:latin typeface="+mn-lt"/>
              </a:rPr>
              <a:t>Not permitted for: </a:t>
            </a:r>
          </a:p>
          <a:p>
            <a:pPr marL="1427163" lvl="2" indent="-288925">
              <a:lnSpc>
                <a:spcPct val="100000"/>
              </a:lnSpc>
              <a:spcBef>
                <a:spcPts val="600"/>
              </a:spcBef>
              <a:spcAft>
                <a:spcPts val="600"/>
              </a:spcAft>
            </a:pPr>
            <a:r>
              <a:rPr lang="en-US" sz="2500" dirty="0">
                <a:latin typeface="+mn-lt"/>
              </a:rPr>
              <a:t>NCI Cancer Therapy Evaluation Program (CTEP) protocols (Alliance, SWOG, ECOG) </a:t>
            </a:r>
          </a:p>
          <a:p>
            <a:pPr marL="1427163" lvl="2" indent="-288925">
              <a:lnSpc>
                <a:spcPct val="100000"/>
              </a:lnSpc>
              <a:spcBef>
                <a:spcPts val="600"/>
              </a:spcBef>
              <a:spcAft>
                <a:spcPts val="600"/>
              </a:spcAft>
            </a:pPr>
            <a:r>
              <a:rPr lang="en-US" sz="2500" dirty="0">
                <a:latin typeface="+mn-lt"/>
              </a:rPr>
              <a:t>NCI CIRB does not review or approve SSEs</a:t>
            </a:r>
          </a:p>
          <a:p>
            <a:pPr marL="850900" indent="-385763">
              <a:lnSpc>
                <a:spcPct val="100000"/>
              </a:lnSpc>
              <a:spcBef>
                <a:spcPts val="600"/>
              </a:spcBef>
              <a:spcAft>
                <a:spcPts val="600"/>
              </a:spcAft>
            </a:pPr>
            <a:r>
              <a:rPr lang="en-US" sz="3100" dirty="0">
                <a:latin typeface="+mn-lt"/>
              </a:rPr>
              <a:t>May need FDA approval if LCCC IND</a:t>
            </a:r>
          </a:p>
        </p:txBody>
      </p:sp>
    </p:spTree>
    <p:extLst>
      <p:ext uri="{BB962C8B-B14F-4D97-AF65-F5344CB8AC3E}">
        <p14:creationId xmlns:p14="http://schemas.microsoft.com/office/powerpoint/2010/main" val="1975290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LCCC IIT Single Subject Exception Decision Tree</a:t>
            </a:r>
          </a:p>
        </p:txBody>
      </p:sp>
      <p:pic>
        <p:nvPicPr>
          <p:cNvPr id="4" name="Content Placeholder 3">
            <a:extLst>
              <a:ext uri="{FF2B5EF4-FFF2-40B4-BE49-F238E27FC236}">
                <a16:creationId xmlns:a16="http://schemas.microsoft.com/office/drawing/2014/main" id="{C3E17894-E45C-4722-B7AA-06AB2DF6A077}"/>
              </a:ext>
            </a:extLst>
          </p:cNvPr>
          <p:cNvPicPr>
            <a:picLocks noGrp="1" noChangeAspect="1"/>
          </p:cNvPicPr>
          <p:nvPr>
            <p:ph idx="1"/>
          </p:nvPr>
        </p:nvPicPr>
        <p:blipFill>
          <a:blip r:embed="rId2"/>
          <a:stretch>
            <a:fillRect/>
          </a:stretch>
        </p:blipFill>
        <p:spPr>
          <a:xfrm>
            <a:off x="2259106" y="1208016"/>
            <a:ext cx="6965576" cy="5327008"/>
          </a:xfrm>
          <a:prstGeom prst="rect">
            <a:avLst/>
          </a:prstGeom>
        </p:spPr>
      </p:pic>
    </p:spTree>
    <p:extLst>
      <p:ext uri="{BB962C8B-B14F-4D97-AF65-F5344CB8AC3E}">
        <p14:creationId xmlns:p14="http://schemas.microsoft.com/office/powerpoint/2010/main" val="136633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7E66-7A0E-4E8C-8C05-51EC44132EC1}"/>
              </a:ext>
            </a:extLst>
          </p:cNvPr>
          <p:cNvSpPr>
            <a:spLocks noGrp="1"/>
          </p:cNvSpPr>
          <p:nvPr>
            <p:ph type="title"/>
          </p:nvPr>
        </p:nvSpPr>
        <p:spPr/>
        <p:txBody>
          <a:bodyPr>
            <a:normAutofit fontScale="90000"/>
          </a:bodyPr>
          <a:lstStyle/>
          <a:p>
            <a:r>
              <a:rPr lang="en-US" dirty="0"/>
              <a:t>Requirements for Activation to Begin	</a:t>
            </a:r>
          </a:p>
        </p:txBody>
      </p:sp>
      <p:sp>
        <p:nvSpPr>
          <p:cNvPr id="3" name="Content Placeholder 2">
            <a:extLst>
              <a:ext uri="{FF2B5EF4-FFF2-40B4-BE49-F238E27FC236}">
                <a16:creationId xmlns:a16="http://schemas.microsoft.com/office/drawing/2014/main" id="{DB22D1B6-022C-44A9-9924-10A142DBDFF9}"/>
              </a:ext>
            </a:extLst>
          </p:cNvPr>
          <p:cNvSpPr>
            <a:spLocks noGrp="1"/>
          </p:cNvSpPr>
          <p:nvPr>
            <p:ph idx="1"/>
          </p:nvPr>
        </p:nvSpPr>
        <p:spPr/>
        <p:txBody>
          <a:bodyPr/>
          <a:lstStyle/>
          <a:p>
            <a:r>
              <a:rPr lang="en-US" dirty="0"/>
              <a:t>Confidentiality Agreement (CDA)</a:t>
            </a:r>
          </a:p>
          <a:p>
            <a:r>
              <a:rPr lang="en-US" dirty="0"/>
              <a:t>LCCC Leadership Approval</a:t>
            </a:r>
          </a:p>
          <a:p>
            <a:r>
              <a:rPr lang="en-US" dirty="0"/>
              <a:t>All Study Documents</a:t>
            </a:r>
          </a:p>
          <a:p>
            <a:pPr lvl="1"/>
            <a:r>
              <a:rPr lang="en-US" dirty="0"/>
              <a:t>Protocol</a:t>
            </a:r>
          </a:p>
          <a:p>
            <a:pPr lvl="1"/>
            <a:r>
              <a:rPr lang="en-US" dirty="0"/>
              <a:t>Lab Manual</a:t>
            </a:r>
          </a:p>
          <a:p>
            <a:pPr lvl="1"/>
            <a:r>
              <a:rPr lang="en-US" dirty="0"/>
              <a:t>Pharmacy Manual </a:t>
            </a:r>
          </a:p>
          <a:p>
            <a:pPr lvl="1"/>
            <a:r>
              <a:rPr lang="en-US" dirty="0"/>
              <a:t>Draft Contract </a:t>
            </a:r>
          </a:p>
          <a:p>
            <a:pPr lvl="1"/>
            <a:r>
              <a:rPr lang="en-US" dirty="0"/>
              <a:t>Draft Budget</a:t>
            </a:r>
          </a:p>
        </p:txBody>
      </p:sp>
    </p:spTree>
    <p:extLst>
      <p:ext uri="{BB962C8B-B14F-4D97-AF65-F5344CB8AC3E}">
        <p14:creationId xmlns:p14="http://schemas.microsoft.com/office/powerpoint/2010/main" val="1890771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a:xfrm>
            <a:off x="497912" y="531862"/>
            <a:ext cx="10515600" cy="548640"/>
          </a:xfrm>
        </p:spPr>
        <p:txBody>
          <a:bodyPr>
            <a:normAutofit fontScale="90000"/>
          </a:bodyPr>
          <a:lstStyle/>
          <a:p>
            <a:r>
              <a:rPr lang="en-US" dirty="0"/>
              <a:t>IRB Closure</a:t>
            </a:r>
          </a:p>
        </p:txBody>
      </p:sp>
      <p:sp>
        <p:nvSpPr>
          <p:cNvPr id="5" name="Content Placeholder 4">
            <a:extLst>
              <a:ext uri="{FF2B5EF4-FFF2-40B4-BE49-F238E27FC236}">
                <a16:creationId xmlns:a16="http://schemas.microsoft.com/office/drawing/2014/main" id="{37E3FFE9-9E81-4337-AAB9-8FB2B7681B82}"/>
              </a:ext>
            </a:extLst>
          </p:cNvPr>
          <p:cNvSpPr>
            <a:spLocks noGrp="1"/>
          </p:cNvSpPr>
          <p:nvPr>
            <p:ph idx="1"/>
          </p:nvPr>
        </p:nvSpPr>
        <p:spPr>
          <a:xfrm>
            <a:off x="439189" y="1825625"/>
            <a:ext cx="6638267" cy="4351338"/>
          </a:xfrm>
        </p:spPr>
        <p:txBody>
          <a:bodyPr/>
          <a:lstStyle/>
          <a:p>
            <a:pPr marL="0" indent="0">
              <a:buNone/>
            </a:pPr>
            <a:r>
              <a:rPr lang="en-US" sz="3200" dirty="0"/>
              <a:t>A study is complete and should be closed with the IRB when the following are complete: </a:t>
            </a:r>
          </a:p>
          <a:p>
            <a:pPr marL="0" indent="0">
              <a:buNone/>
            </a:pPr>
            <a:r>
              <a:rPr lang="en-US" dirty="0"/>
              <a:t>      </a:t>
            </a:r>
            <a:r>
              <a:rPr lang="en-US" sz="3200" dirty="0">
                <a:solidFill>
                  <a:srgbClr val="4B9CD3"/>
                </a:solidFill>
              </a:rPr>
              <a:t>data collection </a:t>
            </a:r>
            <a:r>
              <a:rPr lang="en-US" sz="3200" b="1" dirty="0">
                <a:solidFill>
                  <a:srgbClr val="FF0000"/>
                </a:solidFill>
              </a:rPr>
              <a:t>+</a:t>
            </a:r>
            <a:r>
              <a:rPr lang="en-US" sz="3200" dirty="0"/>
              <a:t> </a:t>
            </a:r>
            <a:r>
              <a:rPr lang="en-US" sz="3200" b="1" dirty="0">
                <a:solidFill>
                  <a:srgbClr val="4B9CD3"/>
                </a:solidFill>
              </a:rPr>
              <a:t>data analysis </a:t>
            </a:r>
          </a:p>
          <a:p>
            <a:pPr marL="0" indent="0">
              <a:buNone/>
            </a:pPr>
            <a:r>
              <a:rPr lang="en-US" dirty="0"/>
              <a:t> </a:t>
            </a:r>
          </a:p>
        </p:txBody>
      </p:sp>
      <p:pic>
        <p:nvPicPr>
          <p:cNvPr id="9220" name="Picture 4" descr="End of Study | Noclor">
            <a:extLst>
              <a:ext uri="{FF2B5EF4-FFF2-40B4-BE49-F238E27FC236}">
                <a16:creationId xmlns:a16="http://schemas.microsoft.com/office/drawing/2014/main" id="{E6FCCBFC-D2C6-4640-AEBC-3B9B1C74A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297" y="1825625"/>
            <a:ext cx="2377440" cy="300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074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a:xfrm>
            <a:off x="497912" y="531862"/>
            <a:ext cx="10515600" cy="548640"/>
          </a:xfrm>
        </p:spPr>
        <p:txBody>
          <a:bodyPr>
            <a:normAutofit fontScale="90000"/>
          </a:bodyPr>
          <a:lstStyle/>
          <a:p>
            <a:r>
              <a:rPr lang="en-US" dirty="0"/>
              <a:t>Promptly Reportable Information to the IRB</a:t>
            </a:r>
          </a:p>
        </p:txBody>
      </p:sp>
      <p:sp>
        <p:nvSpPr>
          <p:cNvPr id="5" name="Content Placeholder 4">
            <a:extLst>
              <a:ext uri="{FF2B5EF4-FFF2-40B4-BE49-F238E27FC236}">
                <a16:creationId xmlns:a16="http://schemas.microsoft.com/office/drawing/2014/main" id="{37E3FFE9-9E81-4337-AAB9-8FB2B7681B82}"/>
              </a:ext>
            </a:extLst>
          </p:cNvPr>
          <p:cNvSpPr>
            <a:spLocks noGrp="1"/>
          </p:cNvSpPr>
          <p:nvPr>
            <p:ph idx="1"/>
          </p:nvPr>
        </p:nvSpPr>
        <p:spPr>
          <a:xfrm>
            <a:off x="497912" y="1391131"/>
            <a:ext cx="10515600" cy="2613941"/>
          </a:xfrm>
        </p:spPr>
        <p:txBody>
          <a:bodyPr>
            <a:normAutofit/>
          </a:bodyPr>
          <a:lstStyle/>
          <a:p>
            <a:r>
              <a:rPr lang="en-US" dirty="0"/>
              <a:t>Each IRB has its own requirements for prompt reporting of unanticipated problems and noncompliance events – consult with your Regulatory Associate </a:t>
            </a:r>
          </a:p>
          <a:p>
            <a:r>
              <a:rPr lang="en-US" dirty="0"/>
              <a:t>UNC IRB – must submit PRI form within </a:t>
            </a:r>
            <a:r>
              <a:rPr lang="en-US" dirty="0">
                <a:solidFill>
                  <a:srgbClr val="FF0000"/>
                </a:solidFill>
              </a:rPr>
              <a:t>7</a:t>
            </a:r>
            <a:r>
              <a:rPr lang="en-US" dirty="0"/>
              <a:t> calendar days of identification of the event</a:t>
            </a:r>
          </a:p>
          <a:p>
            <a:endParaRPr lang="en-US" dirty="0"/>
          </a:p>
          <a:p>
            <a:endParaRPr lang="en-US" dirty="0"/>
          </a:p>
          <a:p>
            <a:endParaRPr lang="en-US" dirty="0"/>
          </a:p>
          <a:p>
            <a:pPr marL="0" indent="0">
              <a:buNone/>
            </a:pPr>
            <a:endParaRPr lang="en-US" dirty="0"/>
          </a:p>
        </p:txBody>
      </p:sp>
      <p:pic>
        <p:nvPicPr>
          <p:cNvPr id="10248" name="Picture 8" descr="Urgent - Dr. Steven">
            <a:extLst>
              <a:ext uri="{FF2B5EF4-FFF2-40B4-BE49-F238E27FC236}">
                <a16:creationId xmlns:a16="http://schemas.microsoft.com/office/drawing/2014/main" id="{A4A7B1ED-8FBF-445E-8708-84AE9808A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867" y="3364992"/>
            <a:ext cx="6858000" cy="3584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154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a:xfrm>
            <a:off x="497912" y="531862"/>
            <a:ext cx="10515600" cy="548640"/>
          </a:xfrm>
        </p:spPr>
        <p:txBody>
          <a:bodyPr>
            <a:normAutofit fontScale="90000"/>
          </a:bodyPr>
          <a:lstStyle/>
          <a:p>
            <a:r>
              <a:rPr lang="en-US" dirty="0"/>
              <a:t>Examples of Reportable Events (UNC IRB)</a:t>
            </a:r>
          </a:p>
        </p:txBody>
      </p:sp>
      <p:sp>
        <p:nvSpPr>
          <p:cNvPr id="5" name="Content Placeholder 4">
            <a:extLst>
              <a:ext uri="{FF2B5EF4-FFF2-40B4-BE49-F238E27FC236}">
                <a16:creationId xmlns:a16="http://schemas.microsoft.com/office/drawing/2014/main" id="{37E3FFE9-9E81-4337-AAB9-8FB2B7681B82}"/>
              </a:ext>
            </a:extLst>
          </p:cNvPr>
          <p:cNvSpPr>
            <a:spLocks noGrp="1"/>
          </p:cNvSpPr>
          <p:nvPr>
            <p:ph idx="1"/>
          </p:nvPr>
        </p:nvSpPr>
        <p:spPr>
          <a:xfrm>
            <a:off x="439189" y="1482571"/>
            <a:ext cx="10515600" cy="4694392"/>
          </a:xfrm>
        </p:spPr>
        <p:txBody>
          <a:bodyPr>
            <a:normAutofit fontScale="85000" lnSpcReduction="20000"/>
          </a:bodyPr>
          <a:lstStyle/>
          <a:p>
            <a:pPr lvl="1">
              <a:buFont typeface="Wingdings" panose="05000000000000000000" pitchFamily="2" charset="2"/>
              <a:buChar char="Ø"/>
            </a:pPr>
            <a:r>
              <a:rPr lang="en-US" dirty="0"/>
              <a:t>Unanticipated Problems</a:t>
            </a:r>
          </a:p>
          <a:p>
            <a:pPr lvl="2">
              <a:buFont typeface="Wingdings" panose="05000000000000000000" pitchFamily="2" charset="2"/>
              <a:buChar char="§"/>
            </a:pPr>
            <a:r>
              <a:rPr lang="en-US" dirty="0"/>
              <a:t>Unexpected </a:t>
            </a:r>
          </a:p>
          <a:p>
            <a:pPr lvl="2">
              <a:buFont typeface="Wingdings" panose="05000000000000000000" pitchFamily="2" charset="2"/>
              <a:buChar char="§"/>
            </a:pPr>
            <a:r>
              <a:rPr lang="en-US" dirty="0"/>
              <a:t>Related or possibly related to participation in research</a:t>
            </a:r>
          </a:p>
          <a:p>
            <a:pPr lvl="2">
              <a:buFont typeface="Wingdings" panose="05000000000000000000" pitchFamily="2" charset="2"/>
              <a:buChar char="§"/>
            </a:pPr>
            <a:r>
              <a:rPr lang="en-US" dirty="0"/>
              <a:t>Subjects or others placed at greater risk of harm</a:t>
            </a:r>
          </a:p>
          <a:p>
            <a:pPr lvl="1">
              <a:buFont typeface="Wingdings" panose="05000000000000000000" pitchFamily="2" charset="2"/>
              <a:buChar char="Ø"/>
            </a:pPr>
            <a:r>
              <a:rPr lang="en-US" dirty="0"/>
              <a:t>Protocol deviation that harmed or placed subjects or others at increased risk of harm</a:t>
            </a:r>
          </a:p>
          <a:p>
            <a:pPr lvl="1">
              <a:buFont typeface="Wingdings" panose="05000000000000000000" pitchFamily="2" charset="2"/>
              <a:buChar char="Ø"/>
            </a:pPr>
            <a:r>
              <a:rPr lang="en-US" dirty="0"/>
              <a:t>Failure to obtain informed consent or re-consent </a:t>
            </a:r>
          </a:p>
          <a:p>
            <a:pPr lvl="1">
              <a:buFont typeface="Wingdings" panose="05000000000000000000" pitchFamily="2" charset="2"/>
              <a:buChar char="Ø"/>
            </a:pPr>
            <a:r>
              <a:rPr lang="en-US" dirty="0"/>
              <a:t>Deviating from the informed consent or recruitment process approved by the IRB</a:t>
            </a:r>
          </a:p>
          <a:p>
            <a:pPr lvl="1">
              <a:buFont typeface="Wingdings" panose="05000000000000000000" pitchFamily="2" charset="2"/>
              <a:buChar char="Ø"/>
            </a:pPr>
            <a:r>
              <a:rPr lang="en-US" dirty="0"/>
              <a:t>Initiating changes to protocol without IRB approval, including using unapproved materials</a:t>
            </a:r>
          </a:p>
          <a:p>
            <a:pPr lvl="1">
              <a:buFont typeface="Wingdings" panose="05000000000000000000" pitchFamily="2" charset="2"/>
              <a:buChar char="Ø"/>
            </a:pPr>
            <a:r>
              <a:rPr lang="en-US" dirty="0"/>
              <a:t>Audit, inspection, or inquiry by federal agency</a:t>
            </a:r>
          </a:p>
          <a:p>
            <a:pPr lvl="1">
              <a:buFont typeface="Wingdings" panose="05000000000000000000" pitchFamily="2" charset="2"/>
              <a:buChar char="Ø"/>
            </a:pPr>
            <a:r>
              <a:rPr lang="en-US" dirty="0"/>
              <a:t>Complaint or concern expressed by subjects or others about the conduct of a study or a subject’s participation</a:t>
            </a:r>
          </a:p>
          <a:p>
            <a:pPr lvl="1">
              <a:buFont typeface="Wingdings" panose="05000000000000000000" pitchFamily="2" charset="2"/>
              <a:buChar char="Ø"/>
            </a:pPr>
            <a:r>
              <a:rPr lang="en-US" dirty="0"/>
              <a:t>External IND safety reports</a:t>
            </a:r>
          </a:p>
          <a:p>
            <a:pPr lvl="1">
              <a:buFont typeface="Wingdings" panose="05000000000000000000" pitchFamily="2" charset="2"/>
              <a:buChar char="Ø"/>
            </a:pPr>
            <a:r>
              <a:rPr lang="en-US" dirty="0"/>
              <a:t>Failure to complete institutionally-required human subjects protection training prior to engaging in human subject research</a:t>
            </a:r>
          </a:p>
          <a:p>
            <a:pPr lvl="1">
              <a:buFont typeface="Wingdings" panose="05000000000000000000" pitchFamily="2" charset="2"/>
              <a:buChar char="Ø"/>
            </a:pPr>
            <a:r>
              <a:rPr lang="en-US" dirty="0"/>
              <a:t>Failure to complete the IRB application in a true and accurate manner</a:t>
            </a:r>
          </a:p>
          <a:p>
            <a:pPr lvl="1">
              <a:buFont typeface="Wingdings" panose="05000000000000000000" pitchFamily="2" charset="2"/>
              <a:buChar char="Ø"/>
            </a:pPr>
            <a:r>
              <a:rPr lang="en-US" dirty="0"/>
              <a:t>Over-enrollment</a:t>
            </a:r>
          </a:p>
          <a:p>
            <a:pPr lvl="1">
              <a:buFont typeface="Wingdings" panose="05000000000000000000" pitchFamily="2" charset="2"/>
              <a:buChar char="Ø"/>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59062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a:xfrm>
            <a:off x="497912" y="531862"/>
            <a:ext cx="10515600" cy="548640"/>
          </a:xfrm>
        </p:spPr>
        <p:txBody>
          <a:bodyPr>
            <a:normAutofit fontScale="90000"/>
          </a:bodyPr>
          <a:lstStyle/>
          <a:p>
            <a:r>
              <a:rPr lang="en-US" dirty="0"/>
              <a:t>Notification to OHRP and FDA of IRB Determinations</a:t>
            </a:r>
          </a:p>
        </p:txBody>
      </p:sp>
      <p:sp>
        <p:nvSpPr>
          <p:cNvPr id="5" name="Content Placeholder 4">
            <a:extLst>
              <a:ext uri="{FF2B5EF4-FFF2-40B4-BE49-F238E27FC236}">
                <a16:creationId xmlns:a16="http://schemas.microsoft.com/office/drawing/2014/main" id="{37E3FFE9-9E81-4337-AAB9-8FB2B7681B82}"/>
              </a:ext>
            </a:extLst>
          </p:cNvPr>
          <p:cNvSpPr>
            <a:spLocks noGrp="1"/>
          </p:cNvSpPr>
          <p:nvPr>
            <p:ph idx="1"/>
          </p:nvPr>
        </p:nvSpPr>
        <p:spPr>
          <a:xfrm>
            <a:off x="439189" y="1402672"/>
            <a:ext cx="10515600" cy="4774291"/>
          </a:xfrm>
        </p:spPr>
        <p:txBody>
          <a:bodyPr>
            <a:normAutofit fontScale="70000" lnSpcReduction="20000"/>
          </a:bodyPr>
          <a:lstStyle/>
          <a:p>
            <a:pPr marL="0" indent="0">
              <a:buNone/>
            </a:pPr>
            <a:endParaRPr lang="en-US" dirty="0"/>
          </a:p>
          <a:p>
            <a:pPr marL="182880">
              <a:lnSpc>
                <a:spcPct val="120000"/>
              </a:lnSpc>
              <a:spcBef>
                <a:spcPts val="0"/>
              </a:spcBef>
            </a:pPr>
            <a:r>
              <a:rPr lang="en-US" b="0" dirty="0">
                <a:latin typeface="+mn-lt"/>
              </a:rPr>
              <a:t>If the IRB makes one or more of the following determinations, it is required to notify </a:t>
            </a:r>
            <a:r>
              <a:rPr lang="en-US" b="0" dirty="0">
                <a:solidFill>
                  <a:srgbClr val="FF0000"/>
                </a:solidFill>
                <a:latin typeface="+mn-lt"/>
              </a:rPr>
              <a:t>OHRP </a:t>
            </a:r>
            <a:r>
              <a:rPr lang="en-US" b="0" dirty="0">
                <a:latin typeface="+mn-lt"/>
              </a:rPr>
              <a:t>(federally-funded research) and/or </a:t>
            </a:r>
            <a:r>
              <a:rPr lang="en-US" b="0" dirty="0">
                <a:solidFill>
                  <a:srgbClr val="FF0000"/>
                </a:solidFill>
                <a:latin typeface="+mn-lt"/>
              </a:rPr>
              <a:t>FDA</a:t>
            </a:r>
            <a:r>
              <a:rPr lang="en-US" b="0" dirty="0">
                <a:latin typeface="+mn-lt"/>
              </a:rPr>
              <a:t> (FDA-regulated research)</a:t>
            </a:r>
          </a:p>
          <a:p>
            <a:pPr lvl="1">
              <a:lnSpc>
                <a:spcPct val="120000"/>
              </a:lnSpc>
              <a:spcBef>
                <a:spcPts val="0"/>
              </a:spcBef>
              <a:buFont typeface="Wingdings" panose="05000000000000000000" pitchFamily="2" charset="2"/>
              <a:buChar char="Ø"/>
            </a:pPr>
            <a:r>
              <a:rPr lang="en-US" dirty="0">
                <a:latin typeface="+mn-lt"/>
              </a:rPr>
              <a:t>UPIRSO</a:t>
            </a:r>
            <a:r>
              <a:rPr lang="en-US" b="0" dirty="0">
                <a:latin typeface="+mn-lt"/>
              </a:rPr>
              <a:t> - Any incident, experience, outcome, or new information that are (1) unexpected, (2) related or at least possible related to participation in the research, and (3) indicates that subjects or others are at a greater risk of harm (including physical, psychological, economic, legal, or social harm</a:t>
            </a:r>
          </a:p>
          <a:p>
            <a:pPr lvl="1">
              <a:lnSpc>
                <a:spcPct val="120000"/>
              </a:lnSpc>
              <a:spcBef>
                <a:spcPts val="0"/>
              </a:spcBef>
              <a:buFont typeface="Wingdings" panose="05000000000000000000" pitchFamily="2" charset="2"/>
              <a:buChar char="Ø"/>
            </a:pPr>
            <a:r>
              <a:rPr lang="en-US" dirty="0">
                <a:latin typeface="+mn-lt"/>
              </a:rPr>
              <a:t>Serious Non-Compliance </a:t>
            </a:r>
            <a:r>
              <a:rPr lang="en-US" b="0" dirty="0">
                <a:latin typeface="+mn-lt"/>
              </a:rPr>
              <a:t>- </a:t>
            </a:r>
            <a:r>
              <a:rPr lang="en-US" b="0" i="0" dirty="0">
                <a:solidFill>
                  <a:srgbClr val="2B2B2B"/>
                </a:solidFill>
                <a:effectLst/>
                <a:latin typeface="+mn-lt"/>
              </a:rPr>
              <a:t>defined as noncompliance that increases risk of harm to subjects; adversely affects the rights, safety, or welfare of subjects; or adversely affects the integrity of the data or the research</a:t>
            </a:r>
            <a:endParaRPr lang="en-US" b="0" dirty="0">
              <a:latin typeface="+mn-lt"/>
            </a:endParaRPr>
          </a:p>
          <a:p>
            <a:pPr lvl="1">
              <a:lnSpc>
                <a:spcPct val="120000"/>
              </a:lnSpc>
              <a:spcBef>
                <a:spcPts val="0"/>
              </a:spcBef>
              <a:buFont typeface="Wingdings" panose="05000000000000000000" pitchFamily="2" charset="2"/>
              <a:buChar char="Ø"/>
            </a:pPr>
            <a:r>
              <a:rPr lang="en-US" dirty="0">
                <a:latin typeface="+mn-lt"/>
              </a:rPr>
              <a:t>Continuing Non-Compliance </a:t>
            </a:r>
            <a:r>
              <a:rPr lang="en-US" b="0" dirty="0">
                <a:latin typeface="+mn-lt"/>
              </a:rPr>
              <a:t>- </a:t>
            </a:r>
            <a:r>
              <a:rPr lang="en-US" b="0" i="0" dirty="0">
                <a:solidFill>
                  <a:srgbClr val="2B2B2B"/>
                </a:solidFill>
                <a:effectLst/>
                <a:latin typeface="+mn-lt"/>
              </a:rPr>
              <a:t>defined as a pattern of repeated noncompliance which continues after it has been identified that noncompliance occurred, including inadequate effort to take corrective actions or comply with IRB requirements within a reasonable timeframe.</a:t>
            </a:r>
          </a:p>
          <a:p>
            <a:pPr lvl="1">
              <a:lnSpc>
                <a:spcPct val="120000"/>
              </a:lnSpc>
              <a:spcBef>
                <a:spcPts val="0"/>
              </a:spcBef>
              <a:buFont typeface="Wingdings" panose="05000000000000000000" pitchFamily="2" charset="2"/>
              <a:buChar char="Ø"/>
            </a:pPr>
            <a:r>
              <a:rPr lang="en-US" dirty="0">
                <a:solidFill>
                  <a:srgbClr val="2B2B2B"/>
                </a:solidFill>
                <a:latin typeface="+mn-lt"/>
              </a:rPr>
              <a:t>Suspension</a:t>
            </a:r>
            <a:r>
              <a:rPr lang="en-US" b="0" dirty="0">
                <a:solidFill>
                  <a:srgbClr val="2B2B2B"/>
                </a:solidFill>
                <a:latin typeface="+mn-lt"/>
              </a:rPr>
              <a:t> - </a:t>
            </a:r>
            <a:r>
              <a:rPr lang="en-US" b="0" dirty="0"/>
              <a:t>Temporary withdrawal of approval by the IRB of some or all research activities associated with a study.</a:t>
            </a:r>
            <a:endParaRPr lang="en-US" b="0" dirty="0">
              <a:solidFill>
                <a:srgbClr val="2B2B2B"/>
              </a:solidFill>
              <a:latin typeface="+mn-lt"/>
            </a:endParaRPr>
          </a:p>
          <a:p>
            <a:pPr lvl="1">
              <a:lnSpc>
                <a:spcPct val="120000"/>
              </a:lnSpc>
              <a:spcBef>
                <a:spcPts val="0"/>
              </a:spcBef>
              <a:buFont typeface="Wingdings" panose="05000000000000000000" pitchFamily="2" charset="2"/>
              <a:buChar char="Ø"/>
            </a:pPr>
            <a:r>
              <a:rPr lang="en-US" dirty="0">
                <a:solidFill>
                  <a:srgbClr val="2B2B2B"/>
                </a:solidFill>
                <a:latin typeface="+mn-lt"/>
              </a:rPr>
              <a:t>Termination</a:t>
            </a:r>
            <a:r>
              <a:rPr lang="en-US" b="0" dirty="0">
                <a:solidFill>
                  <a:srgbClr val="2B2B2B"/>
                </a:solidFill>
                <a:latin typeface="+mn-lt"/>
              </a:rPr>
              <a:t> - </a:t>
            </a:r>
            <a:r>
              <a:rPr lang="en-US" b="0" dirty="0"/>
              <a:t>Permanent withdrawal of approval by the IRB of all research activities associated with a study. </a:t>
            </a:r>
            <a:endParaRPr lang="en-US" b="0" dirty="0">
              <a:latin typeface="+mn-lt"/>
            </a:endParaRPr>
          </a:p>
          <a:p>
            <a:endParaRPr lang="en-US" dirty="0"/>
          </a:p>
        </p:txBody>
      </p:sp>
    </p:spTree>
    <p:extLst>
      <p:ext uri="{BB962C8B-B14F-4D97-AF65-F5344CB8AC3E}">
        <p14:creationId xmlns:p14="http://schemas.microsoft.com/office/powerpoint/2010/main" val="1357135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PI Certification of IRB Submissions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799288"/>
            <a:ext cx="10515600" cy="4351338"/>
          </a:xfrm>
        </p:spPr>
        <p:txBody>
          <a:bodyPr>
            <a:normAutofit/>
          </a:bodyPr>
          <a:lstStyle/>
          <a:p>
            <a:pPr>
              <a:lnSpc>
                <a:spcPct val="100000"/>
              </a:lnSpc>
              <a:spcBef>
                <a:spcPts val="0"/>
              </a:spcBef>
            </a:pPr>
            <a:r>
              <a:rPr lang="en-US" sz="2400" b="0" i="0" dirty="0">
                <a:solidFill>
                  <a:srgbClr val="372C2C"/>
                </a:solidFill>
                <a:effectLst/>
                <a:latin typeface="+mn-lt"/>
              </a:rPr>
              <a:t>The PI must certify that the information provided </a:t>
            </a:r>
          </a:p>
          <a:p>
            <a:pPr marL="0" indent="0">
              <a:lnSpc>
                <a:spcPct val="100000"/>
              </a:lnSpc>
              <a:spcBef>
                <a:spcPts val="0"/>
              </a:spcBef>
              <a:buNone/>
            </a:pPr>
            <a:r>
              <a:rPr lang="en-US" sz="2400" b="0" dirty="0">
                <a:solidFill>
                  <a:srgbClr val="372C2C"/>
                </a:solidFill>
                <a:latin typeface="+mn-lt"/>
              </a:rPr>
              <a:t>    i</a:t>
            </a:r>
            <a:r>
              <a:rPr lang="en-US" sz="2400" b="0" i="0" dirty="0">
                <a:solidFill>
                  <a:srgbClr val="372C2C"/>
                </a:solidFill>
                <a:effectLst/>
                <a:latin typeface="+mn-lt"/>
              </a:rPr>
              <a:t>n applications submitted to the IRB is </a:t>
            </a:r>
            <a:r>
              <a:rPr lang="en-US" sz="2400" b="0" i="0" dirty="0">
                <a:solidFill>
                  <a:srgbClr val="4B9CD3"/>
                </a:solidFill>
                <a:effectLst/>
                <a:latin typeface="+mn-lt"/>
              </a:rPr>
              <a:t>complete and </a:t>
            </a:r>
          </a:p>
          <a:p>
            <a:pPr marL="0" indent="0">
              <a:lnSpc>
                <a:spcPct val="100000"/>
              </a:lnSpc>
              <a:spcBef>
                <a:spcPts val="0"/>
              </a:spcBef>
              <a:buNone/>
            </a:pPr>
            <a:r>
              <a:rPr lang="en-US" sz="2400" b="0" i="0" dirty="0">
                <a:solidFill>
                  <a:srgbClr val="4B9CD3"/>
                </a:solidFill>
                <a:effectLst/>
                <a:latin typeface="+mn-lt"/>
              </a:rPr>
              <a:t>    accurate</a:t>
            </a:r>
            <a:r>
              <a:rPr lang="en-US" sz="2400" b="0" i="0" dirty="0">
                <a:effectLst/>
                <a:latin typeface="+mn-lt"/>
              </a:rPr>
              <a:t>.</a:t>
            </a:r>
          </a:p>
          <a:p>
            <a:pPr>
              <a:lnSpc>
                <a:spcPct val="100000"/>
              </a:lnSpc>
              <a:spcBef>
                <a:spcPts val="0"/>
              </a:spcBef>
            </a:pPr>
            <a:r>
              <a:rPr lang="en-US" sz="2400" b="0" i="0" dirty="0">
                <a:solidFill>
                  <a:srgbClr val="372C2C"/>
                </a:solidFill>
                <a:effectLst/>
                <a:latin typeface="+mn-lt"/>
              </a:rPr>
              <a:t>The </a:t>
            </a:r>
            <a:r>
              <a:rPr lang="en-US" sz="2400" b="0" i="0" dirty="0">
                <a:effectLst/>
                <a:latin typeface="+mn-lt"/>
              </a:rPr>
              <a:t>PI has </a:t>
            </a:r>
            <a:r>
              <a:rPr lang="en-US" sz="2400" b="0" i="0" dirty="0">
                <a:solidFill>
                  <a:srgbClr val="4B9CD3"/>
                </a:solidFill>
                <a:effectLst/>
                <a:latin typeface="+mn-lt"/>
              </a:rPr>
              <a:t>ultimate responsibility </a:t>
            </a:r>
            <a:r>
              <a:rPr lang="en-US" sz="2400" b="0" i="0" dirty="0">
                <a:effectLst/>
                <a:latin typeface="+mn-lt"/>
              </a:rPr>
              <a:t>for </a:t>
            </a:r>
            <a:r>
              <a:rPr lang="en-US" sz="2400" b="0" i="0" dirty="0">
                <a:solidFill>
                  <a:srgbClr val="372C2C"/>
                </a:solidFill>
                <a:effectLst/>
                <a:latin typeface="+mn-lt"/>
              </a:rPr>
              <a:t>the conduct of </a:t>
            </a:r>
          </a:p>
          <a:p>
            <a:pPr marL="0" indent="0">
              <a:lnSpc>
                <a:spcPct val="100000"/>
              </a:lnSpc>
              <a:spcBef>
                <a:spcPts val="0"/>
              </a:spcBef>
              <a:buNone/>
            </a:pPr>
            <a:r>
              <a:rPr lang="en-US" sz="2400" b="0" i="0" dirty="0">
                <a:solidFill>
                  <a:srgbClr val="372C2C"/>
                </a:solidFill>
                <a:effectLst/>
                <a:latin typeface="+mn-lt"/>
              </a:rPr>
              <a:t>    the study, the ethical performance of the project, the </a:t>
            </a:r>
          </a:p>
          <a:p>
            <a:pPr marL="0" indent="0">
              <a:lnSpc>
                <a:spcPct val="100000"/>
              </a:lnSpc>
              <a:spcBef>
                <a:spcPts val="0"/>
              </a:spcBef>
              <a:buNone/>
            </a:pPr>
            <a:r>
              <a:rPr lang="en-US" sz="2400" b="0" dirty="0">
                <a:solidFill>
                  <a:srgbClr val="372C2C"/>
                </a:solidFill>
                <a:latin typeface="+mn-lt"/>
              </a:rPr>
              <a:t>    </a:t>
            </a:r>
            <a:r>
              <a:rPr lang="en-US" sz="2400" b="0" i="0" dirty="0">
                <a:solidFill>
                  <a:srgbClr val="372C2C"/>
                </a:solidFill>
                <a:effectLst/>
                <a:latin typeface="+mn-lt"/>
              </a:rPr>
              <a:t>protection of the rights and welfare of human participants, </a:t>
            </a:r>
          </a:p>
          <a:p>
            <a:pPr marL="0" indent="0">
              <a:lnSpc>
                <a:spcPct val="100000"/>
              </a:lnSpc>
              <a:spcBef>
                <a:spcPts val="0"/>
              </a:spcBef>
              <a:buNone/>
            </a:pPr>
            <a:r>
              <a:rPr lang="en-US" sz="2400" b="0" dirty="0">
                <a:solidFill>
                  <a:srgbClr val="372C2C"/>
                </a:solidFill>
                <a:latin typeface="+mn-lt"/>
              </a:rPr>
              <a:t>    </a:t>
            </a:r>
            <a:r>
              <a:rPr lang="en-US" sz="2400" b="0" i="0" dirty="0">
                <a:solidFill>
                  <a:srgbClr val="372C2C"/>
                </a:solidFill>
                <a:effectLst/>
                <a:latin typeface="+mn-lt"/>
              </a:rPr>
              <a:t>and strict adherence to the study protocol.</a:t>
            </a:r>
            <a:endParaRPr lang="en-US" sz="2400" dirty="0">
              <a:latin typeface="+mn-lt"/>
            </a:endParaRPr>
          </a:p>
        </p:txBody>
      </p:sp>
      <p:pic>
        <p:nvPicPr>
          <p:cNvPr id="5" name="Picture 4" descr="Shape&#10;&#10;Description automatically generated">
            <a:extLst>
              <a:ext uri="{FF2B5EF4-FFF2-40B4-BE49-F238E27FC236}">
                <a16:creationId xmlns:a16="http://schemas.microsoft.com/office/drawing/2014/main" id="{5A67B910-73CA-4FE6-80F9-E0DEDE99D5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83175" y="1392736"/>
            <a:ext cx="5327009" cy="3405930"/>
          </a:xfrm>
          <a:prstGeom prst="rect">
            <a:avLst/>
          </a:prstGeom>
        </p:spPr>
      </p:pic>
      <p:sp>
        <p:nvSpPr>
          <p:cNvPr id="6" name="TextBox 5">
            <a:extLst>
              <a:ext uri="{FF2B5EF4-FFF2-40B4-BE49-F238E27FC236}">
                <a16:creationId xmlns:a16="http://schemas.microsoft.com/office/drawing/2014/main" id="{B500690F-B97C-4699-AF65-11E9C85CB472}"/>
              </a:ext>
            </a:extLst>
          </p:cNvPr>
          <p:cNvSpPr txBox="1"/>
          <p:nvPr/>
        </p:nvSpPr>
        <p:spPr>
          <a:xfrm>
            <a:off x="3316376" y="6852635"/>
            <a:ext cx="4970391" cy="236197"/>
          </a:xfrm>
          <a:prstGeom prst="rect">
            <a:avLst/>
          </a:prstGeom>
          <a:noFill/>
        </p:spPr>
        <p:txBody>
          <a:bodyPr wrap="square" rtlCol="0">
            <a:spAutoFit/>
          </a:bodyPr>
          <a:lstStyle/>
          <a:p>
            <a:r>
              <a:rPr lang="en-US" sz="900">
                <a:hlinkClick r:id="rId3" tooltip="http://www.pngall.com/certified-stamp-p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934017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Good Clinical Practice (GCP)</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825625"/>
            <a:ext cx="8659655" cy="4351338"/>
          </a:xfrm>
        </p:spPr>
        <p:txBody>
          <a:bodyPr>
            <a:normAutofit lnSpcReduction="10000"/>
          </a:bodyPr>
          <a:lstStyle/>
          <a:p>
            <a:r>
              <a:rPr lang="en-US" altLang="en-US" sz="3200" dirty="0">
                <a:solidFill>
                  <a:srgbClr val="4B9CD3"/>
                </a:solidFill>
              </a:rPr>
              <a:t>Good Clinical Practice (GCP) </a:t>
            </a:r>
            <a:r>
              <a:rPr lang="en-US" altLang="en-US" sz="3200" dirty="0"/>
              <a:t>is an </a:t>
            </a:r>
            <a:r>
              <a:rPr lang="en-US" altLang="en-US" sz="3200" b="1" dirty="0"/>
              <a:t>international ethical and scientific quality standard</a:t>
            </a:r>
            <a:r>
              <a:rPr lang="en-US" altLang="en-US" sz="3200" dirty="0"/>
              <a:t> provided by the </a:t>
            </a:r>
            <a:r>
              <a:rPr lang="en-US" altLang="en-US" sz="3200" dirty="0">
                <a:solidFill>
                  <a:srgbClr val="4B9CD3"/>
                </a:solidFill>
              </a:rPr>
              <a:t>Internal Conference on </a:t>
            </a:r>
            <a:r>
              <a:rPr lang="en-US" altLang="en-US" sz="3200" dirty="0" err="1">
                <a:solidFill>
                  <a:srgbClr val="4B9CD3"/>
                </a:solidFill>
              </a:rPr>
              <a:t>Harmonisation</a:t>
            </a:r>
            <a:r>
              <a:rPr lang="en-US" altLang="en-US" sz="3200" dirty="0">
                <a:solidFill>
                  <a:srgbClr val="4B9CD3"/>
                </a:solidFill>
              </a:rPr>
              <a:t> (ICH) </a:t>
            </a:r>
            <a:r>
              <a:rPr lang="en-US" altLang="en-US" sz="3200" dirty="0"/>
              <a:t>for designing, conducting, recording and reporting trials that involve the participation of human subjects. </a:t>
            </a:r>
          </a:p>
          <a:p>
            <a:r>
              <a:rPr lang="en-US" altLang="en-US" sz="3200" dirty="0"/>
              <a:t>Recognized as a critical requirement to the conduct of research involving human subjects.</a:t>
            </a:r>
          </a:p>
          <a:p>
            <a:r>
              <a:rPr lang="en-US" altLang="en-US" sz="3200" dirty="0"/>
              <a:t>GCP training is required to conduct clinical research.  </a:t>
            </a:r>
          </a:p>
          <a:p>
            <a:pPr marL="0" indent="0">
              <a:buNone/>
            </a:pPr>
            <a:endParaRPr lang="en-US" altLang="en-US" sz="3200" dirty="0"/>
          </a:p>
          <a:p>
            <a:pPr marL="0" indent="0">
              <a:buNone/>
            </a:pPr>
            <a:endParaRPr lang="en-US" dirty="0"/>
          </a:p>
        </p:txBody>
      </p:sp>
      <p:pic>
        <p:nvPicPr>
          <p:cNvPr id="11270" name="Picture 6" descr="Gcp Stock Photos &amp; Royalty-Free Images | Depositphotos">
            <a:extLst>
              <a:ext uri="{FF2B5EF4-FFF2-40B4-BE49-F238E27FC236}">
                <a16:creationId xmlns:a16="http://schemas.microsoft.com/office/drawing/2014/main" id="{BF9AD31C-37D5-4444-AE80-5984170D0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300" y="2185416"/>
            <a:ext cx="2945892"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1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ICH GCP E6 (R2) Sections</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8" y="1825625"/>
            <a:ext cx="8524189" cy="4351338"/>
          </a:xfrm>
        </p:spPr>
        <p:txBody>
          <a:bodyPr>
            <a:normAutofit fontScale="85000" lnSpcReduction="10000"/>
          </a:bodyPr>
          <a:lstStyle/>
          <a:p>
            <a:pPr>
              <a:defRPr/>
            </a:pPr>
            <a:r>
              <a:rPr lang="en-US" altLang="en-US" sz="3200" dirty="0"/>
              <a:t>Section 1 of ICH GCP Guideline –Glossary</a:t>
            </a:r>
          </a:p>
          <a:p>
            <a:pPr>
              <a:defRPr/>
            </a:pPr>
            <a:r>
              <a:rPr lang="en-US" altLang="en-US" sz="3200" dirty="0"/>
              <a:t>Section 2 of ICH GCP Guideline –Principles</a:t>
            </a:r>
          </a:p>
          <a:p>
            <a:pPr>
              <a:defRPr/>
            </a:pPr>
            <a:r>
              <a:rPr lang="en-US" altLang="en-US" sz="3200" dirty="0"/>
              <a:t>Section 3 of ICH GCP Guideline -IRB/IEC</a:t>
            </a:r>
          </a:p>
          <a:p>
            <a:pPr>
              <a:defRPr/>
            </a:pPr>
            <a:r>
              <a:rPr lang="en-US" altLang="en-US" sz="3200" b="1" u="sng" dirty="0">
                <a:solidFill>
                  <a:srgbClr val="0070C0"/>
                </a:solidFill>
              </a:rPr>
              <a:t>Section 4 of ICH GCP Guideline - Investigator </a:t>
            </a:r>
          </a:p>
          <a:p>
            <a:pPr>
              <a:defRPr/>
            </a:pPr>
            <a:r>
              <a:rPr lang="en-US" altLang="en-US" sz="3200" dirty="0"/>
              <a:t>Section 5 of ICH GCP Guideline –Sponsor</a:t>
            </a:r>
          </a:p>
          <a:p>
            <a:pPr>
              <a:defRPr/>
            </a:pPr>
            <a:r>
              <a:rPr lang="en-US" altLang="en-US" sz="3200" dirty="0"/>
              <a:t>Section 6 of ICH GCP Guideline –Clinical Trial 				Protocol/Amendments</a:t>
            </a:r>
          </a:p>
          <a:p>
            <a:pPr>
              <a:defRPr/>
            </a:pPr>
            <a:r>
              <a:rPr lang="en-US" altLang="en-US" sz="3200" dirty="0"/>
              <a:t>Section 7 of ICH GCP Guideline –Investigator’s Brochure</a:t>
            </a:r>
          </a:p>
          <a:p>
            <a:pPr>
              <a:defRPr/>
            </a:pPr>
            <a:r>
              <a:rPr lang="en-US" altLang="en-US" sz="3200" b="1" dirty="0"/>
              <a:t>Section 8 of ICH GCP Guideline -Essential Documents</a:t>
            </a:r>
          </a:p>
          <a:p>
            <a:pPr marL="0" indent="0">
              <a:buNone/>
            </a:pPr>
            <a:endParaRPr lang="en-US" altLang="en-US" sz="3200" dirty="0"/>
          </a:p>
          <a:p>
            <a:pPr marL="0" indent="0">
              <a:buNone/>
            </a:pPr>
            <a:endParaRPr lang="en-US" dirty="0"/>
          </a:p>
        </p:txBody>
      </p:sp>
      <p:pic>
        <p:nvPicPr>
          <p:cNvPr id="9" name="Picture 2" descr="Opening Bell for Improved Quality and Efficiency in Clinical Trials |  Cyntegrity">
            <a:extLst>
              <a:ext uri="{FF2B5EF4-FFF2-40B4-BE49-F238E27FC236}">
                <a16:creationId xmlns:a16="http://schemas.microsoft.com/office/drawing/2014/main" id="{0E0D6B8C-3B0B-420D-8664-2E0EA341A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062" y="1730362"/>
            <a:ext cx="2395727" cy="290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9174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ICH/GCP</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426128"/>
            <a:ext cx="10515600" cy="4750835"/>
          </a:xfrm>
        </p:spPr>
        <p:txBody>
          <a:bodyPr/>
          <a:lstStyle/>
          <a:p>
            <a:pPr>
              <a:lnSpc>
                <a:spcPct val="80000"/>
              </a:lnSpc>
              <a:buFont typeface="Wingdings" panose="05000000000000000000" pitchFamily="2" charset="2"/>
              <a:buNone/>
            </a:pPr>
            <a:r>
              <a:rPr lang="en-US" altLang="en-US" sz="2000" dirty="0"/>
              <a:t>The investigator’s responsibility according to ICH GCP guidelines:</a:t>
            </a:r>
          </a:p>
          <a:p>
            <a:pPr marL="1085850" lvl="2">
              <a:lnSpc>
                <a:spcPct val="80000"/>
              </a:lnSpc>
            </a:pPr>
            <a:r>
              <a:rPr lang="en-US" altLang="en-US" sz="2000" dirty="0"/>
              <a:t>4.1   Investigator qualifications and agreements</a:t>
            </a:r>
          </a:p>
          <a:p>
            <a:pPr marL="1085850" lvl="2">
              <a:lnSpc>
                <a:spcPct val="80000"/>
              </a:lnSpc>
            </a:pPr>
            <a:r>
              <a:rPr lang="en-US" altLang="en-US" sz="2000" dirty="0"/>
              <a:t>4.2   Adequate resources</a:t>
            </a:r>
          </a:p>
          <a:p>
            <a:pPr marL="1085850" lvl="2">
              <a:lnSpc>
                <a:spcPct val="80000"/>
              </a:lnSpc>
            </a:pPr>
            <a:r>
              <a:rPr lang="en-US" altLang="en-US" sz="2000" dirty="0"/>
              <a:t>4.3   Medical care of trial subjects</a:t>
            </a:r>
          </a:p>
          <a:p>
            <a:pPr marL="1085850" lvl="2">
              <a:lnSpc>
                <a:spcPct val="80000"/>
              </a:lnSpc>
            </a:pPr>
            <a:r>
              <a:rPr lang="en-US" altLang="en-US" sz="2000" dirty="0"/>
              <a:t>4.4   Communication with IRB</a:t>
            </a:r>
          </a:p>
          <a:p>
            <a:pPr marL="1085850" lvl="2">
              <a:lnSpc>
                <a:spcPct val="80000"/>
              </a:lnSpc>
            </a:pPr>
            <a:r>
              <a:rPr lang="en-US" altLang="en-US" sz="2000" dirty="0"/>
              <a:t>4.5   Compliance with the protocol</a:t>
            </a:r>
          </a:p>
          <a:p>
            <a:pPr marL="1085850" lvl="2">
              <a:lnSpc>
                <a:spcPct val="80000"/>
              </a:lnSpc>
            </a:pPr>
            <a:r>
              <a:rPr lang="en-US" altLang="en-US" sz="2000" dirty="0"/>
              <a:t>4.6   Investigational product</a:t>
            </a:r>
          </a:p>
          <a:p>
            <a:pPr marL="1085850" lvl="2">
              <a:lnSpc>
                <a:spcPct val="80000"/>
              </a:lnSpc>
            </a:pPr>
            <a:r>
              <a:rPr lang="en-US" altLang="en-US" sz="2000" dirty="0"/>
              <a:t>4.7   Randomization procedures and unblinding</a:t>
            </a:r>
          </a:p>
          <a:p>
            <a:pPr marL="1085850" lvl="2">
              <a:lnSpc>
                <a:spcPct val="80000"/>
              </a:lnSpc>
            </a:pPr>
            <a:r>
              <a:rPr lang="en-US" altLang="en-US" sz="2000" dirty="0"/>
              <a:t>4.8   Informed consent of trial subjects</a:t>
            </a:r>
          </a:p>
          <a:p>
            <a:pPr marL="1085850" lvl="2">
              <a:lnSpc>
                <a:spcPct val="80000"/>
              </a:lnSpc>
            </a:pPr>
            <a:r>
              <a:rPr lang="en-US" altLang="en-US" sz="2000" dirty="0"/>
              <a:t>4.9   Records and reports</a:t>
            </a:r>
          </a:p>
          <a:p>
            <a:pPr marL="1085850" lvl="2">
              <a:lnSpc>
                <a:spcPct val="80000"/>
              </a:lnSpc>
            </a:pPr>
            <a:r>
              <a:rPr lang="en-US" altLang="en-US" sz="2000" dirty="0"/>
              <a:t>4.10 Progress reports</a:t>
            </a:r>
          </a:p>
          <a:p>
            <a:pPr marL="1085850" lvl="2">
              <a:lnSpc>
                <a:spcPct val="80000"/>
              </a:lnSpc>
            </a:pPr>
            <a:r>
              <a:rPr lang="en-US" altLang="en-US" sz="2000" dirty="0"/>
              <a:t>4.11 Safety reporting</a:t>
            </a:r>
          </a:p>
          <a:p>
            <a:pPr marL="1085850" lvl="2">
              <a:lnSpc>
                <a:spcPct val="80000"/>
              </a:lnSpc>
            </a:pPr>
            <a:r>
              <a:rPr lang="en-US" altLang="en-US" sz="2000" dirty="0"/>
              <a:t>4.12 Premature termination or suspension of a trial</a:t>
            </a:r>
          </a:p>
          <a:p>
            <a:pPr marL="1085850" lvl="2">
              <a:lnSpc>
                <a:spcPct val="80000"/>
              </a:lnSpc>
            </a:pPr>
            <a:r>
              <a:rPr lang="en-US" altLang="en-US" sz="2000" dirty="0"/>
              <a:t>4.13 Final report(s) by the investigator</a:t>
            </a:r>
          </a:p>
          <a:p>
            <a:pPr marL="0" indent="0">
              <a:buNone/>
            </a:pPr>
            <a:endParaRPr lang="en-US" dirty="0"/>
          </a:p>
        </p:txBody>
      </p:sp>
      <p:pic>
        <p:nvPicPr>
          <p:cNvPr id="5" name="Picture 6" descr="Events | The Aga Khan University">
            <a:extLst>
              <a:ext uri="{FF2B5EF4-FFF2-40B4-BE49-F238E27FC236}">
                <a16:creationId xmlns:a16="http://schemas.microsoft.com/office/drawing/2014/main" id="{72268D06-2A03-417D-841A-32867C605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416" y="1990217"/>
            <a:ext cx="3465575" cy="249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47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Essential Documents for a Clinical Trial</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9" y="1573955"/>
            <a:ext cx="10515600" cy="4351338"/>
          </a:xfrm>
        </p:spPr>
        <p:txBody>
          <a:bodyPr>
            <a:normAutofit fontScale="92500" lnSpcReduction="10000"/>
          </a:bodyPr>
          <a:lstStyle/>
          <a:p>
            <a:r>
              <a:rPr lang="en-US" sz="2400" dirty="0"/>
              <a:t>Documents that “individually and collectively permit evaluation of the conduct of the trial and the quality of the data produced” </a:t>
            </a:r>
          </a:p>
          <a:p>
            <a:r>
              <a:rPr lang="en-US" sz="2400" dirty="0"/>
              <a:t>“Serve to demonstrate the compliance of the investigator, sponsor, and monitor with the standards of GCP and the applicable regulatory requirements” </a:t>
            </a:r>
          </a:p>
          <a:p>
            <a:r>
              <a:rPr lang="en-US" altLang="en-US" sz="2400" dirty="0"/>
              <a:t>Must be organized and retained for the conduct of clinical studies</a:t>
            </a:r>
          </a:p>
          <a:p>
            <a:r>
              <a:rPr lang="en-US" altLang="en-US" sz="2400" dirty="0"/>
              <a:t>These organized documents are referred to as the </a:t>
            </a:r>
            <a:r>
              <a:rPr lang="en-US" altLang="en-US" sz="2400" b="1" dirty="0">
                <a:solidFill>
                  <a:srgbClr val="4B9CD3"/>
                </a:solidFill>
              </a:rPr>
              <a:t>REGULATORY BINDER </a:t>
            </a:r>
          </a:p>
          <a:p>
            <a:r>
              <a:rPr lang="en-US" altLang="en-US" sz="2400" b="1" dirty="0"/>
              <a:t>Key Essential Documents Investigators Will Be Asked to Sign:</a:t>
            </a:r>
          </a:p>
          <a:p>
            <a:pPr lvl="1">
              <a:buFont typeface="Wingdings" panose="05000000000000000000" pitchFamily="2" charset="2"/>
              <a:buChar char="Ø"/>
            </a:pPr>
            <a:r>
              <a:rPr lang="en-US" sz="2200" dirty="0">
                <a:solidFill>
                  <a:srgbClr val="4B9CD3"/>
                </a:solidFill>
              </a:rPr>
              <a:t>Form FDA 1572 Statement of Investigator</a:t>
            </a:r>
          </a:p>
          <a:p>
            <a:pPr lvl="1">
              <a:buFont typeface="Wingdings" panose="05000000000000000000" pitchFamily="2" charset="2"/>
              <a:buChar char="Ø"/>
            </a:pPr>
            <a:r>
              <a:rPr lang="en-US" sz="2200" dirty="0">
                <a:solidFill>
                  <a:srgbClr val="4B9CD3"/>
                </a:solidFill>
              </a:rPr>
              <a:t>Financial Disclosure Form</a:t>
            </a:r>
          </a:p>
          <a:p>
            <a:pPr lvl="1">
              <a:buFont typeface="Wingdings" panose="05000000000000000000" pitchFamily="2" charset="2"/>
              <a:buChar char="Ø"/>
            </a:pPr>
            <a:r>
              <a:rPr lang="en-US" sz="2200" dirty="0">
                <a:solidFill>
                  <a:srgbClr val="4B9CD3"/>
                </a:solidFill>
              </a:rPr>
              <a:t>Delegation of Authority Log</a:t>
            </a:r>
          </a:p>
          <a:p>
            <a:pPr lvl="1">
              <a:buFont typeface="Wingdings" panose="05000000000000000000" pitchFamily="2" charset="2"/>
              <a:buChar char="Ø"/>
            </a:pPr>
            <a:r>
              <a:rPr lang="en-US" sz="2200" dirty="0">
                <a:solidFill>
                  <a:srgbClr val="4B9CD3"/>
                </a:solidFill>
              </a:rPr>
              <a:t>Protocol Signature Page</a:t>
            </a:r>
          </a:p>
          <a:p>
            <a:pPr lvl="1">
              <a:buFont typeface="Wingdings" panose="05000000000000000000" pitchFamily="2" charset="2"/>
              <a:buChar char="Ø"/>
            </a:pPr>
            <a:r>
              <a:rPr lang="en-US" sz="2200" dirty="0">
                <a:solidFill>
                  <a:srgbClr val="4B9CD3"/>
                </a:solidFill>
              </a:rPr>
              <a:t>IB Acknowledgment of Receipt</a:t>
            </a:r>
          </a:p>
          <a:p>
            <a:pPr lvl="1">
              <a:buFont typeface="Wingdings" panose="05000000000000000000" pitchFamily="2" charset="2"/>
              <a:buChar char="Ø"/>
            </a:pPr>
            <a:r>
              <a:rPr lang="en-US" sz="2200" dirty="0">
                <a:solidFill>
                  <a:srgbClr val="4B9CD3"/>
                </a:solidFill>
              </a:rPr>
              <a:t>Training Documentation</a:t>
            </a:r>
          </a:p>
        </p:txBody>
      </p:sp>
      <p:pic>
        <p:nvPicPr>
          <p:cNvPr id="4" name="Picture 3">
            <a:extLst>
              <a:ext uri="{FF2B5EF4-FFF2-40B4-BE49-F238E27FC236}">
                <a16:creationId xmlns:a16="http://schemas.microsoft.com/office/drawing/2014/main" id="{39A255B0-463E-49AC-965C-0A3240EABDBF}"/>
              </a:ext>
            </a:extLst>
          </p:cNvPr>
          <p:cNvPicPr>
            <a:picLocks noChangeAspect="1"/>
          </p:cNvPicPr>
          <p:nvPr/>
        </p:nvPicPr>
        <p:blipFill>
          <a:blip r:embed="rId2"/>
          <a:stretch>
            <a:fillRect/>
          </a:stretch>
        </p:blipFill>
        <p:spPr>
          <a:xfrm>
            <a:off x="7147683" y="4093565"/>
            <a:ext cx="2762250" cy="1657350"/>
          </a:xfrm>
          <a:prstGeom prst="rect">
            <a:avLst/>
          </a:prstGeom>
        </p:spPr>
      </p:pic>
    </p:spTree>
    <p:extLst>
      <p:ext uri="{BB962C8B-B14F-4D97-AF65-F5344CB8AC3E}">
        <p14:creationId xmlns:p14="http://schemas.microsoft.com/office/powerpoint/2010/main" val="39014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Form FDA 1572 – Statement of Investigator </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350412" y="1584400"/>
            <a:ext cx="7350682" cy="4480840"/>
          </a:xfrm>
        </p:spPr>
        <p:txBody>
          <a:bodyPr>
            <a:normAutofit/>
          </a:bodyPr>
          <a:lstStyle/>
          <a:p>
            <a:pPr marL="388620" indent="-342900">
              <a:lnSpc>
                <a:spcPct val="120000"/>
              </a:lnSpc>
              <a:spcBef>
                <a:spcPts val="0"/>
              </a:spcBef>
              <a:buFont typeface="Wingdings" panose="05000000000000000000" pitchFamily="2" charset="2"/>
              <a:buChar char="Ø"/>
            </a:pPr>
            <a:r>
              <a:rPr lang="en-US" sz="2400" b="0" i="0" dirty="0">
                <a:solidFill>
                  <a:srgbClr val="202124"/>
                </a:solidFill>
                <a:effectLst/>
                <a:latin typeface="+mn-lt"/>
              </a:rPr>
              <a:t>This form signed by the investigator has </a:t>
            </a:r>
            <a:r>
              <a:rPr lang="en-US" sz="2400" b="0" dirty="0">
                <a:solidFill>
                  <a:srgbClr val="4B9CD3"/>
                </a:solidFill>
                <a:latin typeface="+mn-lt"/>
              </a:rPr>
              <a:t>2 purposes</a:t>
            </a:r>
            <a:r>
              <a:rPr lang="en-US" sz="2400" b="0" dirty="0">
                <a:latin typeface="+mn-lt"/>
              </a:rPr>
              <a:t>:</a:t>
            </a:r>
          </a:p>
          <a:p>
            <a:pPr marL="960120" lvl="2" indent="-457200">
              <a:lnSpc>
                <a:spcPct val="120000"/>
              </a:lnSpc>
              <a:spcBef>
                <a:spcPts val="0"/>
              </a:spcBef>
              <a:buFont typeface="+mj-lt"/>
              <a:buAutoNum type="arabicPeriod"/>
            </a:pPr>
            <a:r>
              <a:rPr lang="en-US" b="0" dirty="0">
                <a:latin typeface="+mn-lt"/>
              </a:rPr>
              <a:t>to provide the sponsor with </a:t>
            </a:r>
            <a:r>
              <a:rPr lang="en-US" b="0" dirty="0">
                <a:solidFill>
                  <a:srgbClr val="4B9CD3"/>
                </a:solidFill>
                <a:latin typeface="+mn-lt"/>
              </a:rPr>
              <a:t>information about </a:t>
            </a:r>
          </a:p>
          <a:p>
            <a:pPr marL="502920" lvl="2" indent="0">
              <a:lnSpc>
                <a:spcPct val="120000"/>
              </a:lnSpc>
              <a:spcBef>
                <a:spcPts val="0"/>
              </a:spcBef>
              <a:buNone/>
            </a:pPr>
            <a:r>
              <a:rPr lang="en-US" b="0" dirty="0">
                <a:solidFill>
                  <a:srgbClr val="4B9CD3"/>
                </a:solidFill>
                <a:latin typeface="+mn-lt"/>
              </a:rPr>
              <a:t>	 the investigator’s qualifications and the clinical site</a:t>
            </a:r>
          </a:p>
          <a:p>
            <a:pPr marL="502920" lvl="2" indent="0">
              <a:lnSpc>
                <a:spcPct val="120000"/>
              </a:lnSpc>
              <a:spcBef>
                <a:spcPts val="0"/>
              </a:spcBef>
              <a:buNone/>
            </a:pPr>
            <a:r>
              <a:rPr lang="en-US" b="0" dirty="0">
                <a:latin typeface="+mn-lt"/>
              </a:rPr>
              <a:t>	 that will enable the sponsor to establish and document </a:t>
            </a:r>
          </a:p>
          <a:p>
            <a:pPr marL="502920" lvl="2" indent="0">
              <a:lnSpc>
                <a:spcPct val="120000"/>
              </a:lnSpc>
              <a:spcBef>
                <a:spcPts val="0"/>
              </a:spcBef>
              <a:buNone/>
            </a:pPr>
            <a:r>
              <a:rPr lang="en-US" b="0" dirty="0">
                <a:latin typeface="+mn-lt"/>
              </a:rPr>
              <a:t>	 that the investigator is qualified and the site is an 	appropriate location at which to conduct the clinical 	investigation, AND</a:t>
            </a:r>
          </a:p>
          <a:p>
            <a:pPr marL="502920" lvl="2" indent="0">
              <a:lnSpc>
                <a:spcPct val="120000"/>
              </a:lnSpc>
              <a:spcBef>
                <a:spcPts val="0"/>
              </a:spcBef>
              <a:buNone/>
            </a:pPr>
            <a:r>
              <a:rPr lang="en-US" b="0" dirty="0">
                <a:latin typeface="+mn-lt"/>
              </a:rPr>
              <a:t>2.    to inform the investigator of his/her </a:t>
            </a:r>
            <a:r>
              <a:rPr lang="en-US" b="0" dirty="0">
                <a:solidFill>
                  <a:srgbClr val="4B9CD3"/>
                </a:solidFill>
                <a:latin typeface="+mn-lt"/>
              </a:rPr>
              <a:t>obligations </a:t>
            </a:r>
            <a:r>
              <a:rPr lang="en-US" b="0" dirty="0">
                <a:latin typeface="+mn-lt"/>
              </a:rPr>
              <a:t>and obtain </a:t>
            </a:r>
          </a:p>
          <a:p>
            <a:pPr marL="502920" lvl="2" indent="0">
              <a:lnSpc>
                <a:spcPct val="120000"/>
              </a:lnSpc>
              <a:spcBef>
                <a:spcPts val="0"/>
              </a:spcBef>
              <a:buNone/>
            </a:pPr>
            <a:r>
              <a:rPr lang="en-US" b="0" dirty="0">
                <a:latin typeface="+mn-lt"/>
              </a:rPr>
              <a:t>	the investigator’s </a:t>
            </a:r>
            <a:r>
              <a:rPr lang="en-US" b="0" dirty="0">
                <a:solidFill>
                  <a:srgbClr val="4B9CD3"/>
                </a:solidFill>
                <a:latin typeface="+mn-lt"/>
              </a:rPr>
              <a:t>commitment </a:t>
            </a:r>
            <a:r>
              <a:rPr lang="en-US" b="0" dirty="0">
                <a:latin typeface="+mn-lt"/>
              </a:rPr>
              <a:t>to follow FDA regulations. </a:t>
            </a:r>
          </a:p>
          <a:p>
            <a:pPr marL="45720" indent="0">
              <a:lnSpc>
                <a:spcPct val="120000"/>
              </a:lnSpc>
              <a:spcBef>
                <a:spcPts val="0"/>
              </a:spcBef>
              <a:buNone/>
            </a:pPr>
            <a:endParaRPr lang="en-US" sz="2400" b="0" dirty="0">
              <a:latin typeface="+mn-lt"/>
            </a:endParaRPr>
          </a:p>
          <a:p>
            <a:pPr marL="457200" lvl="1" indent="0">
              <a:lnSpc>
                <a:spcPct val="100000"/>
              </a:lnSpc>
              <a:spcBef>
                <a:spcPts val="0"/>
              </a:spcBef>
              <a:buNone/>
            </a:pPr>
            <a:endParaRPr lang="en-US" sz="1400" dirty="0">
              <a:latin typeface="+mn-lt"/>
            </a:endParaRPr>
          </a:p>
        </p:txBody>
      </p:sp>
      <p:pic>
        <p:nvPicPr>
          <p:cNvPr id="9" name="Picture 8">
            <a:extLst>
              <a:ext uri="{FF2B5EF4-FFF2-40B4-BE49-F238E27FC236}">
                <a16:creationId xmlns:a16="http://schemas.microsoft.com/office/drawing/2014/main" id="{F3FAF98E-A156-4BE9-9A33-04BA67E1C5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8089" y="1279321"/>
            <a:ext cx="4131370" cy="457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885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1821382175"/>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87737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GB" altLang="en-US" sz="3600" dirty="0"/>
              <a:t>FDA Form 1572:  Eight Investigator Commitments</a:t>
            </a:r>
            <a:endParaRPr lang="en-US" dirty="0"/>
          </a:p>
        </p:txBody>
      </p:sp>
      <p:sp>
        <p:nvSpPr>
          <p:cNvPr id="8" name="TextBox 7">
            <a:extLst>
              <a:ext uri="{FF2B5EF4-FFF2-40B4-BE49-F238E27FC236}">
                <a16:creationId xmlns:a16="http://schemas.microsoft.com/office/drawing/2014/main" id="{5DB82D6E-EBC3-4561-9150-8D75BEF3B8AF}"/>
              </a:ext>
            </a:extLst>
          </p:cNvPr>
          <p:cNvSpPr txBox="1"/>
          <p:nvPr/>
        </p:nvSpPr>
        <p:spPr>
          <a:xfrm>
            <a:off x="517864" y="1994737"/>
            <a:ext cx="5359153" cy="2677656"/>
          </a:xfrm>
          <a:prstGeom prst="rect">
            <a:avLst/>
          </a:prstGeom>
          <a:noFill/>
        </p:spPr>
        <p:txBody>
          <a:bodyPr wrap="square">
            <a:spAutoFit/>
          </a:bodyPr>
          <a:lstStyle/>
          <a:p>
            <a:pPr marL="342900" indent="-342900">
              <a:buFont typeface="Wingdings" panose="05000000000000000000" pitchFamily="2" charset="2"/>
              <a:buChar char="Ø"/>
            </a:pPr>
            <a:r>
              <a:rPr lang="en-US" altLang="en-US" dirty="0">
                <a:latin typeface="+mn-lt"/>
              </a:rPr>
              <a:t>Maintain protocol adherence</a:t>
            </a:r>
          </a:p>
          <a:p>
            <a:pPr marL="171450" indent="-171450">
              <a:buFont typeface="Wingdings" panose="05000000000000000000" pitchFamily="2" charset="2"/>
              <a:buChar char="Ø"/>
            </a:pPr>
            <a:endParaRPr lang="en-US" altLang="en-US" dirty="0">
              <a:latin typeface="+mn-lt"/>
            </a:endParaRPr>
          </a:p>
          <a:p>
            <a:pPr marL="342900" indent="-342900">
              <a:buFont typeface="Wingdings" panose="05000000000000000000" pitchFamily="2" charset="2"/>
              <a:buChar char="Ø"/>
            </a:pPr>
            <a:r>
              <a:rPr lang="en-US" altLang="en-US" dirty="0">
                <a:latin typeface="+mn-lt"/>
              </a:rPr>
              <a:t>Personally conduct or supervise</a:t>
            </a:r>
          </a:p>
          <a:p>
            <a:pPr marL="171450" indent="-171450">
              <a:buFont typeface="Wingdings" panose="05000000000000000000" pitchFamily="2" charset="2"/>
              <a:buChar char="Ø"/>
            </a:pPr>
            <a:endParaRPr lang="en-US" altLang="en-US" dirty="0">
              <a:latin typeface="+mn-lt"/>
            </a:endParaRPr>
          </a:p>
          <a:p>
            <a:pPr marL="342900" indent="-342900">
              <a:buFont typeface="Wingdings" panose="05000000000000000000" pitchFamily="2" charset="2"/>
              <a:buChar char="Ø"/>
            </a:pPr>
            <a:r>
              <a:rPr lang="en-US" altLang="en-US" dirty="0">
                <a:latin typeface="+mn-lt"/>
              </a:rPr>
              <a:t>Ensure informed consent of subjects</a:t>
            </a:r>
          </a:p>
          <a:p>
            <a:pPr marL="171450" indent="-171450">
              <a:buFont typeface="Wingdings" panose="05000000000000000000" pitchFamily="2" charset="2"/>
              <a:buChar char="Ø"/>
            </a:pPr>
            <a:endParaRPr lang="en-US" altLang="en-US" dirty="0">
              <a:latin typeface="+mn-lt"/>
            </a:endParaRPr>
          </a:p>
          <a:p>
            <a:pPr marL="342900" indent="-342900">
              <a:buFont typeface="Wingdings" panose="05000000000000000000" pitchFamily="2" charset="2"/>
              <a:buChar char="Ø"/>
            </a:pPr>
            <a:r>
              <a:rPr lang="en-US" altLang="en-US" dirty="0">
                <a:latin typeface="+mn-lt"/>
              </a:rPr>
              <a:t>Report adverse experiences</a:t>
            </a:r>
          </a:p>
        </p:txBody>
      </p:sp>
      <p:sp>
        <p:nvSpPr>
          <p:cNvPr id="10" name="TextBox 9">
            <a:extLst>
              <a:ext uri="{FF2B5EF4-FFF2-40B4-BE49-F238E27FC236}">
                <a16:creationId xmlns:a16="http://schemas.microsoft.com/office/drawing/2014/main" id="{485B283F-B1E3-4A30-A06D-C95E7639019E}"/>
              </a:ext>
            </a:extLst>
          </p:cNvPr>
          <p:cNvSpPr txBox="1"/>
          <p:nvPr/>
        </p:nvSpPr>
        <p:spPr>
          <a:xfrm>
            <a:off x="5566300" y="1994737"/>
            <a:ext cx="6276512" cy="2677656"/>
          </a:xfrm>
          <a:prstGeom prst="rect">
            <a:avLst/>
          </a:prstGeom>
          <a:noFill/>
        </p:spPr>
        <p:txBody>
          <a:bodyPr wrap="square">
            <a:spAutoFit/>
          </a:bodyPr>
          <a:lstStyle/>
          <a:p>
            <a:pPr marL="342900" indent="-342900">
              <a:buFont typeface="Wingdings" panose="05000000000000000000" pitchFamily="2" charset="2"/>
              <a:buChar char="Ø"/>
            </a:pPr>
            <a:r>
              <a:rPr lang="en-US" altLang="en-US" dirty="0">
                <a:latin typeface="+mn-lt"/>
              </a:rPr>
              <a:t>Provide training to sub-investigators</a:t>
            </a:r>
          </a:p>
          <a:p>
            <a:pPr marL="171450" indent="-171450">
              <a:buFont typeface="Wingdings" panose="05000000000000000000" pitchFamily="2" charset="2"/>
              <a:buChar char="Ø"/>
            </a:pPr>
            <a:endParaRPr lang="en-US" altLang="en-US" dirty="0">
              <a:latin typeface="+mn-lt"/>
            </a:endParaRPr>
          </a:p>
          <a:p>
            <a:pPr marL="342900" indent="-342900">
              <a:buFont typeface="Wingdings" panose="05000000000000000000" pitchFamily="2" charset="2"/>
              <a:buChar char="Ø"/>
            </a:pPr>
            <a:r>
              <a:rPr lang="en-US" altLang="en-US" dirty="0">
                <a:latin typeface="+mn-lt"/>
              </a:rPr>
              <a:t>Ensure adequate and accurate recordkeeping</a:t>
            </a:r>
          </a:p>
          <a:p>
            <a:pPr marL="171450" indent="-171450">
              <a:buFont typeface="Wingdings" panose="05000000000000000000" pitchFamily="2" charset="2"/>
              <a:buChar char="Ø"/>
            </a:pPr>
            <a:endParaRPr lang="en-US" altLang="en-US" dirty="0">
              <a:latin typeface="+mn-lt"/>
            </a:endParaRPr>
          </a:p>
          <a:p>
            <a:pPr marL="342900" indent="-342900">
              <a:buFont typeface="Wingdings" panose="05000000000000000000" pitchFamily="2" charset="2"/>
              <a:buChar char="Ø"/>
            </a:pPr>
            <a:r>
              <a:rPr lang="en-US" altLang="en-US" dirty="0">
                <a:latin typeface="+mn-lt"/>
              </a:rPr>
              <a:t>Ensure proper IRB review and reporting</a:t>
            </a:r>
          </a:p>
          <a:p>
            <a:pPr marL="171450" indent="-171450">
              <a:buFont typeface="Wingdings" panose="05000000000000000000" pitchFamily="2" charset="2"/>
              <a:buChar char="Ø"/>
            </a:pPr>
            <a:endParaRPr lang="en-US" altLang="en-US" dirty="0">
              <a:latin typeface="+mn-lt"/>
            </a:endParaRPr>
          </a:p>
          <a:p>
            <a:pPr marL="342900" indent="-342900">
              <a:buFont typeface="Wingdings" panose="05000000000000000000" pitchFamily="2" charset="2"/>
              <a:buChar char="Ø"/>
            </a:pPr>
            <a:r>
              <a:rPr lang="en-US" altLang="en-US" dirty="0">
                <a:latin typeface="+mn-lt"/>
              </a:rPr>
              <a:t>Comply with all regulatory requirements</a:t>
            </a:r>
          </a:p>
        </p:txBody>
      </p:sp>
      <p:pic>
        <p:nvPicPr>
          <p:cNvPr id="12290" name="Picture 2" descr="FDA Amends Definition of Custom Device | RAPS">
            <a:extLst>
              <a:ext uri="{FF2B5EF4-FFF2-40B4-BE49-F238E27FC236}">
                <a16:creationId xmlns:a16="http://schemas.microsoft.com/office/drawing/2014/main" id="{09CC0131-C393-4FA0-B827-DB797A49A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8739" y="4772787"/>
            <a:ext cx="2476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1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Delegation of Authority (DOA) Log</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107131" y="1517288"/>
            <a:ext cx="8303091" cy="4658881"/>
          </a:xfrm>
        </p:spPr>
        <p:txBody>
          <a:bodyPr>
            <a:normAutofit/>
          </a:bodyPr>
          <a:lstStyle/>
          <a:p>
            <a:pPr marL="388620" indent="-342900">
              <a:lnSpc>
                <a:spcPct val="120000"/>
              </a:lnSpc>
              <a:spcBef>
                <a:spcPts val="0"/>
              </a:spcBef>
              <a:buFont typeface="Wingdings" panose="05000000000000000000" pitchFamily="2" charset="2"/>
              <a:buChar char="Ø"/>
            </a:pPr>
            <a:r>
              <a:rPr lang="en-US" sz="2000" dirty="0">
                <a:latin typeface="+mn-lt"/>
              </a:rPr>
              <a:t>The PI is responsible for the overall conduct of the clinical trial but may delegate specific tasks to qualified and trained study staff. </a:t>
            </a:r>
          </a:p>
          <a:p>
            <a:pPr marL="388620" indent="-342900">
              <a:lnSpc>
                <a:spcPct val="120000"/>
              </a:lnSpc>
              <a:spcBef>
                <a:spcPts val="0"/>
              </a:spcBef>
              <a:buFont typeface="Wingdings" panose="05000000000000000000" pitchFamily="2" charset="2"/>
              <a:buChar char="Ø"/>
            </a:pPr>
            <a:r>
              <a:rPr lang="en-US" sz="2000" dirty="0">
                <a:latin typeface="+mn-lt"/>
              </a:rPr>
              <a:t>The PI is responsible to maintain a “List” of appropriately qualified persons to whom significant trial-related tasks have been delegated (ICH section 4.1.5)</a:t>
            </a:r>
          </a:p>
          <a:p>
            <a:pPr marL="388620" indent="-342900">
              <a:lnSpc>
                <a:spcPct val="120000"/>
              </a:lnSpc>
              <a:spcBef>
                <a:spcPts val="0"/>
              </a:spcBef>
              <a:buFont typeface="Wingdings" panose="05000000000000000000" pitchFamily="2" charset="2"/>
              <a:buChar char="Ø"/>
            </a:pPr>
            <a:r>
              <a:rPr lang="en-US" sz="2000" dirty="0">
                <a:latin typeface="+mn-lt"/>
              </a:rPr>
              <a:t>The DOA log lists all the assigned study staff members, along with each of their delegated tasks, start date and end date on the study. The start date must precede the performance of any study specific tasks. </a:t>
            </a:r>
          </a:p>
          <a:p>
            <a:pPr marL="388620" indent="-342900">
              <a:lnSpc>
                <a:spcPct val="120000"/>
              </a:lnSpc>
              <a:spcBef>
                <a:spcPts val="0"/>
              </a:spcBef>
              <a:buFont typeface="Wingdings" panose="05000000000000000000" pitchFamily="2" charset="2"/>
              <a:buChar char="Ø"/>
            </a:pPr>
            <a:r>
              <a:rPr lang="en-US" sz="2000" dirty="0">
                <a:latin typeface="+mn-lt"/>
              </a:rPr>
              <a:t>The PI must sign off on the start and stop dates of all staff confirming delegated tasks and dates of participation in the clinical trial on the DOA log. </a:t>
            </a:r>
          </a:p>
          <a:p>
            <a:pPr marL="457200" lvl="1" indent="0">
              <a:lnSpc>
                <a:spcPct val="100000"/>
              </a:lnSpc>
              <a:spcBef>
                <a:spcPts val="0"/>
              </a:spcBef>
              <a:buNone/>
            </a:pPr>
            <a:endParaRPr lang="en-US" sz="1400" dirty="0">
              <a:latin typeface="+mn-lt"/>
            </a:endParaRPr>
          </a:p>
        </p:txBody>
      </p:sp>
      <p:pic>
        <p:nvPicPr>
          <p:cNvPr id="7178" name="Picture 10" descr="Free Clinical Trial Templates | Smartsheet">
            <a:extLst>
              <a:ext uri="{FF2B5EF4-FFF2-40B4-BE49-F238E27FC236}">
                <a16:creationId xmlns:a16="http://schemas.microsoft.com/office/drawing/2014/main" id="{BF0885F4-66AD-4DDA-A619-ECB50FC1B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9993" y="1669409"/>
            <a:ext cx="3229761" cy="360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871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Financial Disclosure Form (FDF)</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279391" y="1708687"/>
            <a:ext cx="7396536" cy="4658881"/>
          </a:xfrm>
        </p:spPr>
        <p:txBody>
          <a:bodyPr>
            <a:normAutofit/>
          </a:bodyPr>
          <a:lstStyle/>
          <a:p>
            <a:pPr>
              <a:lnSpc>
                <a:spcPct val="100000"/>
              </a:lnSpc>
              <a:spcBef>
                <a:spcPts val="0"/>
              </a:spcBef>
            </a:pPr>
            <a:r>
              <a:rPr lang="en-US" altLang="en-US" sz="2400" dirty="0">
                <a:latin typeface="+mn-lt"/>
              </a:rPr>
              <a:t>Each PI and co-investigator (anyone listed on the FDA Form 1572 for the study) is required to disclose the aggregated financial interests of themselves, their spouse and dependent children, as they relate to the study sponsor and/or study product(s). (21 CFR 54)</a:t>
            </a:r>
          </a:p>
          <a:p>
            <a:r>
              <a:rPr lang="en-US" sz="2400" dirty="0">
                <a:latin typeface="+mn-lt"/>
              </a:rPr>
              <a:t>If any of the financial interest questions are checked “Yes,” a statement disclosing those financial interests and arrangements and identifying steps taken to minimize the potential for bias must be attached to the signed FDF.</a:t>
            </a:r>
          </a:p>
          <a:p>
            <a:pPr>
              <a:lnSpc>
                <a:spcPct val="100000"/>
              </a:lnSpc>
              <a:spcBef>
                <a:spcPts val="0"/>
              </a:spcBef>
            </a:pPr>
            <a:r>
              <a:rPr lang="en-US" altLang="en-US" sz="2400" dirty="0">
                <a:latin typeface="+mn-lt"/>
              </a:rPr>
              <a:t>Financial disclosures must be completed </a:t>
            </a:r>
            <a:r>
              <a:rPr lang="en-US" altLang="en-US" sz="2400" u="sng" dirty="0">
                <a:latin typeface="+mn-lt"/>
              </a:rPr>
              <a:t>prior to</a:t>
            </a:r>
            <a:r>
              <a:rPr lang="en-US" altLang="en-US" sz="2400" dirty="0">
                <a:latin typeface="+mn-lt"/>
              </a:rPr>
              <a:t> study involvement and updated if needed.</a:t>
            </a:r>
          </a:p>
          <a:p>
            <a:pPr lvl="1">
              <a:lnSpc>
                <a:spcPct val="100000"/>
              </a:lnSpc>
              <a:spcBef>
                <a:spcPts val="0"/>
              </a:spcBef>
              <a:buFont typeface="Wingdings" panose="05000000000000000000" pitchFamily="2" charset="2"/>
              <a:buChar char="Ø"/>
            </a:pPr>
            <a:endParaRPr lang="en-US" sz="1400" dirty="0">
              <a:latin typeface="+mn-lt"/>
            </a:endParaRPr>
          </a:p>
        </p:txBody>
      </p:sp>
      <p:pic>
        <p:nvPicPr>
          <p:cNvPr id="8194" name="Picture 2" descr="fda financial disclosure form template">
            <a:extLst>
              <a:ext uri="{FF2B5EF4-FFF2-40B4-BE49-F238E27FC236}">
                <a16:creationId xmlns:a16="http://schemas.microsoft.com/office/drawing/2014/main" id="{70EC2600-3027-4185-BDF5-2ABCEE2EF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487" y="1468073"/>
            <a:ext cx="3447875" cy="432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020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Florence </a:t>
            </a:r>
            <a:r>
              <a:rPr lang="en-US" dirty="0" err="1"/>
              <a:t>eRegulatory</a:t>
            </a:r>
            <a:r>
              <a:rPr lang="en-US" dirty="0"/>
              <a:t> System</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a:xfrm>
            <a:off x="439188" y="1825625"/>
            <a:ext cx="8042081" cy="4351338"/>
          </a:xfrm>
        </p:spPr>
        <p:txBody>
          <a:bodyPr>
            <a:normAutofit/>
          </a:bodyPr>
          <a:lstStyle/>
          <a:p>
            <a:r>
              <a:rPr lang="en-US" sz="2800" b="0" i="0" dirty="0">
                <a:solidFill>
                  <a:srgbClr val="4B9CD3"/>
                </a:solidFill>
                <a:effectLst/>
                <a:latin typeface="+mn-lt"/>
              </a:rPr>
              <a:t>Electronic Regulatory Binder </a:t>
            </a:r>
            <a:r>
              <a:rPr lang="en-US" sz="2800" b="0" dirty="0">
                <a:latin typeface="+mn-lt"/>
              </a:rPr>
              <a:t>- </a:t>
            </a:r>
            <a:r>
              <a:rPr lang="en-US" sz="2800" b="0" i="0" dirty="0">
                <a:effectLst/>
                <a:latin typeface="+mn-lt"/>
              </a:rPr>
              <a:t>where we store all the essential documents for a study</a:t>
            </a:r>
          </a:p>
          <a:p>
            <a:r>
              <a:rPr lang="en-US" sz="2800" b="0" dirty="0">
                <a:latin typeface="+mn-lt"/>
              </a:rPr>
              <a:t>FDA 21 CFR Part 11 Compliant - e</a:t>
            </a:r>
            <a:r>
              <a:rPr lang="en-US" sz="2800" b="0" i="0" dirty="0">
                <a:effectLst/>
                <a:latin typeface="+mn-lt"/>
              </a:rPr>
              <a:t>liminates need for paper files and wet ink signatures</a:t>
            </a:r>
          </a:p>
          <a:p>
            <a:r>
              <a:rPr lang="en-US" sz="2800" b="0" i="0" dirty="0">
                <a:effectLst/>
                <a:latin typeface="+mn-lt"/>
              </a:rPr>
              <a:t>Allows for:</a:t>
            </a:r>
          </a:p>
          <a:p>
            <a:pPr lvl="1"/>
            <a:r>
              <a:rPr lang="en-US" sz="2000" b="0" dirty="0">
                <a:latin typeface="+mn-lt"/>
              </a:rPr>
              <a:t>Electronic signatures</a:t>
            </a:r>
          </a:p>
          <a:p>
            <a:pPr lvl="1"/>
            <a:r>
              <a:rPr lang="en-US" sz="2000" b="0" i="0" dirty="0">
                <a:effectLst/>
                <a:latin typeface="+mn-lt"/>
              </a:rPr>
              <a:t>Remote monitoring</a:t>
            </a:r>
          </a:p>
          <a:p>
            <a:pPr lvl="1"/>
            <a:r>
              <a:rPr lang="en-US" sz="2000" b="0" dirty="0">
                <a:latin typeface="+mn-lt"/>
              </a:rPr>
              <a:t>Audit trail</a:t>
            </a:r>
            <a:endParaRPr lang="en-US" sz="2000" b="0" i="0" dirty="0">
              <a:effectLst/>
              <a:latin typeface="+mn-lt"/>
            </a:endParaRPr>
          </a:p>
          <a:p>
            <a:r>
              <a:rPr lang="en-US" sz="2800" b="0" dirty="0">
                <a:latin typeface="+mn-lt"/>
              </a:rPr>
              <a:t>Requires training from investigators on e-signatures</a:t>
            </a:r>
            <a:endParaRPr lang="en-US" sz="2800" b="0" i="0" dirty="0">
              <a:effectLst/>
              <a:latin typeface="+mn-lt"/>
            </a:endParaRPr>
          </a:p>
        </p:txBody>
      </p:sp>
      <p:pic>
        <p:nvPicPr>
          <p:cNvPr id="5124" name="Picture 4" descr="ICH GCP E6 (R2) Good Clinical Practice Guidelines">
            <a:extLst>
              <a:ext uri="{FF2B5EF4-FFF2-40B4-BE49-F238E27FC236}">
                <a16:creationId xmlns:a16="http://schemas.microsoft.com/office/drawing/2014/main" id="{1AFBECA6-0564-4575-AB20-79E48099A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270" y="2280190"/>
            <a:ext cx="3005575" cy="195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5471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B056-A23A-420B-8634-C44BB253F3CE}"/>
              </a:ext>
            </a:extLst>
          </p:cNvPr>
          <p:cNvSpPr>
            <a:spLocks noGrp="1"/>
          </p:cNvSpPr>
          <p:nvPr>
            <p:ph type="title"/>
          </p:nvPr>
        </p:nvSpPr>
        <p:spPr/>
        <p:txBody>
          <a:bodyPr>
            <a:normAutofit fontScale="90000"/>
          </a:bodyPr>
          <a:lstStyle/>
          <a:p>
            <a:r>
              <a:rPr lang="en-US" dirty="0"/>
              <a:t>Questions?</a:t>
            </a:r>
          </a:p>
        </p:txBody>
      </p:sp>
      <p:sp>
        <p:nvSpPr>
          <p:cNvPr id="3" name="Content Placeholder 2">
            <a:extLst>
              <a:ext uri="{FF2B5EF4-FFF2-40B4-BE49-F238E27FC236}">
                <a16:creationId xmlns:a16="http://schemas.microsoft.com/office/drawing/2014/main" id="{B5BAE9E0-B22F-4C42-947F-9BF0BE50088B}"/>
              </a:ext>
            </a:extLst>
          </p:cNvPr>
          <p:cNvSpPr>
            <a:spLocks noGrp="1"/>
          </p:cNvSpPr>
          <p:nvPr>
            <p:ph idx="1"/>
          </p:nvPr>
        </p:nvSpPr>
        <p:spPr/>
        <p:txBody>
          <a:bodyPr/>
          <a:lstStyle/>
          <a:p>
            <a:pPr marL="0" indent="0">
              <a:buNone/>
            </a:pPr>
            <a:r>
              <a:rPr lang="en-US" dirty="0"/>
              <a:t>Contact Shaw Scott – </a:t>
            </a:r>
            <a:r>
              <a:rPr lang="en-US" dirty="0">
                <a:hlinkClick r:id="rId2"/>
              </a:rPr>
              <a:t>shaw_scott@med.unc.edu</a:t>
            </a:r>
            <a:endParaRPr lang="en-US" dirty="0"/>
          </a:p>
          <a:p>
            <a:pPr marL="0" indent="0">
              <a:buNone/>
            </a:pPr>
            <a:endParaRPr lang="en-US" dirty="0"/>
          </a:p>
          <a:p>
            <a:pPr marL="0" indent="0" algn="ctr">
              <a:buNone/>
            </a:pPr>
            <a:r>
              <a:rPr lang="en-US" sz="3600" dirty="0"/>
              <a:t>Thank you! </a:t>
            </a:r>
          </a:p>
        </p:txBody>
      </p:sp>
    </p:spTree>
    <p:extLst>
      <p:ext uri="{BB962C8B-B14F-4D97-AF65-F5344CB8AC3E}">
        <p14:creationId xmlns:p14="http://schemas.microsoft.com/office/powerpoint/2010/main" val="2771296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1706424" y="2254770"/>
            <a:ext cx="8779151" cy="685801"/>
          </a:xfrm>
        </p:spPr>
        <p:txBody>
          <a:bodyPr>
            <a:noAutofit/>
          </a:bodyPr>
          <a:lstStyle/>
          <a:p>
            <a:pPr algn="ctr"/>
            <a:r>
              <a:rPr lang="en-US" sz="4800" b="1" dirty="0">
                <a:solidFill>
                  <a:schemeClr val="bg1"/>
                </a:solidFill>
                <a:latin typeface="Calibri" panose="020F0502020204030204" pitchFamily="34" charset="0"/>
                <a:cs typeface="Calibri" panose="020F0502020204030204" pitchFamily="34" charset="0"/>
              </a:rPr>
              <a:t>CPO Clinical Operations</a:t>
            </a: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2590800" y="3276600"/>
            <a:ext cx="7010400" cy="1219200"/>
          </a:xfrm>
        </p:spPr>
        <p:txBody>
          <a:bodyPr vert="horz" lIns="91440" tIns="45720" rIns="91440" bIns="45720" rtlCol="0" anchor="t">
            <a:normAutofit fontScale="77500" lnSpcReduction="20000"/>
          </a:bodyPr>
          <a:lstStyle/>
          <a:p>
            <a:pPr marL="0" indent="0" algn="ctr">
              <a:lnSpc>
                <a:spcPct val="100000"/>
              </a:lnSpc>
              <a:spcBef>
                <a:spcPts val="0"/>
              </a:spcBef>
              <a:buNone/>
            </a:pPr>
            <a:r>
              <a:rPr lang="en-US" sz="3600" b="1" dirty="0">
                <a:solidFill>
                  <a:schemeClr val="bg1"/>
                </a:solidFill>
                <a:latin typeface="Calibri" panose="020F0502020204030204" pitchFamily="34" charset="0"/>
                <a:cs typeface="Calibri" panose="020F0502020204030204" pitchFamily="34" charset="0"/>
              </a:rPr>
              <a:t>Stefanie Belanger, MHA, CCRP</a:t>
            </a:r>
          </a:p>
          <a:p>
            <a:pPr marL="0" indent="0" algn="ctr">
              <a:lnSpc>
                <a:spcPct val="100000"/>
              </a:lnSpc>
              <a:spcBef>
                <a:spcPts val="0"/>
              </a:spcBef>
              <a:buNone/>
            </a:pPr>
            <a:r>
              <a:rPr lang="en-US" sz="3600" b="1" dirty="0">
                <a:solidFill>
                  <a:schemeClr val="bg1"/>
                </a:solidFill>
                <a:latin typeface="Calibri" panose="020F0502020204030204" pitchFamily="34" charset="0"/>
                <a:cs typeface="Calibri" panose="020F0502020204030204" pitchFamily="34" charset="0"/>
              </a:rPr>
              <a:t>Assistant Director, Clinical Research Operations &amp; Medical Center Integration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Overview</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p:txBody>
          <a:bodyPr>
            <a:normAutofit fontScale="92500" lnSpcReduction="20000"/>
          </a:bodyPr>
          <a:lstStyle/>
          <a:p>
            <a:pPr marL="0" indent="0">
              <a:buNone/>
            </a:pPr>
            <a:r>
              <a:rPr lang="en-US" dirty="0"/>
              <a:t>Clinical Organizational Structure</a:t>
            </a:r>
          </a:p>
          <a:p>
            <a:pPr marL="0" indent="0">
              <a:buNone/>
            </a:pPr>
            <a:r>
              <a:rPr lang="en-US" dirty="0"/>
              <a:t>Consenting</a:t>
            </a:r>
          </a:p>
          <a:p>
            <a:pPr marL="0" indent="0">
              <a:buNone/>
            </a:pPr>
            <a:r>
              <a:rPr lang="en-US" dirty="0"/>
              <a:t>Screening</a:t>
            </a:r>
          </a:p>
          <a:p>
            <a:pPr marL="0" indent="0">
              <a:buNone/>
            </a:pPr>
            <a:r>
              <a:rPr lang="en-US" dirty="0"/>
              <a:t>Enrolling</a:t>
            </a:r>
          </a:p>
          <a:p>
            <a:pPr marL="0" indent="0">
              <a:buNone/>
            </a:pPr>
            <a:r>
              <a:rPr lang="en-US" dirty="0"/>
              <a:t>Patient Visits</a:t>
            </a:r>
          </a:p>
          <a:p>
            <a:pPr marL="0" indent="0">
              <a:buNone/>
            </a:pPr>
            <a:r>
              <a:rPr lang="en-US" dirty="0"/>
              <a:t>Visit Wrap-up</a:t>
            </a:r>
          </a:p>
          <a:p>
            <a:pPr marL="0" indent="0">
              <a:buNone/>
            </a:pPr>
            <a:r>
              <a:rPr lang="en-US" dirty="0"/>
              <a:t>Other Responsibilities</a:t>
            </a:r>
          </a:p>
          <a:p>
            <a:pPr marL="0" indent="0">
              <a:buNone/>
            </a:pPr>
            <a:r>
              <a:rPr lang="en-US" dirty="0"/>
              <a:t>Research vs. SOC</a:t>
            </a:r>
          </a:p>
          <a:p>
            <a:pPr marL="0" indent="0">
              <a:buNone/>
            </a:pPr>
            <a:r>
              <a:rPr lang="en-US" dirty="0"/>
              <a:t>Things to Know</a:t>
            </a:r>
          </a:p>
          <a:p>
            <a:pPr marL="0" indent="0">
              <a:buNone/>
            </a:pPr>
            <a:endParaRPr lang="en-US" dirty="0"/>
          </a:p>
        </p:txBody>
      </p:sp>
    </p:spTree>
    <p:extLst>
      <p:ext uri="{BB962C8B-B14F-4D97-AF65-F5344CB8AC3E}">
        <p14:creationId xmlns:p14="http://schemas.microsoft.com/office/powerpoint/2010/main" val="1247709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7EC8-DDF1-4C34-AD01-2F678338D2A6}"/>
              </a:ext>
            </a:extLst>
          </p:cNvPr>
          <p:cNvSpPr>
            <a:spLocks noGrp="1"/>
          </p:cNvSpPr>
          <p:nvPr>
            <p:ph type="title"/>
          </p:nvPr>
        </p:nvSpPr>
        <p:spPr/>
        <p:txBody>
          <a:bodyPr>
            <a:normAutofit fontScale="90000"/>
          </a:bodyPr>
          <a:lstStyle/>
          <a:p>
            <a:r>
              <a:rPr lang="en-US" dirty="0"/>
              <a:t>Clinical Organizational Structure</a:t>
            </a:r>
          </a:p>
        </p:txBody>
      </p:sp>
      <p:graphicFrame>
        <p:nvGraphicFramePr>
          <p:cNvPr id="4" name="Content Placeholder 3">
            <a:extLst>
              <a:ext uri="{FF2B5EF4-FFF2-40B4-BE49-F238E27FC236}">
                <a16:creationId xmlns:a16="http://schemas.microsoft.com/office/drawing/2014/main" id="{18C573D6-1C71-4239-93FA-802D49727515}"/>
              </a:ext>
            </a:extLst>
          </p:cNvPr>
          <p:cNvGraphicFramePr>
            <a:graphicFrameLocks noGrp="1"/>
          </p:cNvGraphicFramePr>
          <p:nvPr>
            <p:ph idx="1"/>
          </p:nvPr>
        </p:nvGraphicFramePr>
        <p:xfrm>
          <a:off x="91393" y="1271451"/>
          <a:ext cx="12013521" cy="4931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DEFD064-5A5D-4FB6-AC50-92E0DF9B86BD}"/>
              </a:ext>
            </a:extLst>
          </p:cNvPr>
          <p:cNvSpPr txBox="1"/>
          <p:nvPr/>
        </p:nvSpPr>
        <p:spPr>
          <a:xfrm>
            <a:off x="3417294" y="5802978"/>
            <a:ext cx="4559390" cy="400110"/>
          </a:xfrm>
          <a:prstGeom prst="rect">
            <a:avLst/>
          </a:prstGeom>
          <a:noFill/>
        </p:spPr>
        <p:txBody>
          <a:bodyPr wrap="none" rtlCol="0">
            <a:spAutoFit/>
          </a:bodyPr>
          <a:lstStyle/>
          <a:p>
            <a:r>
              <a:rPr lang="en-US" sz="2000" i="1" dirty="0"/>
              <a:t>https://unclineberger.org/research/cpo/</a:t>
            </a:r>
          </a:p>
        </p:txBody>
      </p:sp>
    </p:spTree>
    <p:extLst>
      <p:ext uri="{BB962C8B-B14F-4D97-AF65-F5344CB8AC3E}">
        <p14:creationId xmlns:p14="http://schemas.microsoft.com/office/powerpoint/2010/main" val="331041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argest Icebergs in History | Slideshow | The Active Times">
            <a:extLst>
              <a:ext uri="{FF2B5EF4-FFF2-40B4-BE49-F238E27FC236}">
                <a16:creationId xmlns:a16="http://schemas.microsoft.com/office/drawing/2014/main" id="{46C4831F-7028-4239-BA0B-A45373D14B95}"/>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3546" b="9916"/>
          <a:stretch/>
        </p:blipFill>
        <p:spPr bwMode="auto">
          <a:xfrm>
            <a:off x="20" y="10"/>
            <a:ext cx="12191980" cy="6857990"/>
          </a:xfrm>
          <a:prstGeom prst="rect">
            <a:avLst/>
          </a:prstGeom>
          <a:solidFill>
            <a:srgbClr val="FFFFFF"/>
          </a:solidFill>
        </p:spPr>
      </p:pic>
      <p:sp>
        <p:nvSpPr>
          <p:cNvPr id="3" name="Rectangle 2">
            <a:extLst>
              <a:ext uri="{FF2B5EF4-FFF2-40B4-BE49-F238E27FC236}">
                <a16:creationId xmlns:a16="http://schemas.microsoft.com/office/drawing/2014/main" id="{4DB3C529-5138-482A-84D2-E3C2DAA797CE}"/>
              </a:ext>
            </a:extLst>
          </p:cNvPr>
          <p:cNvSpPr/>
          <p:nvPr/>
        </p:nvSpPr>
        <p:spPr>
          <a:xfrm>
            <a:off x="5849041" y="1279448"/>
            <a:ext cx="933268" cy="430887"/>
          </a:xfrm>
          <a:prstGeom prst="rect">
            <a:avLst/>
          </a:prstGeom>
          <a:noFill/>
          <a:effectLst>
            <a:glow rad="63500">
              <a:schemeClr val="accent1">
                <a:satMod val="175000"/>
                <a:alpha val="40000"/>
              </a:schemeClr>
            </a:glow>
          </a:effectLst>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Assessment</a:t>
            </a:r>
          </a:p>
        </p:txBody>
      </p:sp>
      <p:sp>
        <p:nvSpPr>
          <p:cNvPr id="6" name="Rectangle 5">
            <a:extLst>
              <a:ext uri="{FF2B5EF4-FFF2-40B4-BE49-F238E27FC236}">
                <a16:creationId xmlns:a16="http://schemas.microsoft.com/office/drawing/2014/main" id="{C69BF53B-AAFB-47FA-806B-AA6DC58147C1}"/>
              </a:ext>
            </a:extLst>
          </p:cNvPr>
          <p:cNvSpPr/>
          <p:nvPr/>
        </p:nvSpPr>
        <p:spPr>
          <a:xfrm>
            <a:off x="4958316" y="951650"/>
            <a:ext cx="117692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CRPNs (Visit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Documentation)</a:t>
            </a:r>
          </a:p>
        </p:txBody>
      </p:sp>
      <p:sp>
        <p:nvSpPr>
          <p:cNvPr id="7" name="Rectangle 6">
            <a:extLst>
              <a:ext uri="{FF2B5EF4-FFF2-40B4-BE49-F238E27FC236}">
                <a16:creationId xmlns:a16="http://schemas.microsoft.com/office/drawing/2014/main" id="{D2C3453B-D508-4E42-B8CA-DC5A8278D8A6}"/>
              </a:ext>
            </a:extLst>
          </p:cNvPr>
          <p:cNvSpPr/>
          <p:nvPr/>
        </p:nvSpPr>
        <p:spPr>
          <a:xfrm>
            <a:off x="4959573" y="1484760"/>
            <a:ext cx="808235"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Con Med</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Collection</a:t>
            </a:r>
          </a:p>
        </p:txBody>
      </p:sp>
      <p:sp>
        <p:nvSpPr>
          <p:cNvPr id="8" name="Rectangle 7">
            <a:extLst>
              <a:ext uri="{FF2B5EF4-FFF2-40B4-BE49-F238E27FC236}">
                <a16:creationId xmlns:a16="http://schemas.microsoft.com/office/drawing/2014/main" id="{56B8E99B-5B56-46D1-B7C6-5FA088CE27FB}"/>
              </a:ext>
            </a:extLst>
          </p:cNvPr>
          <p:cNvSpPr/>
          <p:nvPr/>
        </p:nvSpPr>
        <p:spPr>
          <a:xfrm>
            <a:off x="7685169" y="1374881"/>
            <a:ext cx="70243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Clear</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Patients</a:t>
            </a:r>
          </a:p>
        </p:txBody>
      </p:sp>
      <p:sp>
        <p:nvSpPr>
          <p:cNvPr id="9" name="Rectangle 8">
            <a:extLst>
              <a:ext uri="{FF2B5EF4-FFF2-40B4-BE49-F238E27FC236}">
                <a16:creationId xmlns:a16="http://schemas.microsoft.com/office/drawing/2014/main" id="{8F754FCF-6D12-41D4-A82E-1F2CA94DAA2B}"/>
              </a:ext>
            </a:extLst>
          </p:cNvPr>
          <p:cNvSpPr/>
          <p:nvPr/>
        </p:nvSpPr>
        <p:spPr>
          <a:xfrm>
            <a:off x="6901041" y="1417585"/>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Pod</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Meetings</a:t>
            </a:r>
          </a:p>
        </p:txBody>
      </p:sp>
      <p:sp>
        <p:nvSpPr>
          <p:cNvPr id="10" name="Rectangle 9">
            <a:extLst>
              <a:ext uri="{FF2B5EF4-FFF2-40B4-BE49-F238E27FC236}">
                <a16:creationId xmlns:a16="http://schemas.microsoft.com/office/drawing/2014/main" id="{9190A244-52ED-4C6F-9E0E-86F851E58462}"/>
              </a:ext>
            </a:extLst>
          </p:cNvPr>
          <p:cNvSpPr/>
          <p:nvPr/>
        </p:nvSpPr>
        <p:spPr>
          <a:xfrm>
            <a:off x="7111045" y="2016342"/>
            <a:ext cx="503663"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QOLs</a:t>
            </a:r>
          </a:p>
        </p:txBody>
      </p:sp>
      <p:sp>
        <p:nvSpPr>
          <p:cNvPr id="11" name="Rectangle 10">
            <a:extLst>
              <a:ext uri="{FF2B5EF4-FFF2-40B4-BE49-F238E27FC236}">
                <a16:creationId xmlns:a16="http://schemas.microsoft.com/office/drawing/2014/main" id="{0D415C49-1110-48E6-9DF6-0B7676A0D834}"/>
              </a:ext>
            </a:extLst>
          </p:cNvPr>
          <p:cNvSpPr/>
          <p:nvPr/>
        </p:nvSpPr>
        <p:spPr>
          <a:xfrm>
            <a:off x="5695051" y="1986549"/>
            <a:ext cx="712054"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Startups</a:t>
            </a:r>
          </a:p>
        </p:txBody>
      </p:sp>
      <p:sp>
        <p:nvSpPr>
          <p:cNvPr id="12" name="Rectangle 11">
            <a:extLst>
              <a:ext uri="{FF2B5EF4-FFF2-40B4-BE49-F238E27FC236}">
                <a16:creationId xmlns:a16="http://schemas.microsoft.com/office/drawing/2014/main" id="{77969620-337A-4F33-9DBE-C37E2FE359DB}"/>
              </a:ext>
            </a:extLst>
          </p:cNvPr>
          <p:cNvSpPr/>
          <p:nvPr/>
        </p:nvSpPr>
        <p:spPr>
          <a:xfrm>
            <a:off x="5080785" y="647721"/>
            <a:ext cx="452367"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SIVs</a:t>
            </a:r>
          </a:p>
        </p:txBody>
      </p:sp>
      <p:sp>
        <p:nvSpPr>
          <p:cNvPr id="13" name="Rectangle 12">
            <a:extLst>
              <a:ext uri="{FF2B5EF4-FFF2-40B4-BE49-F238E27FC236}">
                <a16:creationId xmlns:a16="http://schemas.microsoft.com/office/drawing/2014/main" id="{404DF230-214C-4DA2-8B18-FE14E454686A}"/>
              </a:ext>
            </a:extLst>
          </p:cNvPr>
          <p:cNvSpPr/>
          <p:nvPr/>
        </p:nvSpPr>
        <p:spPr>
          <a:xfrm>
            <a:off x="7815573" y="1877613"/>
            <a:ext cx="572593"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Tumor</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Board</a:t>
            </a:r>
          </a:p>
        </p:txBody>
      </p:sp>
      <p:sp>
        <p:nvSpPr>
          <p:cNvPr id="14" name="Rectangle 13">
            <a:extLst>
              <a:ext uri="{FF2B5EF4-FFF2-40B4-BE49-F238E27FC236}">
                <a16:creationId xmlns:a16="http://schemas.microsoft.com/office/drawing/2014/main" id="{A6E5D89B-8D1A-4E0D-BC8A-9F3A3234B627}"/>
              </a:ext>
            </a:extLst>
          </p:cNvPr>
          <p:cNvSpPr/>
          <p:nvPr/>
        </p:nvSpPr>
        <p:spPr>
          <a:xfrm>
            <a:off x="4412883" y="1901911"/>
            <a:ext cx="103906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Consenting/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Reconsenting</a:t>
            </a:r>
          </a:p>
        </p:txBody>
      </p:sp>
      <p:sp>
        <p:nvSpPr>
          <p:cNvPr id="15" name="Rectangle 14">
            <a:extLst>
              <a:ext uri="{FF2B5EF4-FFF2-40B4-BE49-F238E27FC236}">
                <a16:creationId xmlns:a16="http://schemas.microsoft.com/office/drawing/2014/main" id="{2E06AD7D-F5EE-441E-A8FB-1E9F4D04AF86}"/>
              </a:ext>
            </a:extLst>
          </p:cNvPr>
          <p:cNvSpPr/>
          <p:nvPr/>
        </p:nvSpPr>
        <p:spPr>
          <a:xfrm>
            <a:off x="6297462" y="1809789"/>
            <a:ext cx="808235"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Screening</a:t>
            </a:r>
          </a:p>
        </p:txBody>
      </p:sp>
      <p:sp>
        <p:nvSpPr>
          <p:cNvPr id="16" name="Rectangle 15">
            <a:extLst>
              <a:ext uri="{FF2B5EF4-FFF2-40B4-BE49-F238E27FC236}">
                <a16:creationId xmlns:a16="http://schemas.microsoft.com/office/drawing/2014/main" id="{CDC2D23C-5352-4E61-A0EA-43C65880EBED}"/>
              </a:ext>
            </a:extLst>
          </p:cNvPr>
          <p:cNvSpPr/>
          <p:nvPr/>
        </p:nvSpPr>
        <p:spPr>
          <a:xfrm>
            <a:off x="3657040" y="2721367"/>
            <a:ext cx="106952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Drug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Accountability</a:t>
            </a:r>
          </a:p>
        </p:txBody>
      </p:sp>
      <p:sp>
        <p:nvSpPr>
          <p:cNvPr id="17" name="Rectangle 16">
            <a:extLst>
              <a:ext uri="{FF2B5EF4-FFF2-40B4-BE49-F238E27FC236}">
                <a16:creationId xmlns:a16="http://schemas.microsoft.com/office/drawing/2014/main" id="{7D2FC5FE-8486-457B-B6C6-E47F364DCB19}"/>
              </a:ext>
            </a:extLst>
          </p:cNvPr>
          <p:cNvSpPr/>
          <p:nvPr/>
        </p:nvSpPr>
        <p:spPr>
          <a:xfrm>
            <a:off x="4823474" y="2744675"/>
            <a:ext cx="872354"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Scheduling</a:t>
            </a:r>
          </a:p>
        </p:txBody>
      </p:sp>
      <p:sp>
        <p:nvSpPr>
          <p:cNvPr id="18" name="Rectangle 17">
            <a:extLst>
              <a:ext uri="{FF2B5EF4-FFF2-40B4-BE49-F238E27FC236}">
                <a16:creationId xmlns:a16="http://schemas.microsoft.com/office/drawing/2014/main" id="{D962643B-93CB-40AC-B2D0-6DC31AD63708}"/>
              </a:ext>
            </a:extLst>
          </p:cNvPr>
          <p:cNvSpPr/>
          <p:nvPr/>
        </p:nvSpPr>
        <p:spPr>
          <a:xfrm>
            <a:off x="6503102" y="2706764"/>
            <a:ext cx="901208"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Data</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Abstraction</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Entry</a:t>
            </a:r>
          </a:p>
        </p:txBody>
      </p:sp>
      <p:sp>
        <p:nvSpPr>
          <p:cNvPr id="19" name="Rectangle 18">
            <a:extLst>
              <a:ext uri="{FF2B5EF4-FFF2-40B4-BE49-F238E27FC236}">
                <a16:creationId xmlns:a16="http://schemas.microsoft.com/office/drawing/2014/main" id="{54BB9CF0-AA49-497E-8968-F23CD7B72D0B}"/>
              </a:ext>
            </a:extLst>
          </p:cNvPr>
          <p:cNvSpPr/>
          <p:nvPr/>
        </p:nvSpPr>
        <p:spPr>
          <a:xfrm>
            <a:off x="4418745" y="3735196"/>
            <a:ext cx="657552"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Queries</a:t>
            </a:r>
          </a:p>
        </p:txBody>
      </p:sp>
      <p:sp>
        <p:nvSpPr>
          <p:cNvPr id="20" name="Rectangle 19">
            <a:extLst>
              <a:ext uri="{FF2B5EF4-FFF2-40B4-BE49-F238E27FC236}">
                <a16:creationId xmlns:a16="http://schemas.microsoft.com/office/drawing/2014/main" id="{B490EE3C-7163-473C-BA2F-E48FF254DB0C}"/>
              </a:ext>
            </a:extLst>
          </p:cNvPr>
          <p:cNvSpPr/>
          <p:nvPr/>
        </p:nvSpPr>
        <p:spPr>
          <a:xfrm>
            <a:off x="7722882" y="2811232"/>
            <a:ext cx="67037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Monitor</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Visits</a:t>
            </a:r>
          </a:p>
        </p:txBody>
      </p:sp>
      <p:sp>
        <p:nvSpPr>
          <p:cNvPr id="21" name="Rectangle 20">
            <a:extLst>
              <a:ext uri="{FF2B5EF4-FFF2-40B4-BE49-F238E27FC236}">
                <a16:creationId xmlns:a16="http://schemas.microsoft.com/office/drawing/2014/main" id="{D6F262AC-F2C4-414B-BC25-2DBC537ECF34}"/>
              </a:ext>
            </a:extLst>
          </p:cNvPr>
          <p:cNvSpPr/>
          <p:nvPr/>
        </p:nvSpPr>
        <p:spPr>
          <a:xfrm>
            <a:off x="2465019" y="5441968"/>
            <a:ext cx="575799"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Audits</a:t>
            </a:r>
          </a:p>
        </p:txBody>
      </p:sp>
      <p:sp>
        <p:nvSpPr>
          <p:cNvPr id="22" name="Rectangle 21">
            <a:extLst>
              <a:ext uri="{FF2B5EF4-FFF2-40B4-BE49-F238E27FC236}">
                <a16:creationId xmlns:a16="http://schemas.microsoft.com/office/drawing/2014/main" id="{630B4119-9381-4A50-B4AD-DC555F5605C5}"/>
              </a:ext>
            </a:extLst>
          </p:cNvPr>
          <p:cNvSpPr/>
          <p:nvPr/>
        </p:nvSpPr>
        <p:spPr>
          <a:xfrm>
            <a:off x="6702381" y="6237829"/>
            <a:ext cx="864339"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Perform</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Transmit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ECGs</a:t>
            </a:r>
          </a:p>
        </p:txBody>
      </p:sp>
      <p:sp>
        <p:nvSpPr>
          <p:cNvPr id="23" name="Rectangle 22">
            <a:extLst>
              <a:ext uri="{FF2B5EF4-FFF2-40B4-BE49-F238E27FC236}">
                <a16:creationId xmlns:a16="http://schemas.microsoft.com/office/drawing/2014/main" id="{0E317D4E-5D7B-4F24-B5BC-E7FA4B7B9B32}"/>
              </a:ext>
            </a:extLst>
          </p:cNvPr>
          <p:cNvSpPr/>
          <p:nvPr/>
        </p:nvSpPr>
        <p:spPr>
          <a:xfrm>
            <a:off x="5709950" y="2994003"/>
            <a:ext cx="498855"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SAEs</a:t>
            </a:r>
          </a:p>
        </p:txBody>
      </p:sp>
      <p:sp>
        <p:nvSpPr>
          <p:cNvPr id="24" name="Rectangle 23">
            <a:extLst>
              <a:ext uri="{FF2B5EF4-FFF2-40B4-BE49-F238E27FC236}">
                <a16:creationId xmlns:a16="http://schemas.microsoft.com/office/drawing/2014/main" id="{59444330-CD01-4F03-949F-90341EFBF8A6}"/>
              </a:ext>
            </a:extLst>
          </p:cNvPr>
          <p:cNvSpPr/>
          <p:nvPr/>
        </p:nvSpPr>
        <p:spPr>
          <a:xfrm>
            <a:off x="8016734" y="3368149"/>
            <a:ext cx="85792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SAE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Follow Ups</a:t>
            </a:r>
          </a:p>
        </p:txBody>
      </p:sp>
      <p:sp>
        <p:nvSpPr>
          <p:cNvPr id="25" name="Rectangle 24">
            <a:extLst>
              <a:ext uri="{FF2B5EF4-FFF2-40B4-BE49-F238E27FC236}">
                <a16:creationId xmlns:a16="http://schemas.microsoft.com/office/drawing/2014/main" id="{10985C97-E945-43FE-82B5-FB7CEA2727DF}"/>
              </a:ext>
            </a:extLst>
          </p:cNvPr>
          <p:cNvSpPr/>
          <p:nvPr/>
        </p:nvSpPr>
        <p:spPr>
          <a:xfrm>
            <a:off x="6970537" y="3519753"/>
            <a:ext cx="939681"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Lab Kit Prep</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Delivery</a:t>
            </a:r>
          </a:p>
        </p:txBody>
      </p:sp>
      <p:sp>
        <p:nvSpPr>
          <p:cNvPr id="26" name="Rectangle 25">
            <a:extLst>
              <a:ext uri="{FF2B5EF4-FFF2-40B4-BE49-F238E27FC236}">
                <a16:creationId xmlns:a16="http://schemas.microsoft.com/office/drawing/2014/main" id="{2D4CCEDD-F0A2-4B8A-879A-530C893F2765}"/>
              </a:ext>
            </a:extLst>
          </p:cNvPr>
          <p:cNvSpPr/>
          <p:nvPr/>
        </p:nvSpPr>
        <p:spPr>
          <a:xfrm>
            <a:off x="5698303" y="3376682"/>
            <a:ext cx="1010212"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Lab Kit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Inventory</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Management</a:t>
            </a:r>
          </a:p>
        </p:txBody>
      </p:sp>
      <p:sp>
        <p:nvSpPr>
          <p:cNvPr id="27" name="Rectangle 26">
            <a:extLst>
              <a:ext uri="{FF2B5EF4-FFF2-40B4-BE49-F238E27FC236}">
                <a16:creationId xmlns:a16="http://schemas.microsoft.com/office/drawing/2014/main" id="{A6913DCC-F839-4FE4-90E7-36793EB08366}"/>
              </a:ext>
            </a:extLst>
          </p:cNvPr>
          <p:cNvSpPr/>
          <p:nvPr/>
        </p:nvSpPr>
        <p:spPr>
          <a:xfrm>
            <a:off x="3498939" y="3290418"/>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Rad Core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Requests</a:t>
            </a:r>
          </a:p>
        </p:txBody>
      </p:sp>
      <p:sp>
        <p:nvSpPr>
          <p:cNvPr id="28" name="Rectangle 27">
            <a:extLst>
              <a:ext uri="{FF2B5EF4-FFF2-40B4-BE49-F238E27FC236}">
                <a16:creationId xmlns:a16="http://schemas.microsoft.com/office/drawing/2014/main" id="{DADEEF85-D0AC-4EA0-89FF-B912DC480641}"/>
              </a:ext>
            </a:extLst>
          </p:cNvPr>
          <p:cNvSpPr/>
          <p:nvPr/>
        </p:nvSpPr>
        <p:spPr>
          <a:xfrm>
            <a:off x="4680164" y="3118762"/>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Staff</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Meetings</a:t>
            </a:r>
          </a:p>
        </p:txBody>
      </p:sp>
      <p:sp>
        <p:nvSpPr>
          <p:cNvPr id="29" name="Rectangle 28">
            <a:extLst>
              <a:ext uri="{FF2B5EF4-FFF2-40B4-BE49-F238E27FC236}">
                <a16:creationId xmlns:a16="http://schemas.microsoft.com/office/drawing/2014/main" id="{8CEFE814-D631-41FF-82BB-EBDF900B1C4C}"/>
              </a:ext>
            </a:extLst>
          </p:cNvPr>
          <p:cNvSpPr/>
          <p:nvPr/>
        </p:nvSpPr>
        <p:spPr>
          <a:xfrm>
            <a:off x="6546460" y="4235079"/>
            <a:ext cx="89479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Conference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Calls</a:t>
            </a:r>
          </a:p>
        </p:txBody>
      </p:sp>
      <p:sp>
        <p:nvSpPr>
          <p:cNvPr id="30" name="Rectangle 29">
            <a:extLst>
              <a:ext uri="{FF2B5EF4-FFF2-40B4-BE49-F238E27FC236}">
                <a16:creationId xmlns:a16="http://schemas.microsoft.com/office/drawing/2014/main" id="{062D060C-5DA7-4170-BDDC-23FF60AAF760}"/>
              </a:ext>
            </a:extLst>
          </p:cNvPr>
          <p:cNvSpPr/>
          <p:nvPr/>
        </p:nvSpPr>
        <p:spPr>
          <a:xfrm>
            <a:off x="7659561" y="4037332"/>
            <a:ext cx="950901"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Subject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Registration</a:t>
            </a:r>
          </a:p>
        </p:txBody>
      </p:sp>
      <p:sp>
        <p:nvSpPr>
          <p:cNvPr id="31" name="Rectangle 30">
            <a:extLst>
              <a:ext uri="{FF2B5EF4-FFF2-40B4-BE49-F238E27FC236}">
                <a16:creationId xmlns:a16="http://schemas.microsoft.com/office/drawing/2014/main" id="{C66CD436-A17B-475B-AB09-3BDDE11FAC30}"/>
              </a:ext>
            </a:extLst>
          </p:cNvPr>
          <p:cNvSpPr/>
          <p:nvPr/>
        </p:nvSpPr>
        <p:spPr>
          <a:xfrm>
            <a:off x="3152576" y="3883429"/>
            <a:ext cx="113524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Treatment Plan</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Management</a:t>
            </a:r>
          </a:p>
        </p:txBody>
      </p:sp>
      <p:sp>
        <p:nvSpPr>
          <p:cNvPr id="32" name="Rectangle 31">
            <a:extLst>
              <a:ext uri="{FF2B5EF4-FFF2-40B4-BE49-F238E27FC236}">
                <a16:creationId xmlns:a16="http://schemas.microsoft.com/office/drawing/2014/main" id="{86602475-EB03-4A5E-BF21-7FC724D93FFF}"/>
              </a:ext>
            </a:extLst>
          </p:cNvPr>
          <p:cNvSpPr/>
          <p:nvPr/>
        </p:nvSpPr>
        <p:spPr>
          <a:xfrm>
            <a:off x="5128394" y="4042091"/>
            <a:ext cx="805028"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Oral Drug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Education</a:t>
            </a:r>
          </a:p>
        </p:txBody>
      </p:sp>
      <p:sp>
        <p:nvSpPr>
          <p:cNvPr id="33" name="Rectangle 32">
            <a:extLst>
              <a:ext uri="{FF2B5EF4-FFF2-40B4-BE49-F238E27FC236}">
                <a16:creationId xmlns:a16="http://schemas.microsoft.com/office/drawing/2014/main" id="{B22A02BF-2D7C-4E4F-A027-DC24B3E44647}"/>
              </a:ext>
            </a:extLst>
          </p:cNvPr>
          <p:cNvSpPr/>
          <p:nvPr/>
        </p:nvSpPr>
        <p:spPr>
          <a:xfrm>
            <a:off x="6216193" y="4840132"/>
            <a:ext cx="100059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QA Visit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Assessments</a:t>
            </a:r>
          </a:p>
        </p:txBody>
      </p:sp>
      <p:sp>
        <p:nvSpPr>
          <p:cNvPr id="34" name="Rectangle 33">
            <a:extLst>
              <a:ext uri="{FF2B5EF4-FFF2-40B4-BE49-F238E27FC236}">
                <a16:creationId xmlns:a16="http://schemas.microsoft.com/office/drawing/2014/main" id="{9EB0556F-D813-4EA8-9C5E-6F4DEF4428F2}"/>
              </a:ext>
            </a:extLst>
          </p:cNvPr>
          <p:cNvSpPr/>
          <p:nvPr/>
        </p:nvSpPr>
        <p:spPr>
          <a:xfrm>
            <a:off x="8050398" y="4599415"/>
            <a:ext cx="790601"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Survival</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Follow Up</a:t>
            </a:r>
          </a:p>
        </p:txBody>
      </p:sp>
      <p:sp>
        <p:nvSpPr>
          <p:cNvPr id="35" name="Rectangle 34">
            <a:extLst>
              <a:ext uri="{FF2B5EF4-FFF2-40B4-BE49-F238E27FC236}">
                <a16:creationId xmlns:a16="http://schemas.microsoft.com/office/drawing/2014/main" id="{F51E532F-2919-4DAE-BAD8-4D2D08C52987}"/>
              </a:ext>
            </a:extLst>
          </p:cNvPr>
          <p:cNvSpPr/>
          <p:nvPr/>
        </p:nvSpPr>
        <p:spPr>
          <a:xfrm>
            <a:off x="3754689" y="4370893"/>
            <a:ext cx="1239442"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Process</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Reimbursements</a:t>
            </a:r>
          </a:p>
        </p:txBody>
      </p:sp>
      <p:sp>
        <p:nvSpPr>
          <p:cNvPr id="36" name="Rectangle 35">
            <a:extLst>
              <a:ext uri="{FF2B5EF4-FFF2-40B4-BE49-F238E27FC236}">
                <a16:creationId xmlns:a16="http://schemas.microsoft.com/office/drawing/2014/main" id="{B0BAF7D2-05FC-438B-8084-332253532076}"/>
              </a:ext>
            </a:extLst>
          </p:cNvPr>
          <p:cNvSpPr/>
          <p:nvPr/>
        </p:nvSpPr>
        <p:spPr>
          <a:xfrm>
            <a:off x="4984896" y="5143404"/>
            <a:ext cx="97494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Coordinate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TPF Services</a:t>
            </a:r>
          </a:p>
        </p:txBody>
      </p:sp>
      <p:sp>
        <p:nvSpPr>
          <p:cNvPr id="37" name="Rectangle 36">
            <a:extLst>
              <a:ext uri="{FF2B5EF4-FFF2-40B4-BE49-F238E27FC236}">
                <a16:creationId xmlns:a16="http://schemas.microsoft.com/office/drawing/2014/main" id="{7FE599C7-787C-438E-9DD1-C331B7DD4C14}"/>
              </a:ext>
            </a:extLst>
          </p:cNvPr>
          <p:cNvSpPr/>
          <p:nvPr/>
        </p:nvSpPr>
        <p:spPr>
          <a:xfrm>
            <a:off x="7296299" y="5173312"/>
            <a:ext cx="116089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Communication</a:t>
            </a:r>
          </a:p>
        </p:txBody>
      </p:sp>
      <p:sp>
        <p:nvSpPr>
          <p:cNvPr id="38" name="Rectangle 37">
            <a:extLst>
              <a:ext uri="{FF2B5EF4-FFF2-40B4-BE49-F238E27FC236}">
                <a16:creationId xmlns:a16="http://schemas.microsoft.com/office/drawing/2014/main" id="{B8171A84-E4B8-4B80-85FC-4D5101D05625}"/>
              </a:ext>
            </a:extLst>
          </p:cNvPr>
          <p:cNvSpPr/>
          <p:nvPr/>
        </p:nvSpPr>
        <p:spPr>
          <a:xfrm>
            <a:off x="8787723" y="5202740"/>
            <a:ext cx="699230"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Request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Outside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Records</a:t>
            </a:r>
          </a:p>
        </p:txBody>
      </p:sp>
      <p:sp>
        <p:nvSpPr>
          <p:cNvPr id="39" name="Rectangle 38">
            <a:extLst>
              <a:ext uri="{FF2B5EF4-FFF2-40B4-BE49-F238E27FC236}">
                <a16:creationId xmlns:a16="http://schemas.microsoft.com/office/drawing/2014/main" id="{50F0D866-D4E0-46A2-8FD9-55D82CA14149}"/>
              </a:ext>
            </a:extLst>
          </p:cNvPr>
          <p:cNvSpPr/>
          <p:nvPr/>
        </p:nvSpPr>
        <p:spPr>
          <a:xfrm>
            <a:off x="2613934" y="4476440"/>
            <a:ext cx="80823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Billing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Calendars</a:t>
            </a:r>
          </a:p>
        </p:txBody>
      </p:sp>
      <p:sp>
        <p:nvSpPr>
          <p:cNvPr id="40" name="Rectangle 39">
            <a:extLst>
              <a:ext uri="{FF2B5EF4-FFF2-40B4-BE49-F238E27FC236}">
                <a16:creationId xmlns:a16="http://schemas.microsoft.com/office/drawing/2014/main" id="{D76D951D-5996-49E7-A12D-9054C8573539}"/>
              </a:ext>
            </a:extLst>
          </p:cNvPr>
          <p:cNvSpPr/>
          <p:nvPr/>
        </p:nvSpPr>
        <p:spPr>
          <a:xfrm>
            <a:off x="3228077" y="5071935"/>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Tissue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Requests</a:t>
            </a:r>
          </a:p>
        </p:txBody>
      </p:sp>
      <p:sp>
        <p:nvSpPr>
          <p:cNvPr id="41" name="Rectangle 40">
            <a:extLst>
              <a:ext uri="{FF2B5EF4-FFF2-40B4-BE49-F238E27FC236}">
                <a16:creationId xmlns:a16="http://schemas.microsoft.com/office/drawing/2014/main" id="{DAC1B5E8-E70D-40F5-B1D7-EC105A491BAE}"/>
              </a:ext>
            </a:extLst>
          </p:cNvPr>
          <p:cNvSpPr/>
          <p:nvPr/>
        </p:nvSpPr>
        <p:spPr>
          <a:xfrm>
            <a:off x="3957186" y="5623206"/>
            <a:ext cx="1136850"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Research</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Chart Creation</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Maintenance</a:t>
            </a:r>
          </a:p>
        </p:txBody>
      </p:sp>
      <p:sp>
        <p:nvSpPr>
          <p:cNvPr id="42" name="Rectangle 41">
            <a:extLst>
              <a:ext uri="{FF2B5EF4-FFF2-40B4-BE49-F238E27FC236}">
                <a16:creationId xmlns:a16="http://schemas.microsoft.com/office/drawing/2014/main" id="{7EE9F956-09FF-4FCD-8CC5-EDB2EEFDD847}"/>
              </a:ext>
            </a:extLst>
          </p:cNvPr>
          <p:cNvSpPr/>
          <p:nvPr/>
        </p:nvSpPr>
        <p:spPr>
          <a:xfrm>
            <a:off x="5737433" y="5606268"/>
            <a:ext cx="1063112"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Officewide &amp;</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Study-Specific</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Training</a:t>
            </a:r>
          </a:p>
        </p:txBody>
      </p:sp>
      <p:sp>
        <p:nvSpPr>
          <p:cNvPr id="43" name="Rectangle 42">
            <a:extLst>
              <a:ext uri="{FF2B5EF4-FFF2-40B4-BE49-F238E27FC236}">
                <a16:creationId xmlns:a16="http://schemas.microsoft.com/office/drawing/2014/main" id="{EEAAEADE-903A-43B9-B501-6D689F4CE193}"/>
              </a:ext>
            </a:extLst>
          </p:cNvPr>
          <p:cNvSpPr/>
          <p:nvPr/>
        </p:nvSpPr>
        <p:spPr>
          <a:xfrm>
            <a:off x="7898288" y="5836380"/>
            <a:ext cx="1011815"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Documenting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Reporting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Deviation</a:t>
            </a:r>
          </a:p>
        </p:txBody>
      </p:sp>
      <p:sp>
        <p:nvSpPr>
          <p:cNvPr id="44" name="Rectangle 43">
            <a:extLst>
              <a:ext uri="{FF2B5EF4-FFF2-40B4-BE49-F238E27FC236}">
                <a16:creationId xmlns:a16="http://schemas.microsoft.com/office/drawing/2014/main" id="{586A1568-F0A2-45C3-86DA-9613ED457E07}"/>
              </a:ext>
            </a:extLst>
          </p:cNvPr>
          <p:cNvSpPr/>
          <p:nvPr/>
        </p:nvSpPr>
        <p:spPr>
          <a:xfrm>
            <a:off x="9389027" y="6048661"/>
            <a:ext cx="997388"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CAPA</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Development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Execution</a:t>
            </a:r>
          </a:p>
        </p:txBody>
      </p:sp>
      <p:sp>
        <p:nvSpPr>
          <p:cNvPr id="45" name="Rectangle 44">
            <a:extLst>
              <a:ext uri="{FF2B5EF4-FFF2-40B4-BE49-F238E27FC236}">
                <a16:creationId xmlns:a16="http://schemas.microsoft.com/office/drawing/2014/main" id="{98AF4A48-1172-4A7C-942B-3220855306DE}"/>
              </a:ext>
            </a:extLst>
          </p:cNvPr>
          <p:cNvSpPr/>
          <p:nvPr/>
        </p:nvSpPr>
        <p:spPr>
          <a:xfrm>
            <a:off x="5278105" y="6333314"/>
            <a:ext cx="67037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DSMC</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Reports</a:t>
            </a:r>
          </a:p>
        </p:txBody>
      </p:sp>
    </p:spTree>
    <p:extLst>
      <p:ext uri="{BB962C8B-B14F-4D97-AF65-F5344CB8AC3E}">
        <p14:creationId xmlns:p14="http://schemas.microsoft.com/office/powerpoint/2010/main" val="123703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00E0-9CE0-4368-843F-015C6BFE9F2F}"/>
              </a:ext>
            </a:extLst>
          </p:cNvPr>
          <p:cNvSpPr>
            <a:spLocks noGrp="1"/>
          </p:cNvSpPr>
          <p:nvPr>
            <p:ph type="title"/>
          </p:nvPr>
        </p:nvSpPr>
        <p:spPr/>
        <p:txBody>
          <a:bodyPr>
            <a:normAutofit fontScale="90000"/>
          </a:bodyPr>
          <a:lstStyle/>
          <a:p>
            <a:r>
              <a:rPr lang="en-US" dirty="0"/>
              <a:t>Consenting</a:t>
            </a:r>
          </a:p>
        </p:txBody>
      </p:sp>
      <p:sp>
        <p:nvSpPr>
          <p:cNvPr id="3" name="Content Placeholder 2">
            <a:extLst>
              <a:ext uri="{FF2B5EF4-FFF2-40B4-BE49-F238E27FC236}">
                <a16:creationId xmlns:a16="http://schemas.microsoft.com/office/drawing/2014/main" id="{2A3C38F7-0312-4BD0-B45F-99C86923500F}"/>
              </a:ext>
            </a:extLst>
          </p:cNvPr>
          <p:cNvSpPr>
            <a:spLocks noGrp="1"/>
          </p:cNvSpPr>
          <p:nvPr>
            <p:ph idx="1"/>
          </p:nvPr>
        </p:nvSpPr>
        <p:spPr>
          <a:xfrm>
            <a:off x="439189" y="1324303"/>
            <a:ext cx="5656811" cy="4852660"/>
          </a:xfrm>
        </p:spPr>
        <p:txBody>
          <a:bodyPr/>
          <a:lstStyle/>
          <a:p>
            <a:pPr marL="0" indent="0" algn="ctr">
              <a:buNone/>
            </a:pPr>
            <a:r>
              <a:rPr lang="en-US" dirty="0"/>
              <a:t>Investigator</a:t>
            </a:r>
          </a:p>
          <a:p>
            <a:r>
              <a:rPr lang="en-US" b="0" dirty="0"/>
              <a:t>Identify prospective patient</a:t>
            </a:r>
          </a:p>
          <a:p>
            <a:r>
              <a:rPr lang="en-US" b="0" dirty="0"/>
              <a:t>Confirm slot availability</a:t>
            </a:r>
          </a:p>
          <a:p>
            <a:r>
              <a:rPr lang="en-US" b="0" dirty="0"/>
              <a:t>Introduce trial to patient</a:t>
            </a:r>
          </a:p>
          <a:p>
            <a:endParaRPr lang="en-US" dirty="0"/>
          </a:p>
          <a:p>
            <a:endParaRPr lang="en-US" dirty="0"/>
          </a:p>
        </p:txBody>
      </p:sp>
      <p:sp>
        <p:nvSpPr>
          <p:cNvPr id="4" name="Content Placeholder 2">
            <a:extLst>
              <a:ext uri="{FF2B5EF4-FFF2-40B4-BE49-F238E27FC236}">
                <a16:creationId xmlns:a16="http://schemas.microsoft.com/office/drawing/2014/main" id="{40F523E7-0E0A-46F9-9AB7-43AC793C234A}"/>
              </a:ext>
            </a:extLst>
          </p:cNvPr>
          <p:cNvSpPr txBox="1">
            <a:spLocks/>
          </p:cNvSpPr>
          <p:nvPr/>
        </p:nvSpPr>
        <p:spPr>
          <a:xfrm>
            <a:off x="6096000" y="1324303"/>
            <a:ext cx="5656811" cy="4852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baseline="0">
                <a:solidFill>
                  <a:schemeClr val="tx1"/>
                </a:solidFill>
                <a:latin typeface="Whitney Semibold"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Whitney Semibold"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dirty="0"/>
              <a:t>SC</a:t>
            </a:r>
          </a:p>
          <a:p>
            <a:pPr fontAlgn="auto">
              <a:spcAft>
                <a:spcPts val="0"/>
              </a:spcAft>
            </a:pPr>
            <a:r>
              <a:rPr lang="en-US" b="0" dirty="0"/>
              <a:t>Maintain wait list (if applicable)</a:t>
            </a:r>
          </a:p>
          <a:p>
            <a:pPr fontAlgn="auto">
              <a:spcAft>
                <a:spcPts val="0"/>
              </a:spcAft>
            </a:pPr>
            <a:r>
              <a:rPr lang="en-US" b="0" dirty="0"/>
              <a:t>Compile ICFs</a:t>
            </a:r>
          </a:p>
          <a:p>
            <a:pPr fontAlgn="auto">
              <a:spcAft>
                <a:spcPts val="0"/>
              </a:spcAft>
            </a:pPr>
            <a:r>
              <a:rPr lang="en-US" b="0" dirty="0"/>
              <a:t>Coordinate interpretation</a:t>
            </a:r>
          </a:p>
          <a:p>
            <a:pPr fontAlgn="auto">
              <a:spcAft>
                <a:spcPts val="0"/>
              </a:spcAft>
            </a:pPr>
            <a:r>
              <a:rPr lang="en-US" b="0" dirty="0"/>
              <a:t>Review with patient and collect signatures</a:t>
            </a:r>
          </a:p>
          <a:p>
            <a:pPr fontAlgn="auto">
              <a:spcAft>
                <a:spcPts val="0"/>
              </a:spcAft>
            </a:pPr>
            <a:r>
              <a:rPr lang="en-US" b="0" dirty="0"/>
              <a:t>Reach out to reg if LAR needed</a:t>
            </a:r>
          </a:p>
          <a:p>
            <a:pPr marL="0" indent="0" fontAlgn="auto">
              <a:spcAft>
                <a:spcPts val="0"/>
              </a:spcAft>
              <a:buNone/>
            </a:pPr>
            <a:endParaRPr lang="en-US" b="0" dirty="0"/>
          </a:p>
          <a:p>
            <a:pPr fontAlgn="auto">
              <a:spcAft>
                <a:spcPts val="0"/>
              </a:spcAft>
            </a:pPr>
            <a:endParaRPr lang="en-US" dirty="0"/>
          </a:p>
          <a:p>
            <a:pPr fontAlgn="auto">
              <a:spcAft>
                <a:spcPts val="0"/>
              </a:spcAft>
            </a:pPr>
            <a:endParaRPr lang="en-US" dirty="0"/>
          </a:p>
        </p:txBody>
      </p:sp>
    </p:spTree>
    <p:extLst>
      <p:ext uri="{BB962C8B-B14F-4D97-AF65-F5344CB8AC3E}">
        <p14:creationId xmlns:p14="http://schemas.microsoft.com/office/powerpoint/2010/main" val="114942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FD59-C7AA-47A4-9969-68BFE4781832}"/>
              </a:ext>
            </a:extLst>
          </p:cNvPr>
          <p:cNvSpPr>
            <a:spLocks noGrp="1"/>
          </p:cNvSpPr>
          <p:nvPr>
            <p:ph type="title"/>
          </p:nvPr>
        </p:nvSpPr>
        <p:spPr/>
        <p:txBody>
          <a:bodyPr>
            <a:normAutofit fontScale="90000"/>
          </a:bodyPr>
          <a:lstStyle/>
          <a:p>
            <a:r>
              <a:rPr lang="en-US" dirty="0" err="1"/>
              <a:t>OnCore</a:t>
            </a:r>
            <a:r>
              <a:rPr lang="en-US" dirty="0"/>
              <a:t> Calendar Build</a:t>
            </a:r>
          </a:p>
        </p:txBody>
      </p:sp>
      <p:pic>
        <p:nvPicPr>
          <p:cNvPr id="5" name="Content Placeholder 4">
            <a:extLst>
              <a:ext uri="{FF2B5EF4-FFF2-40B4-BE49-F238E27FC236}">
                <a16:creationId xmlns:a16="http://schemas.microsoft.com/office/drawing/2014/main" id="{EF7FEEFF-3846-4795-846C-D2ED34B0324B}"/>
              </a:ext>
            </a:extLst>
          </p:cNvPr>
          <p:cNvPicPr>
            <a:picLocks noGrp="1" noChangeAspect="1"/>
          </p:cNvPicPr>
          <p:nvPr>
            <p:ph idx="1"/>
          </p:nvPr>
        </p:nvPicPr>
        <p:blipFill>
          <a:blip r:embed="rId3"/>
          <a:stretch>
            <a:fillRect/>
          </a:stretch>
        </p:blipFill>
        <p:spPr>
          <a:xfrm>
            <a:off x="808222" y="1297117"/>
            <a:ext cx="10575556" cy="4860401"/>
          </a:xfrm>
        </p:spPr>
      </p:pic>
    </p:spTree>
    <p:extLst>
      <p:ext uri="{BB962C8B-B14F-4D97-AF65-F5344CB8AC3E}">
        <p14:creationId xmlns:p14="http://schemas.microsoft.com/office/powerpoint/2010/main" val="2329991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00E0-9CE0-4368-843F-015C6BFE9F2F}"/>
              </a:ext>
            </a:extLst>
          </p:cNvPr>
          <p:cNvSpPr>
            <a:spLocks noGrp="1"/>
          </p:cNvSpPr>
          <p:nvPr>
            <p:ph type="title"/>
          </p:nvPr>
        </p:nvSpPr>
        <p:spPr/>
        <p:txBody>
          <a:bodyPr>
            <a:normAutofit fontScale="90000"/>
          </a:bodyPr>
          <a:lstStyle/>
          <a:p>
            <a:r>
              <a:rPr lang="en-US" dirty="0"/>
              <a:t>Screening</a:t>
            </a:r>
          </a:p>
        </p:txBody>
      </p:sp>
      <p:sp>
        <p:nvSpPr>
          <p:cNvPr id="3" name="Content Placeholder 2">
            <a:extLst>
              <a:ext uri="{FF2B5EF4-FFF2-40B4-BE49-F238E27FC236}">
                <a16:creationId xmlns:a16="http://schemas.microsoft.com/office/drawing/2014/main" id="{2A3C38F7-0312-4BD0-B45F-99C86923500F}"/>
              </a:ext>
            </a:extLst>
          </p:cNvPr>
          <p:cNvSpPr>
            <a:spLocks noGrp="1"/>
          </p:cNvSpPr>
          <p:nvPr>
            <p:ph idx="1"/>
          </p:nvPr>
        </p:nvSpPr>
        <p:spPr>
          <a:xfrm>
            <a:off x="439189" y="1324303"/>
            <a:ext cx="5656811" cy="4852660"/>
          </a:xfrm>
        </p:spPr>
        <p:txBody>
          <a:bodyPr>
            <a:normAutofit fontScale="92500" lnSpcReduction="10000"/>
          </a:bodyPr>
          <a:lstStyle/>
          <a:p>
            <a:pPr marL="0" indent="0" algn="ctr">
              <a:buNone/>
            </a:pPr>
            <a:r>
              <a:rPr lang="en-US" dirty="0"/>
              <a:t>Investigator</a:t>
            </a:r>
          </a:p>
          <a:p>
            <a:r>
              <a:rPr lang="en-US" b="0" dirty="0"/>
              <a:t>Ensure patients can be seen</a:t>
            </a:r>
          </a:p>
          <a:p>
            <a:r>
              <a:rPr lang="en-US" b="0" dirty="0"/>
              <a:t>If fresh tissue biopsy required, determine anatomic location and method</a:t>
            </a:r>
          </a:p>
          <a:p>
            <a:r>
              <a:rPr lang="en-US" b="0" dirty="0"/>
              <a:t>Cosign CRPN (Clinical Research Progress Note)</a:t>
            </a:r>
          </a:p>
          <a:p>
            <a:r>
              <a:rPr lang="en-US" b="0" dirty="0"/>
              <a:t>Attest to individual eligibility criteria not already in Epic</a:t>
            </a:r>
          </a:p>
          <a:p>
            <a:r>
              <a:rPr lang="en-US" b="0" dirty="0"/>
              <a:t>Review eligibility packet and sign (if determined eligible)</a:t>
            </a:r>
          </a:p>
          <a:p>
            <a:endParaRPr lang="en-US" dirty="0"/>
          </a:p>
          <a:p>
            <a:endParaRPr lang="en-US" dirty="0"/>
          </a:p>
        </p:txBody>
      </p:sp>
      <p:sp>
        <p:nvSpPr>
          <p:cNvPr id="4" name="Content Placeholder 2">
            <a:extLst>
              <a:ext uri="{FF2B5EF4-FFF2-40B4-BE49-F238E27FC236}">
                <a16:creationId xmlns:a16="http://schemas.microsoft.com/office/drawing/2014/main" id="{40F523E7-0E0A-46F9-9AB7-43AC793C234A}"/>
              </a:ext>
            </a:extLst>
          </p:cNvPr>
          <p:cNvSpPr txBox="1">
            <a:spLocks/>
          </p:cNvSpPr>
          <p:nvPr/>
        </p:nvSpPr>
        <p:spPr>
          <a:xfrm>
            <a:off x="6096000" y="1324303"/>
            <a:ext cx="5656811" cy="48526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baseline="0">
                <a:solidFill>
                  <a:schemeClr val="tx1"/>
                </a:solidFill>
                <a:latin typeface="Whitney Semibold"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Whitney Semibold"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dirty="0"/>
              <a:t>SC</a:t>
            </a:r>
          </a:p>
          <a:p>
            <a:pPr fontAlgn="auto">
              <a:spcAft>
                <a:spcPts val="0"/>
              </a:spcAft>
            </a:pPr>
            <a:r>
              <a:rPr lang="en-US" b="0" dirty="0"/>
              <a:t>Schedule appointments</a:t>
            </a:r>
          </a:p>
          <a:p>
            <a:pPr fontAlgn="auto">
              <a:spcAft>
                <a:spcPts val="0"/>
              </a:spcAft>
            </a:pPr>
            <a:r>
              <a:rPr lang="en-US" b="0" dirty="0"/>
              <a:t>Apply billing timeline</a:t>
            </a:r>
          </a:p>
          <a:p>
            <a:pPr fontAlgn="auto">
              <a:spcAft>
                <a:spcPts val="0"/>
              </a:spcAft>
            </a:pPr>
            <a:r>
              <a:rPr lang="en-US" b="0" dirty="0"/>
              <a:t>Coordinate with TPF (Tissue Procurement Facility)</a:t>
            </a:r>
          </a:p>
          <a:p>
            <a:pPr fontAlgn="auto">
              <a:spcAft>
                <a:spcPts val="0"/>
              </a:spcAft>
            </a:pPr>
            <a:r>
              <a:rPr lang="en-US" b="0" dirty="0"/>
              <a:t>Write CRPN, route for co-signature</a:t>
            </a:r>
          </a:p>
          <a:p>
            <a:pPr fontAlgn="auto">
              <a:spcAft>
                <a:spcPts val="0"/>
              </a:spcAft>
            </a:pPr>
            <a:r>
              <a:rPr lang="en-US" b="0" dirty="0"/>
              <a:t>Compile eligibility packet</a:t>
            </a:r>
          </a:p>
          <a:p>
            <a:pPr fontAlgn="auto">
              <a:spcAft>
                <a:spcPts val="0"/>
              </a:spcAft>
            </a:pPr>
            <a:r>
              <a:rPr lang="en-US" b="0" dirty="0"/>
              <a:t>Secure 2</a:t>
            </a:r>
            <a:r>
              <a:rPr lang="en-US" b="0" baseline="30000" dirty="0"/>
              <a:t>nd</a:t>
            </a:r>
            <a:r>
              <a:rPr lang="en-US" b="0" dirty="0"/>
              <a:t> level and investigator reviews</a:t>
            </a:r>
          </a:p>
          <a:p>
            <a:pPr marL="0" indent="0" fontAlgn="auto">
              <a:spcAft>
                <a:spcPts val="0"/>
              </a:spcAft>
              <a:buNone/>
            </a:pPr>
            <a:endParaRPr lang="en-US" b="0" dirty="0"/>
          </a:p>
          <a:p>
            <a:pPr fontAlgn="auto">
              <a:spcAft>
                <a:spcPts val="0"/>
              </a:spcAft>
            </a:pPr>
            <a:endParaRPr lang="en-US" dirty="0"/>
          </a:p>
          <a:p>
            <a:pPr fontAlgn="auto">
              <a:spcAft>
                <a:spcPts val="0"/>
              </a:spcAft>
            </a:pPr>
            <a:endParaRPr lang="en-US" dirty="0"/>
          </a:p>
        </p:txBody>
      </p:sp>
    </p:spTree>
    <p:extLst>
      <p:ext uri="{BB962C8B-B14F-4D97-AF65-F5344CB8AC3E}">
        <p14:creationId xmlns:p14="http://schemas.microsoft.com/office/powerpoint/2010/main" val="3583308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00E0-9CE0-4368-843F-015C6BFE9F2F}"/>
              </a:ext>
            </a:extLst>
          </p:cNvPr>
          <p:cNvSpPr>
            <a:spLocks noGrp="1"/>
          </p:cNvSpPr>
          <p:nvPr>
            <p:ph type="title"/>
          </p:nvPr>
        </p:nvSpPr>
        <p:spPr/>
        <p:txBody>
          <a:bodyPr>
            <a:normAutofit fontScale="90000"/>
          </a:bodyPr>
          <a:lstStyle/>
          <a:p>
            <a:r>
              <a:rPr lang="en-US" dirty="0"/>
              <a:t>Enrolling</a:t>
            </a:r>
          </a:p>
        </p:txBody>
      </p:sp>
      <p:sp>
        <p:nvSpPr>
          <p:cNvPr id="3" name="Content Placeholder 2">
            <a:extLst>
              <a:ext uri="{FF2B5EF4-FFF2-40B4-BE49-F238E27FC236}">
                <a16:creationId xmlns:a16="http://schemas.microsoft.com/office/drawing/2014/main" id="{2A3C38F7-0312-4BD0-B45F-99C86923500F}"/>
              </a:ext>
            </a:extLst>
          </p:cNvPr>
          <p:cNvSpPr>
            <a:spLocks noGrp="1"/>
          </p:cNvSpPr>
          <p:nvPr>
            <p:ph idx="1"/>
          </p:nvPr>
        </p:nvSpPr>
        <p:spPr>
          <a:xfrm>
            <a:off x="439189" y="1324303"/>
            <a:ext cx="5656811" cy="4852660"/>
          </a:xfrm>
        </p:spPr>
        <p:txBody>
          <a:bodyPr>
            <a:normAutofit/>
          </a:bodyPr>
          <a:lstStyle/>
          <a:p>
            <a:pPr marL="0" indent="0" algn="ctr">
              <a:buNone/>
            </a:pPr>
            <a:r>
              <a:rPr lang="en-US" dirty="0"/>
              <a:t>Investigator</a:t>
            </a:r>
          </a:p>
          <a:p>
            <a:r>
              <a:rPr lang="en-US" b="0" dirty="0"/>
              <a:t>Coordinate SOC needs with care team (e.g., nurse navigator, CPP)</a:t>
            </a:r>
          </a:p>
          <a:p>
            <a:endParaRPr lang="en-US" dirty="0"/>
          </a:p>
        </p:txBody>
      </p:sp>
      <p:sp>
        <p:nvSpPr>
          <p:cNvPr id="4" name="Content Placeholder 2">
            <a:extLst>
              <a:ext uri="{FF2B5EF4-FFF2-40B4-BE49-F238E27FC236}">
                <a16:creationId xmlns:a16="http://schemas.microsoft.com/office/drawing/2014/main" id="{40F523E7-0E0A-46F9-9AB7-43AC793C234A}"/>
              </a:ext>
            </a:extLst>
          </p:cNvPr>
          <p:cNvSpPr txBox="1">
            <a:spLocks/>
          </p:cNvSpPr>
          <p:nvPr/>
        </p:nvSpPr>
        <p:spPr>
          <a:xfrm>
            <a:off x="6096000" y="1324303"/>
            <a:ext cx="5656811" cy="4852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baseline="0">
                <a:solidFill>
                  <a:schemeClr val="tx1"/>
                </a:solidFill>
                <a:latin typeface="Whitney Semibold"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Whitney Semibold"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dirty="0"/>
              <a:t>SC</a:t>
            </a:r>
          </a:p>
          <a:p>
            <a:pPr fontAlgn="auto">
              <a:spcAft>
                <a:spcPts val="0"/>
              </a:spcAft>
            </a:pPr>
            <a:r>
              <a:rPr lang="en-US" b="0" dirty="0"/>
              <a:t>Register with sponsor</a:t>
            </a:r>
          </a:p>
          <a:p>
            <a:pPr fontAlgn="auto">
              <a:spcAft>
                <a:spcPts val="0"/>
              </a:spcAft>
            </a:pPr>
            <a:r>
              <a:rPr lang="en-US" b="0" dirty="0"/>
              <a:t>Schedule appointments/admission</a:t>
            </a:r>
          </a:p>
          <a:p>
            <a:pPr fontAlgn="auto">
              <a:spcAft>
                <a:spcPts val="0"/>
              </a:spcAft>
            </a:pPr>
            <a:r>
              <a:rPr lang="en-US" b="0" dirty="0"/>
              <a:t>Prep lab kits</a:t>
            </a:r>
          </a:p>
          <a:p>
            <a:pPr fontAlgn="auto">
              <a:spcAft>
                <a:spcPts val="0"/>
              </a:spcAft>
            </a:pPr>
            <a:r>
              <a:rPr lang="en-US" b="0" dirty="0"/>
              <a:t>Queue up treatment plan</a:t>
            </a:r>
          </a:p>
          <a:p>
            <a:pPr fontAlgn="auto">
              <a:spcAft>
                <a:spcPts val="0"/>
              </a:spcAft>
            </a:pPr>
            <a:r>
              <a:rPr lang="en-US" b="0" dirty="0"/>
              <a:t>Notify IDS (Investigational Drug Services)</a:t>
            </a:r>
          </a:p>
          <a:p>
            <a:pPr fontAlgn="auto">
              <a:spcAft>
                <a:spcPts val="0"/>
              </a:spcAft>
            </a:pPr>
            <a:endParaRPr lang="en-US" dirty="0"/>
          </a:p>
          <a:p>
            <a:pPr fontAlgn="auto">
              <a:spcAft>
                <a:spcPts val="0"/>
              </a:spcAft>
            </a:pPr>
            <a:endParaRPr lang="en-US" dirty="0"/>
          </a:p>
        </p:txBody>
      </p:sp>
    </p:spTree>
    <p:extLst>
      <p:ext uri="{BB962C8B-B14F-4D97-AF65-F5344CB8AC3E}">
        <p14:creationId xmlns:p14="http://schemas.microsoft.com/office/powerpoint/2010/main" val="9191245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00E0-9CE0-4368-843F-015C6BFE9F2F}"/>
              </a:ext>
            </a:extLst>
          </p:cNvPr>
          <p:cNvSpPr>
            <a:spLocks noGrp="1"/>
          </p:cNvSpPr>
          <p:nvPr>
            <p:ph type="title"/>
          </p:nvPr>
        </p:nvSpPr>
        <p:spPr/>
        <p:txBody>
          <a:bodyPr>
            <a:normAutofit fontScale="90000"/>
          </a:bodyPr>
          <a:lstStyle/>
          <a:p>
            <a:r>
              <a:rPr lang="en-US" dirty="0"/>
              <a:t>Patient Visits</a:t>
            </a:r>
          </a:p>
        </p:txBody>
      </p:sp>
      <p:sp>
        <p:nvSpPr>
          <p:cNvPr id="3" name="Content Placeholder 2">
            <a:extLst>
              <a:ext uri="{FF2B5EF4-FFF2-40B4-BE49-F238E27FC236}">
                <a16:creationId xmlns:a16="http://schemas.microsoft.com/office/drawing/2014/main" id="{2A3C38F7-0312-4BD0-B45F-99C86923500F}"/>
              </a:ext>
            </a:extLst>
          </p:cNvPr>
          <p:cNvSpPr>
            <a:spLocks noGrp="1"/>
          </p:cNvSpPr>
          <p:nvPr>
            <p:ph idx="1"/>
          </p:nvPr>
        </p:nvSpPr>
        <p:spPr>
          <a:xfrm>
            <a:off x="439189" y="1324303"/>
            <a:ext cx="5656811" cy="4852660"/>
          </a:xfrm>
        </p:spPr>
        <p:txBody>
          <a:bodyPr>
            <a:normAutofit lnSpcReduction="10000"/>
          </a:bodyPr>
          <a:lstStyle/>
          <a:p>
            <a:pPr marL="0" indent="0" algn="ctr">
              <a:buNone/>
            </a:pPr>
            <a:r>
              <a:rPr lang="en-US" dirty="0"/>
              <a:t>Investigator</a:t>
            </a:r>
          </a:p>
          <a:p>
            <a:r>
              <a:rPr lang="en-US" b="0" dirty="0"/>
              <a:t>Coordinate SOC needs with care team (e.g., nurse navigator, CPP)</a:t>
            </a:r>
          </a:p>
          <a:p>
            <a:r>
              <a:rPr lang="en-US" b="0" dirty="0"/>
              <a:t>Confirm grading and provide attribution for AEs</a:t>
            </a:r>
          </a:p>
          <a:p>
            <a:r>
              <a:rPr lang="en-US" b="0" dirty="0"/>
              <a:t>Review assessments and make medical decisions</a:t>
            </a:r>
          </a:p>
          <a:p>
            <a:r>
              <a:rPr lang="en-US" b="0" dirty="0"/>
              <a:t>Clear patients and sign orders (attending physicians only)</a:t>
            </a:r>
          </a:p>
          <a:p>
            <a:endParaRPr lang="en-US" dirty="0"/>
          </a:p>
        </p:txBody>
      </p:sp>
      <p:sp>
        <p:nvSpPr>
          <p:cNvPr id="4" name="Content Placeholder 2">
            <a:extLst>
              <a:ext uri="{FF2B5EF4-FFF2-40B4-BE49-F238E27FC236}">
                <a16:creationId xmlns:a16="http://schemas.microsoft.com/office/drawing/2014/main" id="{40F523E7-0E0A-46F9-9AB7-43AC793C234A}"/>
              </a:ext>
            </a:extLst>
          </p:cNvPr>
          <p:cNvSpPr txBox="1">
            <a:spLocks/>
          </p:cNvSpPr>
          <p:nvPr/>
        </p:nvSpPr>
        <p:spPr>
          <a:xfrm>
            <a:off x="6096000" y="1324303"/>
            <a:ext cx="5656811" cy="48526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baseline="0">
                <a:solidFill>
                  <a:schemeClr val="tx1"/>
                </a:solidFill>
                <a:latin typeface="Whitney Semibold"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Whitney Semibold"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dirty="0"/>
              <a:t>SC</a:t>
            </a:r>
          </a:p>
          <a:p>
            <a:pPr fontAlgn="auto">
              <a:spcAft>
                <a:spcPts val="0"/>
              </a:spcAft>
            </a:pPr>
            <a:r>
              <a:rPr lang="en-US" b="0" dirty="0"/>
              <a:t>Reconsents</a:t>
            </a:r>
          </a:p>
          <a:p>
            <a:pPr fontAlgn="auto">
              <a:spcAft>
                <a:spcPts val="0"/>
              </a:spcAft>
            </a:pPr>
            <a:r>
              <a:rPr lang="en-US" b="0" dirty="0"/>
              <a:t>QOLs</a:t>
            </a:r>
          </a:p>
          <a:p>
            <a:pPr fontAlgn="auto">
              <a:spcAft>
                <a:spcPts val="0"/>
              </a:spcAft>
            </a:pPr>
            <a:r>
              <a:rPr lang="en-US" b="0" dirty="0"/>
              <a:t>Perform AE assessment</a:t>
            </a:r>
          </a:p>
          <a:p>
            <a:pPr fontAlgn="auto">
              <a:spcAft>
                <a:spcPts val="0"/>
              </a:spcAft>
            </a:pPr>
            <a:r>
              <a:rPr lang="en-US" b="0" dirty="0"/>
              <a:t>Conduct con med review</a:t>
            </a:r>
          </a:p>
          <a:p>
            <a:pPr fontAlgn="auto">
              <a:spcAft>
                <a:spcPts val="0"/>
              </a:spcAft>
            </a:pPr>
            <a:r>
              <a:rPr lang="en-US" b="0" dirty="0"/>
              <a:t>Drug education &amp; accountability (for PO drugs)</a:t>
            </a:r>
          </a:p>
          <a:p>
            <a:pPr fontAlgn="auto">
              <a:spcAft>
                <a:spcPts val="0"/>
              </a:spcAft>
            </a:pPr>
            <a:r>
              <a:rPr lang="en-US" b="0" dirty="0"/>
              <a:t>Ensure all assessments completed per protocol and clear patients</a:t>
            </a:r>
          </a:p>
        </p:txBody>
      </p:sp>
    </p:spTree>
    <p:extLst>
      <p:ext uri="{BB962C8B-B14F-4D97-AF65-F5344CB8AC3E}">
        <p14:creationId xmlns:p14="http://schemas.microsoft.com/office/powerpoint/2010/main" val="18598753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00E0-9CE0-4368-843F-015C6BFE9F2F}"/>
              </a:ext>
            </a:extLst>
          </p:cNvPr>
          <p:cNvSpPr>
            <a:spLocks noGrp="1"/>
          </p:cNvSpPr>
          <p:nvPr>
            <p:ph type="title"/>
          </p:nvPr>
        </p:nvSpPr>
        <p:spPr/>
        <p:txBody>
          <a:bodyPr>
            <a:normAutofit fontScale="90000"/>
          </a:bodyPr>
          <a:lstStyle/>
          <a:p>
            <a:r>
              <a:rPr lang="en-US" dirty="0"/>
              <a:t>Visit Wrap-up</a:t>
            </a:r>
          </a:p>
        </p:txBody>
      </p:sp>
      <p:sp>
        <p:nvSpPr>
          <p:cNvPr id="3" name="Content Placeholder 2">
            <a:extLst>
              <a:ext uri="{FF2B5EF4-FFF2-40B4-BE49-F238E27FC236}">
                <a16:creationId xmlns:a16="http://schemas.microsoft.com/office/drawing/2014/main" id="{2A3C38F7-0312-4BD0-B45F-99C86923500F}"/>
              </a:ext>
            </a:extLst>
          </p:cNvPr>
          <p:cNvSpPr>
            <a:spLocks noGrp="1"/>
          </p:cNvSpPr>
          <p:nvPr>
            <p:ph idx="1"/>
          </p:nvPr>
        </p:nvSpPr>
        <p:spPr>
          <a:xfrm>
            <a:off x="439189" y="1324303"/>
            <a:ext cx="5656811" cy="4852660"/>
          </a:xfrm>
        </p:spPr>
        <p:txBody>
          <a:bodyPr>
            <a:normAutofit/>
          </a:bodyPr>
          <a:lstStyle/>
          <a:p>
            <a:pPr marL="0" indent="0" algn="ctr">
              <a:buNone/>
            </a:pPr>
            <a:r>
              <a:rPr lang="en-US" dirty="0"/>
              <a:t>Investigator</a:t>
            </a:r>
          </a:p>
          <a:p>
            <a:r>
              <a:rPr lang="en-US" b="0" dirty="0"/>
              <a:t>Sign ECG tracings</a:t>
            </a:r>
          </a:p>
          <a:p>
            <a:r>
              <a:rPr lang="en-US" b="0" dirty="0"/>
              <a:t>Cosign CRPN</a:t>
            </a:r>
          </a:p>
          <a:p>
            <a:r>
              <a:rPr lang="en-US" b="0" dirty="0"/>
              <a:t>Complete office visit note</a:t>
            </a:r>
          </a:p>
          <a:p>
            <a:r>
              <a:rPr lang="en-US" b="0" dirty="0"/>
              <a:t>Provide risk determination for deviations</a:t>
            </a:r>
          </a:p>
          <a:p>
            <a:endParaRPr lang="en-US" dirty="0"/>
          </a:p>
        </p:txBody>
      </p:sp>
      <p:sp>
        <p:nvSpPr>
          <p:cNvPr id="4" name="Content Placeholder 2">
            <a:extLst>
              <a:ext uri="{FF2B5EF4-FFF2-40B4-BE49-F238E27FC236}">
                <a16:creationId xmlns:a16="http://schemas.microsoft.com/office/drawing/2014/main" id="{40F523E7-0E0A-46F9-9AB7-43AC793C234A}"/>
              </a:ext>
            </a:extLst>
          </p:cNvPr>
          <p:cNvSpPr txBox="1">
            <a:spLocks/>
          </p:cNvSpPr>
          <p:nvPr/>
        </p:nvSpPr>
        <p:spPr>
          <a:xfrm>
            <a:off x="6096000" y="1324303"/>
            <a:ext cx="5656811" cy="4852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baseline="0">
                <a:solidFill>
                  <a:schemeClr val="tx1"/>
                </a:solidFill>
                <a:latin typeface="Whitney Semibold"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Whitney Semibold"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dirty="0"/>
              <a:t>SC</a:t>
            </a:r>
          </a:p>
          <a:p>
            <a:pPr fontAlgn="auto">
              <a:spcAft>
                <a:spcPts val="0"/>
              </a:spcAft>
            </a:pPr>
            <a:r>
              <a:rPr lang="en-US" b="0" dirty="0"/>
              <a:t>Complete CRPN</a:t>
            </a:r>
          </a:p>
          <a:p>
            <a:pPr fontAlgn="auto">
              <a:spcAft>
                <a:spcPts val="0"/>
              </a:spcAft>
            </a:pPr>
            <a:r>
              <a:rPr lang="en-US" b="0" dirty="0"/>
              <a:t>Report deviations (due to error, patient refusal/noncompliance, adverse weather, etc.)</a:t>
            </a:r>
          </a:p>
          <a:p>
            <a:pPr fontAlgn="auto">
              <a:spcAft>
                <a:spcPts val="0"/>
              </a:spcAft>
            </a:pPr>
            <a:r>
              <a:rPr lang="en-US" b="0" dirty="0"/>
              <a:t>Beacon – complete the day</a:t>
            </a:r>
          </a:p>
          <a:p>
            <a:pPr fontAlgn="auto">
              <a:spcAft>
                <a:spcPts val="0"/>
              </a:spcAft>
            </a:pPr>
            <a:r>
              <a:rPr lang="en-US" b="0" dirty="0"/>
              <a:t>Scheduling/adjustments</a:t>
            </a:r>
          </a:p>
        </p:txBody>
      </p:sp>
    </p:spTree>
    <p:extLst>
      <p:ext uri="{BB962C8B-B14F-4D97-AF65-F5344CB8AC3E}">
        <p14:creationId xmlns:p14="http://schemas.microsoft.com/office/powerpoint/2010/main" val="15291586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a:extLst>
              <a:ext uri="{FF2B5EF4-FFF2-40B4-BE49-F238E27FC236}">
                <a16:creationId xmlns:a16="http://schemas.microsoft.com/office/drawing/2014/main" id="{A5071169-C435-4E3E-8519-BA9FF0B9C217}"/>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3546" b="9916"/>
          <a:stretch/>
        </p:blipFill>
        <p:spPr bwMode="auto">
          <a:xfrm>
            <a:off x="20" y="10"/>
            <a:ext cx="12191980" cy="6857990"/>
          </a:xfrm>
          <a:prstGeom prst="rect">
            <a:avLst/>
          </a:prstGeom>
          <a:solidFill>
            <a:srgbClr val="FFFFFF"/>
          </a:solidFill>
        </p:spPr>
      </p:pic>
      <p:sp>
        <p:nvSpPr>
          <p:cNvPr id="89" name="Rectangle 88">
            <a:extLst>
              <a:ext uri="{FF2B5EF4-FFF2-40B4-BE49-F238E27FC236}">
                <a16:creationId xmlns:a16="http://schemas.microsoft.com/office/drawing/2014/main" id="{714330DC-FC9D-42E9-8478-585EE35AB02D}"/>
              </a:ext>
            </a:extLst>
          </p:cNvPr>
          <p:cNvSpPr/>
          <p:nvPr/>
        </p:nvSpPr>
        <p:spPr>
          <a:xfrm>
            <a:off x="5849041" y="1279448"/>
            <a:ext cx="933268" cy="430887"/>
          </a:xfrm>
          <a:prstGeom prst="rect">
            <a:avLst/>
          </a:prstGeom>
          <a:noFill/>
          <a:effectLst>
            <a:glow rad="63500">
              <a:schemeClr val="accent1">
                <a:satMod val="175000"/>
                <a:alpha val="40000"/>
              </a:schemeClr>
            </a:glow>
          </a:effectLst>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Assessment</a:t>
            </a:r>
          </a:p>
        </p:txBody>
      </p:sp>
      <p:sp>
        <p:nvSpPr>
          <p:cNvPr id="90" name="Rectangle 89">
            <a:extLst>
              <a:ext uri="{FF2B5EF4-FFF2-40B4-BE49-F238E27FC236}">
                <a16:creationId xmlns:a16="http://schemas.microsoft.com/office/drawing/2014/main" id="{05D05AA5-8A8C-4E47-9570-00C35D7FF2C4}"/>
              </a:ext>
            </a:extLst>
          </p:cNvPr>
          <p:cNvSpPr/>
          <p:nvPr/>
        </p:nvSpPr>
        <p:spPr>
          <a:xfrm>
            <a:off x="4958316" y="951650"/>
            <a:ext cx="117692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CRPNs (Visit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Documentation)</a:t>
            </a:r>
          </a:p>
        </p:txBody>
      </p:sp>
      <p:sp>
        <p:nvSpPr>
          <p:cNvPr id="91" name="Rectangle 90">
            <a:extLst>
              <a:ext uri="{FF2B5EF4-FFF2-40B4-BE49-F238E27FC236}">
                <a16:creationId xmlns:a16="http://schemas.microsoft.com/office/drawing/2014/main" id="{F462AFF5-5ECF-4B8B-BD27-ABF60C39585A}"/>
              </a:ext>
            </a:extLst>
          </p:cNvPr>
          <p:cNvSpPr/>
          <p:nvPr/>
        </p:nvSpPr>
        <p:spPr>
          <a:xfrm>
            <a:off x="4959573" y="1484760"/>
            <a:ext cx="808235"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Con Med</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Collection</a:t>
            </a:r>
          </a:p>
        </p:txBody>
      </p:sp>
      <p:sp>
        <p:nvSpPr>
          <p:cNvPr id="92" name="Rectangle 91">
            <a:extLst>
              <a:ext uri="{FF2B5EF4-FFF2-40B4-BE49-F238E27FC236}">
                <a16:creationId xmlns:a16="http://schemas.microsoft.com/office/drawing/2014/main" id="{B191519D-7F77-4215-A342-606504B46AE3}"/>
              </a:ext>
            </a:extLst>
          </p:cNvPr>
          <p:cNvSpPr/>
          <p:nvPr/>
        </p:nvSpPr>
        <p:spPr>
          <a:xfrm>
            <a:off x="7685169" y="1374881"/>
            <a:ext cx="70243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Clear</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Patients</a:t>
            </a:r>
          </a:p>
        </p:txBody>
      </p:sp>
      <p:sp>
        <p:nvSpPr>
          <p:cNvPr id="93" name="Rectangle 92">
            <a:extLst>
              <a:ext uri="{FF2B5EF4-FFF2-40B4-BE49-F238E27FC236}">
                <a16:creationId xmlns:a16="http://schemas.microsoft.com/office/drawing/2014/main" id="{53F090FE-4B6F-4F1B-B465-607159DB888F}"/>
              </a:ext>
            </a:extLst>
          </p:cNvPr>
          <p:cNvSpPr/>
          <p:nvPr/>
        </p:nvSpPr>
        <p:spPr>
          <a:xfrm>
            <a:off x="6901041" y="1417585"/>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Pod</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Meetings</a:t>
            </a:r>
          </a:p>
        </p:txBody>
      </p:sp>
      <p:sp>
        <p:nvSpPr>
          <p:cNvPr id="94" name="Rectangle 93">
            <a:extLst>
              <a:ext uri="{FF2B5EF4-FFF2-40B4-BE49-F238E27FC236}">
                <a16:creationId xmlns:a16="http://schemas.microsoft.com/office/drawing/2014/main" id="{BCA392CA-000F-4AE7-A007-6C7D9490D6F0}"/>
              </a:ext>
            </a:extLst>
          </p:cNvPr>
          <p:cNvSpPr/>
          <p:nvPr/>
        </p:nvSpPr>
        <p:spPr>
          <a:xfrm>
            <a:off x="7111045" y="2016342"/>
            <a:ext cx="503663"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QOLs</a:t>
            </a:r>
          </a:p>
        </p:txBody>
      </p:sp>
      <p:sp>
        <p:nvSpPr>
          <p:cNvPr id="95" name="Rectangle 94">
            <a:extLst>
              <a:ext uri="{FF2B5EF4-FFF2-40B4-BE49-F238E27FC236}">
                <a16:creationId xmlns:a16="http://schemas.microsoft.com/office/drawing/2014/main" id="{12203958-FA55-440D-9A89-A1DA12AE5D73}"/>
              </a:ext>
            </a:extLst>
          </p:cNvPr>
          <p:cNvSpPr/>
          <p:nvPr/>
        </p:nvSpPr>
        <p:spPr>
          <a:xfrm>
            <a:off x="5695051" y="1986549"/>
            <a:ext cx="712054"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Startups</a:t>
            </a:r>
          </a:p>
        </p:txBody>
      </p:sp>
      <p:sp>
        <p:nvSpPr>
          <p:cNvPr id="96" name="Rectangle 95">
            <a:extLst>
              <a:ext uri="{FF2B5EF4-FFF2-40B4-BE49-F238E27FC236}">
                <a16:creationId xmlns:a16="http://schemas.microsoft.com/office/drawing/2014/main" id="{31DB9ECA-2782-4426-9036-742F620B5E56}"/>
              </a:ext>
            </a:extLst>
          </p:cNvPr>
          <p:cNvSpPr/>
          <p:nvPr/>
        </p:nvSpPr>
        <p:spPr>
          <a:xfrm>
            <a:off x="5080785" y="647721"/>
            <a:ext cx="452367"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SIVs</a:t>
            </a:r>
          </a:p>
        </p:txBody>
      </p:sp>
      <p:sp>
        <p:nvSpPr>
          <p:cNvPr id="97" name="Rectangle 96">
            <a:extLst>
              <a:ext uri="{FF2B5EF4-FFF2-40B4-BE49-F238E27FC236}">
                <a16:creationId xmlns:a16="http://schemas.microsoft.com/office/drawing/2014/main" id="{A5486F72-AB60-4BEA-8125-1CA6917F18E5}"/>
              </a:ext>
            </a:extLst>
          </p:cNvPr>
          <p:cNvSpPr/>
          <p:nvPr/>
        </p:nvSpPr>
        <p:spPr>
          <a:xfrm>
            <a:off x="7815573" y="1877613"/>
            <a:ext cx="572593"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Tumor</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Board</a:t>
            </a:r>
          </a:p>
        </p:txBody>
      </p:sp>
      <p:sp>
        <p:nvSpPr>
          <p:cNvPr id="98" name="Rectangle 97">
            <a:extLst>
              <a:ext uri="{FF2B5EF4-FFF2-40B4-BE49-F238E27FC236}">
                <a16:creationId xmlns:a16="http://schemas.microsoft.com/office/drawing/2014/main" id="{6B09655E-54E1-4D61-9F21-8D22A792425F}"/>
              </a:ext>
            </a:extLst>
          </p:cNvPr>
          <p:cNvSpPr/>
          <p:nvPr/>
        </p:nvSpPr>
        <p:spPr>
          <a:xfrm>
            <a:off x="4412883" y="1901911"/>
            <a:ext cx="103906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Consenting/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Reconsenting</a:t>
            </a:r>
          </a:p>
        </p:txBody>
      </p:sp>
      <p:sp>
        <p:nvSpPr>
          <p:cNvPr id="99" name="Rectangle 98">
            <a:extLst>
              <a:ext uri="{FF2B5EF4-FFF2-40B4-BE49-F238E27FC236}">
                <a16:creationId xmlns:a16="http://schemas.microsoft.com/office/drawing/2014/main" id="{0878BB3C-3C6A-4D87-985D-427E24CB2D80}"/>
              </a:ext>
            </a:extLst>
          </p:cNvPr>
          <p:cNvSpPr/>
          <p:nvPr/>
        </p:nvSpPr>
        <p:spPr>
          <a:xfrm>
            <a:off x="6297462" y="1809789"/>
            <a:ext cx="808235"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Screening</a:t>
            </a:r>
          </a:p>
        </p:txBody>
      </p:sp>
      <p:sp>
        <p:nvSpPr>
          <p:cNvPr id="100" name="Rectangle 99">
            <a:extLst>
              <a:ext uri="{FF2B5EF4-FFF2-40B4-BE49-F238E27FC236}">
                <a16:creationId xmlns:a16="http://schemas.microsoft.com/office/drawing/2014/main" id="{F2EDDE28-F6E5-48AB-8EC8-6BD1915C1EB7}"/>
              </a:ext>
            </a:extLst>
          </p:cNvPr>
          <p:cNvSpPr/>
          <p:nvPr/>
        </p:nvSpPr>
        <p:spPr>
          <a:xfrm>
            <a:off x="3657040" y="2721367"/>
            <a:ext cx="106952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Drug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Accountability</a:t>
            </a:r>
          </a:p>
        </p:txBody>
      </p:sp>
      <p:sp>
        <p:nvSpPr>
          <p:cNvPr id="101" name="Rectangle 100">
            <a:extLst>
              <a:ext uri="{FF2B5EF4-FFF2-40B4-BE49-F238E27FC236}">
                <a16:creationId xmlns:a16="http://schemas.microsoft.com/office/drawing/2014/main" id="{559548F6-E761-40C0-B2E3-EDD949FFF336}"/>
              </a:ext>
            </a:extLst>
          </p:cNvPr>
          <p:cNvSpPr/>
          <p:nvPr/>
        </p:nvSpPr>
        <p:spPr>
          <a:xfrm>
            <a:off x="4823474" y="2744675"/>
            <a:ext cx="872354"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Scheduling</a:t>
            </a:r>
          </a:p>
        </p:txBody>
      </p:sp>
      <p:sp>
        <p:nvSpPr>
          <p:cNvPr id="102" name="Rectangle 101">
            <a:extLst>
              <a:ext uri="{FF2B5EF4-FFF2-40B4-BE49-F238E27FC236}">
                <a16:creationId xmlns:a16="http://schemas.microsoft.com/office/drawing/2014/main" id="{811117CA-BB4C-49F7-A249-75CBD683B78A}"/>
              </a:ext>
            </a:extLst>
          </p:cNvPr>
          <p:cNvSpPr/>
          <p:nvPr/>
        </p:nvSpPr>
        <p:spPr>
          <a:xfrm>
            <a:off x="6503102" y="2706764"/>
            <a:ext cx="901208"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Data</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Abstraction</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Entry</a:t>
            </a:r>
          </a:p>
        </p:txBody>
      </p:sp>
      <p:sp>
        <p:nvSpPr>
          <p:cNvPr id="103" name="Rectangle 102">
            <a:extLst>
              <a:ext uri="{FF2B5EF4-FFF2-40B4-BE49-F238E27FC236}">
                <a16:creationId xmlns:a16="http://schemas.microsoft.com/office/drawing/2014/main" id="{30970471-7013-414D-8764-B3CC568C1E3C}"/>
              </a:ext>
            </a:extLst>
          </p:cNvPr>
          <p:cNvSpPr/>
          <p:nvPr/>
        </p:nvSpPr>
        <p:spPr>
          <a:xfrm>
            <a:off x="4418745" y="3735196"/>
            <a:ext cx="657552"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Queries</a:t>
            </a:r>
          </a:p>
        </p:txBody>
      </p:sp>
      <p:sp>
        <p:nvSpPr>
          <p:cNvPr id="104" name="Rectangle 103">
            <a:extLst>
              <a:ext uri="{FF2B5EF4-FFF2-40B4-BE49-F238E27FC236}">
                <a16:creationId xmlns:a16="http://schemas.microsoft.com/office/drawing/2014/main" id="{A9DA8FC0-8AE5-4113-988C-A8EE64A816C8}"/>
              </a:ext>
            </a:extLst>
          </p:cNvPr>
          <p:cNvSpPr/>
          <p:nvPr/>
        </p:nvSpPr>
        <p:spPr>
          <a:xfrm>
            <a:off x="7722882" y="2811232"/>
            <a:ext cx="67037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Monitor</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Visits</a:t>
            </a:r>
          </a:p>
        </p:txBody>
      </p:sp>
      <p:sp>
        <p:nvSpPr>
          <p:cNvPr id="105" name="Rectangle 104">
            <a:extLst>
              <a:ext uri="{FF2B5EF4-FFF2-40B4-BE49-F238E27FC236}">
                <a16:creationId xmlns:a16="http://schemas.microsoft.com/office/drawing/2014/main" id="{CCB3EA73-0E9F-4C1A-AA50-5AD4ED858286}"/>
              </a:ext>
            </a:extLst>
          </p:cNvPr>
          <p:cNvSpPr/>
          <p:nvPr/>
        </p:nvSpPr>
        <p:spPr>
          <a:xfrm>
            <a:off x="2465019" y="5441968"/>
            <a:ext cx="575799"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Audits</a:t>
            </a:r>
          </a:p>
        </p:txBody>
      </p:sp>
      <p:sp>
        <p:nvSpPr>
          <p:cNvPr id="106" name="Rectangle 105">
            <a:extLst>
              <a:ext uri="{FF2B5EF4-FFF2-40B4-BE49-F238E27FC236}">
                <a16:creationId xmlns:a16="http://schemas.microsoft.com/office/drawing/2014/main" id="{21D2B253-CC3D-4C77-A409-CD50A6C806D3}"/>
              </a:ext>
            </a:extLst>
          </p:cNvPr>
          <p:cNvSpPr/>
          <p:nvPr/>
        </p:nvSpPr>
        <p:spPr>
          <a:xfrm>
            <a:off x="6702381" y="6237829"/>
            <a:ext cx="864339"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Perform</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Transmit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ECGs</a:t>
            </a:r>
          </a:p>
        </p:txBody>
      </p:sp>
      <p:sp>
        <p:nvSpPr>
          <p:cNvPr id="107" name="Rectangle 106">
            <a:extLst>
              <a:ext uri="{FF2B5EF4-FFF2-40B4-BE49-F238E27FC236}">
                <a16:creationId xmlns:a16="http://schemas.microsoft.com/office/drawing/2014/main" id="{95E871AE-3DDF-48C2-B0B0-5276A7D3BC24}"/>
              </a:ext>
            </a:extLst>
          </p:cNvPr>
          <p:cNvSpPr/>
          <p:nvPr/>
        </p:nvSpPr>
        <p:spPr>
          <a:xfrm>
            <a:off x="5709950" y="2994003"/>
            <a:ext cx="498855" cy="261610"/>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SAEs</a:t>
            </a:r>
          </a:p>
        </p:txBody>
      </p:sp>
      <p:sp>
        <p:nvSpPr>
          <p:cNvPr id="108" name="Rectangle 107">
            <a:extLst>
              <a:ext uri="{FF2B5EF4-FFF2-40B4-BE49-F238E27FC236}">
                <a16:creationId xmlns:a16="http://schemas.microsoft.com/office/drawing/2014/main" id="{168CE536-3BD8-476B-B079-2F7D84E8EC79}"/>
              </a:ext>
            </a:extLst>
          </p:cNvPr>
          <p:cNvSpPr/>
          <p:nvPr/>
        </p:nvSpPr>
        <p:spPr>
          <a:xfrm>
            <a:off x="8016734" y="3368149"/>
            <a:ext cx="85792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SAE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Follow Ups</a:t>
            </a:r>
          </a:p>
        </p:txBody>
      </p:sp>
      <p:sp>
        <p:nvSpPr>
          <p:cNvPr id="109" name="Rectangle 108">
            <a:extLst>
              <a:ext uri="{FF2B5EF4-FFF2-40B4-BE49-F238E27FC236}">
                <a16:creationId xmlns:a16="http://schemas.microsoft.com/office/drawing/2014/main" id="{44F79371-2688-4D73-83B3-428168CC4AAF}"/>
              </a:ext>
            </a:extLst>
          </p:cNvPr>
          <p:cNvSpPr/>
          <p:nvPr/>
        </p:nvSpPr>
        <p:spPr>
          <a:xfrm>
            <a:off x="6970537" y="3519753"/>
            <a:ext cx="939681"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Lab Kit Prep</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Delivery</a:t>
            </a:r>
          </a:p>
        </p:txBody>
      </p:sp>
      <p:sp>
        <p:nvSpPr>
          <p:cNvPr id="110" name="Rectangle 109">
            <a:extLst>
              <a:ext uri="{FF2B5EF4-FFF2-40B4-BE49-F238E27FC236}">
                <a16:creationId xmlns:a16="http://schemas.microsoft.com/office/drawing/2014/main" id="{8C195239-729A-4681-A627-22FFF5A6FD60}"/>
              </a:ext>
            </a:extLst>
          </p:cNvPr>
          <p:cNvSpPr/>
          <p:nvPr/>
        </p:nvSpPr>
        <p:spPr>
          <a:xfrm>
            <a:off x="5698303" y="3376682"/>
            <a:ext cx="1010212"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Lab Kit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Inventory</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Management</a:t>
            </a:r>
          </a:p>
        </p:txBody>
      </p:sp>
      <p:sp>
        <p:nvSpPr>
          <p:cNvPr id="111" name="Rectangle 110">
            <a:extLst>
              <a:ext uri="{FF2B5EF4-FFF2-40B4-BE49-F238E27FC236}">
                <a16:creationId xmlns:a16="http://schemas.microsoft.com/office/drawing/2014/main" id="{F2B6C1BA-F11F-4A4C-9DC4-35CB45DEBE08}"/>
              </a:ext>
            </a:extLst>
          </p:cNvPr>
          <p:cNvSpPr/>
          <p:nvPr/>
        </p:nvSpPr>
        <p:spPr>
          <a:xfrm>
            <a:off x="3498939" y="3290418"/>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Rad Core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Requests</a:t>
            </a:r>
          </a:p>
        </p:txBody>
      </p:sp>
      <p:sp>
        <p:nvSpPr>
          <p:cNvPr id="112" name="Rectangle 111">
            <a:extLst>
              <a:ext uri="{FF2B5EF4-FFF2-40B4-BE49-F238E27FC236}">
                <a16:creationId xmlns:a16="http://schemas.microsoft.com/office/drawing/2014/main" id="{2B411318-4153-4211-992C-A1601406E0F2}"/>
              </a:ext>
            </a:extLst>
          </p:cNvPr>
          <p:cNvSpPr/>
          <p:nvPr/>
        </p:nvSpPr>
        <p:spPr>
          <a:xfrm>
            <a:off x="4680164" y="3118762"/>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Staff</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Meetings</a:t>
            </a:r>
          </a:p>
        </p:txBody>
      </p:sp>
      <p:sp>
        <p:nvSpPr>
          <p:cNvPr id="113" name="Rectangle 112">
            <a:extLst>
              <a:ext uri="{FF2B5EF4-FFF2-40B4-BE49-F238E27FC236}">
                <a16:creationId xmlns:a16="http://schemas.microsoft.com/office/drawing/2014/main" id="{C5DB8C70-1999-4808-8B69-919C28DECC50}"/>
              </a:ext>
            </a:extLst>
          </p:cNvPr>
          <p:cNvSpPr/>
          <p:nvPr/>
        </p:nvSpPr>
        <p:spPr>
          <a:xfrm>
            <a:off x="6546460" y="4235079"/>
            <a:ext cx="89479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Conference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Calls</a:t>
            </a:r>
          </a:p>
        </p:txBody>
      </p:sp>
      <p:sp>
        <p:nvSpPr>
          <p:cNvPr id="114" name="Rectangle 113">
            <a:extLst>
              <a:ext uri="{FF2B5EF4-FFF2-40B4-BE49-F238E27FC236}">
                <a16:creationId xmlns:a16="http://schemas.microsoft.com/office/drawing/2014/main" id="{F47E1911-7E18-406A-A52B-89ECAE9682D3}"/>
              </a:ext>
            </a:extLst>
          </p:cNvPr>
          <p:cNvSpPr/>
          <p:nvPr/>
        </p:nvSpPr>
        <p:spPr>
          <a:xfrm>
            <a:off x="7659561" y="4037332"/>
            <a:ext cx="950901"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Subject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Registration</a:t>
            </a:r>
          </a:p>
        </p:txBody>
      </p:sp>
      <p:sp>
        <p:nvSpPr>
          <p:cNvPr id="115" name="Rectangle 114">
            <a:extLst>
              <a:ext uri="{FF2B5EF4-FFF2-40B4-BE49-F238E27FC236}">
                <a16:creationId xmlns:a16="http://schemas.microsoft.com/office/drawing/2014/main" id="{F091EFEF-0E62-4E56-A59B-35C1521B250E}"/>
              </a:ext>
            </a:extLst>
          </p:cNvPr>
          <p:cNvSpPr/>
          <p:nvPr/>
        </p:nvSpPr>
        <p:spPr>
          <a:xfrm>
            <a:off x="3152576" y="3883429"/>
            <a:ext cx="113524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Treatment Plan</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Management</a:t>
            </a:r>
          </a:p>
        </p:txBody>
      </p:sp>
      <p:sp>
        <p:nvSpPr>
          <p:cNvPr id="116" name="Rectangle 115">
            <a:extLst>
              <a:ext uri="{FF2B5EF4-FFF2-40B4-BE49-F238E27FC236}">
                <a16:creationId xmlns:a16="http://schemas.microsoft.com/office/drawing/2014/main" id="{D479F8FE-7605-4F3B-AFC0-7EC5135E3404}"/>
              </a:ext>
            </a:extLst>
          </p:cNvPr>
          <p:cNvSpPr/>
          <p:nvPr/>
        </p:nvSpPr>
        <p:spPr>
          <a:xfrm>
            <a:off x="5128394" y="4042091"/>
            <a:ext cx="805028"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Oral Drug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Education</a:t>
            </a:r>
          </a:p>
        </p:txBody>
      </p:sp>
      <p:sp>
        <p:nvSpPr>
          <p:cNvPr id="117" name="Rectangle 116">
            <a:extLst>
              <a:ext uri="{FF2B5EF4-FFF2-40B4-BE49-F238E27FC236}">
                <a16:creationId xmlns:a16="http://schemas.microsoft.com/office/drawing/2014/main" id="{D939B2D8-2953-4009-B603-4AB7084A2A5A}"/>
              </a:ext>
            </a:extLst>
          </p:cNvPr>
          <p:cNvSpPr/>
          <p:nvPr/>
        </p:nvSpPr>
        <p:spPr>
          <a:xfrm>
            <a:off x="6216193" y="4840132"/>
            <a:ext cx="100059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QA Visit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Assessments</a:t>
            </a:r>
          </a:p>
        </p:txBody>
      </p:sp>
      <p:sp>
        <p:nvSpPr>
          <p:cNvPr id="118" name="Rectangle 117">
            <a:extLst>
              <a:ext uri="{FF2B5EF4-FFF2-40B4-BE49-F238E27FC236}">
                <a16:creationId xmlns:a16="http://schemas.microsoft.com/office/drawing/2014/main" id="{70D04EC9-C27A-4E10-B55A-256607FEF214}"/>
              </a:ext>
            </a:extLst>
          </p:cNvPr>
          <p:cNvSpPr/>
          <p:nvPr/>
        </p:nvSpPr>
        <p:spPr>
          <a:xfrm>
            <a:off x="8050398" y="4599415"/>
            <a:ext cx="790601"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Survival</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Follow Up</a:t>
            </a:r>
          </a:p>
        </p:txBody>
      </p:sp>
      <p:sp>
        <p:nvSpPr>
          <p:cNvPr id="119" name="Rectangle 118">
            <a:extLst>
              <a:ext uri="{FF2B5EF4-FFF2-40B4-BE49-F238E27FC236}">
                <a16:creationId xmlns:a16="http://schemas.microsoft.com/office/drawing/2014/main" id="{2AF2A4EA-490C-4D78-9C0B-25B8857E6649}"/>
              </a:ext>
            </a:extLst>
          </p:cNvPr>
          <p:cNvSpPr/>
          <p:nvPr/>
        </p:nvSpPr>
        <p:spPr>
          <a:xfrm>
            <a:off x="3754689" y="4370893"/>
            <a:ext cx="1239442"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Process</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Reimbursements</a:t>
            </a:r>
          </a:p>
        </p:txBody>
      </p:sp>
      <p:sp>
        <p:nvSpPr>
          <p:cNvPr id="120" name="Rectangle 119">
            <a:extLst>
              <a:ext uri="{FF2B5EF4-FFF2-40B4-BE49-F238E27FC236}">
                <a16:creationId xmlns:a16="http://schemas.microsoft.com/office/drawing/2014/main" id="{964C3D3D-4875-4C85-85B9-7B1D62BD7D4B}"/>
              </a:ext>
            </a:extLst>
          </p:cNvPr>
          <p:cNvSpPr/>
          <p:nvPr/>
        </p:nvSpPr>
        <p:spPr>
          <a:xfrm>
            <a:off x="4984896" y="5143404"/>
            <a:ext cx="97494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Coordinate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TPF Services</a:t>
            </a:r>
          </a:p>
        </p:txBody>
      </p:sp>
      <p:sp>
        <p:nvSpPr>
          <p:cNvPr id="121" name="Rectangle 120">
            <a:extLst>
              <a:ext uri="{FF2B5EF4-FFF2-40B4-BE49-F238E27FC236}">
                <a16:creationId xmlns:a16="http://schemas.microsoft.com/office/drawing/2014/main" id="{17D8C5BA-F0AB-45DA-ADEA-58FCE16A1517}"/>
              </a:ext>
            </a:extLst>
          </p:cNvPr>
          <p:cNvSpPr/>
          <p:nvPr/>
        </p:nvSpPr>
        <p:spPr>
          <a:xfrm>
            <a:off x="7296299" y="5173312"/>
            <a:ext cx="116089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Patient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Communication</a:t>
            </a:r>
          </a:p>
        </p:txBody>
      </p:sp>
      <p:sp>
        <p:nvSpPr>
          <p:cNvPr id="122" name="Rectangle 121">
            <a:extLst>
              <a:ext uri="{FF2B5EF4-FFF2-40B4-BE49-F238E27FC236}">
                <a16:creationId xmlns:a16="http://schemas.microsoft.com/office/drawing/2014/main" id="{5F88A993-8DF3-4A8B-860E-8DF7A003E3E6}"/>
              </a:ext>
            </a:extLst>
          </p:cNvPr>
          <p:cNvSpPr/>
          <p:nvPr/>
        </p:nvSpPr>
        <p:spPr>
          <a:xfrm>
            <a:off x="8787723" y="5202740"/>
            <a:ext cx="699230"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Request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Outside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Records</a:t>
            </a:r>
          </a:p>
        </p:txBody>
      </p:sp>
      <p:sp>
        <p:nvSpPr>
          <p:cNvPr id="123" name="Rectangle 122">
            <a:extLst>
              <a:ext uri="{FF2B5EF4-FFF2-40B4-BE49-F238E27FC236}">
                <a16:creationId xmlns:a16="http://schemas.microsoft.com/office/drawing/2014/main" id="{061EF147-F6E0-4B1C-B69C-8DF61C8B0A24}"/>
              </a:ext>
            </a:extLst>
          </p:cNvPr>
          <p:cNvSpPr/>
          <p:nvPr/>
        </p:nvSpPr>
        <p:spPr>
          <a:xfrm>
            <a:off x="2613934" y="4476440"/>
            <a:ext cx="808234"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Billing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Calendars</a:t>
            </a:r>
          </a:p>
        </p:txBody>
      </p:sp>
      <p:sp>
        <p:nvSpPr>
          <p:cNvPr id="124" name="Rectangle 123">
            <a:extLst>
              <a:ext uri="{FF2B5EF4-FFF2-40B4-BE49-F238E27FC236}">
                <a16:creationId xmlns:a16="http://schemas.microsoft.com/office/drawing/2014/main" id="{69E6E910-F520-4316-8C7E-0DD0DCA2B385}"/>
              </a:ext>
            </a:extLst>
          </p:cNvPr>
          <p:cNvSpPr/>
          <p:nvPr/>
        </p:nvSpPr>
        <p:spPr>
          <a:xfrm>
            <a:off x="3228077" y="5071935"/>
            <a:ext cx="766557"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Tissue</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Requests</a:t>
            </a:r>
          </a:p>
        </p:txBody>
      </p:sp>
      <p:sp>
        <p:nvSpPr>
          <p:cNvPr id="125" name="Rectangle 124">
            <a:extLst>
              <a:ext uri="{FF2B5EF4-FFF2-40B4-BE49-F238E27FC236}">
                <a16:creationId xmlns:a16="http://schemas.microsoft.com/office/drawing/2014/main" id="{D236E33D-50B4-402C-B486-73402CF3D1D9}"/>
              </a:ext>
            </a:extLst>
          </p:cNvPr>
          <p:cNvSpPr/>
          <p:nvPr/>
        </p:nvSpPr>
        <p:spPr>
          <a:xfrm>
            <a:off x="3957186" y="5623206"/>
            <a:ext cx="1136850"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Research</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Chart Creation</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Maintenance</a:t>
            </a:r>
          </a:p>
        </p:txBody>
      </p:sp>
      <p:sp>
        <p:nvSpPr>
          <p:cNvPr id="126" name="Rectangle 125">
            <a:extLst>
              <a:ext uri="{FF2B5EF4-FFF2-40B4-BE49-F238E27FC236}">
                <a16:creationId xmlns:a16="http://schemas.microsoft.com/office/drawing/2014/main" id="{C7683E41-604F-4EDE-9C0E-35A72409D54F}"/>
              </a:ext>
            </a:extLst>
          </p:cNvPr>
          <p:cNvSpPr/>
          <p:nvPr/>
        </p:nvSpPr>
        <p:spPr>
          <a:xfrm>
            <a:off x="5737433" y="5606268"/>
            <a:ext cx="1063112"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Officewide &amp;</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Study-Specific</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Training</a:t>
            </a:r>
          </a:p>
        </p:txBody>
      </p:sp>
      <p:sp>
        <p:nvSpPr>
          <p:cNvPr id="127" name="Rectangle 126">
            <a:extLst>
              <a:ext uri="{FF2B5EF4-FFF2-40B4-BE49-F238E27FC236}">
                <a16:creationId xmlns:a16="http://schemas.microsoft.com/office/drawing/2014/main" id="{C0D1B04C-053D-45A8-98C4-75BA2B653F5F}"/>
              </a:ext>
            </a:extLst>
          </p:cNvPr>
          <p:cNvSpPr/>
          <p:nvPr/>
        </p:nvSpPr>
        <p:spPr>
          <a:xfrm>
            <a:off x="7898288" y="5836380"/>
            <a:ext cx="1011815"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Documenting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Reporting</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Deviation</a:t>
            </a:r>
          </a:p>
        </p:txBody>
      </p:sp>
      <p:sp>
        <p:nvSpPr>
          <p:cNvPr id="128" name="Rectangle 127">
            <a:extLst>
              <a:ext uri="{FF2B5EF4-FFF2-40B4-BE49-F238E27FC236}">
                <a16:creationId xmlns:a16="http://schemas.microsoft.com/office/drawing/2014/main" id="{370DAED1-2E23-4291-99B4-DB5F9D25C250}"/>
              </a:ext>
            </a:extLst>
          </p:cNvPr>
          <p:cNvSpPr/>
          <p:nvPr/>
        </p:nvSpPr>
        <p:spPr>
          <a:xfrm>
            <a:off x="9389027" y="6048661"/>
            <a:ext cx="997388" cy="600164"/>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CAPA</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Development</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&amp; Execution</a:t>
            </a:r>
          </a:p>
        </p:txBody>
      </p:sp>
      <p:sp>
        <p:nvSpPr>
          <p:cNvPr id="129" name="Rectangle 128">
            <a:extLst>
              <a:ext uri="{FF2B5EF4-FFF2-40B4-BE49-F238E27FC236}">
                <a16:creationId xmlns:a16="http://schemas.microsoft.com/office/drawing/2014/main" id="{BEB6A916-9CEC-4853-82DD-25C51D7CCD26}"/>
              </a:ext>
            </a:extLst>
          </p:cNvPr>
          <p:cNvSpPr/>
          <p:nvPr/>
        </p:nvSpPr>
        <p:spPr>
          <a:xfrm>
            <a:off x="5278105" y="6333314"/>
            <a:ext cx="670376" cy="430887"/>
          </a:xfrm>
          <a:prstGeom prst="rect">
            <a:avLst/>
          </a:prstGeom>
          <a:noFill/>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DSMC</a:t>
            </a:r>
          </a:p>
          <a:p>
            <a:pPr algn="ctr"/>
            <a:r>
              <a:rPr lang="en-US" sz="1100" dirty="0">
                <a:ln w="0"/>
                <a:effectLst>
                  <a:outerShdw blurRad="38100" dist="19050" dir="2700000" algn="tl" rotWithShape="0">
                    <a:schemeClr val="dk1">
                      <a:alpha val="40000"/>
                    </a:schemeClr>
                  </a:outerShdw>
                </a:effectLst>
                <a:latin typeface="Franklin Gothic Demi" panose="020B0703020102020204" pitchFamily="34" charset="0"/>
              </a:rPr>
              <a:t>Reports</a:t>
            </a:r>
          </a:p>
        </p:txBody>
      </p:sp>
      <p:sp>
        <p:nvSpPr>
          <p:cNvPr id="130" name="Title 1">
            <a:extLst>
              <a:ext uri="{FF2B5EF4-FFF2-40B4-BE49-F238E27FC236}">
                <a16:creationId xmlns:a16="http://schemas.microsoft.com/office/drawing/2014/main" id="{CFF26F4A-BDAB-4D95-9C6E-75E7EDBDE932}"/>
              </a:ext>
            </a:extLst>
          </p:cNvPr>
          <p:cNvSpPr txBox="1">
            <a:spLocks/>
          </p:cNvSpPr>
          <p:nvPr/>
        </p:nvSpPr>
        <p:spPr>
          <a:xfrm>
            <a:off x="439189" y="548640"/>
            <a:ext cx="10515600" cy="54864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b="0" i="0" kern="1200" baseline="0">
                <a:solidFill>
                  <a:srgbClr val="003366"/>
                </a:solidFill>
                <a:latin typeface="Calibri" panose="020F0502020204030204" pitchFamily="34" charset="0"/>
                <a:ea typeface="+mj-ea"/>
                <a:cs typeface="Times New Roman" panose="02020603050405020304" pitchFamily="18" charset="0"/>
              </a:defRPr>
            </a:lvl1pPr>
          </a:lstStyle>
          <a:p>
            <a:pPr fontAlgn="auto">
              <a:spcAft>
                <a:spcPts val="0"/>
              </a:spcAft>
            </a:pPr>
            <a:r>
              <a:rPr lang="en-US" dirty="0"/>
              <a:t>Back to that iceberg…</a:t>
            </a:r>
          </a:p>
        </p:txBody>
      </p:sp>
    </p:spTree>
    <p:extLst>
      <p:ext uri="{BB962C8B-B14F-4D97-AF65-F5344CB8AC3E}">
        <p14:creationId xmlns:p14="http://schemas.microsoft.com/office/powerpoint/2010/main" val="18931123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D2698-EF1F-463E-A308-8B7955CEBA04}"/>
              </a:ext>
            </a:extLst>
          </p:cNvPr>
          <p:cNvSpPr>
            <a:spLocks noGrp="1"/>
          </p:cNvSpPr>
          <p:nvPr>
            <p:ph type="title"/>
          </p:nvPr>
        </p:nvSpPr>
        <p:spPr/>
        <p:txBody>
          <a:bodyPr>
            <a:normAutofit fontScale="90000"/>
          </a:bodyPr>
          <a:lstStyle/>
          <a:p>
            <a:r>
              <a:rPr lang="en-US" dirty="0"/>
              <a:t>Research vs. SOC</a:t>
            </a:r>
          </a:p>
        </p:txBody>
      </p:sp>
      <p:sp>
        <p:nvSpPr>
          <p:cNvPr id="3" name="Content Placeholder 2">
            <a:extLst>
              <a:ext uri="{FF2B5EF4-FFF2-40B4-BE49-F238E27FC236}">
                <a16:creationId xmlns:a16="http://schemas.microsoft.com/office/drawing/2014/main" id="{8B0E433A-211F-4C4C-9273-09FC58091E38}"/>
              </a:ext>
            </a:extLst>
          </p:cNvPr>
          <p:cNvSpPr>
            <a:spLocks noGrp="1"/>
          </p:cNvSpPr>
          <p:nvPr>
            <p:ph idx="1"/>
          </p:nvPr>
        </p:nvSpPr>
        <p:spPr/>
        <p:txBody>
          <a:bodyPr/>
          <a:lstStyle/>
          <a:p>
            <a:pPr marL="0" indent="0">
              <a:buNone/>
            </a:pPr>
            <a:r>
              <a:rPr lang="en-US" dirty="0"/>
              <a:t>Care of patients participating in a clinical trial is a shared responsibility!</a:t>
            </a:r>
          </a:p>
        </p:txBody>
      </p:sp>
      <p:pic>
        <p:nvPicPr>
          <p:cNvPr id="5" name="Picture 4">
            <a:extLst>
              <a:ext uri="{FF2B5EF4-FFF2-40B4-BE49-F238E27FC236}">
                <a16:creationId xmlns:a16="http://schemas.microsoft.com/office/drawing/2014/main" id="{E7406764-2014-49A3-97CC-1E543D6CF88A}"/>
              </a:ext>
            </a:extLst>
          </p:cNvPr>
          <p:cNvPicPr>
            <a:picLocks noChangeAspect="1"/>
          </p:cNvPicPr>
          <p:nvPr/>
        </p:nvPicPr>
        <p:blipFill>
          <a:blip r:embed="rId2"/>
          <a:stretch>
            <a:fillRect/>
          </a:stretch>
        </p:blipFill>
        <p:spPr>
          <a:xfrm>
            <a:off x="1008031" y="2903504"/>
            <a:ext cx="9377916" cy="2838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48996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EF5C-0B36-4312-8D3F-BC8A6AB31093}"/>
              </a:ext>
            </a:extLst>
          </p:cNvPr>
          <p:cNvSpPr>
            <a:spLocks noGrp="1"/>
          </p:cNvSpPr>
          <p:nvPr>
            <p:ph type="title"/>
          </p:nvPr>
        </p:nvSpPr>
        <p:spPr/>
        <p:txBody>
          <a:bodyPr>
            <a:normAutofit fontScale="90000"/>
          </a:bodyPr>
          <a:lstStyle/>
          <a:p>
            <a:r>
              <a:rPr lang="en-US" dirty="0"/>
              <a:t>Things to Know</a:t>
            </a:r>
          </a:p>
        </p:txBody>
      </p:sp>
      <p:sp>
        <p:nvSpPr>
          <p:cNvPr id="3" name="Content Placeholder 2">
            <a:extLst>
              <a:ext uri="{FF2B5EF4-FFF2-40B4-BE49-F238E27FC236}">
                <a16:creationId xmlns:a16="http://schemas.microsoft.com/office/drawing/2014/main" id="{37ADF372-CB52-4292-86B2-F56EE73298AB}"/>
              </a:ext>
            </a:extLst>
          </p:cNvPr>
          <p:cNvSpPr>
            <a:spLocks noGrp="1"/>
          </p:cNvSpPr>
          <p:nvPr>
            <p:ph idx="1"/>
          </p:nvPr>
        </p:nvSpPr>
        <p:spPr>
          <a:xfrm>
            <a:off x="439189" y="1825625"/>
            <a:ext cx="7218682" cy="4351338"/>
          </a:xfrm>
        </p:spPr>
        <p:txBody>
          <a:bodyPr/>
          <a:lstStyle/>
          <a:p>
            <a:r>
              <a:rPr lang="en-US" dirty="0"/>
              <a:t>Trial assignments made by SC3s (leads)</a:t>
            </a:r>
          </a:p>
          <a:p>
            <a:r>
              <a:rPr lang="en-US" dirty="0"/>
              <a:t>CPO staff are University employees</a:t>
            </a:r>
          </a:p>
          <a:p>
            <a:pPr lvl="1"/>
            <a:r>
              <a:rPr lang="en-US" dirty="0"/>
              <a:t>Holidays differ</a:t>
            </a:r>
          </a:p>
          <a:p>
            <a:pPr lvl="1"/>
            <a:r>
              <a:rPr lang="en-US" dirty="0"/>
              <a:t>Adverse weather policies differ – CPO staff not designated as mandatory</a:t>
            </a:r>
          </a:p>
          <a:p>
            <a:r>
              <a:rPr lang="en-US" dirty="0"/>
              <a:t>Business hours</a:t>
            </a:r>
          </a:p>
          <a:p>
            <a:pPr lvl="1"/>
            <a:r>
              <a:rPr lang="en-US" dirty="0"/>
              <a:t>Monday – Friday 8:30AM – 5:00PM</a:t>
            </a:r>
          </a:p>
          <a:p>
            <a:pPr lvl="1"/>
            <a:r>
              <a:rPr lang="en-US" dirty="0"/>
              <a:t>Outside this time: oncology fellow on call</a:t>
            </a:r>
          </a:p>
        </p:txBody>
      </p:sp>
      <p:pic>
        <p:nvPicPr>
          <p:cNvPr id="6" name="Picture 5">
            <a:extLst>
              <a:ext uri="{FF2B5EF4-FFF2-40B4-BE49-F238E27FC236}">
                <a16:creationId xmlns:a16="http://schemas.microsoft.com/office/drawing/2014/main" id="{52B457C0-146A-4362-86BD-FBAB1C935F1C}"/>
              </a:ext>
            </a:extLst>
          </p:cNvPr>
          <p:cNvPicPr>
            <a:picLocks noChangeAspect="1"/>
          </p:cNvPicPr>
          <p:nvPr/>
        </p:nvPicPr>
        <p:blipFill>
          <a:blip r:embed="rId3"/>
          <a:stretch>
            <a:fillRect/>
          </a:stretch>
        </p:blipFill>
        <p:spPr>
          <a:xfrm>
            <a:off x="7657871" y="1482338"/>
            <a:ext cx="3277057" cy="2133898"/>
          </a:xfrm>
          <a:prstGeom prst="rect">
            <a:avLst/>
          </a:prstGeom>
        </p:spPr>
      </p:pic>
      <p:pic>
        <p:nvPicPr>
          <p:cNvPr id="8" name="Picture 7">
            <a:extLst>
              <a:ext uri="{FF2B5EF4-FFF2-40B4-BE49-F238E27FC236}">
                <a16:creationId xmlns:a16="http://schemas.microsoft.com/office/drawing/2014/main" id="{46099A1E-4908-4436-99EA-5965EF7E9699}"/>
              </a:ext>
            </a:extLst>
          </p:cNvPr>
          <p:cNvPicPr>
            <a:picLocks noChangeAspect="1"/>
          </p:cNvPicPr>
          <p:nvPr/>
        </p:nvPicPr>
        <p:blipFill>
          <a:blip r:embed="rId4"/>
          <a:stretch>
            <a:fillRect/>
          </a:stretch>
        </p:blipFill>
        <p:spPr>
          <a:xfrm>
            <a:off x="6571870" y="4001294"/>
            <a:ext cx="5449060" cy="1467055"/>
          </a:xfrm>
          <a:prstGeom prst="rect">
            <a:avLst/>
          </a:prstGeom>
        </p:spPr>
      </p:pic>
      <p:sp>
        <p:nvSpPr>
          <p:cNvPr id="9" name="TextBox 8">
            <a:extLst>
              <a:ext uri="{FF2B5EF4-FFF2-40B4-BE49-F238E27FC236}">
                <a16:creationId xmlns:a16="http://schemas.microsoft.com/office/drawing/2014/main" id="{895CCEA1-5CA3-4FDF-8F54-CC6E06195066}"/>
              </a:ext>
            </a:extLst>
          </p:cNvPr>
          <p:cNvSpPr txBox="1"/>
          <p:nvPr/>
        </p:nvSpPr>
        <p:spPr>
          <a:xfrm>
            <a:off x="6527533" y="5453351"/>
            <a:ext cx="5537734" cy="338554"/>
          </a:xfrm>
          <a:prstGeom prst="rect">
            <a:avLst/>
          </a:prstGeom>
          <a:noFill/>
        </p:spPr>
        <p:txBody>
          <a:bodyPr wrap="none" rtlCol="0">
            <a:spAutoFit/>
          </a:bodyPr>
          <a:lstStyle/>
          <a:p>
            <a:r>
              <a:rPr lang="en-US" sz="1600" i="1" dirty="0">
                <a:latin typeface="Whitney Semibold"/>
              </a:rPr>
              <a:t>https://hr.unc.edu/benefits/leave-holidays/weather-emergency/</a:t>
            </a:r>
          </a:p>
        </p:txBody>
      </p:sp>
    </p:spTree>
    <p:extLst>
      <p:ext uri="{BB962C8B-B14F-4D97-AF65-F5344CB8AC3E}">
        <p14:creationId xmlns:p14="http://schemas.microsoft.com/office/powerpoint/2010/main" val="1414486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10;&#10;Description automatically generated">
            <a:extLst>
              <a:ext uri="{FF2B5EF4-FFF2-40B4-BE49-F238E27FC236}">
                <a16:creationId xmlns:a16="http://schemas.microsoft.com/office/drawing/2014/main" id="{62930FEE-80DA-41F5-AAD7-F658DF974F39}"/>
              </a:ext>
            </a:extLst>
          </p:cNvPr>
          <p:cNvPicPr>
            <a:picLocks noChangeAspect="1"/>
          </p:cNvPicPr>
          <p:nvPr/>
        </p:nvPicPr>
        <p:blipFill>
          <a:blip r:embed="rId3">
            <a:alphaModFix amt="70000"/>
          </a:blip>
          <a:stretch>
            <a:fillRect/>
          </a:stretch>
        </p:blipFill>
        <p:spPr>
          <a:xfrm>
            <a:off x="-1" y="0"/>
            <a:ext cx="12192000" cy="5927691"/>
          </a:xfrm>
          <a:prstGeom prst="rect">
            <a:avLst/>
          </a:prstGeom>
        </p:spPr>
      </p:pic>
      <p:sp>
        <p:nvSpPr>
          <p:cNvPr id="2" name="Title 1">
            <a:extLst>
              <a:ext uri="{FF2B5EF4-FFF2-40B4-BE49-F238E27FC236}">
                <a16:creationId xmlns:a16="http://schemas.microsoft.com/office/drawing/2014/main" id="{D1F9A418-0216-4663-97F2-5BE954625929}"/>
              </a:ext>
            </a:extLst>
          </p:cNvPr>
          <p:cNvSpPr>
            <a:spLocks noGrp="1"/>
          </p:cNvSpPr>
          <p:nvPr>
            <p:ph type="title"/>
          </p:nvPr>
        </p:nvSpPr>
        <p:spPr>
          <a:xfrm>
            <a:off x="2307891" y="5018606"/>
            <a:ext cx="7576215" cy="1307804"/>
          </a:xfrm>
        </p:spPr>
        <p:txBody>
          <a:bodyPr>
            <a:normAutofit/>
          </a:bodyPr>
          <a:lstStyle/>
          <a:p>
            <a:pPr algn="ctr"/>
            <a:r>
              <a:rPr lang="en-US" i="1" dirty="0">
                <a:solidFill>
                  <a:srgbClr val="2C4E78"/>
                </a:solidFill>
              </a:rPr>
              <a:t>Thank you!</a:t>
            </a:r>
            <a:br>
              <a:rPr lang="en-US" i="1" dirty="0">
                <a:solidFill>
                  <a:srgbClr val="2C4E78"/>
                </a:solidFill>
              </a:rPr>
            </a:br>
            <a:r>
              <a:rPr lang="en-US" sz="2400" i="1" dirty="0">
                <a:solidFill>
                  <a:schemeClr val="bg2">
                    <a:lumMod val="50000"/>
                  </a:schemeClr>
                </a:solidFill>
              </a:rPr>
              <a:t>https://unclineberger.org/research/cpo/</a:t>
            </a:r>
            <a:endParaRPr lang="en-US" i="1" dirty="0">
              <a:solidFill>
                <a:srgbClr val="2C4E78"/>
              </a:solidFill>
            </a:endParaRPr>
          </a:p>
        </p:txBody>
      </p:sp>
    </p:spTree>
    <p:extLst>
      <p:ext uri="{BB962C8B-B14F-4D97-AF65-F5344CB8AC3E}">
        <p14:creationId xmlns:p14="http://schemas.microsoft.com/office/powerpoint/2010/main" val="33496179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3661350" y="2191708"/>
            <a:ext cx="3906100" cy="685801"/>
          </a:xfrm>
        </p:spPr>
        <p:txBody>
          <a:bodyPr>
            <a:noAutofit/>
          </a:bodyPr>
          <a:lstStyle/>
          <a:p>
            <a:r>
              <a:rPr lang="en-US" sz="4800" b="1" dirty="0">
                <a:solidFill>
                  <a:schemeClr val="bg1"/>
                </a:solidFill>
                <a:cs typeface="Calibri" panose="020F0502020204030204" pitchFamily="34" charset="0"/>
              </a:rPr>
              <a:t>Compliance</a:t>
            </a:r>
            <a:endParaRPr lang="en-US" sz="4800" b="1" dirty="0">
              <a:solidFill>
                <a:schemeClr val="bg1"/>
              </a:solidFill>
              <a:latin typeface="Calibri" panose="020F0502020204030204" pitchFamily="34" charset="0"/>
              <a:cs typeface="Calibri" panose="020F0502020204030204" pitchFamily="34" charset="0"/>
            </a:endParaRP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124287" y="3200400"/>
            <a:ext cx="11274641" cy="1813034"/>
          </a:xfrm>
        </p:spPr>
        <p:txBody>
          <a:bodyPr vert="horz" lIns="91440" tIns="45720" rIns="91440" bIns="45720" rtlCol="0" anchor="t">
            <a:normAutofit/>
          </a:bodyPr>
          <a:lstStyle/>
          <a:p>
            <a:pPr marL="0" indent="0" algn="ctr">
              <a:lnSpc>
                <a:spcPct val="100000"/>
              </a:lnSpc>
              <a:spcBef>
                <a:spcPts val="0"/>
              </a:spcBef>
              <a:buNone/>
            </a:pPr>
            <a:r>
              <a:rPr lang="en-US" sz="2400" b="1" dirty="0">
                <a:solidFill>
                  <a:schemeClr val="bg1"/>
                </a:solidFill>
                <a:latin typeface="Calibri" panose="020F0502020204030204" pitchFamily="34" charset="0"/>
                <a:cs typeface="Calibri" panose="020F0502020204030204" pitchFamily="34" charset="0"/>
              </a:rPr>
              <a:t>Tess Cummings RN, DBA, CCRP</a:t>
            </a:r>
          </a:p>
          <a:p>
            <a:pPr marL="0" indent="0" algn="ctr">
              <a:lnSpc>
                <a:spcPct val="100000"/>
              </a:lnSpc>
              <a:spcBef>
                <a:spcPts val="0"/>
              </a:spcBef>
              <a:buNone/>
            </a:pPr>
            <a:r>
              <a:rPr lang="en-US" sz="2400" b="1" dirty="0">
                <a:solidFill>
                  <a:schemeClr val="bg1"/>
                </a:solidFill>
                <a:cs typeface="Calibri" panose="020F0502020204030204" pitchFamily="34" charset="0"/>
              </a:rPr>
              <a:t>Director, Clinical Protocol Office</a:t>
            </a:r>
          </a:p>
          <a:p>
            <a:pPr marL="0" indent="0" algn="ctr">
              <a:lnSpc>
                <a:spcPct val="100000"/>
              </a:lnSpc>
              <a:spcBef>
                <a:spcPts val="0"/>
              </a:spcBef>
              <a:buNone/>
            </a:pPr>
            <a:r>
              <a:rPr lang="en-US" sz="2400" b="1" dirty="0">
                <a:solidFill>
                  <a:schemeClr val="bg1"/>
                </a:solidFill>
                <a:latin typeface="Calibri" panose="020F0502020204030204" pitchFamily="34" charset="0"/>
                <a:cs typeface="Calibri" panose="020F0502020204030204" pitchFamily="34" charset="0"/>
              </a:rPr>
              <a:t>Sr. Advisor to the Office of the Vice Chancellor of Research</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C50F-A464-487C-B58C-F163DF151DDC}"/>
              </a:ext>
            </a:extLst>
          </p:cNvPr>
          <p:cNvSpPr>
            <a:spLocks noGrp="1"/>
          </p:cNvSpPr>
          <p:nvPr>
            <p:ph type="title"/>
          </p:nvPr>
        </p:nvSpPr>
        <p:spPr/>
        <p:txBody>
          <a:bodyPr>
            <a:normAutofit fontScale="90000"/>
          </a:bodyPr>
          <a:lstStyle/>
          <a:p>
            <a:r>
              <a:rPr lang="en-US" dirty="0"/>
              <a:t>Topics Covered</a:t>
            </a:r>
          </a:p>
        </p:txBody>
      </p:sp>
      <p:sp>
        <p:nvSpPr>
          <p:cNvPr id="3" name="Content Placeholder 2">
            <a:extLst>
              <a:ext uri="{FF2B5EF4-FFF2-40B4-BE49-F238E27FC236}">
                <a16:creationId xmlns:a16="http://schemas.microsoft.com/office/drawing/2014/main" id="{D40C00FD-8053-4A6F-8E93-0FC76165FB1A}"/>
              </a:ext>
            </a:extLst>
          </p:cNvPr>
          <p:cNvSpPr>
            <a:spLocks noGrp="1"/>
          </p:cNvSpPr>
          <p:nvPr>
            <p:ph idx="1"/>
          </p:nvPr>
        </p:nvSpPr>
        <p:spPr/>
        <p:txBody>
          <a:bodyPr/>
          <a:lstStyle/>
          <a:p>
            <a:r>
              <a:rPr lang="en-US" dirty="0"/>
              <a:t>Audits</a:t>
            </a:r>
          </a:p>
          <a:p>
            <a:r>
              <a:rPr lang="en-US" dirty="0"/>
              <a:t>Monitoring</a:t>
            </a:r>
          </a:p>
          <a:p>
            <a:r>
              <a:rPr lang="en-US" dirty="0"/>
              <a:t>Root Cause Analysis</a:t>
            </a:r>
          </a:p>
          <a:p>
            <a:r>
              <a:rPr lang="en-US" dirty="0"/>
              <a:t>Corrective and Preventive Actions</a:t>
            </a:r>
          </a:p>
        </p:txBody>
      </p:sp>
    </p:spTree>
    <p:extLst>
      <p:ext uri="{BB962C8B-B14F-4D97-AF65-F5344CB8AC3E}">
        <p14:creationId xmlns:p14="http://schemas.microsoft.com/office/powerpoint/2010/main" val="1030457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C57-3B6B-4DF8-BF4A-E7F09A8032E7}"/>
              </a:ext>
            </a:extLst>
          </p:cNvPr>
          <p:cNvSpPr>
            <a:spLocks noGrp="1"/>
          </p:cNvSpPr>
          <p:nvPr>
            <p:ph type="title"/>
          </p:nvPr>
        </p:nvSpPr>
        <p:spPr/>
        <p:txBody>
          <a:bodyPr>
            <a:normAutofit fontScale="90000"/>
          </a:bodyPr>
          <a:lstStyle/>
          <a:p>
            <a:r>
              <a:rPr lang="en-US" dirty="0"/>
              <a:t>Financial Process – Industry Study</a:t>
            </a:r>
          </a:p>
        </p:txBody>
      </p:sp>
      <p:graphicFrame>
        <p:nvGraphicFramePr>
          <p:cNvPr id="9" name="Content Placeholder 8">
            <a:extLst>
              <a:ext uri="{FF2B5EF4-FFF2-40B4-BE49-F238E27FC236}">
                <a16:creationId xmlns:a16="http://schemas.microsoft.com/office/drawing/2014/main" id="{54B12C94-3B53-4BD5-9470-D96ED1EB24B4}"/>
              </a:ext>
            </a:extLst>
          </p:cNvPr>
          <p:cNvGraphicFramePr>
            <a:graphicFrameLocks noGrp="1"/>
          </p:cNvGraphicFramePr>
          <p:nvPr>
            <p:ph idx="1"/>
            <p:extLst>
              <p:ext uri="{D42A27DB-BD31-4B8C-83A1-F6EECF244321}">
                <p14:modId xmlns:p14="http://schemas.microsoft.com/office/powerpoint/2010/main" val="2998410305"/>
              </p:ext>
            </p:extLst>
          </p:nvPr>
        </p:nvGraphicFramePr>
        <p:xfrm>
          <a:off x="515199" y="315410"/>
          <a:ext cx="9965437" cy="387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3748F5D-1439-4091-A427-7F729E4642C3}"/>
              </a:ext>
            </a:extLst>
          </p:cNvPr>
          <p:cNvGraphicFramePr/>
          <p:nvPr/>
        </p:nvGraphicFramePr>
        <p:xfrm>
          <a:off x="1711364" y="1697503"/>
          <a:ext cx="10049256" cy="3877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976723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125A-E9F1-44B9-8968-F873AE0E7B4C}"/>
              </a:ext>
            </a:extLst>
          </p:cNvPr>
          <p:cNvSpPr>
            <a:spLocks noGrp="1"/>
          </p:cNvSpPr>
          <p:nvPr>
            <p:ph type="title"/>
          </p:nvPr>
        </p:nvSpPr>
        <p:spPr/>
        <p:txBody>
          <a:bodyPr>
            <a:normAutofit fontScale="90000"/>
          </a:bodyPr>
          <a:lstStyle/>
          <a:p>
            <a:r>
              <a:rPr lang="en-US" dirty="0"/>
              <a:t>Audits</a:t>
            </a:r>
          </a:p>
        </p:txBody>
      </p:sp>
      <p:sp>
        <p:nvSpPr>
          <p:cNvPr id="3" name="Content Placeholder 2">
            <a:extLst>
              <a:ext uri="{FF2B5EF4-FFF2-40B4-BE49-F238E27FC236}">
                <a16:creationId xmlns:a16="http://schemas.microsoft.com/office/drawing/2014/main" id="{59B59B18-84DF-4967-9D9E-506F6F0AE268}"/>
              </a:ext>
            </a:extLst>
          </p:cNvPr>
          <p:cNvSpPr>
            <a:spLocks noGrp="1"/>
          </p:cNvSpPr>
          <p:nvPr>
            <p:ph idx="1"/>
          </p:nvPr>
        </p:nvSpPr>
        <p:spPr/>
        <p:txBody>
          <a:bodyPr/>
          <a:lstStyle/>
          <a:p>
            <a:r>
              <a:rPr lang="en-US" dirty="0"/>
              <a:t>Who?</a:t>
            </a:r>
          </a:p>
          <a:p>
            <a:r>
              <a:rPr lang="en-US" dirty="0"/>
              <a:t>What?</a:t>
            </a:r>
          </a:p>
          <a:p>
            <a:r>
              <a:rPr lang="en-US" dirty="0"/>
              <a:t>When?</a:t>
            </a:r>
          </a:p>
          <a:p>
            <a:r>
              <a:rPr lang="en-US" dirty="0"/>
              <a:t>Why?</a:t>
            </a:r>
          </a:p>
          <a:p>
            <a:r>
              <a:rPr lang="en-US" dirty="0"/>
              <a:t>How?</a:t>
            </a:r>
          </a:p>
        </p:txBody>
      </p:sp>
      <p:pic>
        <p:nvPicPr>
          <p:cNvPr id="5" name="Picture 4" descr="A picture containing indoor&#10;&#10;Description automatically generated">
            <a:extLst>
              <a:ext uri="{FF2B5EF4-FFF2-40B4-BE49-F238E27FC236}">
                <a16:creationId xmlns:a16="http://schemas.microsoft.com/office/drawing/2014/main" id="{1A0A89A5-96DB-4416-B47D-751D3B99125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01489" y="1439688"/>
            <a:ext cx="3552956" cy="4737275"/>
          </a:xfrm>
          <a:prstGeom prst="rect">
            <a:avLst/>
          </a:prstGeom>
        </p:spPr>
      </p:pic>
    </p:spTree>
    <p:extLst>
      <p:ext uri="{BB962C8B-B14F-4D97-AF65-F5344CB8AC3E}">
        <p14:creationId xmlns:p14="http://schemas.microsoft.com/office/powerpoint/2010/main" val="29164798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6EC3-8EE7-4150-9501-A242D5A8094E}"/>
              </a:ext>
            </a:extLst>
          </p:cNvPr>
          <p:cNvSpPr>
            <a:spLocks noGrp="1"/>
          </p:cNvSpPr>
          <p:nvPr>
            <p:ph type="title"/>
          </p:nvPr>
        </p:nvSpPr>
        <p:spPr/>
        <p:txBody>
          <a:bodyPr>
            <a:normAutofit fontScale="90000"/>
          </a:bodyPr>
          <a:lstStyle/>
          <a:p>
            <a:r>
              <a:rPr lang="en-US" dirty="0"/>
              <a:t>Audits – Who?</a:t>
            </a:r>
          </a:p>
        </p:txBody>
      </p:sp>
      <p:sp>
        <p:nvSpPr>
          <p:cNvPr id="3" name="Content Placeholder 2">
            <a:extLst>
              <a:ext uri="{FF2B5EF4-FFF2-40B4-BE49-F238E27FC236}">
                <a16:creationId xmlns:a16="http://schemas.microsoft.com/office/drawing/2014/main" id="{3F2458B9-510F-4FCB-8C57-D119BDDD2DE0}"/>
              </a:ext>
            </a:extLst>
          </p:cNvPr>
          <p:cNvSpPr>
            <a:spLocks noGrp="1"/>
          </p:cNvSpPr>
          <p:nvPr>
            <p:ph idx="1"/>
          </p:nvPr>
        </p:nvSpPr>
        <p:spPr/>
        <p:txBody>
          <a:bodyPr/>
          <a:lstStyle/>
          <a:p>
            <a:r>
              <a:rPr lang="en-US" dirty="0"/>
              <a:t>Food and Drug Administration</a:t>
            </a:r>
          </a:p>
          <a:p>
            <a:r>
              <a:rPr lang="en-US" dirty="0"/>
              <a:t>Sponsors</a:t>
            </a:r>
          </a:p>
          <a:p>
            <a:r>
              <a:rPr lang="en-US" dirty="0"/>
              <a:t>Contract Research Organizations</a:t>
            </a:r>
          </a:p>
          <a:p>
            <a:r>
              <a:rPr lang="en-US" dirty="0"/>
              <a:t>Institutional Review Boards</a:t>
            </a:r>
          </a:p>
          <a:p>
            <a:r>
              <a:rPr lang="en-US" dirty="0"/>
              <a:t>Clinical Trials Quality Assurance Unit (UNC)</a:t>
            </a:r>
          </a:p>
        </p:txBody>
      </p:sp>
    </p:spTree>
    <p:extLst>
      <p:ext uri="{BB962C8B-B14F-4D97-AF65-F5344CB8AC3E}">
        <p14:creationId xmlns:p14="http://schemas.microsoft.com/office/powerpoint/2010/main" val="41581313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FD79-434E-E74D-BCE3-4E589C725D72}"/>
              </a:ext>
            </a:extLst>
          </p:cNvPr>
          <p:cNvSpPr>
            <a:spLocks noGrp="1"/>
          </p:cNvSpPr>
          <p:nvPr>
            <p:ph type="title"/>
          </p:nvPr>
        </p:nvSpPr>
        <p:spPr/>
        <p:txBody>
          <a:bodyPr>
            <a:normAutofit fontScale="90000"/>
          </a:bodyPr>
          <a:lstStyle/>
          <a:p>
            <a:r>
              <a:rPr lang="en-US" dirty="0"/>
              <a:t>Audits – What? </a:t>
            </a:r>
          </a:p>
        </p:txBody>
      </p:sp>
      <p:sp>
        <p:nvSpPr>
          <p:cNvPr id="3" name="Content Placeholder 2">
            <a:extLst>
              <a:ext uri="{FF2B5EF4-FFF2-40B4-BE49-F238E27FC236}">
                <a16:creationId xmlns:a16="http://schemas.microsoft.com/office/drawing/2014/main" id="{D1A30731-D7C8-E249-B2CF-CA353B57C942}"/>
              </a:ext>
            </a:extLst>
          </p:cNvPr>
          <p:cNvSpPr>
            <a:spLocks noGrp="1"/>
          </p:cNvSpPr>
          <p:nvPr>
            <p:ph idx="1"/>
          </p:nvPr>
        </p:nvSpPr>
        <p:spPr/>
        <p:txBody>
          <a:bodyPr/>
          <a:lstStyle/>
          <a:p>
            <a:pPr marL="0" indent="0">
              <a:buNone/>
            </a:pPr>
            <a:endParaRPr lang="en-US" dirty="0"/>
          </a:p>
          <a:p>
            <a:r>
              <a:rPr lang="en-US" dirty="0"/>
              <a:t>Informed consent process</a:t>
            </a:r>
          </a:p>
          <a:p>
            <a:r>
              <a:rPr lang="en-US" dirty="0"/>
              <a:t>Eligibility process</a:t>
            </a:r>
          </a:p>
          <a:p>
            <a:r>
              <a:rPr lang="en-US" dirty="0"/>
              <a:t>Treatment administration</a:t>
            </a:r>
          </a:p>
          <a:p>
            <a:r>
              <a:rPr lang="en-US" dirty="0"/>
              <a:t>Adverse Event collection</a:t>
            </a:r>
          </a:p>
        </p:txBody>
      </p:sp>
      <p:pic>
        <p:nvPicPr>
          <p:cNvPr id="5" name="Picture 4" descr="Logo&#10;&#10;Description automatically generated">
            <a:extLst>
              <a:ext uri="{FF2B5EF4-FFF2-40B4-BE49-F238E27FC236}">
                <a16:creationId xmlns:a16="http://schemas.microsoft.com/office/drawing/2014/main" id="{494837B7-BF80-4CCE-8893-E5076E609A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07477" y="1825625"/>
            <a:ext cx="4114800" cy="3127248"/>
          </a:xfrm>
          <a:prstGeom prst="rect">
            <a:avLst/>
          </a:prstGeom>
        </p:spPr>
      </p:pic>
    </p:spTree>
    <p:extLst>
      <p:ext uri="{BB962C8B-B14F-4D97-AF65-F5344CB8AC3E}">
        <p14:creationId xmlns:p14="http://schemas.microsoft.com/office/powerpoint/2010/main" val="1816904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88E2-96FA-4AEE-81B6-512C64BD0C4D}"/>
              </a:ext>
            </a:extLst>
          </p:cNvPr>
          <p:cNvSpPr>
            <a:spLocks noGrp="1"/>
          </p:cNvSpPr>
          <p:nvPr>
            <p:ph type="title"/>
          </p:nvPr>
        </p:nvSpPr>
        <p:spPr/>
        <p:txBody>
          <a:bodyPr>
            <a:normAutofit fontScale="90000"/>
          </a:bodyPr>
          <a:lstStyle/>
          <a:p>
            <a:r>
              <a:rPr lang="en-US" dirty="0"/>
              <a:t>Audits – When?</a:t>
            </a:r>
          </a:p>
        </p:txBody>
      </p:sp>
      <p:sp>
        <p:nvSpPr>
          <p:cNvPr id="3" name="Content Placeholder 2">
            <a:extLst>
              <a:ext uri="{FF2B5EF4-FFF2-40B4-BE49-F238E27FC236}">
                <a16:creationId xmlns:a16="http://schemas.microsoft.com/office/drawing/2014/main" id="{51B3982B-3E39-499D-898D-E5610758B9FE}"/>
              </a:ext>
            </a:extLst>
          </p:cNvPr>
          <p:cNvSpPr>
            <a:spLocks noGrp="1"/>
          </p:cNvSpPr>
          <p:nvPr>
            <p:ph idx="1"/>
          </p:nvPr>
        </p:nvSpPr>
        <p:spPr/>
        <p:txBody>
          <a:bodyPr/>
          <a:lstStyle/>
          <a:p>
            <a:r>
              <a:rPr lang="en-US" dirty="0"/>
              <a:t>New Drug Application being/has been submitted</a:t>
            </a:r>
          </a:p>
          <a:p>
            <a:r>
              <a:rPr lang="en-US" dirty="0"/>
              <a:t>Serious and/or continuing noncompliance occurring at a site</a:t>
            </a:r>
          </a:p>
          <a:p>
            <a:r>
              <a:rPr lang="en-US" dirty="0"/>
              <a:t>Data irregularities</a:t>
            </a:r>
          </a:p>
        </p:txBody>
      </p:sp>
    </p:spTree>
    <p:extLst>
      <p:ext uri="{BB962C8B-B14F-4D97-AF65-F5344CB8AC3E}">
        <p14:creationId xmlns:p14="http://schemas.microsoft.com/office/powerpoint/2010/main" val="24589113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E72C-3B0D-4780-8936-6A133FF2722E}"/>
              </a:ext>
            </a:extLst>
          </p:cNvPr>
          <p:cNvSpPr>
            <a:spLocks noGrp="1"/>
          </p:cNvSpPr>
          <p:nvPr>
            <p:ph type="title"/>
          </p:nvPr>
        </p:nvSpPr>
        <p:spPr/>
        <p:txBody>
          <a:bodyPr>
            <a:normAutofit fontScale="90000"/>
          </a:bodyPr>
          <a:lstStyle/>
          <a:p>
            <a:r>
              <a:rPr lang="en-US" dirty="0"/>
              <a:t>Audits – Why?</a:t>
            </a:r>
          </a:p>
        </p:txBody>
      </p:sp>
      <p:sp>
        <p:nvSpPr>
          <p:cNvPr id="3" name="Content Placeholder 2">
            <a:extLst>
              <a:ext uri="{FF2B5EF4-FFF2-40B4-BE49-F238E27FC236}">
                <a16:creationId xmlns:a16="http://schemas.microsoft.com/office/drawing/2014/main" id="{93E5F7A1-39C5-42F9-B9F6-06A038F1FF84}"/>
              </a:ext>
            </a:extLst>
          </p:cNvPr>
          <p:cNvSpPr>
            <a:spLocks noGrp="1"/>
          </p:cNvSpPr>
          <p:nvPr>
            <p:ph idx="1"/>
          </p:nvPr>
        </p:nvSpPr>
        <p:spPr/>
        <p:txBody>
          <a:bodyPr/>
          <a:lstStyle/>
          <a:p>
            <a:r>
              <a:rPr lang="en-US" dirty="0"/>
              <a:t>Data Integrity</a:t>
            </a:r>
          </a:p>
          <a:p>
            <a:pPr marL="0" indent="0">
              <a:buNone/>
            </a:pPr>
            <a:endParaRPr lang="en-US" dirty="0"/>
          </a:p>
          <a:p>
            <a:pPr marL="0" indent="0">
              <a:buNone/>
            </a:pPr>
            <a:endParaRPr lang="en-US" dirty="0"/>
          </a:p>
          <a:p>
            <a:pPr marL="0" indent="0">
              <a:buNone/>
            </a:pPr>
            <a:endParaRPr lang="en-US" dirty="0"/>
          </a:p>
          <a:p>
            <a:r>
              <a:rPr lang="en-US" dirty="0"/>
              <a:t>Assurance that Rules of Engagement were followed</a:t>
            </a:r>
          </a:p>
          <a:p>
            <a:pPr lvl="1"/>
            <a:r>
              <a:rPr lang="en-US" dirty="0"/>
              <a:t>Appropriate delegation to properly trained staff</a:t>
            </a:r>
          </a:p>
          <a:p>
            <a:pPr lvl="1"/>
            <a:r>
              <a:rPr lang="en-US" dirty="0"/>
              <a:t>Human Subjects protections in place</a:t>
            </a:r>
          </a:p>
          <a:p>
            <a:pPr lvl="1"/>
            <a:r>
              <a:rPr lang="en-US" dirty="0"/>
              <a:t>Billing compliance</a:t>
            </a:r>
          </a:p>
          <a:p>
            <a:endParaRPr lang="en-US" dirty="0"/>
          </a:p>
        </p:txBody>
      </p:sp>
      <p:pic>
        <p:nvPicPr>
          <p:cNvPr id="5" name="Picture 4" descr="Icon, funnel chart&#10;&#10;Description automatically generated">
            <a:extLst>
              <a:ext uri="{FF2B5EF4-FFF2-40B4-BE49-F238E27FC236}">
                <a16:creationId xmlns:a16="http://schemas.microsoft.com/office/drawing/2014/main" id="{EF0A13F5-A264-42A7-98B4-206D751310B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50233" y="1162960"/>
            <a:ext cx="2893512" cy="2893512"/>
          </a:xfrm>
          <a:prstGeom prst="rect">
            <a:avLst/>
          </a:prstGeom>
        </p:spPr>
      </p:pic>
    </p:spTree>
    <p:extLst>
      <p:ext uri="{BB962C8B-B14F-4D97-AF65-F5344CB8AC3E}">
        <p14:creationId xmlns:p14="http://schemas.microsoft.com/office/powerpoint/2010/main" val="1118324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731B-BD71-4EC0-BB9B-40B61B3F592C}"/>
              </a:ext>
            </a:extLst>
          </p:cNvPr>
          <p:cNvSpPr>
            <a:spLocks noGrp="1"/>
          </p:cNvSpPr>
          <p:nvPr>
            <p:ph type="title"/>
          </p:nvPr>
        </p:nvSpPr>
        <p:spPr/>
        <p:txBody>
          <a:bodyPr>
            <a:normAutofit fontScale="90000"/>
          </a:bodyPr>
          <a:lstStyle/>
          <a:p>
            <a:r>
              <a:rPr lang="en-US" dirty="0"/>
              <a:t>Audits – How?</a:t>
            </a:r>
          </a:p>
        </p:txBody>
      </p:sp>
      <p:sp>
        <p:nvSpPr>
          <p:cNvPr id="3" name="Content Placeholder 2">
            <a:extLst>
              <a:ext uri="{FF2B5EF4-FFF2-40B4-BE49-F238E27FC236}">
                <a16:creationId xmlns:a16="http://schemas.microsoft.com/office/drawing/2014/main" id="{73DB8C36-69B3-476C-948E-AC8820A0B226}"/>
              </a:ext>
            </a:extLst>
          </p:cNvPr>
          <p:cNvSpPr>
            <a:spLocks noGrp="1"/>
          </p:cNvSpPr>
          <p:nvPr>
            <p:ph idx="1"/>
          </p:nvPr>
        </p:nvSpPr>
        <p:spPr/>
        <p:txBody>
          <a:bodyPr/>
          <a:lstStyle/>
          <a:p>
            <a:r>
              <a:rPr lang="en-US" dirty="0"/>
              <a:t>In person OR Remote</a:t>
            </a:r>
          </a:p>
          <a:p>
            <a:pPr marL="457200" lvl="1" indent="0">
              <a:buNone/>
            </a:pPr>
            <a:endParaRPr lang="en-US" dirty="0"/>
          </a:p>
          <a:p>
            <a:pPr lvl="1"/>
            <a:r>
              <a:rPr lang="en-US" dirty="0"/>
              <a:t>Prepare ahead of time</a:t>
            </a:r>
          </a:p>
          <a:p>
            <a:pPr lvl="1"/>
            <a:r>
              <a:rPr lang="en-US" dirty="0"/>
              <a:t>All source data must be made available to the auditors as requested</a:t>
            </a:r>
          </a:p>
          <a:p>
            <a:pPr lvl="1"/>
            <a:r>
              <a:rPr lang="en-US" dirty="0"/>
              <a:t>Team members involved in hosting the audit must be seasoned to manage and audit</a:t>
            </a:r>
          </a:p>
          <a:p>
            <a:pPr lvl="1"/>
            <a:r>
              <a:rPr lang="en-US" dirty="0"/>
              <a:t>Ensure all teams involved in research are informed and available </a:t>
            </a:r>
          </a:p>
          <a:p>
            <a:pPr lvl="1"/>
            <a:r>
              <a:rPr lang="en-US" dirty="0"/>
              <a:t>Debrief with the team</a:t>
            </a:r>
          </a:p>
          <a:p>
            <a:pPr lvl="1"/>
            <a:endParaRPr lang="en-US" dirty="0"/>
          </a:p>
        </p:txBody>
      </p:sp>
    </p:spTree>
    <p:extLst>
      <p:ext uri="{BB962C8B-B14F-4D97-AF65-F5344CB8AC3E}">
        <p14:creationId xmlns:p14="http://schemas.microsoft.com/office/powerpoint/2010/main" val="9869838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D420-ED85-4D19-B051-085D5CD9040B}"/>
              </a:ext>
            </a:extLst>
          </p:cNvPr>
          <p:cNvSpPr>
            <a:spLocks noGrp="1"/>
          </p:cNvSpPr>
          <p:nvPr>
            <p:ph type="title"/>
          </p:nvPr>
        </p:nvSpPr>
        <p:spPr/>
        <p:txBody>
          <a:bodyPr>
            <a:normAutofit fontScale="90000"/>
          </a:bodyPr>
          <a:lstStyle/>
          <a:p>
            <a:r>
              <a:rPr lang="en-US" dirty="0"/>
              <a:t>Monitoring – sponsor responsibility</a:t>
            </a:r>
          </a:p>
        </p:txBody>
      </p:sp>
      <p:sp>
        <p:nvSpPr>
          <p:cNvPr id="3" name="Content Placeholder 2">
            <a:extLst>
              <a:ext uri="{FF2B5EF4-FFF2-40B4-BE49-F238E27FC236}">
                <a16:creationId xmlns:a16="http://schemas.microsoft.com/office/drawing/2014/main" id="{4E2CCAF0-EA7F-4E29-AF70-35A46D4677B2}"/>
              </a:ext>
            </a:extLst>
          </p:cNvPr>
          <p:cNvSpPr>
            <a:spLocks noGrp="1"/>
          </p:cNvSpPr>
          <p:nvPr>
            <p:ph idx="1"/>
          </p:nvPr>
        </p:nvSpPr>
        <p:spPr/>
        <p:txBody>
          <a:bodyPr>
            <a:normAutofit/>
          </a:bodyPr>
          <a:lstStyle/>
          <a:p>
            <a:r>
              <a:rPr lang="en-US" dirty="0"/>
              <a:t>SIV – site initiation visit</a:t>
            </a:r>
          </a:p>
          <a:p>
            <a:r>
              <a:rPr lang="en-US" dirty="0"/>
              <a:t>IMV – interim monitoring visit</a:t>
            </a:r>
          </a:p>
          <a:p>
            <a:r>
              <a:rPr lang="en-US" dirty="0"/>
              <a:t>COV – close out visit</a:t>
            </a:r>
          </a:p>
          <a:p>
            <a:pPr marL="0" indent="0">
              <a:buNone/>
            </a:pPr>
            <a:endParaRPr lang="en-US" dirty="0"/>
          </a:p>
          <a:p>
            <a:pPr marL="0" indent="0">
              <a:buNone/>
            </a:pPr>
            <a:r>
              <a:rPr lang="en-US" dirty="0"/>
              <a:t>Comparison of source data to case report forms</a:t>
            </a:r>
          </a:p>
          <a:p>
            <a:pPr marL="0" indent="0">
              <a:buNone/>
            </a:pPr>
            <a:endParaRPr lang="en-US" dirty="0"/>
          </a:p>
          <a:p>
            <a:pPr marL="0" indent="0">
              <a:buNone/>
            </a:pPr>
            <a:r>
              <a:rPr lang="en-US" dirty="0"/>
              <a:t>All to ensure data is accurate, reproducible</a:t>
            </a:r>
          </a:p>
        </p:txBody>
      </p:sp>
    </p:spTree>
    <p:extLst>
      <p:ext uri="{BB962C8B-B14F-4D97-AF65-F5344CB8AC3E}">
        <p14:creationId xmlns:p14="http://schemas.microsoft.com/office/powerpoint/2010/main" val="36281691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82DE-12DB-487C-8D58-A67EA67A383F}"/>
              </a:ext>
            </a:extLst>
          </p:cNvPr>
          <p:cNvSpPr>
            <a:spLocks noGrp="1"/>
          </p:cNvSpPr>
          <p:nvPr>
            <p:ph type="title"/>
          </p:nvPr>
        </p:nvSpPr>
        <p:spPr/>
        <p:txBody>
          <a:bodyPr>
            <a:normAutofit fontScale="90000"/>
          </a:bodyPr>
          <a:lstStyle/>
          <a:p>
            <a:r>
              <a:rPr lang="en-US" dirty="0"/>
              <a:t>So, what do you do if……</a:t>
            </a:r>
          </a:p>
        </p:txBody>
      </p:sp>
      <p:pic>
        <p:nvPicPr>
          <p:cNvPr id="5" name="Content Placeholder 4" descr="A picture containing toy&#10;&#10;Description automatically generated">
            <a:extLst>
              <a:ext uri="{FF2B5EF4-FFF2-40B4-BE49-F238E27FC236}">
                <a16:creationId xmlns:a16="http://schemas.microsoft.com/office/drawing/2014/main" id="{06546B47-5148-4E0C-A0DC-06E76123AFD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839489" y="2016310"/>
            <a:ext cx="5715000" cy="3143250"/>
          </a:xfrm>
        </p:spPr>
      </p:pic>
    </p:spTree>
    <p:extLst>
      <p:ext uri="{BB962C8B-B14F-4D97-AF65-F5344CB8AC3E}">
        <p14:creationId xmlns:p14="http://schemas.microsoft.com/office/powerpoint/2010/main" val="30196139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D737-35F2-446D-978C-B3C5C925196C}"/>
              </a:ext>
            </a:extLst>
          </p:cNvPr>
          <p:cNvSpPr>
            <a:spLocks noGrp="1"/>
          </p:cNvSpPr>
          <p:nvPr>
            <p:ph type="title"/>
          </p:nvPr>
        </p:nvSpPr>
        <p:spPr>
          <a:xfrm>
            <a:off x="439189" y="548640"/>
            <a:ext cx="10515600" cy="548640"/>
          </a:xfrm>
        </p:spPr>
        <p:txBody>
          <a:bodyPr anchor="ctr">
            <a:normAutofit/>
          </a:bodyPr>
          <a:lstStyle/>
          <a:p>
            <a:r>
              <a:rPr lang="en-US" sz="3300"/>
              <a:t>Root Cause Analysis (RCA)</a:t>
            </a:r>
          </a:p>
        </p:txBody>
      </p:sp>
      <p:graphicFrame>
        <p:nvGraphicFramePr>
          <p:cNvPr id="5" name="Content Placeholder 2">
            <a:extLst>
              <a:ext uri="{FF2B5EF4-FFF2-40B4-BE49-F238E27FC236}">
                <a16:creationId xmlns:a16="http://schemas.microsoft.com/office/drawing/2014/main" id="{5A4F14B2-119B-4B08-8458-0592B4CC6038}"/>
              </a:ext>
            </a:extLst>
          </p:cNvPr>
          <p:cNvGraphicFramePr>
            <a:graphicFrameLocks noGrp="1"/>
          </p:cNvGraphicFramePr>
          <p:nvPr>
            <p:ph idx="1"/>
          </p:nvPr>
        </p:nvGraphicFramePr>
        <p:xfrm>
          <a:off x="439189"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7958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A55D-E0A5-477D-87BC-8936F1E7EA54}"/>
              </a:ext>
            </a:extLst>
          </p:cNvPr>
          <p:cNvSpPr>
            <a:spLocks noGrp="1"/>
          </p:cNvSpPr>
          <p:nvPr>
            <p:ph type="title"/>
          </p:nvPr>
        </p:nvSpPr>
        <p:spPr/>
        <p:txBody>
          <a:bodyPr>
            <a:normAutofit fontScale="90000"/>
          </a:bodyPr>
          <a:lstStyle/>
          <a:p>
            <a:r>
              <a:rPr lang="en-US" dirty="0"/>
              <a:t>FDA expectations related to Root Cause</a:t>
            </a:r>
          </a:p>
        </p:txBody>
      </p:sp>
      <p:pic>
        <p:nvPicPr>
          <p:cNvPr id="4" name="Content Placeholder 3">
            <a:extLst>
              <a:ext uri="{FF2B5EF4-FFF2-40B4-BE49-F238E27FC236}">
                <a16:creationId xmlns:a16="http://schemas.microsoft.com/office/drawing/2014/main" id="{2BB5D374-2AB2-4DB5-AE08-C9727F9589BC}"/>
              </a:ext>
            </a:extLst>
          </p:cNvPr>
          <p:cNvPicPr>
            <a:picLocks noGrp="1" noChangeAspect="1"/>
          </p:cNvPicPr>
          <p:nvPr>
            <p:ph idx="1"/>
          </p:nvPr>
        </p:nvPicPr>
        <p:blipFill>
          <a:blip r:embed="rId2"/>
          <a:stretch>
            <a:fillRect/>
          </a:stretch>
        </p:blipFill>
        <p:spPr>
          <a:xfrm>
            <a:off x="2249371" y="1825625"/>
            <a:ext cx="6896333" cy="4351338"/>
          </a:xfrm>
          <a:prstGeom prst="rect">
            <a:avLst/>
          </a:prstGeom>
        </p:spPr>
      </p:pic>
    </p:spTree>
    <p:extLst>
      <p:ext uri="{BB962C8B-B14F-4D97-AF65-F5344CB8AC3E}">
        <p14:creationId xmlns:p14="http://schemas.microsoft.com/office/powerpoint/2010/main" val="2298147888"/>
      </p:ext>
    </p:extLst>
  </p:cSld>
  <p:clrMapOvr>
    <a:masterClrMapping/>
  </p:clrMapOvr>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A54C87-5D35-814E-9328-3164F897C5DB}" vid="{69C8D452-FACA-7049-AC91-8E5BD2C54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D3A691EFB61E409856101EB33284E7" ma:contentTypeVersion="12" ma:contentTypeDescription="Create a new document." ma:contentTypeScope="" ma:versionID="75d02fcc628cc47ea2af690053c8fcff">
  <xsd:schema xmlns:xsd="http://www.w3.org/2001/XMLSchema" xmlns:xs="http://www.w3.org/2001/XMLSchema" xmlns:p="http://schemas.microsoft.com/office/2006/metadata/properties" xmlns:ns2="c4da8a9a-c79d-4224-97e2-6407766d8965" xmlns:ns3="ccfa0781-3c9a-44bd-83e5-554a7bdb30b1" targetNamespace="http://schemas.microsoft.com/office/2006/metadata/properties" ma:root="true" ma:fieldsID="0692ad6dcec319ed7aceaeaa808d4ab0" ns2:_="" ns3:_="">
    <xsd:import namespace="c4da8a9a-c79d-4224-97e2-6407766d8965"/>
    <xsd:import namespace="ccfa0781-3c9a-44bd-83e5-554a7bdb30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a8a9a-c79d-4224-97e2-6407766d896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fa0781-3c9a-44bd-83e5-554a7bdb30b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4da8a9a-c79d-4224-97e2-6407766d8965">
      <UserInfo>
        <DisplayName>Platz, Jessica J</DisplayName>
        <AccountId>17</AccountId>
        <AccountType/>
      </UserInfo>
      <UserInfo>
        <DisplayName>Darr, David Brian</DisplayName>
        <AccountId>19</AccountId>
        <AccountType/>
      </UserInfo>
      <UserInfo>
        <DisplayName>Menkens, Anne</DisplayName>
        <AccountId>16</AccountId>
        <AccountType/>
      </UserInfo>
      <UserInfo>
        <DisplayName>Schaller, Bill</DisplayName>
        <AccountId>18</AccountId>
        <AccountType/>
      </UserInfo>
      <UserInfo>
        <DisplayName>Martin, Barbara Alvarez</DisplayName>
        <AccountId>6</AccountId>
        <AccountType/>
      </UserInfo>
      <UserInfo>
        <DisplayName>Earp, Shelton</DisplayName>
        <AccountId>12</AccountId>
        <AccountType/>
      </UserInfo>
    </SharedWithUsers>
  </documentManagement>
</p:properties>
</file>

<file path=customXml/itemProps1.xml><?xml version="1.0" encoding="utf-8"?>
<ds:datastoreItem xmlns:ds="http://schemas.openxmlformats.org/officeDocument/2006/customXml" ds:itemID="{2A5FB0FE-04AE-4349-9782-B7FDA1F66A85}">
  <ds:schemaRefs>
    <ds:schemaRef ds:uri="http://schemas.microsoft.com/sharepoint/v3/contenttype/forms"/>
  </ds:schemaRefs>
</ds:datastoreItem>
</file>

<file path=customXml/itemProps2.xml><?xml version="1.0" encoding="utf-8"?>
<ds:datastoreItem xmlns:ds="http://schemas.openxmlformats.org/officeDocument/2006/customXml" ds:itemID="{43C2051C-3FC1-4E1B-A1C4-571BAE1879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da8a9a-c79d-4224-97e2-6407766d8965"/>
    <ds:schemaRef ds:uri="ccfa0781-3c9a-44bd-83e5-554a7bdb30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BC5F4B-038E-4F93-A626-1B907A86555F}">
  <ds:schemaRefs>
    <ds:schemaRef ds:uri="http://schemas.microsoft.com/office/2006/documentManagement/types"/>
    <ds:schemaRef ds:uri="http://schemas.microsoft.com/office/infopath/2007/PartnerControls"/>
    <ds:schemaRef ds:uri="http://purl.org/dc/elements/1.1/"/>
    <ds:schemaRef ds:uri="http://purl.org/dc/terms/"/>
    <ds:schemaRef ds:uri="http://schemas.microsoft.com/office/2006/metadata/properties"/>
    <ds:schemaRef ds:uri="http://purl.org/dc/dcmitype/"/>
    <ds:schemaRef ds:uri="981b3c01-6b17-4b50-94ac-8e01978d9560"/>
    <ds:schemaRef ds:uri="http://schemas.openxmlformats.org/package/2006/metadata/core-properties"/>
    <ds:schemaRef ds:uri="e060738a-2591-4258-b423-43fad15c87cf"/>
    <ds:schemaRef ds:uri="http://www.w3.org/XML/1998/namespace"/>
    <ds:schemaRef ds:uri="c4da8a9a-c79d-4224-97e2-6407766d8965"/>
  </ds:schemaRefs>
</ds:datastoreItem>
</file>

<file path=docProps/app.xml><?xml version="1.0" encoding="utf-8"?>
<Properties xmlns="http://schemas.openxmlformats.org/officeDocument/2006/extended-properties" xmlns:vt="http://schemas.openxmlformats.org/officeDocument/2006/docPropsVTypes">
  <Template/>
  <TotalTime>4023</TotalTime>
  <Words>8834</Words>
  <Application>Microsoft Macintosh PowerPoint</Application>
  <PresentationFormat>Widescreen</PresentationFormat>
  <Paragraphs>1076</Paragraphs>
  <Slides>106</Slides>
  <Notes>62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106</vt:i4>
      </vt:variant>
    </vt:vector>
  </HeadingPairs>
  <TitlesOfParts>
    <vt:vector size="115" baseType="lpstr">
      <vt:lpstr>Arial</vt:lpstr>
      <vt:lpstr>Calibri</vt:lpstr>
      <vt:lpstr>Corbel</vt:lpstr>
      <vt:lpstr>Franklin Gothic Demi</vt:lpstr>
      <vt:lpstr>Google Sans</vt:lpstr>
      <vt:lpstr>Roboto</vt:lpstr>
      <vt:lpstr>Whitney Semibold</vt:lpstr>
      <vt:lpstr>Wingdings</vt:lpstr>
      <vt:lpstr>Blank Presentation</vt:lpstr>
      <vt:lpstr>PowerPoint Presentation</vt:lpstr>
      <vt:lpstr>CPO Pre-Award Finance</vt:lpstr>
      <vt:lpstr>Pre-Award Team Responsibilities</vt:lpstr>
      <vt:lpstr>Common Funding Types – What’s the Difference? </vt:lpstr>
      <vt:lpstr>Financial Process – Industry Study </vt:lpstr>
      <vt:lpstr>Requirements for Activation to Begin </vt:lpstr>
      <vt:lpstr>Financial Process – Industry Study</vt:lpstr>
      <vt:lpstr>OnCore Calendar Build</vt:lpstr>
      <vt:lpstr>Financial Process – Industry Study</vt:lpstr>
      <vt:lpstr>Contract Negotiation</vt:lpstr>
      <vt:lpstr>Financial Process – Industry Study </vt:lpstr>
      <vt:lpstr>Billing Coverage Analysis Process </vt:lpstr>
      <vt:lpstr>Billing Coverage Analysis Process – Deemed and Qualifying </vt:lpstr>
      <vt:lpstr>Billing Coverage Analysis Process </vt:lpstr>
      <vt:lpstr>Billing Coverage Analysis Process </vt:lpstr>
      <vt:lpstr>Financial Process – Industry Study</vt:lpstr>
      <vt:lpstr>Budget Development</vt:lpstr>
      <vt:lpstr>Financial Process – Industry Study </vt:lpstr>
      <vt:lpstr>Budget Negotiation and Finalization </vt:lpstr>
      <vt:lpstr>Financial Process – Industry Study</vt:lpstr>
      <vt:lpstr>Contract Fully Executed</vt:lpstr>
      <vt:lpstr>Financial Process – Industry Study</vt:lpstr>
      <vt:lpstr>Any Questions?</vt:lpstr>
      <vt:lpstr>Clinical Data Operations</vt:lpstr>
      <vt:lpstr>Clinical Data Operations</vt:lpstr>
      <vt:lpstr>OnCore for Clinical Research Operations</vt:lpstr>
      <vt:lpstr>OnCore for Reporting to the NCI and Others</vt:lpstr>
      <vt:lpstr>OnCore for Investigators</vt:lpstr>
      <vt:lpstr>OnCore Widgets</vt:lpstr>
      <vt:lpstr>OnCore Reports</vt:lpstr>
      <vt:lpstr>PowerPoint Presentation</vt:lpstr>
      <vt:lpstr>PowerPoint Presentation</vt:lpstr>
      <vt:lpstr>OnCore Expansion</vt:lpstr>
      <vt:lpstr>OnCore Task Lists &amp; Activation Critical Path</vt:lpstr>
      <vt:lpstr>PERT Chart Milestones Indicate Critical Path</vt:lpstr>
      <vt:lpstr>What a Task List Looks Like Milestones Activate Tasks Across Groups…</vt:lpstr>
      <vt:lpstr>PowerPoint Presentation</vt:lpstr>
      <vt:lpstr>Part 11 Compliance and Advarra EDC</vt:lpstr>
      <vt:lpstr>Advarra EDC by the Numbers</vt:lpstr>
      <vt:lpstr>LCCC IIT Data Management - Activation</vt:lpstr>
      <vt:lpstr>Complete Data Values (CDV)</vt:lpstr>
      <vt:lpstr>PowerPoint Presentation</vt:lpstr>
      <vt:lpstr>Form Completion Guidelines</vt:lpstr>
      <vt:lpstr>Data Validation Plan (DVP)</vt:lpstr>
      <vt:lpstr>LCCC IIT Data Management – Life of the Study</vt:lpstr>
      <vt:lpstr>Data Sharing</vt:lpstr>
      <vt:lpstr>Clinical Data Operations</vt:lpstr>
      <vt:lpstr>Regulatory Affairs</vt:lpstr>
      <vt:lpstr>Topics Covered</vt:lpstr>
      <vt:lpstr>What is the Purpose of the Institutional Review Board (IRB)?</vt:lpstr>
      <vt:lpstr>UNC IRB</vt:lpstr>
      <vt:lpstr>Research Reviewed by IRB</vt:lpstr>
      <vt:lpstr>Types of IRBs Used by UNC</vt:lpstr>
      <vt:lpstr>Types of IRB Submissions</vt:lpstr>
      <vt:lpstr>Modifications</vt:lpstr>
      <vt:lpstr>Continuing Reviews / Renewals</vt:lpstr>
      <vt:lpstr>Eligibility Exceptions</vt:lpstr>
      <vt:lpstr>Non-Eligibility Single Subject Exceptions</vt:lpstr>
      <vt:lpstr>LCCC IIT Single Subject Exception Decision Tree</vt:lpstr>
      <vt:lpstr>IRB Closure</vt:lpstr>
      <vt:lpstr>Promptly Reportable Information to the IRB</vt:lpstr>
      <vt:lpstr>Examples of Reportable Events (UNC IRB)</vt:lpstr>
      <vt:lpstr>Notification to OHRP and FDA of IRB Determinations</vt:lpstr>
      <vt:lpstr>PI Certification of IRB Submissions</vt:lpstr>
      <vt:lpstr>Good Clinical Practice (GCP)</vt:lpstr>
      <vt:lpstr>ICH GCP E6 (R2) Sections</vt:lpstr>
      <vt:lpstr>ICH/GCP</vt:lpstr>
      <vt:lpstr>Essential Documents for a Clinical Trial</vt:lpstr>
      <vt:lpstr>Form FDA 1572 – Statement of Investigator </vt:lpstr>
      <vt:lpstr>FDA Form 1572:  Eight Investigator Commitments</vt:lpstr>
      <vt:lpstr>Delegation of Authority (DOA) Log</vt:lpstr>
      <vt:lpstr>Financial Disclosure Form (FDF)</vt:lpstr>
      <vt:lpstr>Florence eRegulatory System</vt:lpstr>
      <vt:lpstr>Questions?</vt:lpstr>
      <vt:lpstr>CPO Clinical Operations</vt:lpstr>
      <vt:lpstr>Overview</vt:lpstr>
      <vt:lpstr>Clinical Organizational Structure</vt:lpstr>
      <vt:lpstr>PowerPoint Presentation</vt:lpstr>
      <vt:lpstr>Consenting</vt:lpstr>
      <vt:lpstr>Screening</vt:lpstr>
      <vt:lpstr>Enrolling</vt:lpstr>
      <vt:lpstr>Patient Visits</vt:lpstr>
      <vt:lpstr>Visit Wrap-up</vt:lpstr>
      <vt:lpstr>PowerPoint Presentation</vt:lpstr>
      <vt:lpstr>Research vs. SOC</vt:lpstr>
      <vt:lpstr>Things to Know</vt:lpstr>
      <vt:lpstr>Thank you! https://unclineberger.org/research/cpo/</vt:lpstr>
      <vt:lpstr>Compliance</vt:lpstr>
      <vt:lpstr>Topics Covered</vt:lpstr>
      <vt:lpstr>Audits</vt:lpstr>
      <vt:lpstr>Audits – Who?</vt:lpstr>
      <vt:lpstr>Audits – What? </vt:lpstr>
      <vt:lpstr>Audits – When?</vt:lpstr>
      <vt:lpstr>Audits – Why?</vt:lpstr>
      <vt:lpstr>Audits – How?</vt:lpstr>
      <vt:lpstr>Monitoring – sponsor responsibility</vt:lpstr>
      <vt:lpstr>So, what do you do if……</vt:lpstr>
      <vt:lpstr>Root Cause Analysis (RCA)</vt:lpstr>
      <vt:lpstr>FDA expectations related to Root Cause</vt:lpstr>
      <vt:lpstr>RCA Techniques &amp; Outcome</vt:lpstr>
      <vt:lpstr>Corrective and Preventive Actions (CAPA)</vt:lpstr>
      <vt:lpstr>CAPA Cont.</vt:lpstr>
      <vt:lpstr>CAPA Cont.</vt:lpstr>
      <vt:lpstr>FDA expectations related to CAPA</vt:lpstr>
      <vt:lpstr>CAPA management: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Schaller, Bill</dc:creator>
  <cp:lastModifiedBy>Paylor, Jason Dell Jr</cp:lastModifiedBy>
  <cp:revision>38</cp:revision>
  <cp:lastPrinted>2018-09-28T16:34:33Z</cp:lastPrinted>
  <dcterms:created xsi:type="dcterms:W3CDTF">2019-05-21T16:20:21Z</dcterms:created>
  <dcterms:modified xsi:type="dcterms:W3CDTF">2021-10-22T11:45:11Z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0x0101003AD3A691EFB61E409856101EB33284E7</vt:lpwstr>
  </property>
</Properties>
</file>