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74" r:id="rId5"/>
    <p:sldMasterId id="2147483684" r:id="rId6"/>
    <p:sldMasterId id="2147483693" r:id="rId7"/>
  </p:sldMasterIdLst>
  <p:notesMasterIdLst>
    <p:notesMasterId r:id="rId52"/>
  </p:notesMasterIdLst>
  <p:handoutMasterIdLst>
    <p:handoutMasterId r:id="rId53"/>
  </p:handoutMasterIdLst>
  <p:sldIdLst>
    <p:sldId id="256" r:id="rId8"/>
    <p:sldId id="262" r:id="rId9"/>
    <p:sldId id="259" r:id="rId10"/>
    <p:sldId id="264" r:id="rId11"/>
    <p:sldId id="263" r:id="rId12"/>
    <p:sldId id="265" r:id="rId13"/>
    <p:sldId id="266" r:id="rId14"/>
    <p:sldId id="268" r:id="rId15"/>
    <p:sldId id="269" r:id="rId16"/>
    <p:sldId id="270" r:id="rId17"/>
    <p:sldId id="296" r:id="rId18"/>
    <p:sldId id="271" r:id="rId19"/>
    <p:sldId id="277" r:id="rId20"/>
    <p:sldId id="329" r:id="rId21"/>
    <p:sldId id="272" r:id="rId22"/>
    <p:sldId id="276" r:id="rId23"/>
    <p:sldId id="275" r:id="rId24"/>
    <p:sldId id="278" r:id="rId25"/>
    <p:sldId id="282" r:id="rId26"/>
    <p:sldId id="280" r:id="rId27"/>
    <p:sldId id="279" r:id="rId28"/>
    <p:sldId id="323" r:id="rId29"/>
    <p:sldId id="283" r:id="rId30"/>
    <p:sldId id="284" r:id="rId31"/>
    <p:sldId id="285" r:id="rId32"/>
    <p:sldId id="286" r:id="rId33"/>
    <p:sldId id="287" r:id="rId34"/>
    <p:sldId id="288" r:id="rId35"/>
    <p:sldId id="289" r:id="rId36"/>
    <p:sldId id="290" r:id="rId37"/>
    <p:sldId id="295" r:id="rId38"/>
    <p:sldId id="324" r:id="rId39"/>
    <p:sldId id="299" r:id="rId40"/>
    <p:sldId id="300" r:id="rId41"/>
    <p:sldId id="301" r:id="rId42"/>
    <p:sldId id="302" r:id="rId43"/>
    <p:sldId id="303" r:id="rId44"/>
    <p:sldId id="325" r:id="rId45"/>
    <p:sldId id="311" r:id="rId46"/>
    <p:sldId id="313" r:id="rId47"/>
    <p:sldId id="326" r:id="rId48"/>
    <p:sldId id="319" r:id="rId49"/>
    <p:sldId id="327" r:id="rId50"/>
    <p:sldId id="322" r:id="rId5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181"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362"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543"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724"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5905"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08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26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448"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864" userDrawn="1">
          <p15:clr>
            <a:srgbClr val="A4A3A4"/>
          </p15:clr>
        </p15:guide>
        <p15:guide id="2" pos="2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uland, Dan" initials="RD" lastIdx="2" clrIdx="0">
    <p:extLst>
      <p:ext uri="{19B8F6BF-5375-455C-9EA6-DF929625EA0E}">
        <p15:presenceInfo xmlns:p15="http://schemas.microsoft.com/office/powerpoint/2012/main" userId="f887c43e-5fde-421d-b112-0b897d653a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4B9CD3"/>
    <a:srgbClr val="78AAD6"/>
    <a:srgbClr val="AAAAAA"/>
    <a:srgbClr val="3DAAD6"/>
    <a:srgbClr val="7EB8DF"/>
    <a:srgbClr val="B2D7FF"/>
    <a:srgbClr val="7AB0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4"/>
    <p:restoredTop sz="94662" autoAdjust="0"/>
  </p:normalViewPr>
  <p:slideViewPr>
    <p:cSldViewPr snapToGrid="0">
      <p:cViewPr varScale="1">
        <p:scale>
          <a:sx n="153" d="100"/>
          <a:sy n="153" d="100"/>
        </p:scale>
        <p:origin x="992" y="176"/>
      </p:cViewPr>
      <p:guideLst>
        <p:guide orient="horz" pos="864"/>
        <p:guide pos="264"/>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3847B-844D-47B2-B47F-8904E747D6B2}"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1AA51A1B-D410-4438-9A52-7E29801D89A7}">
      <dgm:prSet phldrT="[Text]" custT="1"/>
      <dgm:spPr>
        <a:solidFill>
          <a:srgbClr val="4B9CD3"/>
        </a:solidFill>
      </dgm:spPr>
      <dgm:t>
        <a:bodyPr/>
        <a:lstStyle/>
        <a:p>
          <a:r>
            <a:rPr lang="en-US" sz="2000" dirty="0"/>
            <a:t>Have a purpose for engagement</a:t>
          </a:r>
        </a:p>
      </dgm:t>
    </dgm:pt>
    <dgm:pt modelId="{ED78DB67-476C-47AB-9D37-32DD4EA1E18E}" type="parTrans" cxnId="{84ABBB74-41BF-4630-91D4-429D20B1B60A}">
      <dgm:prSet/>
      <dgm:spPr/>
      <dgm:t>
        <a:bodyPr/>
        <a:lstStyle/>
        <a:p>
          <a:endParaRPr lang="en-US" sz="2000"/>
        </a:p>
      </dgm:t>
    </dgm:pt>
    <dgm:pt modelId="{35410F91-3125-4E19-8D4A-F7084AAB96D2}" type="sibTrans" cxnId="{84ABBB74-41BF-4630-91D4-429D20B1B60A}">
      <dgm:prSet/>
      <dgm:spPr/>
      <dgm:t>
        <a:bodyPr/>
        <a:lstStyle/>
        <a:p>
          <a:endParaRPr lang="en-US" sz="2000"/>
        </a:p>
      </dgm:t>
    </dgm:pt>
    <dgm:pt modelId="{B161BD16-D6EE-4C74-BCB6-CC4CE3327FAD}">
      <dgm:prSet custT="1"/>
      <dgm:spPr>
        <a:solidFill>
          <a:srgbClr val="4B9CD3"/>
        </a:solidFill>
      </dgm:spPr>
      <dgm:t>
        <a:bodyPr/>
        <a:lstStyle/>
        <a:p>
          <a:r>
            <a:rPr lang="en-US" sz="2000" dirty="0"/>
            <a:t>Each project is different, one size does not fit all projects</a:t>
          </a:r>
        </a:p>
      </dgm:t>
    </dgm:pt>
    <dgm:pt modelId="{2138631E-3FB5-4372-9FD6-165C3A4641CA}" type="parTrans" cxnId="{272829BD-095B-4289-B025-278B70467D4E}">
      <dgm:prSet/>
      <dgm:spPr/>
      <dgm:t>
        <a:bodyPr/>
        <a:lstStyle/>
        <a:p>
          <a:endParaRPr lang="en-US" sz="2000"/>
        </a:p>
      </dgm:t>
    </dgm:pt>
    <dgm:pt modelId="{09857DFB-9EF1-4B0E-9571-906307656D26}" type="sibTrans" cxnId="{272829BD-095B-4289-B025-278B70467D4E}">
      <dgm:prSet/>
      <dgm:spPr/>
      <dgm:t>
        <a:bodyPr/>
        <a:lstStyle/>
        <a:p>
          <a:endParaRPr lang="en-US" sz="2000"/>
        </a:p>
      </dgm:t>
    </dgm:pt>
    <dgm:pt modelId="{52C56A3E-1BDF-43C4-9A6F-77ABCC3E5FE1}">
      <dgm:prSet custT="1"/>
      <dgm:spPr>
        <a:solidFill>
          <a:srgbClr val="4B9CD3"/>
        </a:solidFill>
      </dgm:spPr>
      <dgm:t>
        <a:bodyPr/>
        <a:lstStyle/>
        <a:p>
          <a:r>
            <a:rPr lang="en-US" sz="2000" dirty="0"/>
            <a:t>Build a foundation with common goals</a:t>
          </a:r>
        </a:p>
      </dgm:t>
    </dgm:pt>
    <dgm:pt modelId="{434B8F6D-BEE2-43C6-82F1-37758BD6B819}" type="parTrans" cxnId="{F1FC5BAA-06C9-42A6-922D-DAEDAC1D44E1}">
      <dgm:prSet/>
      <dgm:spPr/>
      <dgm:t>
        <a:bodyPr/>
        <a:lstStyle/>
        <a:p>
          <a:endParaRPr lang="en-US" sz="2000"/>
        </a:p>
      </dgm:t>
    </dgm:pt>
    <dgm:pt modelId="{E32C6D0C-9738-4440-960E-46148C275462}" type="sibTrans" cxnId="{F1FC5BAA-06C9-42A6-922D-DAEDAC1D44E1}">
      <dgm:prSet/>
      <dgm:spPr/>
      <dgm:t>
        <a:bodyPr/>
        <a:lstStyle/>
        <a:p>
          <a:endParaRPr lang="en-US" sz="2000"/>
        </a:p>
      </dgm:t>
    </dgm:pt>
    <dgm:pt modelId="{F7313121-C924-456F-B8CF-F3C2B774E4E3}">
      <dgm:prSet custT="1"/>
      <dgm:spPr>
        <a:solidFill>
          <a:srgbClr val="4B9CD3"/>
        </a:solidFill>
      </dgm:spPr>
      <dgm:t>
        <a:bodyPr/>
        <a:lstStyle/>
        <a:p>
          <a:r>
            <a:rPr lang="en-US" sz="2000" dirty="0"/>
            <a:t>Have an idea about what a successful engagement will be</a:t>
          </a:r>
        </a:p>
      </dgm:t>
    </dgm:pt>
    <dgm:pt modelId="{1F5EF7B6-1047-4DB3-A95C-A7C8D14F8B04}" type="parTrans" cxnId="{F21058BB-A464-4477-96CD-0E579A1057AC}">
      <dgm:prSet/>
      <dgm:spPr/>
      <dgm:t>
        <a:bodyPr/>
        <a:lstStyle/>
        <a:p>
          <a:endParaRPr lang="en-US" sz="2000"/>
        </a:p>
      </dgm:t>
    </dgm:pt>
    <dgm:pt modelId="{9FCFAB33-25E0-4381-A98C-0D251021FE7D}" type="sibTrans" cxnId="{F21058BB-A464-4477-96CD-0E579A1057AC}">
      <dgm:prSet/>
      <dgm:spPr/>
      <dgm:t>
        <a:bodyPr/>
        <a:lstStyle/>
        <a:p>
          <a:endParaRPr lang="en-US" sz="2000"/>
        </a:p>
      </dgm:t>
    </dgm:pt>
    <dgm:pt modelId="{8503E511-86CE-48F0-BE99-29C51D4F5C4E}">
      <dgm:prSet custT="1"/>
      <dgm:spPr>
        <a:solidFill>
          <a:srgbClr val="4B9CD3"/>
        </a:solidFill>
      </dgm:spPr>
      <dgm:t>
        <a:bodyPr/>
        <a:lstStyle/>
        <a:p>
          <a:r>
            <a:rPr lang="en-US" sz="2000" dirty="0"/>
            <a:t>Have an environment of respect, equitable power and trust</a:t>
          </a:r>
        </a:p>
      </dgm:t>
    </dgm:pt>
    <dgm:pt modelId="{87C8D587-C5CD-43F5-ADEA-7EC9057ECE62}" type="parTrans" cxnId="{0C45061C-FC42-443A-80B7-0EF67C77878A}">
      <dgm:prSet/>
      <dgm:spPr/>
      <dgm:t>
        <a:bodyPr/>
        <a:lstStyle/>
        <a:p>
          <a:endParaRPr lang="en-US" sz="2000"/>
        </a:p>
      </dgm:t>
    </dgm:pt>
    <dgm:pt modelId="{62D6F664-E4D0-47D9-827D-A83019440D3D}" type="sibTrans" cxnId="{0C45061C-FC42-443A-80B7-0EF67C77878A}">
      <dgm:prSet/>
      <dgm:spPr/>
      <dgm:t>
        <a:bodyPr/>
        <a:lstStyle/>
        <a:p>
          <a:endParaRPr lang="en-US" sz="2000"/>
        </a:p>
      </dgm:t>
    </dgm:pt>
    <dgm:pt modelId="{F448F869-4A56-4137-B7D1-5407E33FEA45}">
      <dgm:prSet custT="1"/>
      <dgm:spPr>
        <a:solidFill>
          <a:srgbClr val="4B9CD3"/>
        </a:solidFill>
      </dgm:spPr>
      <dgm:t>
        <a:bodyPr/>
        <a:lstStyle/>
        <a:p>
          <a:r>
            <a:rPr lang="en-US" sz="2000" dirty="0"/>
            <a:t>Compensate if possible, shows you value the patients time and expertise </a:t>
          </a:r>
        </a:p>
      </dgm:t>
    </dgm:pt>
    <dgm:pt modelId="{2C966817-A64E-4501-8374-7CED4FC80C02}" type="parTrans" cxnId="{E1BEA2FB-EBE2-4FC5-A934-033B6BE641CF}">
      <dgm:prSet/>
      <dgm:spPr/>
      <dgm:t>
        <a:bodyPr/>
        <a:lstStyle/>
        <a:p>
          <a:endParaRPr lang="en-US" sz="2000"/>
        </a:p>
      </dgm:t>
    </dgm:pt>
    <dgm:pt modelId="{66646BAE-00FB-4D93-9673-4960ED3807EA}" type="sibTrans" cxnId="{E1BEA2FB-EBE2-4FC5-A934-033B6BE641CF}">
      <dgm:prSet/>
      <dgm:spPr/>
      <dgm:t>
        <a:bodyPr/>
        <a:lstStyle/>
        <a:p>
          <a:endParaRPr lang="en-US" sz="2000"/>
        </a:p>
      </dgm:t>
    </dgm:pt>
    <dgm:pt modelId="{A4DA9AF4-BBB2-4826-A2C3-D419944B4F19}" type="pres">
      <dgm:prSet presAssocID="{8143847B-844D-47B2-B47F-8904E747D6B2}" presName="Name0" presStyleCnt="0">
        <dgm:presLayoutVars>
          <dgm:chMax val="7"/>
          <dgm:chPref val="7"/>
          <dgm:dir/>
        </dgm:presLayoutVars>
      </dgm:prSet>
      <dgm:spPr/>
    </dgm:pt>
    <dgm:pt modelId="{6C520164-B70E-4766-A652-65C4D1055559}" type="pres">
      <dgm:prSet presAssocID="{8143847B-844D-47B2-B47F-8904E747D6B2}" presName="Name1" presStyleCnt="0"/>
      <dgm:spPr/>
    </dgm:pt>
    <dgm:pt modelId="{5A4736A3-3EC5-4D8E-80B7-7BB3ACCB0B43}" type="pres">
      <dgm:prSet presAssocID="{8143847B-844D-47B2-B47F-8904E747D6B2}" presName="cycle" presStyleCnt="0"/>
      <dgm:spPr/>
    </dgm:pt>
    <dgm:pt modelId="{A8A8B05D-FFDC-4C04-ACA5-A465A5C992BE}" type="pres">
      <dgm:prSet presAssocID="{8143847B-844D-47B2-B47F-8904E747D6B2}" presName="srcNode" presStyleLbl="node1" presStyleIdx="0" presStyleCnt="6"/>
      <dgm:spPr/>
    </dgm:pt>
    <dgm:pt modelId="{B3D09548-8C93-4BB7-AB9B-ED3785DE04D0}" type="pres">
      <dgm:prSet presAssocID="{8143847B-844D-47B2-B47F-8904E747D6B2}" presName="conn" presStyleLbl="parChTrans1D2" presStyleIdx="0" presStyleCnt="1"/>
      <dgm:spPr/>
    </dgm:pt>
    <dgm:pt modelId="{CA9C198B-15BC-48FD-A133-87F6E77698D5}" type="pres">
      <dgm:prSet presAssocID="{8143847B-844D-47B2-B47F-8904E747D6B2}" presName="extraNode" presStyleLbl="node1" presStyleIdx="0" presStyleCnt="6"/>
      <dgm:spPr/>
    </dgm:pt>
    <dgm:pt modelId="{202D2A42-752B-4139-925E-4752E676D6AC}" type="pres">
      <dgm:prSet presAssocID="{8143847B-844D-47B2-B47F-8904E747D6B2}" presName="dstNode" presStyleLbl="node1" presStyleIdx="0" presStyleCnt="6"/>
      <dgm:spPr/>
    </dgm:pt>
    <dgm:pt modelId="{2CCDAB2B-3544-450F-AA84-12129EC8E64C}" type="pres">
      <dgm:prSet presAssocID="{B161BD16-D6EE-4C74-BCB6-CC4CE3327FAD}" presName="text_1" presStyleLbl="node1" presStyleIdx="0" presStyleCnt="6" custScaleY="111506">
        <dgm:presLayoutVars>
          <dgm:bulletEnabled val="1"/>
        </dgm:presLayoutVars>
      </dgm:prSet>
      <dgm:spPr/>
    </dgm:pt>
    <dgm:pt modelId="{05CD444E-E628-4DBE-ADB8-0F2D2584D916}" type="pres">
      <dgm:prSet presAssocID="{B161BD16-D6EE-4C74-BCB6-CC4CE3327FAD}" presName="accent_1" presStyleCnt="0"/>
      <dgm:spPr/>
    </dgm:pt>
    <dgm:pt modelId="{B177FD41-923A-4FB7-B0D5-49DC522ACFC4}" type="pres">
      <dgm:prSet presAssocID="{B161BD16-D6EE-4C74-BCB6-CC4CE3327FAD}" presName="accentRepeatNode" presStyleLbl="solidFgAcc1" presStyleIdx="0" presStyleCnt="6" custScaleX="101948" custScaleY="101948"/>
      <dgm:spPr>
        <a:ln w="28575">
          <a:solidFill>
            <a:srgbClr val="4B9CD3"/>
          </a:solidFill>
        </a:ln>
      </dgm:spPr>
    </dgm:pt>
    <dgm:pt modelId="{E8AC6B37-8E17-4619-8690-B70034A5D7E7}" type="pres">
      <dgm:prSet presAssocID="{52C56A3E-1BDF-43C4-9A6F-77ABCC3E5FE1}" presName="text_2" presStyleLbl="node1" presStyleIdx="1" presStyleCnt="6" custScaleY="111506">
        <dgm:presLayoutVars>
          <dgm:bulletEnabled val="1"/>
        </dgm:presLayoutVars>
      </dgm:prSet>
      <dgm:spPr/>
    </dgm:pt>
    <dgm:pt modelId="{E05A9421-BC86-43AF-8AFE-3B2DD2391AFD}" type="pres">
      <dgm:prSet presAssocID="{52C56A3E-1BDF-43C4-9A6F-77ABCC3E5FE1}" presName="accent_2" presStyleCnt="0"/>
      <dgm:spPr/>
    </dgm:pt>
    <dgm:pt modelId="{716BB9F5-D343-493D-8DB5-323C8ACB797A}" type="pres">
      <dgm:prSet presAssocID="{52C56A3E-1BDF-43C4-9A6F-77ABCC3E5FE1}" presName="accentRepeatNode" presStyleLbl="solidFgAcc1" presStyleIdx="1" presStyleCnt="6" custScaleX="101948" custScaleY="101948"/>
      <dgm:spPr>
        <a:ln w="28575">
          <a:solidFill>
            <a:srgbClr val="4B9CD3"/>
          </a:solidFill>
        </a:ln>
      </dgm:spPr>
    </dgm:pt>
    <dgm:pt modelId="{8BBE864B-2CC5-45E5-9323-41A044057575}" type="pres">
      <dgm:prSet presAssocID="{1AA51A1B-D410-4438-9A52-7E29801D89A7}" presName="text_3" presStyleLbl="node1" presStyleIdx="2" presStyleCnt="6" custScaleY="111506">
        <dgm:presLayoutVars>
          <dgm:bulletEnabled val="1"/>
        </dgm:presLayoutVars>
      </dgm:prSet>
      <dgm:spPr/>
    </dgm:pt>
    <dgm:pt modelId="{BE8698D7-39B0-4310-BB9E-87A142DBACD3}" type="pres">
      <dgm:prSet presAssocID="{1AA51A1B-D410-4438-9A52-7E29801D89A7}" presName="accent_3" presStyleCnt="0"/>
      <dgm:spPr/>
    </dgm:pt>
    <dgm:pt modelId="{6339005F-93A5-4B5E-9617-345BA0722655}" type="pres">
      <dgm:prSet presAssocID="{1AA51A1B-D410-4438-9A52-7E29801D89A7}" presName="accentRepeatNode" presStyleLbl="solidFgAcc1" presStyleIdx="2" presStyleCnt="6" custScaleX="101948" custScaleY="101948"/>
      <dgm:spPr>
        <a:ln w="28575">
          <a:solidFill>
            <a:srgbClr val="4B9CD3"/>
          </a:solidFill>
        </a:ln>
      </dgm:spPr>
    </dgm:pt>
    <dgm:pt modelId="{464071F3-3738-4BA3-A75F-C35A6C578BCF}" type="pres">
      <dgm:prSet presAssocID="{F7313121-C924-456F-B8CF-F3C2B774E4E3}" presName="text_4" presStyleLbl="node1" presStyleIdx="3" presStyleCnt="6" custScaleY="111506">
        <dgm:presLayoutVars>
          <dgm:bulletEnabled val="1"/>
        </dgm:presLayoutVars>
      </dgm:prSet>
      <dgm:spPr/>
    </dgm:pt>
    <dgm:pt modelId="{5324F4FE-067E-43B3-905E-D2AF93D74900}" type="pres">
      <dgm:prSet presAssocID="{F7313121-C924-456F-B8CF-F3C2B774E4E3}" presName="accent_4" presStyleCnt="0"/>
      <dgm:spPr/>
    </dgm:pt>
    <dgm:pt modelId="{A568ACD3-D9EF-486F-9B4F-3AFABE7C543B}" type="pres">
      <dgm:prSet presAssocID="{F7313121-C924-456F-B8CF-F3C2B774E4E3}" presName="accentRepeatNode" presStyleLbl="solidFgAcc1" presStyleIdx="3" presStyleCnt="6" custScaleX="101948" custScaleY="101948"/>
      <dgm:spPr>
        <a:ln w="28575">
          <a:solidFill>
            <a:srgbClr val="4B9CD3"/>
          </a:solidFill>
        </a:ln>
      </dgm:spPr>
    </dgm:pt>
    <dgm:pt modelId="{F3DFC2D4-3997-4220-9747-0E20A05EA29E}" type="pres">
      <dgm:prSet presAssocID="{8503E511-86CE-48F0-BE99-29C51D4F5C4E}" presName="text_5" presStyleLbl="node1" presStyleIdx="4" presStyleCnt="6" custScaleY="111506">
        <dgm:presLayoutVars>
          <dgm:bulletEnabled val="1"/>
        </dgm:presLayoutVars>
      </dgm:prSet>
      <dgm:spPr/>
    </dgm:pt>
    <dgm:pt modelId="{38303239-25B0-41D9-8533-304D9DC63F6D}" type="pres">
      <dgm:prSet presAssocID="{8503E511-86CE-48F0-BE99-29C51D4F5C4E}" presName="accent_5" presStyleCnt="0"/>
      <dgm:spPr/>
    </dgm:pt>
    <dgm:pt modelId="{767AA297-183E-4AAB-BEFC-EA699624FF7D}" type="pres">
      <dgm:prSet presAssocID="{8503E511-86CE-48F0-BE99-29C51D4F5C4E}" presName="accentRepeatNode" presStyleLbl="solidFgAcc1" presStyleIdx="4" presStyleCnt="6" custScaleX="101948" custScaleY="101948"/>
      <dgm:spPr>
        <a:ln w="28575">
          <a:solidFill>
            <a:srgbClr val="4B9CD3"/>
          </a:solidFill>
        </a:ln>
      </dgm:spPr>
    </dgm:pt>
    <dgm:pt modelId="{C0421766-8A9B-4B13-9157-F31D025CC4AD}" type="pres">
      <dgm:prSet presAssocID="{F448F869-4A56-4137-B7D1-5407E33FEA45}" presName="text_6" presStyleLbl="node1" presStyleIdx="5" presStyleCnt="6">
        <dgm:presLayoutVars>
          <dgm:bulletEnabled val="1"/>
        </dgm:presLayoutVars>
      </dgm:prSet>
      <dgm:spPr/>
    </dgm:pt>
    <dgm:pt modelId="{22974048-78A4-419A-9628-97A586914291}" type="pres">
      <dgm:prSet presAssocID="{F448F869-4A56-4137-B7D1-5407E33FEA45}" presName="accent_6" presStyleCnt="0"/>
      <dgm:spPr/>
    </dgm:pt>
    <dgm:pt modelId="{59129050-C966-442B-8A2D-75A533886FC7}" type="pres">
      <dgm:prSet presAssocID="{F448F869-4A56-4137-B7D1-5407E33FEA45}" presName="accentRepeatNode" presStyleLbl="solidFgAcc1" presStyleIdx="5" presStyleCnt="6" custScaleX="101948" custScaleY="101948"/>
      <dgm:spPr>
        <a:ln w="28575">
          <a:solidFill>
            <a:srgbClr val="4B9CD3"/>
          </a:solidFill>
        </a:ln>
      </dgm:spPr>
    </dgm:pt>
  </dgm:ptLst>
  <dgm:cxnLst>
    <dgm:cxn modelId="{A4DD870E-EAE7-4D0E-A7A1-70E5D0630B02}" type="presOf" srcId="{8143847B-844D-47B2-B47F-8904E747D6B2}" destId="{A4DA9AF4-BBB2-4826-A2C3-D419944B4F19}" srcOrd="0" destOrd="0" presId="urn:microsoft.com/office/officeart/2008/layout/VerticalCurvedList"/>
    <dgm:cxn modelId="{C3696117-891F-4984-911D-568B9590561C}" type="presOf" srcId="{52C56A3E-1BDF-43C4-9A6F-77ABCC3E5FE1}" destId="{E8AC6B37-8E17-4619-8690-B70034A5D7E7}" srcOrd="0" destOrd="0" presId="urn:microsoft.com/office/officeart/2008/layout/VerticalCurvedList"/>
    <dgm:cxn modelId="{0C45061C-FC42-443A-80B7-0EF67C77878A}" srcId="{8143847B-844D-47B2-B47F-8904E747D6B2}" destId="{8503E511-86CE-48F0-BE99-29C51D4F5C4E}" srcOrd="4" destOrd="0" parTransId="{87C8D587-C5CD-43F5-ADEA-7EC9057ECE62}" sibTransId="{62D6F664-E4D0-47D9-827D-A83019440D3D}"/>
    <dgm:cxn modelId="{07105337-7099-4ABF-8ED9-E593EEF4D9FF}" type="presOf" srcId="{1AA51A1B-D410-4438-9A52-7E29801D89A7}" destId="{8BBE864B-2CC5-45E5-9323-41A044057575}" srcOrd="0" destOrd="0" presId="urn:microsoft.com/office/officeart/2008/layout/VerticalCurvedList"/>
    <dgm:cxn modelId="{9DC6054B-31B6-42D3-A254-189B4F110ECD}" type="presOf" srcId="{B161BD16-D6EE-4C74-BCB6-CC4CE3327FAD}" destId="{2CCDAB2B-3544-450F-AA84-12129EC8E64C}" srcOrd="0" destOrd="0" presId="urn:microsoft.com/office/officeart/2008/layout/VerticalCurvedList"/>
    <dgm:cxn modelId="{84ABBB74-41BF-4630-91D4-429D20B1B60A}" srcId="{8143847B-844D-47B2-B47F-8904E747D6B2}" destId="{1AA51A1B-D410-4438-9A52-7E29801D89A7}" srcOrd="2" destOrd="0" parTransId="{ED78DB67-476C-47AB-9D37-32DD4EA1E18E}" sibTransId="{35410F91-3125-4E19-8D4A-F7084AAB96D2}"/>
    <dgm:cxn modelId="{CE41BE85-92CC-44B5-A599-822CC94255DA}" type="presOf" srcId="{09857DFB-9EF1-4B0E-9571-906307656D26}" destId="{B3D09548-8C93-4BB7-AB9B-ED3785DE04D0}" srcOrd="0" destOrd="0" presId="urn:microsoft.com/office/officeart/2008/layout/VerticalCurvedList"/>
    <dgm:cxn modelId="{76E45FA6-D842-44A0-8B13-E35650FBA504}" type="presOf" srcId="{F7313121-C924-456F-B8CF-F3C2B774E4E3}" destId="{464071F3-3738-4BA3-A75F-C35A6C578BCF}" srcOrd="0" destOrd="0" presId="urn:microsoft.com/office/officeart/2008/layout/VerticalCurvedList"/>
    <dgm:cxn modelId="{F1FC5BAA-06C9-42A6-922D-DAEDAC1D44E1}" srcId="{8143847B-844D-47B2-B47F-8904E747D6B2}" destId="{52C56A3E-1BDF-43C4-9A6F-77ABCC3E5FE1}" srcOrd="1" destOrd="0" parTransId="{434B8F6D-BEE2-43C6-82F1-37758BD6B819}" sibTransId="{E32C6D0C-9738-4440-960E-46148C275462}"/>
    <dgm:cxn modelId="{F21058BB-A464-4477-96CD-0E579A1057AC}" srcId="{8143847B-844D-47B2-B47F-8904E747D6B2}" destId="{F7313121-C924-456F-B8CF-F3C2B774E4E3}" srcOrd="3" destOrd="0" parTransId="{1F5EF7B6-1047-4DB3-A95C-A7C8D14F8B04}" sibTransId="{9FCFAB33-25E0-4381-A98C-0D251021FE7D}"/>
    <dgm:cxn modelId="{272829BD-095B-4289-B025-278B70467D4E}" srcId="{8143847B-844D-47B2-B47F-8904E747D6B2}" destId="{B161BD16-D6EE-4C74-BCB6-CC4CE3327FAD}" srcOrd="0" destOrd="0" parTransId="{2138631E-3FB5-4372-9FD6-165C3A4641CA}" sibTransId="{09857DFB-9EF1-4B0E-9571-906307656D26}"/>
    <dgm:cxn modelId="{AB4BC9E6-B5A5-487E-8492-B06DD2CB9089}" type="presOf" srcId="{8503E511-86CE-48F0-BE99-29C51D4F5C4E}" destId="{F3DFC2D4-3997-4220-9747-0E20A05EA29E}" srcOrd="0" destOrd="0" presId="urn:microsoft.com/office/officeart/2008/layout/VerticalCurvedList"/>
    <dgm:cxn modelId="{03405EEE-5AF9-4AF4-B944-63703B17BF17}" type="presOf" srcId="{F448F869-4A56-4137-B7D1-5407E33FEA45}" destId="{C0421766-8A9B-4B13-9157-F31D025CC4AD}" srcOrd="0" destOrd="0" presId="urn:microsoft.com/office/officeart/2008/layout/VerticalCurvedList"/>
    <dgm:cxn modelId="{E1BEA2FB-EBE2-4FC5-A934-033B6BE641CF}" srcId="{8143847B-844D-47B2-B47F-8904E747D6B2}" destId="{F448F869-4A56-4137-B7D1-5407E33FEA45}" srcOrd="5" destOrd="0" parTransId="{2C966817-A64E-4501-8374-7CED4FC80C02}" sibTransId="{66646BAE-00FB-4D93-9673-4960ED3807EA}"/>
    <dgm:cxn modelId="{1F3999A8-EB3A-4523-AB44-476F9B1909E0}" type="presParOf" srcId="{A4DA9AF4-BBB2-4826-A2C3-D419944B4F19}" destId="{6C520164-B70E-4766-A652-65C4D1055559}" srcOrd="0" destOrd="0" presId="urn:microsoft.com/office/officeart/2008/layout/VerticalCurvedList"/>
    <dgm:cxn modelId="{8DE09696-3241-409F-B60C-0B744938D7E6}" type="presParOf" srcId="{6C520164-B70E-4766-A652-65C4D1055559}" destId="{5A4736A3-3EC5-4D8E-80B7-7BB3ACCB0B43}" srcOrd="0" destOrd="0" presId="urn:microsoft.com/office/officeart/2008/layout/VerticalCurvedList"/>
    <dgm:cxn modelId="{208904BD-D83A-4A2C-8F22-9C15BA7569BD}" type="presParOf" srcId="{5A4736A3-3EC5-4D8E-80B7-7BB3ACCB0B43}" destId="{A8A8B05D-FFDC-4C04-ACA5-A465A5C992BE}" srcOrd="0" destOrd="0" presId="urn:microsoft.com/office/officeart/2008/layout/VerticalCurvedList"/>
    <dgm:cxn modelId="{A115BA6A-B2C5-417A-85B2-82345347ABCB}" type="presParOf" srcId="{5A4736A3-3EC5-4D8E-80B7-7BB3ACCB0B43}" destId="{B3D09548-8C93-4BB7-AB9B-ED3785DE04D0}" srcOrd="1" destOrd="0" presId="urn:microsoft.com/office/officeart/2008/layout/VerticalCurvedList"/>
    <dgm:cxn modelId="{EC41A2A4-9CCD-4B66-8B7A-91FE4DE0753E}" type="presParOf" srcId="{5A4736A3-3EC5-4D8E-80B7-7BB3ACCB0B43}" destId="{CA9C198B-15BC-48FD-A133-87F6E77698D5}" srcOrd="2" destOrd="0" presId="urn:microsoft.com/office/officeart/2008/layout/VerticalCurvedList"/>
    <dgm:cxn modelId="{256502B2-8113-4B12-A056-87842AC5C3C0}" type="presParOf" srcId="{5A4736A3-3EC5-4D8E-80B7-7BB3ACCB0B43}" destId="{202D2A42-752B-4139-925E-4752E676D6AC}" srcOrd="3" destOrd="0" presId="urn:microsoft.com/office/officeart/2008/layout/VerticalCurvedList"/>
    <dgm:cxn modelId="{CF786FB3-E75A-4B2A-B1ED-1628E2EF52C6}" type="presParOf" srcId="{6C520164-B70E-4766-A652-65C4D1055559}" destId="{2CCDAB2B-3544-450F-AA84-12129EC8E64C}" srcOrd="1" destOrd="0" presId="urn:microsoft.com/office/officeart/2008/layout/VerticalCurvedList"/>
    <dgm:cxn modelId="{59DBB576-57B0-42DF-8F78-F9F1AEF68CDB}" type="presParOf" srcId="{6C520164-B70E-4766-A652-65C4D1055559}" destId="{05CD444E-E628-4DBE-ADB8-0F2D2584D916}" srcOrd="2" destOrd="0" presId="urn:microsoft.com/office/officeart/2008/layout/VerticalCurvedList"/>
    <dgm:cxn modelId="{8E34A63F-01D4-4BCA-B5DF-C93D239C9E20}" type="presParOf" srcId="{05CD444E-E628-4DBE-ADB8-0F2D2584D916}" destId="{B177FD41-923A-4FB7-B0D5-49DC522ACFC4}" srcOrd="0" destOrd="0" presId="urn:microsoft.com/office/officeart/2008/layout/VerticalCurvedList"/>
    <dgm:cxn modelId="{50CEBDB2-8043-4720-83C0-54A8E0B567A2}" type="presParOf" srcId="{6C520164-B70E-4766-A652-65C4D1055559}" destId="{E8AC6B37-8E17-4619-8690-B70034A5D7E7}" srcOrd="3" destOrd="0" presId="urn:microsoft.com/office/officeart/2008/layout/VerticalCurvedList"/>
    <dgm:cxn modelId="{40101967-0828-4BE6-ACFF-6F7749F67F31}" type="presParOf" srcId="{6C520164-B70E-4766-A652-65C4D1055559}" destId="{E05A9421-BC86-43AF-8AFE-3B2DD2391AFD}" srcOrd="4" destOrd="0" presId="urn:microsoft.com/office/officeart/2008/layout/VerticalCurvedList"/>
    <dgm:cxn modelId="{B2D874B2-0BED-4275-A2A4-1D2704FC152D}" type="presParOf" srcId="{E05A9421-BC86-43AF-8AFE-3B2DD2391AFD}" destId="{716BB9F5-D343-493D-8DB5-323C8ACB797A}" srcOrd="0" destOrd="0" presId="urn:microsoft.com/office/officeart/2008/layout/VerticalCurvedList"/>
    <dgm:cxn modelId="{DF53DC74-F11A-4B46-BC19-7103A4B51BC3}" type="presParOf" srcId="{6C520164-B70E-4766-A652-65C4D1055559}" destId="{8BBE864B-2CC5-45E5-9323-41A044057575}" srcOrd="5" destOrd="0" presId="urn:microsoft.com/office/officeart/2008/layout/VerticalCurvedList"/>
    <dgm:cxn modelId="{E1AFCC0A-9DE2-499F-8981-F2F10C45FD45}" type="presParOf" srcId="{6C520164-B70E-4766-A652-65C4D1055559}" destId="{BE8698D7-39B0-4310-BB9E-87A142DBACD3}" srcOrd="6" destOrd="0" presId="urn:microsoft.com/office/officeart/2008/layout/VerticalCurvedList"/>
    <dgm:cxn modelId="{4423A173-B7E6-4B70-BB46-09A3E7DE28EF}" type="presParOf" srcId="{BE8698D7-39B0-4310-BB9E-87A142DBACD3}" destId="{6339005F-93A5-4B5E-9617-345BA0722655}" srcOrd="0" destOrd="0" presId="urn:microsoft.com/office/officeart/2008/layout/VerticalCurvedList"/>
    <dgm:cxn modelId="{0737E6C2-50C7-44CA-BC1A-094180C886E6}" type="presParOf" srcId="{6C520164-B70E-4766-A652-65C4D1055559}" destId="{464071F3-3738-4BA3-A75F-C35A6C578BCF}" srcOrd="7" destOrd="0" presId="urn:microsoft.com/office/officeart/2008/layout/VerticalCurvedList"/>
    <dgm:cxn modelId="{35353867-AEFE-4E94-A2A9-7949BE7F4F8F}" type="presParOf" srcId="{6C520164-B70E-4766-A652-65C4D1055559}" destId="{5324F4FE-067E-43B3-905E-D2AF93D74900}" srcOrd="8" destOrd="0" presId="urn:microsoft.com/office/officeart/2008/layout/VerticalCurvedList"/>
    <dgm:cxn modelId="{3B186196-E037-4D4C-B076-D678A511EE44}" type="presParOf" srcId="{5324F4FE-067E-43B3-905E-D2AF93D74900}" destId="{A568ACD3-D9EF-486F-9B4F-3AFABE7C543B}" srcOrd="0" destOrd="0" presId="urn:microsoft.com/office/officeart/2008/layout/VerticalCurvedList"/>
    <dgm:cxn modelId="{80C13DCB-5E6F-4FDB-AA75-BD024EDAD057}" type="presParOf" srcId="{6C520164-B70E-4766-A652-65C4D1055559}" destId="{F3DFC2D4-3997-4220-9747-0E20A05EA29E}" srcOrd="9" destOrd="0" presId="urn:microsoft.com/office/officeart/2008/layout/VerticalCurvedList"/>
    <dgm:cxn modelId="{4D39F2AB-969C-4C8A-A3F3-8AD0A6AD02FD}" type="presParOf" srcId="{6C520164-B70E-4766-A652-65C4D1055559}" destId="{38303239-25B0-41D9-8533-304D9DC63F6D}" srcOrd="10" destOrd="0" presId="urn:microsoft.com/office/officeart/2008/layout/VerticalCurvedList"/>
    <dgm:cxn modelId="{3E0E9DE8-648A-403A-B101-632A0E9B0FB6}" type="presParOf" srcId="{38303239-25B0-41D9-8533-304D9DC63F6D}" destId="{767AA297-183E-4AAB-BEFC-EA699624FF7D}" srcOrd="0" destOrd="0" presId="urn:microsoft.com/office/officeart/2008/layout/VerticalCurvedList"/>
    <dgm:cxn modelId="{44295DA3-0077-49D4-B38B-8B3541AD95AE}" type="presParOf" srcId="{6C520164-B70E-4766-A652-65C4D1055559}" destId="{C0421766-8A9B-4B13-9157-F31D025CC4AD}" srcOrd="11" destOrd="0" presId="urn:microsoft.com/office/officeart/2008/layout/VerticalCurvedList"/>
    <dgm:cxn modelId="{29B2B02F-E568-4D26-B83A-3BBBBAEB8D8F}" type="presParOf" srcId="{6C520164-B70E-4766-A652-65C4D1055559}" destId="{22974048-78A4-419A-9628-97A586914291}" srcOrd="12" destOrd="0" presId="urn:microsoft.com/office/officeart/2008/layout/VerticalCurvedList"/>
    <dgm:cxn modelId="{E1373589-9958-442E-917E-22D293986F92}" type="presParOf" srcId="{22974048-78A4-419A-9628-97A586914291}" destId="{59129050-C966-442B-8A2D-75A533886FC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09548-8C93-4BB7-AB9B-ED3785DE04D0}">
      <dsp:nvSpPr>
        <dsp:cNvPr id="0" name=""/>
        <dsp:cNvSpPr/>
      </dsp:nvSpPr>
      <dsp:spPr>
        <a:xfrm>
          <a:off x="-6086781" y="-931719"/>
          <a:ext cx="7249020" cy="7249020"/>
        </a:xfrm>
        <a:prstGeom prst="blockArc">
          <a:avLst>
            <a:gd name="adj1" fmla="val 18900000"/>
            <a:gd name="adj2" fmla="val 2700000"/>
            <a:gd name="adj3" fmla="val 298"/>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CDAB2B-3544-450F-AA84-12129EC8E64C}">
      <dsp:nvSpPr>
        <dsp:cNvPr id="0" name=""/>
        <dsp:cNvSpPr/>
      </dsp:nvSpPr>
      <dsp:spPr>
        <a:xfrm>
          <a:off x="434567" y="250985"/>
          <a:ext cx="7241875" cy="632232"/>
        </a:xfrm>
        <a:prstGeom prst="rect">
          <a:avLst/>
        </a:prstGeom>
        <a:solidFill>
          <a:srgbClr val="4B9C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0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Each project is different, one size does not fit all projects</a:t>
          </a:r>
        </a:p>
      </dsp:txBody>
      <dsp:txXfrm>
        <a:off x="434567" y="250985"/>
        <a:ext cx="7241875" cy="632232"/>
      </dsp:txXfrm>
    </dsp:sp>
    <dsp:sp modelId="{B177FD41-923A-4FB7-B0D5-49DC522ACFC4}">
      <dsp:nvSpPr>
        <dsp:cNvPr id="0" name=""/>
        <dsp:cNvSpPr/>
      </dsp:nvSpPr>
      <dsp:spPr>
        <a:xfrm>
          <a:off x="73292" y="205827"/>
          <a:ext cx="722548" cy="722548"/>
        </a:xfrm>
        <a:prstGeom prst="ellipse">
          <a:avLst/>
        </a:prstGeom>
        <a:solidFill>
          <a:schemeClr val="lt1">
            <a:hueOff val="0"/>
            <a:satOff val="0"/>
            <a:lumOff val="0"/>
            <a:alphaOff val="0"/>
          </a:schemeClr>
        </a:solidFill>
        <a:ln w="28575" cap="flat" cmpd="sng" algn="ctr">
          <a:solidFill>
            <a:srgbClr val="4B9CD3"/>
          </a:solidFill>
          <a:prstDash val="solid"/>
          <a:miter lim="800000"/>
        </a:ln>
        <a:effectLst/>
      </dsp:spPr>
      <dsp:style>
        <a:lnRef idx="2">
          <a:scrgbClr r="0" g="0" b="0"/>
        </a:lnRef>
        <a:fillRef idx="1">
          <a:scrgbClr r="0" g="0" b="0"/>
        </a:fillRef>
        <a:effectRef idx="0">
          <a:scrgbClr r="0" g="0" b="0"/>
        </a:effectRef>
        <a:fontRef idx="minor"/>
      </dsp:style>
    </dsp:sp>
    <dsp:sp modelId="{E8AC6B37-8E17-4619-8690-B70034A5D7E7}">
      <dsp:nvSpPr>
        <dsp:cNvPr id="0" name=""/>
        <dsp:cNvSpPr/>
      </dsp:nvSpPr>
      <dsp:spPr>
        <a:xfrm>
          <a:off x="900958" y="1101368"/>
          <a:ext cx="6775484" cy="632232"/>
        </a:xfrm>
        <a:prstGeom prst="rect">
          <a:avLst/>
        </a:prstGeom>
        <a:solidFill>
          <a:srgbClr val="4B9C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0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Build a foundation with common goals</a:t>
          </a:r>
        </a:p>
      </dsp:txBody>
      <dsp:txXfrm>
        <a:off x="900958" y="1101368"/>
        <a:ext cx="6775484" cy="632232"/>
      </dsp:txXfrm>
    </dsp:sp>
    <dsp:sp modelId="{716BB9F5-D343-493D-8DB5-323C8ACB797A}">
      <dsp:nvSpPr>
        <dsp:cNvPr id="0" name=""/>
        <dsp:cNvSpPr/>
      </dsp:nvSpPr>
      <dsp:spPr>
        <a:xfrm>
          <a:off x="539684" y="1056210"/>
          <a:ext cx="722548" cy="722548"/>
        </a:xfrm>
        <a:prstGeom prst="ellipse">
          <a:avLst/>
        </a:prstGeom>
        <a:solidFill>
          <a:schemeClr val="lt1">
            <a:hueOff val="0"/>
            <a:satOff val="0"/>
            <a:lumOff val="0"/>
            <a:alphaOff val="0"/>
          </a:schemeClr>
        </a:solidFill>
        <a:ln w="28575" cap="flat" cmpd="sng" algn="ctr">
          <a:solidFill>
            <a:srgbClr val="4B9CD3"/>
          </a:solidFill>
          <a:prstDash val="solid"/>
          <a:miter lim="800000"/>
        </a:ln>
        <a:effectLst/>
      </dsp:spPr>
      <dsp:style>
        <a:lnRef idx="2">
          <a:scrgbClr r="0" g="0" b="0"/>
        </a:lnRef>
        <a:fillRef idx="1">
          <a:scrgbClr r="0" g="0" b="0"/>
        </a:fillRef>
        <a:effectRef idx="0">
          <a:scrgbClr r="0" g="0" b="0"/>
        </a:effectRef>
        <a:fontRef idx="minor"/>
      </dsp:style>
    </dsp:sp>
    <dsp:sp modelId="{8BBE864B-2CC5-45E5-9323-41A044057575}">
      <dsp:nvSpPr>
        <dsp:cNvPr id="0" name=""/>
        <dsp:cNvSpPr/>
      </dsp:nvSpPr>
      <dsp:spPr>
        <a:xfrm>
          <a:off x="1114227" y="1951752"/>
          <a:ext cx="6562215" cy="632232"/>
        </a:xfrm>
        <a:prstGeom prst="rect">
          <a:avLst/>
        </a:prstGeom>
        <a:solidFill>
          <a:srgbClr val="4B9C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0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Have a purpose for engagement</a:t>
          </a:r>
        </a:p>
      </dsp:txBody>
      <dsp:txXfrm>
        <a:off x="1114227" y="1951752"/>
        <a:ext cx="6562215" cy="632232"/>
      </dsp:txXfrm>
    </dsp:sp>
    <dsp:sp modelId="{6339005F-93A5-4B5E-9617-345BA0722655}">
      <dsp:nvSpPr>
        <dsp:cNvPr id="0" name=""/>
        <dsp:cNvSpPr/>
      </dsp:nvSpPr>
      <dsp:spPr>
        <a:xfrm>
          <a:off x="752953" y="1906593"/>
          <a:ext cx="722548" cy="722548"/>
        </a:xfrm>
        <a:prstGeom prst="ellipse">
          <a:avLst/>
        </a:prstGeom>
        <a:solidFill>
          <a:schemeClr val="lt1">
            <a:hueOff val="0"/>
            <a:satOff val="0"/>
            <a:lumOff val="0"/>
            <a:alphaOff val="0"/>
          </a:schemeClr>
        </a:solidFill>
        <a:ln w="28575" cap="flat" cmpd="sng" algn="ctr">
          <a:solidFill>
            <a:srgbClr val="4B9CD3"/>
          </a:solidFill>
          <a:prstDash val="solid"/>
          <a:miter lim="800000"/>
        </a:ln>
        <a:effectLst/>
      </dsp:spPr>
      <dsp:style>
        <a:lnRef idx="2">
          <a:scrgbClr r="0" g="0" b="0"/>
        </a:lnRef>
        <a:fillRef idx="1">
          <a:scrgbClr r="0" g="0" b="0"/>
        </a:fillRef>
        <a:effectRef idx="0">
          <a:scrgbClr r="0" g="0" b="0"/>
        </a:effectRef>
        <a:fontRef idx="minor"/>
      </dsp:style>
    </dsp:sp>
    <dsp:sp modelId="{464071F3-3738-4BA3-A75F-C35A6C578BCF}">
      <dsp:nvSpPr>
        <dsp:cNvPr id="0" name=""/>
        <dsp:cNvSpPr/>
      </dsp:nvSpPr>
      <dsp:spPr>
        <a:xfrm>
          <a:off x="1114227" y="2801596"/>
          <a:ext cx="6562215" cy="632232"/>
        </a:xfrm>
        <a:prstGeom prst="rect">
          <a:avLst/>
        </a:prstGeom>
        <a:solidFill>
          <a:srgbClr val="4B9C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0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Have an idea about what a successful engagement will be</a:t>
          </a:r>
        </a:p>
      </dsp:txBody>
      <dsp:txXfrm>
        <a:off x="1114227" y="2801596"/>
        <a:ext cx="6562215" cy="632232"/>
      </dsp:txXfrm>
    </dsp:sp>
    <dsp:sp modelId="{A568ACD3-D9EF-486F-9B4F-3AFABE7C543B}">
      <dsp:nvSpPr>
        <dsp:cNvPr id="0" name=""/>
        <dsp:cNvSpPr/>
      </dsp:nvSpPr>
      <dsp:spPr>
        <a:xfrm>
          <a:off x="752953" y="2756438"/>
          <a:ext cx="722548" cy="722548"/>
        </a:xfrm>
        <a:prstGeom prst="ellipse">
          <a:avLst/>
        </a:prstGeom>
        <a:solidFill>
          <a:schemeClr val="lt1">
            <a:hueOff val="0"/>
            <a:satOff val="0"/>
            <a:lumOff val="0"/>
            <a:alphaOff val="0"/>
          </a:schemeClr>
        </a:solidFill>
        <a:ln w="28575" cap="flat" cmpd="sng" algn="ctr">
          <a:solidFill>
            <a:srgbClr val="4B9CD3"/>
          </a:solidFill>
          <a:prstDash val="solid"/>
          <a:miter lim="800000"/>
        </a:ln>
        <a:effectLst/>
      </dsp:spPr>
      <dsp:style>
        <a:lnRef idx="2">
          <a:scrgbClr r="0" g="0" b="0"/>
        </a:lnRef>
        <a:fillRef idx="1">
          <a:scrgbClr r="0" g="0" b="0"/>
        </a:fillRef>
        <a:effectRef idx="0">
          <a:scrgbClr r="0" g="0" b="0"/>
        </a:effectRef>
        <a:fontRef idx="minor"/>
      </dsp:style>
    </dsp:sp>
    <dsp:sp modelId="{F3DFC2D4-3997-4220-9747-0E20A05EA29E}">
      <dsp:nvSpPr>
        <dsp:cNvPr id="0" name=""/>
        <dsp:cNvSpPr/>
      </dsp:nvSpPr>
      <dsp:spPr>
        <a:xfrm>
          <a:off x="900958" y="3651979"/>
          <a:ext cx="6775484" cy="632232"/>
        </a:xfrm>
        <a:prstGeom prst="rect">
          <a:avLst/>
        </a:prstGeom>
        <a:solidFill>
          <a:srgbClr val="4B9C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0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Have an environment of respect, equitable power and trust</a:t>
          </a:r>
        </a:p>
      </dsp:txBody>
      <dsp:txXfrm>
        <a:off x="900958" y="3651979"/>
        <a:ext cx="6775484" cy="632232"/>
      </dsp:txXfrm>
    </dsp:sp>
    <dsp:sp modelId="{767AA297-183E-4AAB-BEFC-EA699624FF7D}">
      <dsp:nvSpPr>
        <dsp:cNvPr id="0" name=""/>
        <dsp:cNvSpPr/>
      </dsp:nvSpPr>
      <dsp:spPr>
        <a:xfrm>
          <a:off x="539684" y="3606821"/>
          <a:ext cx="722548" cy="722548"/>
        </a:xfrm>
        <a:prstGeom prst="ellipse">
          <a:avLst/>
        </a:prstGeom>
        <a:solidFill>
          <a:schemeClr val="lt1">
            <a:hueOff val="0"/>
            <a:satOff val="0"/>
            <a:lumOff val="0"/>
            <a:alphaOff val="0"/>
          </a:schemeClr>
        </a:solidFill>
        <a:ln w="28575" cap="flat" cmpd="sng" algn="ctr">
          <a:solidFill>
            <a:srgbClr val="4B9CD3"/>
          </a:solidFill>
          <a:prstDash val="solid"/>
          <a:miter lim="800000"/>
        </a:ln>
        <a:effectLst/>
      </dsp:spPr>
      <dsp:style>
        <a:lnRef idx="2">
          <a:scrgbClr r="0" g="0" b="0"/>
        </a:lnRef>
        <a:fillRef idx="1">
          <a:scrgbClr r="0" g="0" b="0"/>
        </a:fillRef>
        <a:effectRef idx="0">
          <a:scrgbClr r="0" g="0" b="0"/>
        </a:effectRef>
        <a:fontRef idx="minor"/>
      </dsp:style>
    </dsp:sp>
    <dsp:sp modelId="{C0421766-8A9B-4B13-9157-F31D025CC4AD}">
      <dsp:nvSpPr>
        <dsp:cNvPr id="0" name=""/>
        <dsp:cNvSpPr/>
      </dsp:nvSpPr>
      <dsp:spPr>
        <a:xfrm>
          <a:off x="434567" y="4534982"/>
          <a:ext cx="7241875" cy="566993"/>
        </a:xfrm>
        <a:prstGeom prst="rect">
          <a:avLst/>
        </a:prstGeom>
        <a:solidFill>
          <a:srgbClr val="4B9C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0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Compensate if possible, shows you value the patients time and expertise </a:t>
          </a:r>
        </a:p>
      </dsp:txBody>
      <dsp:txXfrm>
        <a:off x="434567" y="4534982"/>
        <a:ext cx="7241875" cy="566993"/>
      </dsp:txXfrm>
    </dsp:sp>
    <dsp:sp modelId="{59129050-C966-442B-8A2D-75A533886FC7}">
      <dsp:nvSpPr>
        <dsp:cNvPr id="0" name=""/>
        <dsp:cNvSpPr/>
      </dsp:nvSpPr>
      <dsp:spPr>
        <a:xfrm>
          <a:off x="73292" y="4457204"/>
          <a:ext cx="722548" cy="722548"/>
        </a:xfrm>
        <a:prstGeom prst="ellipse">
          <a:avLst/>
        </a:prstGeom>
        <a:solidFill>
          <a:schemeClr val="lt1">
            <a:hueOff val="0"/>
            <a:satOff val="0"/>
            <a:lumOff val="0"/>
            <a:alphaOff val="0"/>
          </a:schemeClr>
        </a:solidFill>
        <a:ln w="28575" cap="flat" cmpd="sng" algn="ctr">
          <a:solidFill>
            <a:srgbClr val="4B9CD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F626512-9E6D-864D-860D-DFB87653235B}"/>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a:extLst>
              <a:ext uri="{FF2B5EF4-FFF2-40B4-BE49-F238E27FC236}">
                <a16:creationId xmlns:a16="http://schemas.microsoft.com/office/drawing/2014/main" id="{FEF8CBE8-B7A4-0747-9EC1-405C83C51913}"/>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a:extLst>
              <a:ext uri="{FF2B5EF4-FFF2-40B4-BE49-F238E27FC236}">
                <a16:creationId xmlns:a16="http://schemas.microsoft.com/office/drawing/2014/main" id="{B2D944A9-C553-7545-8DE5-6170AA0D1244}"/>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5" name="Rectangle 5">
            <a:extLst>
              <a:ext uri="{FF2B5EF4-FFF2-40B4-BE49-F238E27FC236}">
                <a16:creationId xmlns:a16="http://schemas.microsoft.com/office/drawing/2014/main" id="{2FCA88AF-B468-9546-83D4-F4DAB1495A60}"/>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AD93BA4E-7999-B441-BA2A-0E9407F4831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5D370-4617-BD40-BFD3-3CEA71B098BD}" type="datetimeFigureOut">
              <a:rPr lang="en-US" smtClean="0"/>
              <a:t>11/10/21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FBB53-4D7B-A34F-A489-6DABF704F1A1}" type="slidenum">
              <a:rPr lang="en-US" smtClean="0"/>
              <a:t>‹#›</a:t>
            </a:fld>
            <a:endParaRPr lang="en-US"/>
          </a:p>
        </p:txBody>
      </p:sp>
    </p:spTree>
    <p:extLst>
      <p:ext uri="{BB962C8B-B14F-4D97-AF65-F5344CB8AC3E}">
        <p14:creationId xmlns:p14="http://schemas.microsoft.com/office/powerpoint/2010/main" val="1175538648"/>
      </p:ext>
    </p:extLst>
  </p:cSld>
  <p:clrMap bg1="lt1" tx1="dk1" bg2="lt2" tx2="dk2" accent1="accent1" accent2="accent2" accent3="accent3" accent4="accent4" accent5="accent5" accent6="accent6" hlink="hlink" folHlink="folHlink"/>
  <p:notesStyle>
    <a:lvl1pPr marL="0" algn="l" defTabSz="914362" rtl="0" eaLnBrk="1" latinLnBrk="0" hangingPunct="1">
      <a:defRPr sz="1200" kern="1200">
        <a:solidFill>
          <a:schemeClr val="tx1"/>
        </a:solidFill>
        <a:latin typeface="+mn-lt"/>
        <a:ea typeface="+mn-ea"/>
        <a:cs typeface="+mn-cs"/>
      </a:defRPr>
    </a:lvl1pPr>
    <a:lvl2pPr marL="457181" algn="l" defTabSz="914362" rtl="0" eaLnBrk="1" latinLnBrk="0" hangingPunct="1">
      <a:defRPr sz="1200" kern="1200">
        <a:solidFill>
          <a:schemeClr val="tx1"/>
        </a:solidFill>
        <a:latin typeface="+mn-lt"/>
        <a:ea typeface="+mn-ea"/>
        <a:cs typeface="+mn-cs"/>
      </a:defRPr>
    </a:lvl2pPr>
    <a:lvl3pPr marL="914362" algn="l" defTabSz="914362" rtl="0" eaLnBrk="1" latinLnBrk="0" hangingPunct="1">
      <a:defRPr sz="1200" kern="1200">
        <a:solidFill>
          <a:schemeClr val="tx1"/>
        </a:solidFill>
        <a:latin typeface="+mn-lt"/>
        <a:ea typeface="+mn-ea"/>
        <a:cs typeface="+mn-cs"/>
      </a:defRPr>
    </a:lvl3pPr>
    <a:lvl4pPr marL="1371543" algn="l" defTabSz="914362" rtl="0" eaLnBrk="1" latinLnBrk="0" hangingPunct="1">
      <a:defRPr sz="1200" kern="1200">
        <a:solidFill>
          <a:schemeClr val="tx1"/>
        </a:solidFill>
        <a:latin typeface="+mn-lt"/>
        <a:ea typeface="+mn-ea"/>
        <a:cs typeface="+mn-cs"/>
      </a:defRPr>
    </a:lvl4pPr>
    <a:lvl5pPr marL="1828724" algn="l" defTabSz="914362" rtl="0" eaLnBrk="1" latinLnBrk="0" hangingPunct="1">
      <a:defRPr sz="1200" kern="1200">
        <a:solidFill>
          <a:schemeClr val="tx1"/>
        </a:solidFill>
        <a:latin typeface="+mn-lt"/>
        <a:ea typeface="+mn-ea"/>
        <a:cs typeface="+mn-cs"/>
      </a:defRPr>
    </a:lvl5pPr>
    <a:lvl6pPr marL="2285905" algn="l" defTabSz="914362" rtl="0" eaLnBrk="1" latinLnBrk="0" hangingPunct="1">
      <a:defRPr sz="1200" kern="1200">
        <a:solidFill>
          <a:schemeClr val="tx1"/>
        </a:solidFill>
        <a:latin typeface="+mn-lt"/>
        <a:ea typeface="+mn-ea"/>
        <a:cs typeface="+mn-cs"/>
      </a:defRPr>
    </a:lvl6pPr>
    <a:lvl7pPr marL="2743086" algn="l" defTabSz="914362" rtl="0" eaLnBrk="1" latinLnBrk="0" hangingPunct="1">
      <a:defRPr sz="1200" kern="1200">
        <a:solidFill>
          <a:schemeClr val="tx1"/>
        </a:solidFill>
        <a:latin typeface="+mn-lt"/>
        <a:ea typeface="+mn-ea"/>
        <a:cs typeface="+mn-cs"/>
      </a:defRPr>
    </a:lvl7pPr>
    <a:lvl8pPr marL="3200266" algn="l" defTabSz="914362" rtl="0" eaLnBrk="1" latinLnBrk="0" hangingPunct="1">
      <a:defRPr sz="1200" kern="1200">
        <a:solidFill>
          <a:schemeClr val="tx1"/>
        </a:solidFill>
        <a:latin typeface="+mn-lt"/>
        <a:ea typeface="+mn-ea"/>
        <a:cs typeface="+mn-cs"/>
      </a:defRPr>
    </a:lvl8pPr>
    <a:lvl9pPr marL="3657448" algn="l" defTabSz="9143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DFBB53-4D7B-A34F-A489-6DABF704F1A1}" type="slidenum">
              <a:rPr lang="en-US" smtClean="0"/>
              <a:t>1</a:t>
            </a:fld>
            <a:endParaRPr lang="en-US"/>
          </a:p>
        </p:txBody>
      </p:sp>
    </p:spTree>
    <p:extLst>
      <p:ext uri="{BB962C8B-B14F-4D97-AF65-F5344CB8AC3E}">
        <p14:creationId xmlns:p14="http://schemas.microsoft.com/office/powerpoint/2010/main" val="208008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75B9E7-7759-4B2F-8535-619E514CC2D3}" type="slidenum">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94864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1 – Carolina breast</a:t>
            </a:r>
            <a:r>
              <a:rPr lang="en-US" baseline="0" dirty="0"/>
              <a:t> cancer study</a:t>
            </a:r>
          </a:p>
          <a:p>
            <a:r>
              <a:rPr lang="en-US" baseline="0" dirty="0"/>
              <a:t>Project 2 – ER </a:t>
            </a:r>
            <a:r>
              <a:rPr lang="en-US" baseline="0" dirty="0" err="1"/>
              <a:t>postitive</a:t>
            </a:r>
            <a:r>
              <a:rPr lang="en-US" baseline="0" dirty="0"/>
              <a:t> breast cancer</a:t>
            </a:r>
          </a:p>
          <a:p>
            <a:r>
              <a:rPr lang="en-US" baseline="0" dirty="0"/>
              <a:t>Project 3 – TNBC</a:t>
            </a:r>
          </a:p>
          <a:p>
            <a:r>
              <a:rPr lang="en-US" baseline="0" dirty="0"/>
              <a:t>Project 4 – </a:t>
            </a:r>
            <a:r>
              <a:rPr lang="en-US" baseline="0" dirty="0" err="1"/>
              <a:t>Kinome</a:t>
            </a:r>
            <a:r>
              <a:rPr lang="en-US" baseline="0" dirty="0"/>
              <a:t> – drug development project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DFBB53-4D7B-A34F-A489-6DABF704F1A1}" type="slidenum">
              <a:rPr kumimoji="0" lang="en-US" sz="2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886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patient advocates</a:t>
            </a:r>
            <a:r>
              <a:rPr lang="en-US" baseline="0" dirty="0"/>
              <a:t> and community partners have initiated and are participating in two bi-directional patient and researcher partnership programs.</a:t>
            </a:r>
          </a:p>
          <a:p>
            <a:endParaRPr lang="en-US" baseline="0" dirty="0"/>
          </a:p>
          <a:p>
            <a:r>
              <a:rPr lang="en-US" baseline="0" dirty="0"/>
              <a:t>The PART program began in response to the increase in researchers need for tissue to conduct translational research.  Our patient advocates initiated the PART program to ensure Lineberger had a patient-centered tissue donation program to motivate and appreciate patients who donate tissue for research.</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PART program</a:t>
            </a:r>
            <a:r>
              <a:rPr lang="en-US" baseline="0" dirty="0"/>
              <a:t> we have developed patient education materials about tissue donation through a rigorous process of review including health literacy and patient feedback.  We have also developed a patient friendly website to talk about tissue donation and translational research which is now live, with links to our first patient flyer and resource.  We also are in the process of conducting assessments of tissue use at Lineberger</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A26C3-73C2-4947-A75F-70828237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1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CA121C6A-831F-E448-B096-23ACE5E14C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F920014C-8F3B-F744-A6F9-463B55B11F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13B1F5A6-D235-ED41-9265-59F71812BF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98F2DA-0FD0-704F-834A-52D5DE5A3C9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1669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In the PEER program we are working with our T32 trainees and CRCE to provide lectures on communicating science to the public and engaging patients and community members in their research.  We are also planning larger engagement events with researchers, patients and community members.  All of the materials developed through PEER will be available to the public through the education resources website.</a:t>
            </a:r>
            <a:endParaRPr lang="en-US" dirty="0"/>
          </a:p>
          <a:p>
            <a:endParaRPr lang="en-US" dirty="0"/>
          </a:p>
          <a:p>
            <a:endParaRPr lang="en-US" baseline="0" dirty="0"/>
          </a:p>
          <a:p>
            <a:r>
              <a:rPr lang="en-US" baseline="0" dirty="0"/>
              <a:t>The PEER program is based on similar programs in other institutions (Cornell) to train researchers and particularly trainees on how to communicate their science to the public and to engage patient and community members into their research.  This gives our researchers a true connection to patient and community members.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A26C3-73C2-4947-A75F-70828237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069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hope is to </a:t>
            </a:r>
          </a:p>
          <a:p>
            <a:r>
              <a:rPr lang="en-US" sz="1200" kern="1200" dirty="0">
                <a:solidFill>
                  <a:schemeClr val="tx1"/>
                </a:solidFill>
                <a:effectLst/>
                <a:latin typeface="+mn-lt"/>
                <a:ea typeface="+mn-ea"/>
                <a:cs typeface="+mn-cs"/>
              </a:rPr>
              <a:t>Connect patients and community members to researchers through engagement</a:t>
            </a:r>
          </a:p>
          <a:p>
            <a:r>
              <a:rPr lang="en-US" sz="1200" kern="1200" dirty="0">
                <a:solidFill>
                  <a:schemeClr val="tx1"/>
                </a:solidFill>
                <a:effectLst/>
                <a:latin typeface="+mn-lt"/>
                <a:ea typeface="+mn-ea"/>
                <a:cs typeface="+mn-cs"/>
              </a:rPr>
              <a:t>We want to train well-rounded researchers at Lineberger</a:t>
            </a:r>
          </a:p>
          <a:p>
            <a:r>
              <a:rPr lang="en-US" sz="1200" kern="1200" dirty="0">
                <a:solidFill>
                  <a:schemeClr val="tx1"/>
                </a:solidFill>
                <a:effectLst/>
                <a:latin typeface="+mn-lt"/>
                <a:ea typeface="+mn-ea"/>
                <a:cs typeface="+mn-cs"/>
              </a:rPr>
              <a:t>And we want patients and community members to know what we do at Lineberger and appreciate the complexity of the research process.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DFBB53-4D7B-A34F-A489-6DABF704F1A1}" type="slidenum">
              <a:rPr kumimoji="0" lang="en-US" sz="2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3636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Membership (some overlap): </a:t>
            </a:r>
          </a:p>
          <a:p>
            <a:r>
              <a:rPr lang="en-US">
                <a:cs typeface="Calibri"/>
              </a:rPr>
              <a:t>CAB-13</a:t>
            </a:r>
          </a:p>
          <a:p>
            <a:r>
              <a:rPr lang="en-US">
                <a:cs typeface="Calibri"/>
              </a:rPr>
              <a:t>PARC-15</a:t>
            </a:r>
          </a:p>
          <a:p>
            <a:r>
              <a:rPr lang="en-US">
                <a:cs typeface="Calibri"/>
              </a:rPr>
              <a:t>PFAC-35</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DFBB53-4D7B-A34F-A489-6DABF704F1A1}" type="slidenum">
              <a:rPr kumimoji="0" lang="en-US" sz="2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36377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a:stretch>
            <a:fillRect/>
          </a:stretch>
        </p:blipFill>
        <p:spPr>
          <a:xfrm>
            <a:off x="197942" y="911113"/>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164435" y="842533"/>
            <a:ext cx="1703833" cy="594360"/>
          </a:xfrm>
          <a:prstGeom prst="rect">
            <a:avLst/>
          </a:prstGeom>
        </p:spPr>
      </p:pic>
      <p:sp>
        <p:nvSpPr>
          <p:cNvPr id="12" name="Rectangle 11">
            <a:extLst>
              <a:ext uri="{FF2B5EF4-FFF2-40B4-BE49-F238E27FC236}">
                <a16:creationId xmlns:a16="http://schemas.microsoft.com/office/drawing/2014/main" id="{17CC0FC8-C418-B348-AE9B-D40DD265A5A5}"/>
              </a:ext>
            </a:extLst>
          </p:cNvPr>
          <p:cNvSpPr/>
          <p:nvPr userDrawn="1"/>
        </p:nvSpPr>
        <p:spPr>
          <a:xfrm>
            <a:off x="1" y="0"/>
            <a:ext cx="12192000" cy="64008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F71FFD-361E-C645-86F9-302FC5671071}"/>
              </a:ext>
            </a:extLst>
          </p:cNvPr>
          <p:cNvPicPr>
            <a:picLocks noChangeAspect="1"/>
          </p:cNvPicPr>
          <p:nvPr userDrawn="1"/>
        </p:nvPicPr>
        <p:blipFill>
          <a:blip r:embed="rId4">
            <a:alphaModFix/>
            <a:duotone>
              <a:prstClr val="black"/>
              <a:schemeClr val="accent5">
                <a:tint val="45000"/>
                <a:satMod val="400000"/>
              </a:schemeClr>
            </a:duotone>
          </a:blip>
          <a:stretch>
            <a:fillRect/>
          </a:stretch>
        </p:blipFill>
        <p:spPr>
          <a:xfrm>
            <a:off x="0" y="5562600"/>
            <a:ext cx="12192000" cy="1143000"/>
          </a:xfrm>
          <a:prstGeom prst="rect">
            <a:avLst/>
          </a:prstGeom>
        </p:spPr>
      </p:pic>
    </p:spTree>
    <p:extLst>
      <p:ext uri="{BB962C8B-B14F-4D97-AF65-F5344CB8AC3E}">
        <p14:creationId xmlns:p14="http://schemas.microsoft.com/office/powerpoint/2010/main" val="34874071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168" y="192024"/>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4435" y="173736"/>
            <a:ext cx="1703833" cy="594360"/>
          </a:xfrm>
          <a:prstGeom prst="rect">
            <a:avLst/>
          </a:prstGeom>
        </p:spPr>
      </p:pic>
      <p:pic>
        <p:nvPicPr>
          <p:cNvPr id="7" name="Picture 6">
            <a:extLst>
              <a:ext uri="{FF2B5EF4-FFF2-40B4-BE49-F238E27FC236}">
                <a16:creationId xmlns:a16="http://schemas.microsoft.com/office/drawing/2014/main" id="{AD50C6C4-666C-4443-9007-FB4F1D269587}"/>
              </a:ext>
            </a:extLst>
          </p:cNvPr>
          <p:cNvPicPr>
            <a:picLocks noChangeAspect="1"/>
          </p:cNvPicPr>
          <p:nvPr userDrawn="1"/>
        </p:nvPicPr>
        <p:blipFill>
          <a:blip r:embed="rId4" cstate="screen">
            <a:duotone>
              <a:prstClr val="black"/>
              <a:schemeClr val="accent5">
                <a:tint val="45000"/>
                <a:satMod val="400000"/>
              </a:schemeClr>
            </a:duotone>
            <a:alphaModFix amt="74000"/>
            <a:extLst>
              <a:ext uri="{28A0092B-C50C-407E-A947-70E740481C1C}">
                <a14:useLocalDpi xmlns:a14="http://schemas.microsoft.com/office/drawing/2010/main"/>
              </a:ext>
            </a:extLst>
          </a:blip>
          <a:stretch>
            <a:fillRect/>
          </a:stretch>
        </p:blipFill>
        <p:spPr>
          <a:xfrm>
            <a:off x="0" y="5577840"/>
            <a:ext cx="12192000" cy="1143000"/>
          </a:xfrm>
          <a:prstGeom prst="rect">
            <a:avLst/>
          </a:prstGeom>
        </p:spPr>
      </p:pic>
    </p:spTree>
    <p:extLst>
      <p:ext uri="{BB962C8B-B14F-4D97-AF65-F5344CB8AC3E}">
        <p14:creationId xmlns:p14="http://schemas.microsoft.com/office/powerpoint/2010/main" val="36583543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
            <a:ext cx="10515600" cy="548640"/>
          </a:xfrm>
        </p:spPr>
        <p:txBody>
          <a:bodyPr>
            <a:normAutofit/>
          </a:bodyPr>
          <a:lstStyle>
            <a:lvl1pPr marL="0" indent="0" algn="l">
              <a:lnSpc>
                <a:spcPct val="100000"/>
              </a:lnSpc>
              <a:tabLst>
                <a:tab pos="1019175" algn="l"/>
              </a:tabLst>
              <a:defRPr sz="2800" b="1" i="0" baseline="0">
                <a:solidFill>
                  <a:srgbClr val="4B9CD3"/>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39189" y="1825625"/>
            <a:ext cx="10515600" cy="435133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0" y="6290635"/>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804672"/>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801421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465815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4C45ACC-BFF7-2E4D-9696-AF49FADD1543}"/>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37CF5088-F718-6643-B690-BE3F2C98FA8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379E373-12E2-CD4D-9BFD-330C73686E06}"/>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153847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17605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2277343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65470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976818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Tree>
    <p:extLst>
      <p:ext uri="{BB962C8B-B14F-4D97-AF65-F5344CB8AC3E}">
        <p14:creationId xmlns:p14="http://schemas.microsoft.com/office/powerpoint/2010/main" val="3434737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dirty="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a:stretch>
            <a:fillRect/>
          </a:stretch>
        </p:blipFill>
        <p:spPr>
          <a:xfrm>
            <a:off x="197942" y="911113"/>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164435" y="842533"/>
            <a:ext cx="1703833" cy="594360"/>
          </a:xfrm>
          <a:prstGeom prst="rect">
            <a:avLst/>
          </a:prstGeom>
        </p:spPr>
      </p:pic>
      <p:sp>
        <p:nvSpPr>
          <p:cNvPr id="12" name="Rectangle 11">
            <a:extLst>
              <a:ext uri="{FF2B5EF4-FFF2-40B4-BE49-F238E27FC236}">
                <a16:creationId xmlns:a16="http://schemas.microsoft.com/office/drawing/2014/main" id="{17CC0FC8-C418-B348-AE9B-D40DD265A5A5}"/>
              </a:ext>
            </a:extLst>
          </p:cNvPr>
          <p:cNvSpPr/>
          <p:nvPr userDrawn="1"/>
        </p:nvSpPr>
        <p:spPr>
          <a:xfrm>
            <a:off x="1" y="0"/>
            <a:ext cx="12192000" cy="64008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F71FFD-361E-C645-86F9-302FC5671071}"/>
              </a:ext>
            </a:extLst>
          </p:cNvPr>
          <p:cNvPicPr>
            <a:picLocks noChangeAspect="1"/>
          </p:cNvPicPr>
          <p:nvPr userDrawn="1"/>
        </p:nvPicPr>
        <p:blipFill>
          <a:blip r:embed="rId4">
            <a:alphaModFix/>
            <a:duotone>
              <a:prstClr val="black"/>
              <a:schemeClr val="accent5">
                <a:tint val="45000"/>
                <a:satMod val="400000"/>
              </a:schemeClr>
            </a:duotone>
          </a:blip>
          <a:stretch>
            <a:fillRect/>
          </a:stretch>
        </p:blipFill>
        <p:spPr>
          <a:xfrm>
            <a:off x="0" y="5562600"/>
            <a:ext cx="12192000" cy="1143000"/>
          </a:xfrm>
          <a:prstGeom prst="rect">
            <a:avLst/>
          </a:prstGeom>
        </p:spPr>
      </p:pic>
    </p:spTree>
    <p:extLst>
      <p:ext uri="{BB962C8B-B14F-4D97-AF65-F5344CB8AC3E}">
        <p14:creationId xmlns:p14="http://schemas.microsoft.com/office/powerpoint/2010/main" val="28971649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0515600" cy="548640"/>
          </a:xfrm>
        </p:spPr>
        <p:txBody>
          <a:bodyPr>
            <a:noAutofit/>
          </a:bodyPr>
          <a:lstStyle>
            <a:lvl1pPr marL="0" indent="0" algn="l">
              <a:tabLst>
                <a:tab pos="1019175" algn="l"/>
              </a:tabLst>
              <a:defRPr sz="4000" b="0" i="0" baseline="0">
                <a:solidFill>
                  <a:srgbClr val="4B9CD3"/>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439189" y="1825625"/>
            <a:ext cx="10515600" cy="4351338"/>
          </a:xfrm>
        </p:spPr>
        <p:txBody>
          <a:bodyPr/>
          <a:lstStyle>
            <a:lvl1pPr>
              <a:defRPr b="0" i="0" baseline="0">
                <a:latin typeface="Tahoma" panose="020B0604030504040204" pitchFamily="34" charset="0"/>
                <a:ea typeface="Tahoma" panose="020B0604030504040204" pitchFamily="34" charset="0"/>
                <a:cs typeface="Tahoma" panose="020B0604030504040204" pitchFamily="34" charset="0"/>
              </a:defRPr>
            </a:lvl1pPr>
            <a:lvl2pPr>
              <a:defRPr b="0" i="0">
                <a:latin typeface="Tahoma" panose="020B0604030504040204" pitchFamily="34" charset="0"/>
                <a:ea typeface="Tahoma" panose="020B0604030504040204" pitchFamily="34" charset="0"/>
                <a:cs typeface="Tahoma" panose="020B0604030504040204" pitchFamily="34" charset="0"/>
              </a:defRPr>
            </a:lvl2pPr>
            <a:lvl3pPr>
              <a:defRPr b="0" i="0">
                <a:latin typeface="Tahoma" panose="020B0604030504040204" pitchFamily="34" charset="0"/>
                <a:ea typeface="Tahoma" panose="020B0604030504040204" pitchFamily="34" charset="0"/>
                <a:cs typeface="Tahoma" panose="020B0604030504040204" pitchFamily="34" charset="0"/>
              </a:defRPr>
            </a:lvl3pPr>
            <a:lvl4pPr>
              <a:defRPr b="0" i="0">
                <a:latin typeface="Tahoma" panose="020B0604030504040204" pitchFamily="34" charset="0"/>
                <a:ea typeface="Tahoma" panose="020B0604030504040204" pitchFamily="34" charset="0"/>
                <a:cs typeface="Tahoma" panose="020B0604030504040204" pitchFamily="34" charset="0"/>
              </a:defRPr>
            </a:lvl4pPr>
            <a:lvl5pPr>
              <a:defRPr b="0" i="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1115568"/>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09957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0515600" cy="548640"/>
          </a:xfrm>
        </p:spPr>
        <p:txBody>
          <a:bodyPr>
            <a:normAutofit/>
          </a:bodyPr>
          <a:lstStyle>
            <a:lvl1pPr marL="0" indent="0" algn="l">
              <a:tabLst>
                <a:tab pos="1019175" algn="l"/>
              </a:tabLst>
              <a:defRPr sz="3600" b="1" i="0" baseline="0">
                <a:solidFill>
                  <a:srgbClr val="4B9CD3"/>
                </a:solidFill>
                <a:latin typeface="Calibri" panose="020F0502020204030204" pitchFamily="34"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39189" y="1825625"/>
            <a:ext cx="10515600" cy="4351338"/>
          </a:xfrm>
        </p:spPr>
        <p:txBody>
          <a:bodyPr/>
          <a:lstStyle>
            <a:lvl1pPr>
              <a:defRPr b="1" i="0" baseline="0">
                <a:latin typeface="Calibri" panose="020F0502020204030204" pitchFamily="34" charset="0"/>
              </a:defRPr>
            </a:lvl1pPr>
            <a:lvl2pPr>
              <a:defRPr b="1" i="0">
                <a:latin typeface="Whitney Semibold" pitchFamily="2" charset="77"/>
              </a:defRPr>
            </a:lvl2pPr>
            <a:lvl3pPr>
              <a:defRPr b="1" i="0">
                <a:latin typeface="Whitney Semibold" pitchFamily="2" charset="77"/>
              </a:defRPr>
            </a:lvl3pPr>
            <a:lvl4pPr>
              <a:defRPr b="1" i="0">
                <a:latin typeface="Whitney Semibold" pitchFamily="2" charset="77"/>
              </a:defRPr>
            </a:lvl4pPr>
            <a:lvl5pPr>
              <a:defRPr b="1" i="0">
                <a:latin typeface="Whitney Semi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1115568"/>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81332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
        <p:nvSpPr>
          <p:cNvPr id="4" name="TextBox 3">
            <a:extLst>
              <a:ext uri="{FF2B5EF4-FFF2-40B4-BE49-F238E27FC236}">
                <a16:creationId xmlns:a16="http://schemas.microsoft.com/office/drawing/2014/main" id="{288D143D-F383-F446-A121-D24944A6351D}"/>
              </a:ext>
            </a:extLst>
          </p:cNvPr>
          <p:cNvSpPr txBox="1"/>
          <p:nvPr userDrawn="1"/>
        </p:nvSpPr>
        <p:spPr>
          <a:xfrm>
            <a:off x="1288473" y="193964"/>
            <a:ext cx="184731" cy="461665"/>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9DF1D16-3064-8242-B2EA-5C3969E6DC1C}"/>
              </a:ext>
            </a:extLst>
          </p:cNvPr>
          <p:cNvSpPr/>
          <p:nvPr userDrawn="1"/>
        </p:nvSpPr>
        <p:spPr>
          <a:xfrm>
            <a:off x="1" y="-41565"/>
            <a:ext cx="12192000" cy="193964"/>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2007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146435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1629927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3828316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Tree>
    <p:extLst>
      <p:ext uri="{BB962C8B-B14F-4D97-AF65-F5344CB8AC3E}">
        <p14:creationId xmlns:p14="http://schemas.microsoft.com/office/powerpoint/2010/main" val="541600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dirty="0"/>
              <a:t>Click icon to add chart</a:t>
            </a:r>
          </a:p>
        </p:txBody>
      </p:sp>
    </p:spTree>
    <p:extLst>
      <p:ext uri="{BB962C8B-B14F-4D97-AF65-F5344CB8AC3E}">
        <p14:creationId xmlns:p14="http://schemas.microsoft.com/office/powerpoint/2010/main" val="2691631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168" y="192024"/>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64435" y="173736"/>
            <a:ext cx="1703833" cy="594360"/>
          </a:xfrm>
          <a:prstGeom prst="rect">
            <a:avLst/>
          </a:prstGeom>
        </p:spPr>
      </p:pic>
      <p:pic>
        <p:nvPicPr>
          <p:cNvPr id="7" name="Picture 6">
            <a:extLst>
              <a:ext uri="{FF2B5EF4-FFF2-40B4-BE49-F238E27FC236}">
                <a16:creationId xmlns:a16="http://schemas.microsoft.com/office/drawing/2014/main" id="{AD50C6C4-666C-4443-9007-FB4F1D269587}"/>
              </a:ext>
            </a:extLst>
          </p:cNvPr>
          <p:cNvPicPr>
            <a:picLocks noChangeAspect="1"/>
          </p:cNvPicPr>
          <p:nvPr userDrawn="1"/>
        </p:nvPicPr>
        <p:blipFill>
          <a:blip r:embed="rId4">
            <a:duotone>
              <a:prstClr val="black"/>
              <a:schemeClr val="accent5">
                <a:tint val="45000"/>
                <a:satMod val="400000"/>
              </a:schemeClr>
            </a:duotone>
            <a:alphaModFix amt="74000"/>
          </a:blip>
          <a:stretch>
            <a:fillRect/>
          </a:stretch>
        </p:blipFill>
        <p:spPr>
          <a:xfrm>
            <a:off x="0" y="5577840"/>
            <a:ext cx="12192000" cy="1143000"/>
          </a:xfrm>
          <a:prstGeom prst="rect">
            <a:avLst/>
          </a:prstGeom>
        </p:spPr>
      </p:pic>
    </p:spTree>
    <p:extLst>
      <p:ext uri="{BB962C8B-B14F-4D97-AF65-F5344CB8AC3E}">
        <p14:creationId xmlns:p14="http://schemas.microsoft.com/office/powerpoint/2010/main" val="121046891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
            <a:ext cx="10515600" cy="548640"/>
          </a:xfrm>
        </p:spPr>
        <p:txBody>
          <a:bodyPr>
            <a:normAutofit/>
          </a:bodyPr>
          <a:lstStyle>
            <a:lvl1pPr marL="0" indent="0" algn="l">
              <a:lnSpc>
                <a:spcPct val="100000"/>
              </a:lnSpc>
              <a:tabLst>
                <a:tab pos="1019175" algn="l"/>
              </a:tabLst>
              <a:defRPr sz="2800" b="1" i="0" baseline="0">
                <a:solidFill>
                  <a:srgbClr val="4B9CD3"/>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39189" y="1825625"/>
            <a:ext cx="10515600" cy="435133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0" y="6290635"/>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804672"/>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702790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56167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4" name="TextBox 3">
            <a:extLst>
              <a:ext uri="{FF2B5EF4-FFF2-40B4-BE49-F238E27FC236}">
                <a16:creationId xmlns:a16="http://schemas.microsoft.com/office/drawing/2014/main" id="{288D143D-F383-F446-A121-D24944A6351D}"/>
              </a:ext>
            </a:extLst>
          </p:cNvPr>
          <p:cNvSpPr txBox="1"/>
          <p:nvPr userDrawn="1"/>
        </p:nvSpPr>
        <p:spPr>
          <a:xfrm>
            <a:off x="1288473" y="193964"/>
            <a:ext cx="184731" cy="461665"/>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9DF1D16-3064-8242-B2EA-5C3969E6DC1C}"/>
              </a:ext>
            </a:extLst>
          </p:cNvPr>
          <p:cNvSpPr/>
          <p:nvPr userDrawn="1"/>
        </p:nvSpPr>
        <p:spPr>
          <a:xfrm>
            <a:off x="1" y="-41565"/>
            <a:ext cx="12192000" cy="193964"/>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30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4C45ACC-BFF7-2E4D-9696-AF49FADD1543}"/>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37CF5088-F718-6643-B690-BE3F2C98FA8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379E373-12E2-CD4D-9BFD-330C73686E06}"/>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772593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043218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368497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2065465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2324069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Tree>
    <p:extLst>
      <p:ext uri="{BB962C8B-B14F-4D97-AF65-F5344CB8AC3E}">
        <p14:creationId xmlns:p14="http://schemas.microsoft.com/office/powerpoint/2010/main" val="1284627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4173-CEF8-48A8-89A4-6DA8F8ADB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ECE414-E242-4E6E-8A63-90A32D139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502A74-2A76-4242-93C8-357060BEC7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CF51E-BF60-4841-AC7B-B1807EDEC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1E35E2-E0B7-4AA5-9DF8-62E2DFAC2B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574DDC-3664-4414-8B35-EF77268023CA}"/>
              </a:ext>
            </a:extLst>
          </p:cNvPr>
          <p:cNvSpPr>
            <a:spLocks noGrp="1"/>
          </p:cNvSpPr>
          <p:nvPr>
            <p:ph type="dt" sz="half" idx="10"/>
          </p:nvPr>
        </p:nvSpPr>
        <p:spPr/>
        <p:txBody>
          <a:bodyPr/>
          <a:lstStyle/>
          <a:p>
            <a:fld id="{5B5E6BEC-75F0-4509-AEF8-A595EE7435B7}" type="datetimeFigureOut">
              <a:rPr lang="en-US" smtClean="0"/>
              <a:t>11/10/21</a:t>
            </a:fld>
            <a:endParaRPr lang="en-US"/>
          </a:p>
        </p:txBody>
      </p:sp>
      <p:sp>
        <p:nvSpPr>
          <p:cNvPr id="8" name="Footer Placeholder 7">
            <a:extLst>
              <a:ext uri="{FF2B5EF4-FFF2-40B4-BE49-F238E27FC236}">
                <a16:creationId xmlns:a16="http://schemas.microsoft.com/office/drawing/2014/main" id="{1AF9BE49-A910-4B67-8D14-AAEFD7544F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C7134D-8290-4BAF-9F33-74D8E50B9C46}"/>
              </a:ext>
            </a:extLst>
          </p:cNvPr>
          <p:cNvSpPr>
            <a:spLocks noGrp="1"/>
          </p:cNvSpPr>
          <p:nvPr>
            <p:ph type="sldNum" sz="quarter" idx="12"/>
          </p:nvPr>
        </p:nvSpPr>
        <p:spPr/>
        <p:txBody>
          <a:bodyPr/>
          <a:lstStyle/>
          <a:p>
            <a:fld id="{E45C47A8-0310-4027-8A9D-B2C7B795FD58}" type="slidenum">
              <a:rPr lang="en-US" smtClean="0"/>
              <a:t>‹#›</a:t>
            </a:fld>
            <a:endParaRPr lang="en-US"/>
          </a:p>
        </p:txBody>
      </p:sp>
    </p:spTree>
    <p:extLst>
      <p:ext uri="{BB962C8B-B14F-4D97-AF65-F5344CB8AC3E}">
        <p14:creationId xmlns:p14="http://schemas.microsoft.com/office/powerpoint/2010/main" val="216397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2270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4188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6090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28959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dirty="0"/>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dirty="0"/>
              <a:t>Click icon to add chart</a:t>
            </a:r>
          </a:p>
        </p:txBody>
      </p:sp>
    </p:spTree>
    <p:extLst>
      <p:ext uri="{BB962C8B-B14F-4D97-AF65-F5344CB8AC3E}">
        <p14:creationId xmlns:p14="http://schemas.microsoft.com/office/powerpoint/2010/main" val="222606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a:solidFill>
            <a:srgbClr val="488DBD"/>
          </a:solidFill>
        </p:spPr>
        <p:txBody>
          <a:bodyPr/>
          <a:lstStyle/>
          <a:p>
            <a:r>
              <a:rPr lang="en-US"/>
              <a:t>Click to edit Master title style</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CFA6D549-5DB3-B340-BC63-713D41BFB683}" type="datetimeFigureOut">
              <a:rPr lang="en-US" smtClean="0"/>
              <a:pPr/>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5933C-4158-B240-BCA1-D83F14921491}" type="slidenum">
              <a:rPr lang="en-US" smtClean="0"/>
              <a:pPr/>
              <a:t>‹#›</a:t>
            </a:fld>
            <a:endParaRPr lang="en-US"/>
          </a:p>
        </p:txBody>
      </p:sp>
    </p:spTree>
    <p:extLst>
      <p:ext uri="{BB962C8B-B14F-4D97-AF65-F5344CB8AC3E}">
        <p14:creationId xmlns:p14="http://schemas.microsoft.com/office/powerpoint/2010/main" val="289461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jpeg"/><Relationship Id="rId5" Type="http://schemas.openxmlformats.org/officeDocument/2006/relationships/slideLayout" Target="../slideLayouts/slideLayout23.xml"/><Relationship Id="rId10"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8.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487193" y="6341313"/>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2835798" y="6356350"/>
            <a:ext cx="5546202" cy="365125"/>
          </a:xfrm>
          <a:prstGeom prst="rect">
            <a:avLst/>
          </a:prstGeom>
        </p:spPr>
        <p:txBody>
          <a:bodyPr vert="horz" lIns="91440" tIns="45720" rIns="91440" bIns="45720" rtlCol="0" anchor="ctr"/>
          <a:lstStyle>
            <a:lvl1pPr algn="ctr">
              <a:defRPr sz="1200">
                <a:solidFill>
                  <a:schemeClr val="tx1"/>
                </a:solidFill>
              </a:defRPr>
            </a:lvl1pPr>
          </a:lstStyle>
          <a:p>
            <a:endParaRPr lang="en-US" altLang="en-US" dirty="0"/>
          </a:p>
        </p:txBody>
      </p:sp>
      <p:sp>
        <p:nvSpPr>
          <p:cNvPr id="6" name="Slide Number Placeholder 5"/>
          <p:cNvSpPr>
            <a:spLocks noGrp="1"/>
          </p:cNvSpPr>
          <p:nvPr>
            <p:ph type="sldNum" sz="quarter" idx="4"/>
          </p:nvPr>
        </p:nvSpPr>
        <p:spPr>
          <a:xfrm>
            <a:off x="873495" y="6319428"/>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
        <p:nvSpPr>
          <p:cNvPr id="13" name="Footer Placeholder 4">
            <a:extLst>
              <a:ext uri="{FF2B5EF4-FFF2-40B4-BE49-F238E27FC236}">
                <a16:creationId xmlns:a16="http://schemas.microsoft.com/office/drawing/2014/main" id="{07578AD9-A277-45C4-B1FD-49117D598160}"/>
              </a:ext>
            </a:extLst>
          </p:cNvPr>
          <p:cNvSpPr txBox="1">
            <a:spLocks/>
          </p:cNvSpPr>
          <p:nvPr userDrawn="1"/>
        </p:nvSpPr>
        <p:spPr>
          <a:xfrm>
            <a:off x="3122712" y="6476424"/>
            <a:ext cx="4261936"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baseline="0" dirty="0">
              <a:solidFill>
                <a:schemeClr val="tx1"/>
              </a:solidFill>
            </a:endParaRPr>
          </a:p>
        </p:txBody>
      </p:sp>
    </p:spTree>
    <p:extLst>
      <p:ext uri="{BB962C8B-B14F-4D97-AF65-F5344CB8AC3E}">
        <p14:creationId xmlns:p14="http://schemas.microsoft.com/office/powerpoint/2010/main" val="258601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2" r:id="rId8"/>
    <p:sldLayoutId id="2147483673" r:id="rId9"/>
  </p:sldLayoutIdLst>
  <p:txStyles>
    <p:titleStyle>
      <a:lvl1pPr algn="l" defTabSz="914400" rtl="0" eaLnBrk="1" latinLnBrk="0" hangingPunct="1">
        <a:lnSpc>
          <a:spcPct val="90000"/>
        </a:lnSpc>
        <a:spcBef>
          <a:spcPct val="0"/>
        </a:spcBef>
        <a:buNone/>
        <a:defRPr sz="4400" b="0" i="0" kern="1200" baseline="0">
          <a:solidFill>
            <a:srgbClr val="003366"/>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728516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15262978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hdr="0" ftr="0" dt="0"/>
  <p:txStyles>
    <p:titleStyle>
      <a:lvl1pPr algn="l" defTabSz="914400" rtl="0" eaLnBrk="1" latinLnBrk="0" hangingPunct="1">
        <a:lnSpc>
          <a:spcPct val="90000"/>
        </a:lnSpc>
        <a:spcBef>
          <a:spcPct val="0"/>
        </a:spcBef>
        <a:buNone/>
        <a:defRPr sz="4400" b="0" i="0" kern="1200" baseline="0">
          <a:solidFill>
            <a:srgbClr val="003366"/>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728516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dirty="0"/>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dirty="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24207034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ftr="0" dt="0"/>
  <p:txStyles>
    <p:titleStyle>
      <a:lvl1pPr algn="l" defTabSz="914400" rtl="0" eaLnBrk="1" latinLnBrk="0" hangingPunct="1">
        <a:lnSpc>
          <a:spcPct val="90000"/>
        </a:lnSpc>
        <a:spcBef>
          <a:spcPct val="0"/>
        </a:spcBef>
        <a:buNone/>
        <a:defRPr sz="4400" b="0" i="0" kern="1200" baseline="0">
          <a:solidFill>
            <a:srgbClr val="003366"/>
          </a:solidFill>
          <a:latin typeface="Calibri" panose="020F0502020204030204" pitchFamily="34"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728516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13066872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hdr="0" ftr="0" dt="0"/>
  <p:txStyles>
    <p:titleStyle>
      <a:lvl1pPr algn="l" defTabSz="914400" rtl="0" eaLnBrk="1" latinLnBrk="0" hangingPunct="1">
        <a:lnSpc>
          <a:spcPct val="90000"/>
        </a:lnSpc>
        <a:spcBef>
          <a:spcPct val="0"/>
        </a:spcBef>
        <a:buNone/>
        <a:defRPr sz="4400" b="0" i="0" kern="1200" baseline="0">
          <a:solidFill>
            <a:srgbClr val="003366"/>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1.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1.png"/><Relationship Id="rId7" Type="http://schemas.openxmlformats.org/officeDocument/2006/relationships/image" Target="../media/image73.png"/><Relationship Id="rId12" Type="http://schemas.openxmlformats.org/officeDocument/2006/relationships/image" Target="../media/image78.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72.sv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62.svg"/><Relationship Id="rId9" Type="http://schemas.openxmlformats.org/officeDocument/2006/relationships/image" Target="../media/image75.jp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6821C23-66A8-AD4D-9EC5-40D1C00AD935}"/>
              </a:ext>
            </a:extLst>
          </p:cNvPr>
          <p:cNvSpPr>
            <a:spLocks noGrp="1"/>
          </p:cNvSpPr>
          <p:nvPr>
            <p:ph type="ctrTitle" idx="4294967295"/>
          </p:nvPr>
        </p:nvSpPr>
        <p:spPr>
          <a:xfrm>
            <a:off x="1706424" y="1739154"/>
            <a:ext cx="8779151" cy="1201418"/>
          </a:xfrm>
        </p:spPr>
        <p:txBody>
          <a:bodyPr>
            <a:noAutofit/>
          </a:bodyPr>
          <a:lstStyle/>
          <a:p>
            <a:pPr algn="ctr"/>
            <a:r>
              <a:rPr lang="en-US" sz="4800" dirty="0"/>
              <a:t>The role of advocates in </a:t>
            </a:r>
            <a:br>
              <a:rPr lang="en-US" sz="4800" dirty="0"/>
            </a:br>
            <a:r>
              <a:rPr lang="en-US" sz="4800" dirty="0"/>
              <a:t>clinical trials research</a:t>
            </a:r>
            <a:endParaRPr lang="en-US" sz="4800" b="1" dirty="0">
              <a:solidFill>
                <a:schemeClr val="bg1"/>
              </a:solidFill>
            </a:endParaRPr>
          </a:p>
        </p:txBody>
      </p:sp>
      <p:sp>
        <p:nvSpPr>
          <p:cNvPr id="17" name="Subtitle 16">
            <a:extLst>
              <a:ext uri="{FF2B5EF4-FFF2-40B4-BE49-F238E27FC236}">
                <a16:creationId xmlns:a16="http://schemas.microsoft.com/office/drawing/2014/main" id="{003B1DB1-0D3E-7148-9320-0DF9A61D9793}"/>
              </a:ext>
            </a:extLst>
          </p:cNvPr>
          <p:cNvSpPr>
            <a:spLocks noGrp="1"/>
          </p:cNvSpPr>
          <p:nvPr>
            <p:ph type="subTitle" idx="4294967295"/>
          </p:nvPr>
        </p:nvSpPr>
        <p:spPr>
          <a:xfrm>
            <a:off x="2590800" y="3276600"/>
            <a:ext cx="7010400" cy="1219200"/>
          </a:xfrm>
        </p:spPr>
        <p:txBody>
          <a:bodyPr vert="horz" lIns="91440" tIns="45720" rIns="91440" bIns="45720" rtlCol="0" anchor="t">
            <a:noAutofit/>
          </a:bodyPr>
          <a:lstStyle/>
          <a:p>
            <a:pPr marL="0" indent="0" algn="ctr">
              <a:lnSpc>
                <a:spcPct val="100000"/>
              </a:lnSpc>
              <a:spcBef>
                <a:spcPts val="0"/>
              </a:spcBef>
              <a:buNone/>
            </a:pPr>
            <a:r>
              <a:rPr lang="en-US" sz="2800" dirty="0">
                <a:solidFill>
                  <a:schemeClr val="bg1"/>
                </a:solidFill>
              </a:rPr>
              <a:t>Patty Spears</a:t>
            </a:r>
          </a:p>
          <a:p>
            <a:pPr marL="0" indent="0" algn="ctr">
              <a:lnSpc>
                <a:spcPct val="100000"/>
              </a:lnSpc>
              <a:spcBef>
                <a:spcPts val="0"/>
              </a:spcBef>
              <a:buNone/>
            </a:pPr>
            <a:r>
              <a:rPr lang="en-US" sz="2800" dirty="0">
                <a:solidFill>
                  <a:schemeClr val="bg1"/>
                </a:solidFill>
              </a:rPr>
              <a:t>Research Patient Advocate</a:t>
            </a:r>
          </a:p>
          <a:p>
            <a:pPr marL="0" indent="0" algn="ctr">
              <a:lnSpc>
                <a:spcPct val="100000"/>
              </a:lnSpc>
              <a:spcBef>
                <a:spcPts val="0"/>
              </a:spcBef>
              <a:buNone/>
            </a:pPr>
            <a:r>
              <a:rPr lang="en-US" sz="2000" i="1" dirty="0">
                <a:solidFill>
                  <a:schemeClr val="bg1"/>
                </a:solidFill>
              </a:rPr>
              <a:t>November 10, 2021</a:t>
            </a:r>
          </a:p>
          <a:p>
            <a:pPr marL="0" indent="0" algn="ctr">
              <a:lnSpc>
                <a:spcPct val="100000"/>
              </a:lnSpc>
              <a:spcBef>
                <a:spcPts val="0"/>
              </a:spcBef>
              <a:buNone/>
            </a:pPr>
            <a:endParaRPr lang="en-US" sz="2000" i="1" dirty="0">
              <a:solidFill>
                <a:schemeClr val="bg1"/>
              </a:solidFill>
            </a:endParaRPr>
          </a:p>
          <a:p>
            <a:pPr marL="0" indent="0" algn="ctr">
              <a:lnSpc>
                <a:spcPct val="100000"/>
              </a:lnSpc>
              <a:spcBef>
                <a:spcPts val="0"/>
              </a:spcBef>
              <a:buNone/>
            </a:pPr>
            <a:r>
              <a:rPr lang="en-US" sz="2000" dirty="0">
                <a:solidFill>
                  <a:schemeClr val="bg1"/>
                </a:solidFill>
              </a:rPr>
              <a:t>@paspears88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descr="mouse-re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616" y="2792506"/>
            <a:ext cx="1422871" cy="66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b="1" cap="small" dirty="0"/>
              <a:t>What </a:t>
            </a:r>
            <a:r>
              <a:rPr lang="en-US" dirty="0"/>
              <a:t>can advocates do?</a:t>
            </a:r>
          </a:p>
        </p:txBody>
      </p:sp>
      <p:sp>
        <p:nvSpPr>
          <p:cNvPr id="3" name="Content Placeholder 2"/>
          <p:cNvSpPr>
            <a:spLocks noGrp="1"/>
          </p:cNvSpPr>
          <p:nvPr>
            <p:ph idx="1"/>
          </p:nvPr>
        </p:nvSpPr>
        <p:spPr>
          <a:xfrm>
            <a:off x="439188" y="1248990"/>
            <a:ext cx="11166657" cy="589329"/>
          </a:xfrm>
          <a:solidFill>
            <a:schemeClr val="accent6">
              <a:lumMod val="20000"/>
              <a:lumOff val="80000"/>
            </a:schemeClr>
          </a:solidFill>
          <a:ln>
            <a:noFill/>
          </a:ln>
        </p:spPr>
        <p:txBody>
          <a:bodyPr/>
          <a:lstStyle/>
          <a:p>
            <a:pPr marL="0" indent="0" algn="ctr">
              <a:buNone/>
            </a:pPr>
            <a:r>
              <a:rPr lang="en-US" dirty="0"/>
              <a:t>Patient advocates are involved in all types of research</a:t>
            </a:r>
          </a:p>
          <a:p>
            <a:pPr algn="ctr"/>
            <a:endParaRPr lang="en-US" dirty="0"/>
          </a:p>
        </p:txBody>
      </p:sp>
      <p:sp>
        <p:nvSpPr>
          <p:cNvPr id="5" name="Oval 4"/>
          <p:cNvSpPr/>
          <p:nvPr/>
        </p:nvSpPr>
        <p:spPr>
          <a:xfrm>
            <a:off x="10927256" y="0"/>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6" name="TextBox 5"/>
          <p:cNvSpPr txBox="1"/>
          <p:nvPr/>
        </p:nvSpPr>
        <p:spPr>
          <a:xfrm>
            <a:off x="10864350" y="256253"/>
            <a:ext cx="1223092" cy="584775"/>
          </a:xfrm>
          <a:prstGeom prst="rect">
            <a:avLst/>
          </a:prstGeom>
          <a:noFill/>
        </p:spPr>
        <p:txBody>
          <a:bodyPr wrap="none" rtlCol="0">
            <a:spAutoFit/>
          </a:bodyPr>
          <a:lstStyle/>
          <a:p>
            <a:r>
              <a:rPr lang="en-US" sz="3200" b="1" cap="small" dirty="0">
                <a:solidFill>
                  <a:schemeClr val="bg1"/>
                </a:solidFill>
              </a:rPr>
              <a:t>What</a:t>
            </a:r>
            <a:endParaRPr lang="en-US" sz="3200" dirty="0">
              <a:solidFill>
                <a:schemeClr val="bg1"/>
              </a:solidFill>
            </a:endParaRPr>
          </a:p>
        </p:txBody>
      </p:sp>
      <p:pic>
        <p:nvPicPr>
          <p:cNvPr id="8" name="Picture 7"/>
          <p:cNvPicPr>
            <a:picLocks noChangeAspect="1"/>
          </p:cNvPicPr>
          <p:nvPr/>
        </p:nvPicPr>
        <p:blipFill>
          <a:blip r:embed="rId3"/>
          <a:stretch>
            <a:fillRect/>
          </a:stretch>
        </p:blipFill>
        <p:spPr>
          <a:xfrm>
            <a:off x="1221855" y="1939233"/>
            <a:ext cx="494026" cy="741039"/>
          </a:xfrm>
          <a:prstGeom prst="rect">
            <a:avLst/>
          </a:prstGeom>
        </p:spPr>
      </p:pic>
      <p:pic>
        <p:nvPicPr>
          <p:cNvPr id="9" name="Picture 8"/>
          <p:cNvPicPr>
            <a:picLocks noChangeAspect="1"/>
          </p:cNvPicPr>
          <p:nvPr/>
        </p:nvPicPr>
        <p:blipFill>
          <a:blip r:embed="rId4"/>
          <a:stretch>
            <a:fillRect/>
          </a:stretch>
        </p:blipFill>
        <p:spPr>
          <a:xfrm>
            <a:off x="957512" y="3634459"/>
            <a:ext cx="1022713" cy="679425"/>
          </a:xfrm>
          <a:prstGeom prst="rect">
            <a:avLst/>
          </a:prstGeom>
        </p:spPr>
      </p:pic>
      <p:pic>
        <p:nvPicPr>
          <p:cNvPr id="10" name="Picture 9"/>
          <p:cNvPicPr>
            <a:picLocks noChangeAspect="1"/>
          </p:cNvPicPr>
          <p:nvPr/>
        </p:nvPicPr>
        <p:blipFill>
          <a:blip r:embed="rId5"/>
          <a:stretch>
            <a:fillRect/>
          </a:stretch>
        </p:blipFill>
        <p:spPr>
          <a:xfrm>
            <a:off x="965911" y="4520556"/>
            <a:ext cx="1005915" cy="670610"/>
          </a:xfrm>
          <a:prstGeom prst="rect">
            <a:avLst/>
          </a:prstGeom>
        </p:spPr>
      </p:pic>
      <p:sp>
        <p:nvSpPr>
          <p:cNvPr id="12" name="Rounded Rectangle 11"/>
          <p:cNvSpPr/>
          <p:nvPr/>
        </p:nvSpPr>
        <p:spPr>
          <a:xfrm>
            <a:off x="2200157" y="1972342"/>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2903523" y="2015830"/>
            <a:ext cx="2208490"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Basic Research</a:t>
            </a:r>
          </a:p>
        </p:txBody>
      </p:sp>
      <p:sp>
        <p:nvSpPr>
          <p:cNvPr id="14" name="TextBox 13"/>
          <p:cNvSpPr txBox="1"/>
          <p:nvPr/>
        </p:nvSpPr>
        <p:spPr>
          <a:xfrm>
            <a:off x="5923423" y="2015830"/>
            <a:ext cx="4288033"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Bench research in laboratories</a:t>
            </a:r>
          </a:p>
        </p:txBody>
      </p:sp>
      <p:sp>
        <p:nvSpPr>
          <p:cNvPr id="15" name="Rounded Rectangle 14"/>
          <p:cNvSpPr/>
          <p:nvPr/>
        </p:nvSpPr>
        <p:spPr>
          <a:xfrm>
            <a:off x="5990126" y="1972342"/>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2186881" y="2842279"/>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390206" y="2885767"/>
            <a:ext cx="3216778"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Translational Research</a:t>
            </a:r>
          </a:p>
        </p:txBody>
      </p:sp>
      <p:sp>
        <p:nvSpPr>
          <p:cNvPr id="19" name="TextBox 18"/>
          <p:cNvSpPr txBox="1"/>
          <p:nvPr/>
        </p:nvSpPr>
        <p:spPr>
          <a:xfrm>
            <a:off x="5910147" y="2885767"/>
            <a:ext cx="5281318"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Pre-clinical research in animal models</a:t>
            </a:r>
          </a:p>
        </p:txBody>
      </p:sp>
      <p:sp>
        <p:nvSpPr>
          <p:cNvPr id="20" name="Rounded Rectangle 19"/>
          <p:cNvSpPr/>
          <p:nvPr/>
        </p:nvSpPr>
        <p:spPr>
          <a:xfrm>
            <a:off x="5976850" y="2842279"/>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2186881" y="3712216"/>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769220" y="3755704"/>
            <a:ext cx="2455800"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Clinical Research</a:t>
            </a:r>
          </a:p>
        </p:txBody>
      </p:sp>
      <p:sp>
        <p:nvSpPr>
          <p:cNvPr id="24" name="TextBox 23"/>
          <p:cNvSpPr txBox="1"/>
          <p:nvPr/>
        </p:nvSpPr>
        <p:spPr>
          <a:xfrm>
            <a:off x="5910147" y="3755704"/>
            <a:ext cx="3390993"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Clinical trials in patients</a:t>
            </a:r>
          </a:p>
        </p:txBody>
      </p:sp>
      <p:sp>
        <p:nvSpPr>
          <p:cNvPr id="25" name="Rounded Rectangle 24"/>
          <p:cNvSpPr/>
          <p:nvPr/>
        </p:nvSpPr>
        <p:spPr>
          <a:xfrm>
            <a:off x="5976850" y="3712216"/>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2186881" y="4582153"/>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200157" y="4625641"/>
            <a:ext cx="3722488" cy="461665"/>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Epidemiology/Population</a:t>
            </a:r>
          </a:p>
        </p:txBody>
      </p:sp>
      <p:sp>
        <p:nvSpPr>
          <p:cNvPr id="29" name="TextBox 28"/>
          <p:cNvSpPr txBox="1"/>
          <p:nvPr/>
        </p:nvSpPr>
        <p:spPr>
          <a:xfrm>
            <a:off x="5910147" y="4625642"/>
            <a:ext cx="5250155"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Studies of associations in populations</a:t>
            </a:r>
          </a:p>
        </p:txBody>
      </p:sp>
      <p:sp>
        <p:nvSpPr>
          <p:cNvPr id="30" name="Rounded Rectangle 29"/>
          <p:cNvSpPr/>
          <p:nvPr/>
        </p:nvSpPr>
        <p:spPr>
          <a:xfrm>
            <a:off x="5976850" y="4582154"/>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2" name="Rounded Rectangle 31"/>
          <p:cNvSpPr/>
          <p:nvPr/>
        </p:nvSpPr>
        <p:spPr>
          <a:xfrm>
            <a:off x="2186881" y="5452090"/>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837465" y="5495578"/>
            <a:ext cx="2447873" cy="461665"/>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Drug Approval</a:t>
            </a:r>
          </a:p>
        </p:txBody>
      </p:sp>
      <p:sp>
        <p:nvSpPr>
          <p:cNvPr id="34" name="TextBox 33"/>
          <p:cNvSpPr txBox="1"/>
          <p:nvPr/>
        </p:nvSpPr>
        <p:spPr>
          <a:xfrm>
            <a:off x="5910147" y="5495579"/>
            <a:ext cx="3437159"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FDA panels and Pharma</a:t>
            </a:r>
          </a:p>
        </p:txBody>
      </p:sp>
      <p:sp>
        <p:nvSpPr>
          <p:cNvPr id="35" name="Rounded Rectangle 34"/>
          <p:cNvSpPr/>
          <p:nvPr/>
        </p:nvSpPr>
        <p:spPr>
          <a:xfrm>
            <a:off x="5976850" y="5452091"/>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36" name="Picture 35"/>
          <p:cNvPicPr>
            <a:picLocks noChangeAspect="1"/>
          </p:cNvPicPr>
          <p:nvPr/>
        </p:nvPicPr>
        <p:blipFill>
          <a:blip r:embed="rId6"/>
          <a:stretch>
            <a:fillRect/>
          </a:stretch>
        </p:blipFill>
        <p:spPr>
          <a:xfrm>
            <a:off x="871306" y="5399062"/>
            <a:ext cx="1195124" cy="572134"/>
          </a:xfrm>
          <a:prstGeom prst="rect">
            <a:avLst/>
          </a:prstGeom>
        </p:spPr>
      </p:pic>
    </p:spTree>
    <p:extLst>
      <p:ext uri="{BB962C8B-B14F-4D97-AF65-F5344CB8AC3E}">
        <p14:creationId xmlns:p14="http://schemas.microsoft.com/office/powerpoint/2010/main" val="2670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descr="mouse-re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616" y="2792506"/>
            <a:ext cx="1422871" cy="66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b="1" cap="small" dirty="0"/>
              <a:t>What </a:t>
            </a:r>
            <a:r>
              <a:rPr lang="en-US" dirty="0"/>
              <a:t>can advocates do?</a:t>
            </a:r>
          </a:p>
        </p:txBody>
      </p:sp>
      <p:sp>
        <p:nvSpPr>
          <p:cNvPr id="3" name="Content Placeholder 2"/>
          <p:cNvSpPr>
            <a:spLocks noGrp="1"/>
          </p:cNvSpPr>
          <p:nvPr>
            <p:ph idx="1"/>
          </p:nvPr>
        </p:nvSpPr>
        <p:spPr>
          <a:xfrm>
            <a:off x="439188" y="1248990"/>
            <a:ext cx="11166657" cy="589329"/>
          </a:xfrm>
          <a:solidFill>
            <a:schemeClr val="accent6">
              <a:lumMod val="20000"/>
              <a:lumOff val="80000"/>
            </a:schemeClr>
          </a:solidFill>
          <a:ln>
            <a:noFill/>
          </a:ln>
        </p:spPr>
        <p:txBody>
          <a:bodyPr/>
          <a:lstStyle/>
          <a:p>
            <a:pPr marL="0" indent="0" algn="ctr">
              <a:buNone/>
            </a:pPr>
            <a:r>
              <a:rPr lang="en-US" dirty="0"/>
              <a:t>Patient advocates are involved in all types of research</a:t>
            </a:r>
          </a:p>
          <a:p>
            <a:pPr algn="ctr"/>
            <a:endParaRPr lang="en-US" dirty="0"/>
          </a:p>
        </p:txBody>
      </p:sp>
      <p:sp>
        <p:nvSpPr>
          <p:cNvPr id="5" name="Oval 4"/>
          <p:cNvSpPr/>
          <p:nvPr/>
        </p:nvSpPr>
        <p:spPr>
          <a:xfrm>
            <a:off x="10927256" y="0"/>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6" name="TextBox 5"/>
          <p:cNvSpPr txBox="1"/>
          <p:nvPr/>
        </p:nvSpPr>
        <p:spPr>
          <a:xfrm>
            <a:off x="10864350" y="256253"/>
            <a:ext cx="1223092" cy="584775"/>
          </a:xfrm>
          <a:prstGeom prst="rect">
            <a:avLst/>
          </a:prstGeom>
          <a:noFill/>
        </p:spPr>
        <p:txBody>
          <a:bodyPr wrap="none" rtlCol="0">
            <a:spAutoFit/>
          </a:bodyPr>
          <a:lstStyle/>
          <a:p>
            <a:r>
              <a:rPr lang="en-US" sz="3200" b="1" cap="small" dirty="0">
                <a:solidFill>
                  <a:schemeClr val="bg1"/>
                </a:solidFill>
              </a:rPr>
              <a:t>What</a:t>
            </a:r>
            <a:endParaRPr lang="en-US" sz="3200" dirty="0">
              <a:solidFill>
                <a:schemeClr val="bg1"/>
              </a:solidFill>
            </a:endParaRPr>
          </a:p>
        </p:txBody>
      </p:sp>
      <p:pic>
        <p:nvPicPr>
          <p:cNvPr id="8" name="Picture 7"/>
          <p:cNvPicPr>
            <a:picLocks noChangeAspect="1"/>
          </p:cNvPicPr>
          <p:nvPr/>
        </p:nvPicPr>
        <p:blipFill>
          <a:blip r:embed="rId3"/>
          <a:stretch>
            <a:fillRect/>
          </a:stretch>
        </p:blipFill>
        <p:spPr>
          <a:xfrm>
            <a:off x="1221855" y="1939233"/>
            <a:ext cx="494026" cy="741039"/>
          </a:xfrm>
          <a:prstGeom prst="rect">
            <a:avLst/>
          </a:prstGeom>
        </p:spPr>
      </p:pic>
      <p:pic>
        <p:nvPicPr>
          <p:cNvPr id="9" name="Picture 8"/>
          <p:cNvPicPr>
            <a:picLocks noChangeAspect="1"/>
          </p:cNvPicPr>
          <p:nvPr/>
        </p:nvPicPr>
        <p:blipFill>
          <a:blip r:embed="rId4"/>
          <a:stretch>
            <a:fillRect/>
          </a:stretch>
        </p:blipFill>
        <p:spPr>
          <a:xfrm>
            <a:off x="957512" y="3634459"/>
            <a:ext cx="1022713" cy="679425"/>
          </a:xfrm>
          <a:prstGeom prst="rect">
            <a:avLst/>
          </a:prstGeom>
        </p:spPr>
      </p:pic>
      <p:pic>
        <p:nvPicPr>
          <p:cNvPr id="10" name="Picture 9"/>
          <p:cNvPicPr>
            <a:picLocks noChangeAspect="1"/>
          </p:cNvPicPr>
          <p:nvPr/>
        </p:nvPicPr>
        <p:blipFill>
          <a:blip r:embed="rId5"/>
          <a:stretch>
            <a:fillRect/>
          </a:stretch>
        </p:blipFill>
        <p:spPr>
          <a:xfrm>
            <a:off x="965911" y="4520556"/>
            <a:ext cx="1005915" cy="670610"/>
          </a:xfrm>
          <a:prstGeom prst="rect">
            <a:avLst/>
          </a:prstGeom>
        </p:spPr>
      </p:pic>
      <p:sp>
        <p:nvSpPr>
          <p:cNvPr id="12" name="Rounded Rectangle 11"/>
          <p:cNvSpPr/>
          <p:nvPr/>
        </p:nvSpPr>
        <p:spPr>
          <a:xfrm>
            <a:off x="2200157" y="1972342"/>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2903523" y="2015830"/>
            <a:ext cx="2208490"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Basic Research</a:t>
            </a:r>
          </a:p>
        </p:txBody>
      </p:sp>
      <p:sp>
        <p:nvSpPr>
          <p:cNvPr id="14" name="TextBox 13"/>
          <p:cNvSpPr txBox="1"/>
          <p:nvPr/>
        </p:nvSpPr>
        <p:spPr>
          <a:xfrm>
            <a:off x="5923423" y="2015830"/>
            <a:ext cx="4288033"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Bench research in laboratories</a:t>
            </a:r>
          </a:p>
        </p:txBody>
      </p:sp>
      <p:sp>
        <p:nvSpPr>
          <p:cNvPr id="15" name="Rounded Rectangle 14"/>
          <p:cNvSpPr/>
          <p:nvPr/>
        </p:nvSpPr>
        <p:spPr>
          <a:xfrm>
            <a:off x="5990126" y="1972342"/>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2186881" y="2842279"/>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390206" y="2885767"/>
            <a:ext cx="3216778"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Translational Research</a:t>
            </a:r>
          </a:p>
        </p:txBody>
      </p:sp>
      <p:sp>
        <p:nvSpPr>
          <p:cNvPr id="19" name="TextBox 18"/>
          <p:cNvSpPr txBox="1"/>
          <p:nvPr/>
        </p:nvSpPr>
        <p:spPr>
          <a:xfrm>
            <a:off x="5910147" y="2885767"/>
            <a:ext cx="5281318"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Pre-clinical research in animal models</a:t>
            </a:r>
          </a:p>
        </p:txBody>
      </p:sp>
      <p:sp>
        <p:nvSpPr>
          <p:cNvPr id="20" name="Rounded Rectangle 19"/>
          <p:cNvSpPr/>
          <p:nvPr/>
        </p:nvSpPr>
        <p:spPr>
          <a:xfrm>
            <a:off x="5976850" y="2842279"/>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2186881" y="3712216"/>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769220" y="3755704"/>
            <a:ext cx="2455800"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Clinical Research</a:t>
            </a:r>
          </a:p>
        </p:txBody>
      </p:sp>
      <p:sp>
        <p:nvSpPr>
          <p:cNvPr id="24" name="TextBox 23"/>
          <p:cNvSpPr txBox="1"/>
          <p:nvPr/>
        </p:nvSpPr>
        <p:spPr>
          <a:xfrm>
            <a:off x="5910147" y="3755704"/>
            <a:ext cx="3390993"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Clinical trials in patients</a:t>
            </a:r>
          </a:p>
        </p:txBody>
      </p:sp>
      <p:sp>
        <p:nvSpPr>
          <p:cNvPr id="25" name="Rounded Rectangle 24"/>
          <p:cNvSpPr/>
          <p:nvPr/>
        </p:nvSpPr>
        <p:spPr>
          <a:xfrm>
            <a:off x="5976850" y="3712216"/>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2186881" y="4582153"/>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200157" y="4625641"/>
            <a:ext cx="3722488" cy="461665"/>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Epidemiology/Population</a:t>
            </a:r>
          </a:p>
        </p:txBody>
      </p:sp>
      <p:sp>
        <p:nvSpPr>
          <p:cNvPr id="29" name="TextBox 28"/>
          <p:cNvSpPr txBox="1"/>
          <p:nvPr/>
        </p:nvSpPr>
        <p:spPr>
          <a:xfrm>
            <a:off x="5910147" y="4625642"/>
            <a:ext cx="5250155"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Studies of associations in populations</a:t>
            </a:r>
          </a:p>
        </p:txBody>
      </p:sp>
      <p:sp>
        <p:nvSpPr>
          <p:cNvPr id="30" name="Rounded Rectangle 29"/>
          <p:cNvSpPr/>
          <p:nvPr/>
        </p:nvSpPr>
        <p:spPr>
          <a:xfrm>
            <a:off x="5976850" y="4582154"/>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2" name="Rounded Rectangle 31"/>
          <p:cNvSpPr/>
          <p:nvPr/>
        </p:nvSpPr>
        <p:spPr>
          <a:xfrm>
            <a:off x="2186881" y="5452090"/>
            <a:ext cx="3749040" cy="54864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837465" y="5495578"/>
            <a:ext cx="2447873" cy="461665"/>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Drug Approval</a:t>
            </a:r>
          </a:p>
        </p:txBody>
      </p:sp>
      <p:sp>
        <p:nvSpPr>
          <p:cNvPr id="34" name="TextBox 33"/>
          <p:cNvSpPr txBox="1"/>
          <p:nvPr/>
        </p:nvSpPr>
        <p:spPr>
          <a:xfrm>
            <a:off x="5910147" y="5495579"/>
            <a:ext cx="3437159" cy="461665"/>
          </a:xfrm>
          <a:prstGeom prst="rect">
            <a:avLst/>
          </a:prstGeom>
          <a:noFill/>
          <a:ln w="38100">
            <a:noFill/>
          </a:ln>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FDA panels and Pharma</a:t>
            </a:r>
          </a:p>
        </p:txBody>
      </p:sp>
      <p:sp>
        <p:nvSpPr>
          <p:cNvPr id="35" name="Rounded Rectangle 34"/>
          <p:cNvSpPr/>
          <p:nvPr/>
        </p:nvSpPr>
        <p:spPr>
          <a:xfrm>
            <a:off x="5976850" y="5452091"/>
            <a:ext cx="5577840" cy="54864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36" name="Picture 35"/>
          <p:cNvPicPr>
            <a:picLocks noChangeAspect="1"/>
          </p:cNvPicPr>
          <p:nvPr/>
        </p:nvPicPr>
        <p:blipFill>
          <a:blip r:embed="rId6"/>
          <a:stretch>
            <a:fillRect/>
          </a:stretch>
        </p:blipFill>
        <p:spPr>
          <a:xfrm>
            <a:off x="871306" y="5399062"/>
            <a:ext cx="1195124" cy="572134"/>
          </a:xfrm>
          <a:prstGeom prst="rect">
            <a:avLst/>
          </a:prstGeom>
        </p:spPr>
      </p:pic>
      <p:sp>
        <p:nvSpPr>
          <p:cNvPr id="4" name="Rectangle 3"/>
          <p:cNvSpPr/>
          <p:nvPr/>
        </p:nvSpPr>
        <p:spPr>
          <a:xfrm>
            <a:off x="591671" y="3475169"/>
            <a:ext cx="10963019" cy="9574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52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0668082" cy="548640"/>
          </a:xfrm>
        </p:spPr>
        <p:txBody>
          <a:bodyPr/>
          <a:lstStyle/>
          <a:p>
            <a:r>
              <a:rPr lang="en-US" dirty="0"/>
              <a:t>Patient engagement in clinical cancer research</a:t>
            </a:r>
          </a:p>
        </p:txBody>
      </p:sp>
      <p:sp>
        <p:nvSpPr>
          <p:cNvPr id="3" name="Content Placeholder 2"/>
          <p:cNvSpPr>
            <a:spLocks noGrp="1"/>
          </p:cNvSpPr>
          <p:nvPr>
            <p:ph idx="1"/>
          </p:nvPr>
        </p:nvSpPr>
        <p:spPr>
          <a:xfrm>
            <a:off x="748679" y="1582615"/>
            <a:ext cx="10515600" cy="4351338"/>
          </a:xfrm>
        </p:spPr>
        <p:txBody>
          <a:bodyPr>
            <a:noAutofit/>
          </a:bodyPr>
          <a:lstStyle/>
          <a:p>
            <a:pPr marL="0" lvl="0" indent="0">
              <a:lnSpc>
                <a:spcPct val="100000"/>
              </a:lnSpc>
              <a:spcAft>
                <a:spcPts val="1800"/>
              </a:spcAft>
              <a:buClr>
                <a:srgbClr val="4B9CD3"/>
              </a:buClr>
              <a:buSzPct val="125000"/>
              <a:buNone/>
            </a:pPr>
            <a:r>
              <a:rPr lang="en-US" sz="2400" b="1" dirty="0">
                <a:solidFill>
                  <a:srgbClr val="4B9CD3"/>
                </a:solidFill>
              </a:rPr>
              <a:t>Putting some effort into specific ways patients can be involved </a:t>
            </a:r>
            <a:r>
              <a:rPr lang="en-US" sz="2400" dirty="0"/>
              <a:t>to make a meaningful difference will enhance the overall engagement experience for both the researcher and the patient.</a:t>
            </a:r>
          </a:p>
          <a:p>
            <a:pPr marL="0" lvl="0" indent="0">
              <a:lnSpc>
                <a:spcPct val="100000"/>
              </a:lnSpc>
              <a:spcAft>
                <a:spcPts val="1800"/>
              </a:spcAft>
              <a:buClr>
                <a:srgbClr val="4B9CD3"/>
              </a:buClr>
              <a:buSzPct val="125000"/>
              <a:buNone/>
            </a:pPr>
            <a:endParaRPr lang="en-US" sz="2400" dirty="0"/>
          </a:p>
          <a:p>
            <a:pPr marL="457200" lvl="1" indent="0">
              <a:lnSpc>
                <a:spcPct val="100000"/>
              </a:lnSpc>
              <a:spcAft>
                <a:spcPts val="1800"/>
              </a:spcAft>
              <a:buClr>
                <a:srgbClr val="4B9CD3"/>
              </a:buClr>
              <a:buSzPct val="125000"/>
              <a:buNone/>
            </a:pPr>
            <a:r>
              <a:rPr lang="en-US" dirty="0"/>
              <a:t>Patient involvement in </a:t>
            </a:r>
            <a:r>
              <a:rPr lang="en-US" b="1" dirty="0">
                <a:solidFill>
                  <a:srgbClr val="4B9CD3"/>
                </a:solidFill>
              </a:rPr>
              <a:t>clinical trial development </a:t>
            </a:r>
            <a:r>
              <a:rPr lang="en-US" dirty="0"/>
              <a:t>will ensure the trials answer questions important to patients and have considered patient burden, broad inclusion and patient relevant endpoints.</a:t>
            </a:r>
          </a:p>
          <a:p>
            <a:pPr marL="731520" indent="-731520">
              <a:spcAft>
                <a:spcPts val="1800"/>
              </a:spcAft>
            </a:pPr>
            <a:endParaRPr lang="en-US" sz="2400" dirty="0"/>
          </a:p>
        </p:txBody>
      </p:sp>
    </p:spTree>
    <p:extLst>
      <p:ext uri="{BB962C8B-B14F-4D97-AF65-F5344CB8AC3E}">
        <p14:creationId xmlns:p14="http://schemas.microsoft.com/office/powerpoint/2010/main" val="90490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8818197" y="3242722"/>
            <a:ext cx="2187806" cy="757131"/>
          </a:xfrm>
          <a:prstGeom prst="homePlate">
            <a:avLst/>
          </a:prstGeom>
          <a:solidFill>
            <a:schemeClr val="accent6">
              <a:lumMod val="60000"/>
              <a:lumOff val="4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Outcomes</a:t>
            </a:r>
          </a:p>
        </p:txBody>
      </p:sp>
      <p:sp>
        <p:nvSpPr>
          <p:cNvPr id="5" name="Pentagon 4"/>
          <p:cNvSpPr/>
          <p:nvPr/>
        </p:nvSpPr>
        <p:spPr>
          <a:xfrm>
            <a:off x="6880053" y="3242722"/>
            <a:ext cx="2187806" cy="757131"/>
          </a:xfrm>
          <a:prstGeom prst="homePlate">
            <a:avLst/>
          </a:prstGeom>
          <a:solidFill>
            <a:schemeClr val="accent6">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FDA approval</a:t>
            </a:r>
          </a:p>
        </p:txBody>
      </p:sp>
      <p:sp>
        <p:nvSpPr>
          <p:cNvPr id="4" name="Pentagon 3"/>
          <p:cNvSpPr/>
          <p:nvPr/>
        </p:nvSpPr>
        <p:spPr>
          <a:xfrm>
            <a:off x="4941909" y="3242722"/>
            <a:ext cx="2187806" cy="757131"/>
          </a:xfrm>
          <a:prstGeom prst="homePlate">
            <a:avLst/>
          </a:prstGeom>
          <a:solidFill>
            <a:schemeClr val="accent2">
              <a:lumMod val="60000"/>
              <a:lumOff val="4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Phase I/II/III</a:t>
            </a:r>
          </a:p>
        </p:txBody>
      </p:sp>
      <p:sp>
        <p:nvSpPr>
          <p:cNvPr id="3" name="Pentagon 2"/>
          <p:cNvSpPr/>
          <p:nvPr/>
        </p:nvSpPr>
        <p:spPr>
          <a:xfrm>
            <a:off x="3003765" y="3242722"/>
            <a:ext cx="2187806" cy="757131"/>
          </a:xfrm>
          <a:prstGeom prst="homePlate">
            <a:avLst/>
          </a:prstGeom>
          <a:solidFill>
            <a:schemeClr val="accent2">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Preclinical</a:t>
            </a:r>
          </a:p>
        </p:txBody>
      </p:sp>
      <p:sp>
        <p:nvSpPr>
          <p:cNvPr id="2" name="Pentagon 1"/>
          <p:cNvSpPr/>
          <p:nvPr/>
        </p:nvSpPr>
        <p:spPr>
          <a:xfrm>
            <a:off x="1065621" y="3242722"/>
            <a:ext cx="2187806" cy="757131"/>
          </a:xfrm>
          <a:prstGeom prst="homePlate">
            <a:avLst/>
          </a:prstGeom>
          <a:solidFill>
            <a:schemeClr val="accent4">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Discovery</a:t>
            </a:r>
          </a:p>
        </p:txBody>
      </p:sp>
      <p:sp>
        <p:nvSpPr>
          <p:cNvPr id="7" name="TextBox 6"/>
          <p:cNvSpPr txBox="1"/>
          <p:nvPr/>
        </p:nvSpPr>
        <p:spPr>
          <a:xfrm>
            <a:off x="1065621" y="1676395"/>
            <a:ext cx="2556806" cy="1280160"/>
          </a:xfrm>
          <a:prstGeom prst="rect">
            <a:avLst/>
          </a:prstGeom>
          <a:solidFill>
            <a:schemeClr val="accent4">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Research question is important to patients</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Addressing an unmet need</a:t>
            </a:r>
          </a:p>
        </p:txBody>
      </p:sp>
      <p:sp>
        <p:nvSpPr>
          <p:cNvPr id="8" name="TextBox 7"/>
          <p:cNvSpPr txBox="1"/>
          <p:nvPr/>
        </p:nvSpPr>
        <p:spPr>
          <a:xfrm>
            <a:off x="2034132" y="4261769"/>
            <a:ext cx="3840480" cy="1280160"/>
          </a:xfrm>
          <a:prstGeom prst="rect">
            <a:avLst/>
          </a:prstGeom>
          <a:solidFill>
            <a:schemeClr val="accent2">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Input on meaningful clinical benefit/PROs</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Assistance on informed consent form and consent process</a:t>
            </a:r>
          </a:p>
        </p:txBody>
      </p:sp>
      <p:sp>
        <p:nvSpPr>
          <p:cNvPr id="9" name="TextBox 8"/>
          <p:cNvSpPr txBox="1"/>
          <p:nvPr/>
        </p:nvSpPr>
        <p:spPr>
          <a:xfrm>
            <a:off x="3966049" y="1676395"/>
            <a:ext cx="4014439" cy="1280160"/>
          </a:xfrm>
          <a:prstGeom prst="rect">
            <a:avLst/>
          </a:prstGeom>
          <a:solidFill>
            <a:schemeClr val="accent2">
              <a:lumMod val="60000"/>
              <a:lumOff val="4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r">
              <a:defRPr sz="1600">
                <a:solidFill>
                  <a:srgbClr val="000000"/>
                </a:solidFill>
              </a:defRPr>
            </a:lvl1pPr>
          </a:lstStyle>
          <a:p>
            <a:pPr marL="285750" indent="-285750" algn="l">
              <a:spcAft>
                <a:spcPts val="600"/>
              </a:spcAft>
              <a:buFont typeface="Wingdings" charset="2"/>
              <a:buChar char="u"/>
              <a:defRPr/>
            </a:pPr>
            <a:r>
              <a:rPr lang="en-US" dirty="0"/>
              <a:t>Help define eligibility criteria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Help educate and motivate patients</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Input on trial adaptions and modifications</a:t>
            </a:r>
          </a:p>
        </p:txBody>
      </p:sp>
      <p:sp>
        <p:nvSpPr>
          <p:cNvPr id="10" name="TextBox 9"/>
          <p:cNvSpPr txBox="1"/>
          <p:nvPr/>
        </p:nvSpPr>
        <p:spPr>
          <a:xfrm>
            <a:off x="9003198" y="5881351"/>
            <a:ext cx="214674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Adapted from CTTI</a:t>
            </a:r>
          </a:p>
        </p:txBody>
      </p:sp>
      <p:sp>
        <p:nvSpPr>
          <p:cNvPr id="11" name="TextBox 10"/>
          <p:cNvSpPr txBox="1"/>
          <p:nvPr/>
        </p:nvSpPr>
        <p:spPr>
          <a:xfrm>
            <a:off x="6130395" y="4261768"/>
            <a:ext cx="3840480" cy="1280160"/>
          </a:xfrm>
          <a:prstGeom prst="rect">
            <a:avLst/>
          </a:prstGeom>
          <a:solidFill>
            <a:schemeClr val="accent6">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Provide public testimony at FDA advisory committee meetings and hearings </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Provide patient perspective on guidance documents</a:t>
            </a:r>
          </a:p>
        </p:txBody>
      </p:sp>
      <p:sp>
        <p:nvSpPr>
          <p:cNvPr id="12" name="TextBox 11"/>
          <p:cNvSpPr txBox="1"/>
          <p:nvPr/>
        </p:nvSpPr>
        <p:spPr>
          <a:xfrm>
            <a:off x="8324110" y="1676395"/>
            <a:ext cx="2960674" cy="1280160"/>
          </a:xfrm>
          <a:prstGeom prst="rect">
            <a:avLst/>
          </a:prstGeom>
          <a:solidFill>
            <a:schemeClr val="accent6">
              <a:lumMod val="60000"/>
              <a:lumOff val="4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L="171450" marR="0" lvl="0" indent="-1714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Help return study results to patients</a:t>
            </a:r>
          </a:p>
          <a:p>
            <a:pPr marL="171450" marR="0" lvl="0" indent="-1714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Publish and communicate results</a:t>
            </a:r>
          </a:p>
        </p:txBody>
      </p:sp>
      <p:sp>
        <p:nvSpPr>
          <p:cNvPr id="15" name="Title 14"/>
          <p:cNvSpPr>
            <a:spLocks noGrp="1"/>
          </p:cNvSpPr>
          <p:nvPr>
            <p:ph type="title"/>
          </p:nvPr>
        </p:nvSpPr>
        <p:spPr/>
        <p:txBody>
          <a:bodyPr/>
          <a:lstStyle/>
          <a:p>
            <a:r>
              <a:rPr lang="en-US" dirty="0"/>
              <a:t>Drug Development Process</a:t>
            </a:r>
          </a:p>
        </p:txBody>
      </p:sp>
      <p:sp>
        <p:nvSpPr>
          <p:cNvPr id="14" name="Slide Number Placeholder 1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66841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8818197" y="3242722"/>
            <a:ext cx="2187806" cy="757131"/>
          </a:xfrm>
          <a:prstGeom prst="homePlate">
            <a:avLst/>
          </a:prstGeom>
          <a:solidFill>
            <a:schemeClr val="accent6">
              <a:lumMod val="60000"/>
              <a:lumOff val="4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Outcomes</a:t>
            </a:r>
          </a:p>
        </p:txBody>
      </p:sp>
      <p:sp>
        <p:nvSpPr>
          <p:cNvPr id="5" name="Pentagon 4"/>
          <p:cNvSpPr/>
          <p:nvPr/>
        </p:nvSpPr>
        <p:spPr>
          <a:xfrm>
            <a:off x="6880053" y="3242722"/>
            <a:ext cx="2187806" cy="757131"/>
          </a:xfrm>
          <a:prstGeom prst="homePlate">
            <a:avLst/>
          </a:prstGeom>
          <a:solidFill>
            <a:schemeClr val="accent6">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FDA approval</a:t>
            </a:r>
          </a:p>
        </p:txBody>
      </p:sp>
      <p:sp>
        <p:nvSpPr>
          <p:cNvPr id="4" name="Pentagon 3"/>
          <p:cNvSpPr/>
          <p:nvPr/>
        </p:nvSpPr>
        <p:spPr>
          <a:xfrm>
            <a:off x="4941909" y="3242722"/>
            <a:ext cx="2187806" cy="757131"/>
          </a:xfrm>
          <a:prstGeom prst="homePlate">
            <a:avLst/>
          </a:prstGeom>
          <a:solidFill>
            <a:schemeClr val="accent2">
              <a:lumMod val="60000"/>
              <a:lumOff val="4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Phase I/II/III</a:t>
            </a:r>
          </a:p>
        </p:txBody>
      </p:sp>
      <p:sp>
        <p:nvSpPr>
          <p:cNvPr id="3" name="Pentagon 2"/>
          <p:cNvSpPr/>
          <p:nvPr/>
        </p:nvSpPr>
        <p:spPr>
          <a:xfrm>
            <a:off x="3003765" y="3242722"/>
            <a:ext cx="2187806" cy="757131"/>
          </a:xfrm>
          <a:prstGeom prst="homePlate">
            <a:avLst/>
          </a:prstGeom>
          <a:solidFill>
            <a:schemeClr val="accent2">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Preclinical</a:t>
            </a:r>
          </a:p>
        </p:txBody>
      </p:sp>
      <p:sp>
        <p:nvSpPr>
          <p:cNvPr id="2" name="Pentagon 1"/>
          <p:cNvSpPr/>
          <p:nvPr/>
        </p:nvSpPr>
        <p:spPr>
          <a:xfrm>
            <a:off x="1065621" y="3242722"/>
            <a:ext cx="2187806" cy="757131"/>
          </a:xfrm>
          <a:prstGeom prst="homePlate">
            <a:avLst/>
          </a:prstGeom>
          <a:solidFill>
            <a:schemeClr val="accent4">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Discovery</a:t>
            </a:r>
          </a:p>
        </p:txBody>
      </p:sp>
      <p:sp>
        <p:nvSpPr>
          <p:cNvPr id="7" name="TextBox 6"/>
          <p:cNvSpPr txBox="1"/>
          <p:nvPr/>
        </p:nvSpPr>
        <p:spPr>
          <a:xfrm>
            <a:off x="1065621" y="1676395"/>
            <a:ext cx="2556806" cy="1280160"/>
          </a:xfrm>
          <a:prstGeom prst="rect">
            <a:avLst/>
          </a:prstGeom>
          <a:solidFill>
            <a:schemeClr val="accent4">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Research question is important to patients</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Addressing an unmet need</a:t>
            </a:r>
          </a:p>
        </p:txBody>
      </p:sp>
      <p:sp>
        <p:nvSpPr>
          <p:cNvPr id="8" name="TextBox 7"/>
          <p:cNvSpPr txBox="1"/>
          <p:nvPr/>
        </p:nvSpPr>
        <p:spPr>
          <a:xfrm>
            <a:off x="2034132" y="4261769"/>
            <a:ext cx="3840480" cy="1280160"/>
          </a:xfrm>
          <a:prstGeom prst="rect">
            <a:avLst/>
          </a:prstGeom>
          <a:solidFill>
            <a:schemeClr val="accent2">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Input on meaningful clinical benefit/PROs</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Assistance on informed consent form and consent process</a:t>
            </a:r>
          </a:p>
        </p:txBody>
      </p:sp>
      <p:sp>
        <p:nvSpPr>
          <p:cNvPr id="9" name="TextBox 8"/>
          <p:cNvSpPr txBox="1"/>
          <p:nvPr/>
        </p:nvSpPr>
        <p:spPr>
          <a:xfrm>
            <a:off x="3966049" y="1676395"/>
            <a:ext cx="4014439" cy="1280160"/>
          </a:xfrm>
          <a:prstGeom prst="rect">
            <a:avLst/>
          </a:prstGeom>
          <a:solidFill>
            <a:schemeClr val="accent2">
              <a:lumMod val="60000"/>
              <a:lumOff val="4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r">
              <a:defRPr sz="1600">
                <a:solidFill>
                  <a:srgbClr val="000000"/>
                </a:solidFill>
              </a:defRPr>
            </a:lvl1pPr>
          </a:lstStyle>
          <a:p>
            <a:pPr marL="285750" indent="-285750" algn="l">
              <a:spcAft>
                <a:spcPts val="600"/>
              </a:spcAft>
              <a:buFont typeface="Wingdings" charset="2"/>
              <a:buChar char="u"/>
              <a:defRPr/>
            </a:pPr>
            <a:r>
              <a:rPr lang="en-US" dirty="0"/>
              <a:t>Help define eligibility criteria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Help educate and motivate patients</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Input on trial adaptions and modifications</a:t>
            </a:r>
          </a:p>
        </p:txBody>
      </p:sp>
      <p:sp>
        <p:nvSpPr>
          <p:cNvPr id="10" name="TextBox 9"/>
          <p:cNvSpPr txBox="1"/>
          <p:nvPr/>
        </p:nvSpPr>
        <p:spPr>
          <a:xfrm>
            <a:off x="9003198" y="5881351"/>
            <a:ext cx="214674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Adapted from CTTI</a:t>
            </a:r>
          </a:p>
        </p:txBody>
      </p:sp>
      <p:sp>
        <p:nvSpPr>
          <p:cNvPr id="11" name="TextBox 10"/>
          <p:cNvSpPr txBox="1"/>
          <p:nvPr/>
        </p:nvSpPr>
        <p:spPr>
          <a:xfrm>
            <a:off x="6130395" y="4261768"/>
            <a:ext cx="3840480" cy="1280160"/>
          </a:xfrm>
          <a:prstGeom prst="rect">
            <a:avLst/>
          </a:prstGeom>
          <a:solidFill>
            <a:schemeClr val="accent6">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Provide public testimony at FDA advisory committee meetings and hearings </a:t>
            </a:r>
          </a:p>
          <a:p>
            <a:pPr marL="285750" marR="0" lvl="0" indent="-2857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Provide patient perspective on guidance documents</a:t>
            </a:r>
          </a:p>
        </p:txBody>
      </p:sp>
      <p:sp>
        <p:nvSpPr>
          <p:cNvPr id="12" name="TextBox 11"/>
          <p:cNvSpPr txBox="1"/>
          <p:nvPr/>
        </p:nvSpPr>
        <p:spPr>
          <a:xfrm>
            <a:off x="8324110" y="1676395"/>
            <a:ext cx="2960674" cy="1280160"/>
          </a:xfrm>
          <a:prstGeom prst="rect">
            <a:avLst/>
          </a:prstGeom>
          <a:solidFill>
            <a:schemeClr val="accent6">
              <a:lumMod val="60000"/>
              <a:lumOff val="4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L="171450" marR="0" lvl="0" indent="-1714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Help return study results to patients</a:t>
            </a:r>
          </a:p>
          <a:p>
            <a:pPr marL="171450" marR="0" lvl="0" indent="-171450" algn="l" defTabSz="914400" rtl="0" eaLnBrk="0" fontAlgn="base" latinLnBrk="0" hangingPunct="0">
              <a:lnSpc>
                <a:spcPct val="100000"/>
              </a:lnSpc>
              <a:spcBef>
                <a:spcPct val="0"/>
              </a:spcBef>
              <a:spcAft>
                <a:spcPts val="600"/>
              </a:spcAft>
              <a:buClrTx/>
              <a:buSzTx/>
              <a:buFont typeface="Wingdings" charset="2"/>
              <a:buChar char="u"/>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Publish and communicate results</a:t>
            </a:r>
          </a:p>
        </p:txBody>
      </p:sp>
      <p:sp>
        <p:nvSpPr>
          <p:cNvPr id="15" name="Title 14"/>
          <p:cNvSpPr>
            <a:spLocks noGrp="1"/>
          </p:cNvSpPr>
          <p:nvPr>
            <p:ph type="title"/>
          </p:nvPr>
        </p:nvSpPr>
        <p:spPr/>
        <p:txBody>
          <a:bodyPr/>
          <a:lstStyle/>
          <a:p>
            <a:r>
              <a:rPr lang="en-US" dirty="0"/>
              <a:t>Drug Development Process</a:t>
            </a:r>
          </a:p>
        </p:txBody>
      </p:sp>
      <p:sp>
        <p:nvSpPr>
          <p:cNvPr id="14" name="Slide Number Placeholder 1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sp>
        <p:nvSpPr>
          <p:cNvPr id="13" name="Oval 12"/>
          <p:cNvSpPr/>
          <p:nvPr/>
        </p:nvSpPr>
        <p:spPr>
          <a:xfrm>
            <a:off x="4607859" y="2956555"/>
            <a:ext cx="2752165" cy="1305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68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88" y="548640"/>
            <a:ext cx="11143211" cy="548640"/>
          </a:xfrm>
        </p:spPr>
        <p:txBody>
          <a:bodyPr/>
          <a:lstStyle/>
          <a:p>
            <a:r>
              <a:rPr lang="en-US" sz="3600" b="1" cap="small" dirty="0"/>
              <a:t>What</a:t>
            </a:r>
            <a:r>
              <a:rPr lang="en-US" sz="3600" dirty="0"/>
              <a:t> can patient advocates add to clinical trials?</a:t>
            </a:r>
          </a:p>
        </p:txBody>
      </p:sp>
      <p:sp>
        <p:nvSpPr>
          <p:cNvPr id="7" name="Rectangle 6"/>
          <p:cNvSpPr/>
          <p:nvPr/>
        </p:nvSpPr>
        <p:spPr>
          <a:xfrm>
            <a:off x="815707" y="3079889"/>
            <a:ext cx="3414532" cy="10976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Lifecycle of the clinical</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trial</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4497106" y="2246512"/>
            <a:ext cx="5428526" cy="833377"/>
          </a:xfrm>
          <a:prstGeom prst="round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Concept</a:t>
            </a:r>
          </a:p>
        </p:txBody>
      </p:sp>
      <p:sp>
        <p:nvSpPr>
          <p:cNvPr id="9" name="Rounded Rectangle 8"/>
          <p:cNvSpPr/>
          <p:nvPr/>
        </p:nvSpPr>
        <p:spPr>
          <a:xfrm>
            <a:off x="4497106" y="3197951"/>
            <a:ext cx="5428526" cy="833377"/>
          </a:xfrm>
          <a:prstGeom prst="round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Conduct</a:t>
            </a:r>
          </a:p>
        </p:txBody>
      </p:sp>
      <p:sp>
        <p:nvSpPr>
          <p:cNvPr id="10" name="Rounded Rectangle 9"/>
          <p:cNvSpPr/>
          <p:nvPr/>
        </p:nvSpPr>
        <p:spPr>
          <a:xfrm>
            <a:off x="4497106" y="4177553"/>
            <a:ext cx="5428526" cy="833377"/>
          </a:xfrm>
          <a:prstGeom prst="round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Completion</a:t>
            </a:r>
          </a:p>
        </p:txBody>
      </p:sp>
      <p:sp>
        <p:nvSpPr>
          <p:cNvPr id="12" name="Left Bracket 11"/>
          <p:cNvSpPr/>
          <p:nvPr/>
        </p:nvSpPr>
        <p:spPr>
          <a:xfrm>
            <a:off x="4346635" y="2147161"/>
            <a:ext cx="150472" cy="2863769"/>
          </a:xfrm>
          <a:prstGeom prst="leftBracket">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095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id="{1F1C4951-9878-354F-B85F-68153C1C2839}"/>
              </a:ext>
            </a:extLst>
          </p:cNvPr>
          <p:cNvSpPr/>
          <p:nvPr/>
        </p:nvSpPr>
        <p:spPr>
          <a:xfrm>
            <a:off x="1625456" y="1015838"/>
            <a:ext cx="10060285" cy="416689"/>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F4BDA5B0-D28D-1E48-81B0-B73D6550D35F}"/>
              </a:ext>
            </a:extLst>
          </p:cNvPr>
          <p:cNvSpPr/>
          <p:nvPr/>
        </p:nvSpPr>
        <p:spPr>
          <a:xfrm>
            <a:off x="2034092" y="711802"/>
            <a:ext cx="2651760" cy="914400"/>
          </a:xfrm>
          <a:prstGeom prst="roundRect">
            <a:avLst/>
          </a:prstGeom>
          <a:solidFill>
            <a:schemeClr val="accent6">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Conception</a:t>
            </a:r>
          </a:p>
        </p:txBody>
      </p:sp>
      <p:sp>
        <p:nvSpPr>
          <p:cNvPr id="5" name="Rounded Rectangle 4">
            <a:extLst>
              <a:ext uri="{FF2B5EF4-FFF2-40B4-BE49-F238E27FC236}">
                <a16:creationId xmlns:a16="http://schemas.microsoft.com/office/drawing/2014/main" id="{3A4EE447-96AA-4D4F-83B2-7CB234E12563}"/>
              </a:ext>
            </a:extLst>
          </p:cNvPr>
          <p:cNvSpPr/>
          <p:nvPr/>
        </p:nvSpPr>
        <p:spPr>
          <a:xfrm>
            <a:off x="5237823" y="711802"/>
            <a:ext cx="2651760" cy="914400"/>
          </a:xfrm>
          <a:prstGeom prst="roundRect">
            <a:avLst/>
          </a:prstGeom>
          <a:solidFill>
            <a:schemeClr val="accent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Conduct</a:t>
            </a:r>
          </a:p>
        </p:txBody>
      </p:sp>
      <p:sp>
        <p:nvSpPr>
          <p:cNvPr id="6" name="Rounded Rectangle 5">
            <a:extLst>
              <a:ext uri="{FF2B5EF4-FFF2-40B4-BE49-F238E27FC236}">
                <a16:creationId xmlns:a16="http://schemas.microsoft.com/office/drawing/2014/main" id="{93FB75A9-D4AD-EF43-9192-077E89914108}"/>
              </a:ext>
            </a:extLst>
          </p:cNvPr>
          <p:cNvSpPr/>
          <p:nvPr/>
        </p:nvSpPr>
        <p:spPr>
          <a:xfrm>
            <a:off x="8441554" y="711802"/>
            <a:ext cx="2651760" cy="914400"/>
          </a:xfrm>
          <a:prstGeom prst="roundRect">
            <a:avLst/>
          </a:prstGeom>
          <a:solidFill>
            <a:schemeClr val="accent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Completion</a:t>
            </a:r>
          </a:p>
        </p:txBody>
      </p:sp>
      <p:graphicFrame>
        <p:nvGraphicFramePr>
          <p:cNvPr id="7" name="Table 6">
            <a:extLst>
              <a:ext uri="{FF2B5EF4-FFF2-40B4-BE49-F238E27FC236}">
                <a16:creationId xmlns:a16="http://schemas.microsoft.com/office/drawing/2014/main" id="{672CC0AA-4A20-554D-926A-92BE60D48C32}"/>
              </a:ext>
            </a:extLst>
          </p:cNvPr>
          <p:cNvGraphicFramePr>
            <a:graphicFrameLocks noGrp="1"/>
          </p:cNvGraphicFramePr>
          <p:nvPr>
            <p:extLst>
              <p:ext uri="{D42A27DB-BD31-4B8C-83A1-F6EECF244321}">
                <p14:modId xmlns:p14="http://schemas.microsoft.com/office/powerpoint/2010/main" val="2083723041"/>
              </p:ext>
            </p:extLst>
          </p:nvPr>
        </p:nvGraphicFramePr>
        <p:xfrm>
          <a:off x="1854998" y="1716242"/>
          <a:ext cx="9601200" cy="405384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val="22442620"/>
                    </a:ext>
                  </a:extLst>
                </a:gridCol>
                <a:gridCol w="3200400">
                  <a:extLst>
                    <a:ext uri="{9D8B030D-6E8A-4147-A177-3AD203B41FA5}">
                      <a16:colId xmlns:a16="http://schemas.microsoft.com/office/drawing/2014/main" val="320768184"/>
                    </a:ext>
                  </a:extLst>
                </a:gridCol>
                <a:gridCol w="3200400">
                  <a:extLst>
                    <a:ext uri="{9D8B030D-6E8A-4147-A177-3AD203B41FA5}">
                      <a16:colId xmlns:a16="http://schemas.microsoft.com/office/drawing/2014/main" val="2344642708"/>
                    </a:ext>
                  </a:extLst>
                </a:gridCol>
              </a:tblGrid>
              <a:tr h="3657613">
                <a:tc>
                  <a:txBody>
                    <a:bodyPr/>
                    <a:lstStyle/>
                    <a:p>
                      <a:pPr marL="285750" indent="-285750">
                        <a:buFont typeface="Wingdings" pitchFamily="2" charset="2"/>
                        <a:buChar char="q"/>
                      </a:pPr>
                      <a:r>
                        <a:rPr lang="en-US" sz="2000" dirty="0">
                          <a:solidFill>
                            <a:schemeClr val="tx1"/>
                          </a:solidFill>
                        </a:rPr>
                        <a:t>Identify clinical question important to patients</a:t>
                      </a:r>
                    </a:p>
                    <a:p>
                      <a:pPr marL="285750" indent="-285750">
                        <a:buFont typeface="Wingdings" pitchFamily="2" charset="2"/>
                        <a:buChar char="q"/>
                      </a:pPr>
                      <a:r>
                        <a:rPr lang="en-US" sz="2000" dirty="0">
                          <a:solidFill>
                            <a:schemeClr val="tx1"/>
                          </a:solidFill>
                        </a:rPr>
                        <a:t>Give guidance on study design regarding patient </a:t>
                      </a:r>
                      <a:r>
                        <a:rPr lang="en-US" sz="2000" b="0" dirty="0">
                          <a:solidFill>
                            <a:schemeClr val="tx1"/>
                          </a:solidFill>
                        </a:rPr>
                        <a:t>burden</a:t>
                      </a:r>
                    </a:p>
                    <a:p>
                      <a:pPr marL="285750" indent="-285750">
                        <a:buFont typeface="Wingdings" pitchFamily="2" charset="2"/>
                        <a:buChar char="q"/>
                      </a:pPr>
                      <a:r>
                        <a:rPr lang="en-US" sz="2000" b="0" dirty="0">
                          <a:solidFill>
                            <a:schemeClr val="tx1"/>
                          </a:solidFill>
                        </a:rPr>
                        <a:t>Identify trial</a:t>
                      </a:r>
                      <a:r>
                        <a:rPr lang="en-US" sz="2000" b="0" baseline="0" dirty="0">
                          <a:solidFill>
                            <a:schemeClr val="tx1"/>
                          </a:solidFill>
                        </a:rPr>
                        <a:t> </a:t>
                      </a:r>
                      <a:r>
                        <a:rPr lang="en-US" sz="2000" b="0" dirty="0">
                          <a:solidFill>
                            <a:schemeClr val="tx1"/>
                          </a:solidFill>
                        </a:rPr>
                        <a:t>endpoints important</a:t>
                      </a:r>
                      <a:r>
                        <a:rPr lang="en-US" sz="2000" b="0" baseline="0" dirty="0">
                          <a:solidFill>
                            <a:schemeClr val="tx1"/>
                          </a:solidFill>
                        </a:rPr>
                        <a:t> to patients</a:t>
                      </a:r>
                    </a:p>
                    <a:p>
                      <a:pPr marL="285750" indent="-285750">
                        <a:buFont typeface="Wingdings" pitchFamily="2" charset="2"/>
                        <a:buChar char="q"/>
                      </a:pPr>
                      <a:r>
                        <a:rPr lang="en-US" sz="2000" b="0" baseline="0" dirty="0">
                          <a:solidFill>
                            <a:schemeClr val="tx1"/>
                          </a:solidFill>
                        </a:rPr>
                        <a:t>Review patient reported outcome assessments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b="0" dirty="0"/>
                        <a:t>Review protocols and consent 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285750" indent="-285750">
                        <a:buFont typeface="Wingdings" pitchFamily="2" charset="2"/>
                        <a:buChar char="q"/>
                      </a:pPr>
                      <a:r>
                        <a:rPr lang="en-US" sz="2000" b="0" dirty="0">
                          <a:solidFill>
                            <a:schemeClr val="tx1"/>
                          </a:solidFill>
                        </a:rPr>
                        <a:t>Help define relevant patient populations</a:t>
                      </a:r>
                    </a:p>
                    <a:p>
                      <a:pPr marL="285750" indent="-285750">
                        <a:buFont typeface="Wingdings" pitchFamily="2" charset="2"/>
                        <a:buChar char="q"/>
                      </a:pPr>
                      <a:r>
                        <a:rPr lang="en-US" sz="2000" b="0" dirty="0">
                          <a:solidFill>
                            <a:schemeClr val="tx1"/>
                          </a:solidFill>
                        </a:rPr>
                        <a:t>Insure inclusion of patients who may benefit</a:t>
                      </a:r>
                    </a:p>
                    <a:p>
                      <a:pPr marL="285750" indent="-285750">
                        <a:buFont typeface="Wingdings" pitchFamily="2" charset="2"/>
                        <a:buChar char="q"/>
                      </a:pPr>
                      <a:r>
                        <a:rPr lang="en-US" sz="2000" b="0" dirty="0">
                          <a:solidFill>
                            <a:schemeClr val="tx1"/>
                          </a:solidFill>
                        </a:rPr>
                        <a:t>Identify patient burdens to participation</a:t>
                      </a:r>
                    </a:p>
                    <a:p>
                      <a:pPr marL="285750" indent="-285750">
                        <a:buFont typeface="Wingdings" pitchFamily="2" charset="2"/>
                        <a:buChar char="q"/>
                      </a:pPr>
                      <a:r>
                        <a:rPr lang="en-US" sz="2000" b="0" dirty="0">
                          <a:solidFill>
                            <a:schemeClr val="tx1"/>
                          </a:solidFill>
                        </a:rPr>
                        <a:t>Help develop patient educational materials</a:t>
                      </a:r>
                    </a:p>
                    <a:p>
                      <a:pPr marL="285750" indent="-285750">
                        <a:buFont typeface="Wingdings" pitchFamily="2" charset="2"/>
                        <a:buChar char="q"/>
                      </a:pPr>
                      <a:r>
                        <a:rPr lang="en-US" sz="2000" b="0" dirty="0">
                          <a:solidFill>
                            <a:schemeClr val="tx1"/>
                          </a:solidFill>
                        </a:rPr>
                        <a:t>Help identify ongoing barriers to accrual</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b="0" dirty="0">
                          <a:solidFill>
                            <a:schemeClr val="tx1"/>
                          </a:solidFill>
                        </a:rPr>
                        <a:t>Highlight the importance of the study results</a:t>
                      </a:r>
                      <a:r>
                        <a:rPr lang="en-US" sz="2000" b="0" baseline="0" dirty="0">
                          <a:solidFill>
                            <a:schemeClr val="tx1"/>
                          </a:solidFill>
                        </a:rPr>
                        <a:t> for patients</a:t>
                      </a:r>
                      <a:endParaRPr lang="en-US" sz="2000" b="0" dirty="0">
                        <a:solidFill>
                          <a:schemeClr val="tx1"/>
                        </a:solidFill>
                      </a:endParaRPr>
                    </a:p>
                    <a:p>
                      <a:pPr marL="285750" indent="-285750">
                        <a:buFont typeface="Wingdings" pitchFamily="2" charset="2"/>
                        <a:buChar char="q"/>
                      </a:pPr>
                      <a:r>
                        <a:rPr lang="en-US" sz="2000" b="0" dirty="0">
                          <a:solidFill>
                            <a:schemeClr val="tx1"/>
                          </a:solidFill>
                        </a:rPr>
                        <a:t>Help write study results summaries for the public</a:t>
                      </a:r>
                    </a:p>
                    <a:p>
                      <a:pPr marL="285750" indent="-285750">
                        <a:buFont typeface="Wingdings" pitchFamily="2" charset="2"/>
                        <a:buChar char="q"/>
                      </a:pPr>
                      <a:r>
                        <a:rPr lang="en-US" sz="2000" b="0" dirty="0">
                          <a:solidFill>
                            <a:schemeClr val="tx1"/>
                          </a:solidFill>
                        </a:rPr>
                        <a:t>Co-present study results with researchers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b="0" dirty="0">
                          <a:solidFill>
                            <a:schemeClr val="tx1"/>
                          </a:solidFill>
                        </a:rPr>
                        <a:t>Facilitate communication of study results to patients and the community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000" b="0" dirty="0">
                          <a:solidFill>
                            <a:schemeClr val="tx1"/>
                          </a:solidFill>
                        </a:rPr>
                        <a:t>Participate in preparing and writing manuscripts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875887056"/>
                  </a:ext>
                </a:extLst>
              </a:tr>
            </a:tbl>
          </a:graphicData>
        </a:graphic>
      </p:graphicFrame>
      <p:sp>
        <p:nvSpPr>
          <p:cNvPr id="8" name="Rounded Rectangle 7"/>
          <p:cNvSpPr/>
          <p:nvPr/>
        </p:nvSpPr>
        <p:spPr>
          <a:xfrm>
            <a:off x="245736" y="1924915"/>
            <a:ext cx="1482650" cy="373029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Clinical Trials</a:t>
            </a:r>
          </a:p>
        </p:txBody>
      </p:sp>
      <p:sp>
        <p:nvSpPr>
          <p:cNvPr id="18" name="Title 14"/>
          <p:cNvSpPr txBox="1">
            <a:spLocks/>
          </p:cNvSpPr>
          <p:nvPr/>
        </p:nvSpPr>
        <p:spPr>
          <a:xfrm>
            <a:off x="430224" y="82025"/>
            <a:ext cx="10515600" cy="548640"/>
          </a:xfrm>
          <a:prstGeom prst="rect">
            <a:avLst/>
          </a:prstGeom>
        </p:spPr>
        <p:txBody>
          <a:bodyPr/>
          <a:lstStyle>
            <a:lvl1pPr algn="l" defTabSz="914400" rtl="0" eaLnBrk="1" latinLnBrk="0" hangingPunct="1">
              <a:lnSpc>
                <a:spcPct val="90000"/>
              </a:lnSpc>
              <a:spcBef>
                <a:spcPct val="0"/>
              </a:spcBef>
              <a:buNone/>
              <a:defRPr sz="4400" b="0" i="0" kern="1200" baseline="0">
                <a:solidFill>
                  <a:srgbClr val="003366"/>
                </a:solidFill>
                <a:latin typeface="Tahoma" panose="020B0604030504040204" pitchFamily="34" charset="0"/>
                <a:ea typeface="Tahoma" panose="020B0604030504040204" pitchFamily="34" charset="0"/>
                <a:cs typeface="Tahoma" panose="020B0604030504040204" pitchFamily="34" charset="0"/>
              </a:defRPr>
            </a:lvl1pPr>
          </a:lstStyle>
          <a:p>
            <a:pPr fontAlgn="auto">
              <a:spcAft>
                <a:spcPts val="0"/>
              </a:spcAft>
            </a:pPr>
            <a:r>
              <a:rPr lang="en-US" sz="3600" dirty="0">
                <a:solidFill>
                  <a:srgbClr val="4B9CD3"/>
                </a:solidFill>
              </a:rPr>
              <a:t>Engagement in a clinical trial</a:t>
            </a:r>
          </a:p>
        </p:txBody>
      </p:sp>
    </p:spTree>
    <p:extLst>
      <p:ext uri="{BB962C8B-B14F-4D97-AF65-F5344CB8AC3E}">
        <p14:creationId xmlns:p14="http://schemas.microsoft.com/office/powerpoint/2010/main" val="96719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vert="horz" lIns="91440" tIns="45720" rIns="91440" bIns="45720" rtlCol="0" anchor="ctr">
            <a:noAutofit/>
          </a:bodyPr>
          <a:lstStyle/>
          <a:p>
            <a:r>
              <a:rPr lang="en-US" sz="3200" dirty="0"/>
              <a:t>Engaging patients adds urgency to </a:t>
            </a:r>
            <a:r>
              <a:rPr lang="en-US" sz="3200" b="1" cap="small" dirty="0"/>
              <a:t>clinical research</a:t>
            </a:r>
          </a:p>
        </p:txBody>
      </p:sp>
      <p:sp>
        <p:nvSpPr>
          <p:cNvPr id="4" name="Content Placeholder 3"/>
          <p:cNvSpPr>
            <a:spLocks noGrp="1"/>
          </p:cNvSpPr>
          <p:nvPr>
            <p:ph idx="1"/>
          </p:nvPr>
        </p:nvSpPr>
        <p:spPr>
          <a:xfrm>
            <a:off x="419100" y="1371600"/>
            <a:ext cx="10515600" cy="4351338"/>
          </a:xfrm>
        </p:spPr>
        <p:txBody>
          <a:bodyPr>
            <a:noAutofit/>
          </a:bodyPr>
          <a:lstStyle/>
          <a:p>
            <a:pPr>
              <a:spcBef>
                <a:spcPts val="800"/>
              </a:spcBef>
              <a:spcAft>
                <a:spcPts val="1200"/>
              </a:spcAft>
            </a:pPr>
            <a:r>
              <a:rPr lang="en-US" altLang="en-US" sz="2800" b="1" dirty="0">
                <a:solidFill>
                  <a:schemeClr val="accent5"/>
                </a:solidFill>
              </a:rPr>
              <a:t>Early and often </a:t>
            </a:r>
            <a:r>
              <a:rPr lang="en-US" altLang="en-US" sz="2800" b="0" dirty="0"/>
              <a:t>– throughout the entire clinical trial process</a:t>
            </a:r>
          </a:p>
          <a:p>
            <a:pPr>
              <a:spcBef>
                <a:spcPts val="800"/>
              </a:spcBef>
              <a:spcAft>
                <a:spcPts val="1200"/>
              </a:spcAft>
            </a:pPr>
            <a:r>
              <a:rPr lang="en-US" altLang="en-US" sz="2800" b="0" dirty="0"/>
              <a:t>Patients understand the </a:t>
            </a:r>
            <a:r>
              <a:rPr lang="en-US" altLang="en-US" sz="2800" b="1" dirty="0">
                <a:solidFill>
                  <a:schemeClr val="accent5"/>
                </a:solidFill>
              </a:rPr>
              <a:t>burden </a:t>
            </a:r>
            <a:r>
              <a:rPr lang="en-US" altLang="en-US" sz="2800" dirty="0"/>
              <a:t>of treatments</a:t>
            </a:r>
          </a:p>
          <a:p>
            <a:pPr>
              <a:spcBef>
                <a:spcPts val="800"/>
              </a:spcBef>
              <a:spcAft>
                <a:spcPts val="1200"/>
              </a:spcAft>
            </a:pPr>
            <a:r>
              <a:rPr lang="en-US" altLang="en-US" sz="2800" b="0" dirty="0"/>
              <a:t>Patients know what is</a:t>
            </a:r>
            <a:r>
              <a:rPr lang="en-US" altLang="en-US" sz="2800" b="1" dirty="0"/>
              <a:t> </a:t>
            </a:r>
            <a:r>
              <a:rPr lang="en-US" altLang="en-US" sz="2800" b="1" dirty="0">
                <a:solidFill>
                  <a:schemeClr val="accent5"/>
                </a:solidFill>
              </a:rPr>
              <a:t>important </a:t>
            </a:r>
            <a:r>
              <a:rPr lang="en-US" altLang="en-US" sz="2800" b="0" dirty="0"/>
              <a:t>to them – they know what is patient centric and what is not</a:t>
            </a:r>
          </a:p>
          <a:p>
            <a:pPr>
              <a:spcBef>
                <a:spcPts val="800"/>
              </a:spcBef>
              <a:spcAft>
                <a:spcPts val="1200"/>
              </a:spcAft>
            </a:pPr>
            <a:r>
              <a:rPr lang="en-US" altLang="en-US" sz="2800" b="0" dirty="0"/>
              <a:t>Patients can help design clinical trials that will </a:t>
            </a:r>
            <a:r>
              <a:rPr lang="en-US" altLang="en-US" sz="2800" b="1" dirty="0">
                <a:solidFill>
                  <a:schemeClr val="accent5"/>
                </a:solidFill>
              </a:rPr>
              <a:t>accrue and retain </a:t>
            </a:r>
            <a:r>
              <a:rPr lang="en-US" altLang="en-US" sz="2800" b="0" dirty="0"/>
              <a:t>participants</a:t>
            </a:r>
          </a:p>
          <a:p>
            <a:pPr>
              <a:spcBef>
                <a:spcPts val="800"/>
              </a:spcBef>
              <a:spcAft>
                <a:spcPts val="1200"/>
              </a:spcAft>
            </a:pPr>
            <a:r>
              <a:rPr lang="en-US" altLang="en-US" sz="2800" b="0" dirty="0"/>
              <a:t>Patients can help identify </a:t>
            </a:r>
            <a:r>
              <a:rPr lang="en-US" altLang="en-US" sz="2800" b="1" dirty="0">
                <a:solidFill>
                  <a:schemeClr val="accent5"/>
                </a:solidFill>
              </a:rPr>
              <a:t>barriers</a:t>
            </a:r>
            <a:r>
              <a:rPr lang="en-US" altLang="en-US" sz="2800" b="0" dirty="0">
                <a:solidFill>
                  <a:schemeClr val="accent5"/>
                </a:solidFill>
              </a:rPr>
              <a:t> </a:t>
            </a:r>
            <a:r>
              <a:rPr lang="en-US" altLang="en-US" sz="2800" b="0" dirty="0"/>
              <a:t>and </a:t>
            </a:r>
            <a:r>
              <a:rPr lang="en-US" altLang="en-US" sz="2800" b="1" dirty="0">
                <a:solidFill>
                  <a:srgbClr val="4B9CD3"/>
                </a:solidFill>
              </a:rPr>
              <a:t>potential accrual problems</a:t>
            </a:r>
            <a:r>
              <a:rPr lang="en-US" altLang="en-US" sz="2800" b="0" dirty="0"/>
              <a:t> before trials open, saving time and money and ensuring the completion of trials</a:t>
            </a:r>
          </a:p>
        </p:txBody>
      </p:sp>
      <p:sp>
        <p:nvSpPr>
          <p:cNvPr id="3" name="Slide Number Placeholder 2"/>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10644749" y="86795"/>
            <a:ext cx="1390394" cy="923689"/>
          </a:xfrm>
          <a:prstGeom prst="rect">
            <a:avLst/>
          </a:prstGeom>
        </p:spPr>
      </p:pic>
    </p:spTree>
    <p:extLst>
      <p:ext uri="{BB962C8B-B14F-4D97-AF65-F5344CB8AC3E}">
        <p14:creationId xmlns:p14="http://schemas.microsoft.com/office/powerpoint/2010/main" val="71110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small" dirty="0"/>
              <a:t>When</a:t>
            </a:r>
            <a:r>
              <a:rPr lang="en-US" dirty="0"/>
              <a:t> do you engage patient advocates?</a:t>
            </a:r>
          </a:p>
        </p:txBody>
      </p:sp>
      <p:sp>
        <p:nvSpPr>
          <p:cNvPr id="3" name="Content Placeholder 2"/>
          <p:cNvSpPr>
            <a:spLocks noGrp="1"/>
          </p:cNvSpPr>
          <p:nvPr>
            <p:ph idx="1"/>
          </p:nvPr>
        </p:nvSpPr>
        <p:spPr>
          <a:xfrm>
            <a:off x="799123" y="1389667"/>
            <a:ext cx="10515600" cy="4509384"/>
          </a:xfrm>
        </p:spPr>
        <p:txBody>
          <a:bodyPr/>
          <a:lstStyle/>
          <a:p>
            <a:pPr>
              <a:spcAft>
                <a:spcPts val="600"/>
              </a:spcAft>
            </a:pPr>
            <a:r>
              <a:rPr lang="en-US" b="1" dirty="0">
                <a:solidFill>
                  <a:srgbClr val="FF0000"/>
                </a:solidFill>
              </a:rPr>
              <a:t>Early and often</a:t>
            </a:r>
          </a:p>
          <a:p>
            <a:pPr>
              <a:spcAft>
                <a:spcPts val="600"/>
              </a:spcAft>
            </a:pPr>
            <a:r>
              <a:rPr lang="en-US" dirty="0"/>
              <a:t>Each project is different</a:t>
            </a:r>
          </a:p>
          <a:p>
            <a:pPr lvl="1">
              <a:spcAft>
                <a:spcPts val="600"/>
              </a:spcAft>
            </a:pPr>
            <a:r>
              <a:rPr lang="en-US" dirty="0"/>
              <a:t>Clinical Trails can begin in different ways</a:t>
            </a:r>
          </a:p>
          <a:p>
            <a:pPr lvl="2">
              <a:spcAft>
                <a:spcPts val="600"/>
              </a:spcAft>
            </a:pPr>
            <a:r>
              <a:rPr lang="en-US" dirty="0"/>
              <a:t>Government funded</a:t>
            </a:r>
          </a:p>
          <a:p>
            <a:pPr lvl="2">
              <a:spcAft>
                <a:spcPts val="600"/>
              </a:spcAft>
            </a:pPr>
            <a:r>
              <a:rPr lang="en-US" dirty="0"/>
              <a:t>Investigator initiated</a:t>
            </a:r>
          </a:p>
          <a:p>
            <a:pPr lvl="2">
              <a:spcAft>
                <a:spcPts val="600"/>
              </a:spcAft>
            </a:pPr>
            <a:r>
              <a:rPr lang="en-US" dirty="0"/>
              <a:t>Sponsored</a:t>
            </a:r>
          </a:p>
        </p:txBody>
      </p:sp>
      <p:sp>
        <p:nvSpPr>
          <p:cNvPr id="4" name="Oval 3"/>
          <p:cNvSpPr/>
          <p:nvPr/>
        </p:nvSpPr>
        <p:spPr>
          <a:xfrm>
            <a:off x="10927256" y="0"/>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5" name="TextBox 4"/>
          <p:cNvSpPr txBox="1"/>
          <p:nvPr/>
        </p:nvSpPr>
        <p:spPr>
          <a:xfrm>
            <a:off x="10864350" y="256253"/>
            <a:ext cx="1266693" cy="584775"/>
          </a:xfrm>
          <a:prstGeom prst="rect">
            <a:avLst/>
          </a:prstGeom>
          <a:noFill/>
        </p:spPr>
        <p:txBody>
          <a:bodyPr wrap="none" rtlCol="0">
            <a:spAutoFit/>
          </a:bodyPr>
          <a:lstStyle/>
          <a:p>
            <a:r>
              <a:rPr lang="en-US" sz="3200" b="1" cap="small" dirty="0">
                <a:solidFill>
                  <a:schemeClr val="bg1"/>
                </a:solidFill>
              </a:rPr>
              <a:t>When</a:t>
            </a:r>
            <a:endParaRPr lang="en-US" sz="3200" dirty="0">
              <a:solidFill>
                <a:schemeClr val="bg1"/>
              </a:solidFill>
            </a:endParaRPr>
          </a:p>
        </p:txBody>
      </p:sp>
    </p:spTree>
    <p:extLst>
      <p:ext uri="{BB962C8B-B14F-4D97-AF65-F5344CB8AC3E}">
        <p14:creationId xmlns:p14="http://schemas.microsoft.com/office/powerpoint/2010/main" val="2760670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small" dirty="0"/>
              <a:t>When</a:t>
            </a:r>
            <a:r>
              <a:rPr lang="en-US" dirty="0"/>
              <a:t> do you engage patient advocates?</a:t>
            </a:r>
          </a:p>
        </p:txBody>
      </p:sp>
      <p:sp>
        <p:nvSpPr>
          <p:cNvPr id="4" name="Oval 3"/>
          <p:cNvSpPr/>
          <p:nvPr/>
        </p:nvSpPr>
        <p:spPr>
          <a:xfrm>
            <a:off x="10927256" y="0"/>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5" name="TextBox 4"/>
          <p:cNvSpPr txBox="1"/>
          <p:nvPr/>
        </p:nvSpPr>
        <p:spPr>
          <a:xfrm>
            <a:off x="10864350" y="256253"/>
            <a:ext cx="1266693" cy="584775"/>
          </a:xfrm>
          <a:prstGeom prst="rect">
            <a:avLst/>
          </a:prstGeom>
          <a:noFill/>
        </p:spPr>
        <p:txBody>
          <a:bodyPr wrap="none" rtlCol="0">
            <a:spAutoFit/>
          </a:bodyPr>
          <a:lstStyle/>
          <a:p>
            <a:r>
              <a:rPr lang="en-US" sz="3200" b="1" cap="small" dirty="0">
                <a:solidFill>
                  <a:schemeClr val="bg1"/>
                </a:solidFill>
              </a:rPr>
              <a:t>When</a:t>
            </a:r>
            <a:endParaRPr lang="en-US" sz="3200" dirty="0">
              <a:solidFill>
                <a:schemeClr val="bg1"/>
              </a:solidFill>
            </a:endParaRPr>
          </a:p>
        </p:txBody>
      </p:sp>
      <p:sp>
        <p:nvSpPr>
          <p:cNvPr id="20" name="TextBox 19"/>
          <p:cNvSpPr txBox="1"/>
          <p:nvPr/>
        </p:nvSpPr>
        <p:spPr>
          <a:xfrm>
            <a:off x="439189" y="2435000"/>
            <a:ext cx="2013736" cy="830997"/>
          </a:xfrm>
          <a:prstGeom prst="rect">
            <a:avLst/>
          </a:prstGeom>
          <a:noFill/>
        </p:spPr>
        <p:txBody>
          <a:bodyPr wrap="square" rtlCol="0">
            <a:spAutoFit/>
          </a:bodyPr>
          <a:lstStyle/>
          <a:p>
            <a:r>
              <a:rPr lang="en-US" dirty="0"/>
              <a:t>Developing a clinical trial?</a:t>
            </a:r>
          </a:p>
        </p:txBody>
      </p:sp>
      <p:sp>
        <p:nvSpPr>
          <p:cNvPr id="22" name="Right Arrow 21"/>
          <p:cNvSpPr/>
          <p:nvPr/>
        </p:nvSpPr>
        <p:spPr bwMode="auto">
          <a:xfrm>
            <a:off x="3322496" y="2585764"/>
            <a:ext cx="7315200" cy="457200"/>
          </a:xfrm>
          <a:prstGeom prst="rightArrow">
            <a:avLst/>
          </a:prstGeom>
          <a:solidFill>
            <a:srgbClr val="6699CC"/>
          </a:solidFill>
          <a:ln w="9525" cap="flat" cmpd="sng" algn="ctr">
            <a:solidFill>
              <a:srgbClr val="66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Isosceles Triangle 22"/>
          <p:cNvSpPr/>
          <p:nvPr/>
        </p:nvSpPr>
        <p:spPr bwMode="auto">
          <a:xfrm>
            <a:off x="3369214" y="3135297"/>
            <a:ext cx="228600" cy="304800"/>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TextBox 23"/>
          <p:cNvSpPr txBox="1"/>
          <p:nvPr/>
        </p:nvSpPr>
        <p:spPr>
          <a:xfrm>
            <a:off x="3155211" y="3470856"/>
            <a:ext cx="633507" cy="369332"/>
          </a:xfrm>
          <a:prstGeom prst="rect">
            <a:avLst/>
          </a:prstGeom>
          <a:noFill/>
        </p:spPr>
        <p:txBody>
          <a:bodyPr wrap="none" rtlCol="0">
            <a:spAutoFit/>
          </a:bodyPr>
          <a:lstStyle/>
          <a:p>
            <a:r>
              <a:rPr lang="en-US" sz="1800" dirty="0"/>
              <a:t>Idea</a:t>
            </a:r>
          </a:p>
        </p:txBody>
      </p:sp>
      <p:sp>
        <p:nvSpPr>
          <p:cNvPr id="25" name="Isosceles Triangle 24"/>
          <p:cNvSpPr/>
          <p:nvPr/>
        </p:nvSpPr>
        <p:spPr bwMode="auto">
          <a:xfrm>
            <a:off x="5146347" y="3135297"/>
            <a:ext cx="228600" cy="304800"/>
          </a:xfrm>
          <a:prstGeom prst="triangl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TextBox 25"/>
          <p:cNvSpPr txBox="1"/>
          <p:nvPr/>
        </p:nvSpPr>
        <p:spPr>
          <a:xfrm>
            <a:off x="4738883" y="3470856"/>
            <a:ext cx="1043876" cy="369332"/>
          </a:xfrm>
          <a:prstGeom prst="rect">
            <a:avLst/>
          </a:prstGeom>
          <a:noFill/>
        </p:spPr>
        <p:txBody>
          <a:bodyPr wrap="none" rtlCol="0">
            <a:spAutoFit/>
          </a:bodyPr>
          <a:lstStyle/>
          <a:p>
            <a:r>
              <a:rPr lang="en-US" sz="1800" dirty="0"/>
              <a:t>Concept</a:t>
            </a:r>
          </a:p>
        </p:txBody>
      </p:sp>
      <p:sp>
        <p:nvSpPr>
          <p:cNvPr id="27" name="Isosceles Triangle 26"/>
          <p:cNvSpPr/>
          <p:nvPr/>
        </p:nvSpPr>
        <p:spPr bwMode="auto">
          <a:xfrm>
            <a:off x="9189896" y="3135297"/>
            <a:ext cx="228600" cy="304800"/>
          </a:xfrm>
          <a:prstGeom prst="triangl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Right Arrow 27"/>
          <p:cNvSpPr/>
          <p:nvPr/>
        </p:nvSpPr>
        <p:spPr bwMode="auto">
          <a:xfrm>
            <a:off x="10713896" y="2585764"/>
            <a:ext cx="304800" cy="457200"/>
          </a:xfrm>
          <a:prstGeom prst="rightArrow">
            <a:avLst/>
          </a:prstGeom>
          <a:solidFill>
            <a:srgbClr val="6699CC"/>
          </a:solidFill>
          <a:ln w="9525" cap="flat" cmpd="sng" algn="ctr">
            <a:solidFill>
              <a:srgbClr val="66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Right Arrow 28"/>
          <p:cNvSpPr/>
          <p:nvPr/>
        </p:nvSpPr>
        <p:spPr bwMode="auto">
          <a:xfrm>
            <a:off x="11171096" y="2585764"/>
            <a:ext cx="304800" cy="457200"/>
          </a:xfrm>
          <a:prstGeom prst="rightArrow">
            <a:avLst/>
          </a:prstGeom>
          <a:solidFill>
            <a:srgbClr val="6699CC"/>
          </a:solidFill>
          <a:ln w="9525" cap="flat" cmpd="sng" algn="ctr">
            <a:solidFill>
              <a:srgbClr val="66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TextBox 29"/>
          <p:cNvSpPr txBox="1"/>
          <p:nvPr/>
        </p:nvSpPr>
        <p:spPr>
          <a:xfrm>
            <a:off x="8647674" y="3470856"/>
            <a:ext cx="1334198" cy="646331"/>
          </a:xfrm>
          <a:prstGeom prst="rect">
            <a:avLst/>
          </a:prstGeom>
          <a:noFill/>
        </p:spPr>
        <p:txBody>
          <a:bodyPr wrap="square" rtlCol="0">
            <a:spAutoFit/>
          </a:bodyPr>
          <a:lstStyle/>
          <a:p>
            <a:pPr algn="ctr"/>
            <a:r>
              <a:rPr lang="en-US" sz="1800" dirty="0"/>
              <a:t>Conduct of the study</a:t>
            </a:r>
          </a:p>
        </p:txBody>
      </p:sp>
      <p:sp>
        <p:nvSpPr>
          <p:cNvPr id="31" name="Isosceles Triangle 30"/>
          <p:cNvSpPr/>
          <p:nvPr/>
        </p:nvSpPr>
        <p:spPr bwMode="auto">
          <a:xfrm>
            <a:off x="6452008" y="3135297"/>
            <a:ext cx="228600" cy="304800"/>
          </a:xfrm>
          <a:prstGeom prst="triangl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TextBox 31"/>
          <p:cNvSpPr txBox="1"/>
          <p:nvPr/>
        </p:nvSpPr>
        <p:spPr>
          <a:xfrm>
            <a:off x="6056267" y="3470856"/>
            <a:ext cx="1031051" cy="646331"/>
          </a:xfrm>
          <a:prstGeom prst="rect">
            <a:avLst/>
          </a:prstGeom>
          <a:noFill/>
        </p:spPr>
        <p:txBody>
          <a:bodyPr wrap="none" rtlCol="0">
            <a:spAutoFit/>
          </a:bodyPr>
          <a:lstStyle/>
          <a:p>
            <a:pPr algn="ctr"/>
            <a:r>
              <a:rPr lang="en-US" sz="1800" dirty="0"/>
              <a:t>Protocol</a:t>
            </a:r>
          </a:p>
          <a:p>
            <a:pPr algn="ctr"/>
            <a:r>
              <a:rPr lang="en-US" sz="1800" dirty="0"/>
              <a:t>ICF</a:t>
            </a:r>
          </a:p>
        </p:txBody>
      </p:sp>
      <p:sp>
        <p:nvSpPr>
          <p:cNvPr id="33" name="Isosceles Triangle 32"/>
          <p:cNvSpPr/>
          <p:nvPr/>
        </p:nvSpPr>
        <p:spPr bwMode="auto">
          <a:xfrm>
            <a:off x="7757669" y="3135297"/>
            <a:ext cx="228600" cy="304800"/>
          </a:xfrm>
          <a:prstGeom prst="triangl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 name="TextBox 33"/>
          <p:cNvSpPr txBox="1"/>
          <p:nvPr/>
        </p:nvSpPr>
        <p:spPr>
          <a:xfrm>
            <a:off x="7353490" y="3470856"/>
            <a:ext cx="1056700" cy="646331"/>
          </a:xfrm>
          <a:prstGeom prst="rect">
            <a:avLst/>
          </a:prstGeom>
          <a:noFill/>
        </p:spPr>
        <p:txBody>
          <a:bodyPr wrap="none" rtlCol="0">
            <a:spAutoFit/>
          </a:bodyPr>
          <a:lstStyle/>
          <a:p>
            <a:pPr algn="ctr"/>
            <a:r>
              <a:rPr lang="en-US" sz="1800" dirty="0"/>
              <a:t>Accrual</a:t>
            </a:r>
          </a:p>
          <a:p>
            <a:pPr algn="ctr"/>
            <a:r>
              <a:rPr lang="en-US" sz="1800" dirty="0"/>
              <a:t>planning</a:t>
            </a:r>
          </a:p>
        </p:txBody>
      </p:sp>
      <p:sp>
        <p:nvSpPr>
          <p:cNvPr id="35" name="Isosceles Triangle 34"/>
          <p:cNvSpPr/>
          <p:nvPr/>
        </p:nvSpPr>
        <p:spPr bwMode="auto">
          <a:xfrm>
            <a:off x="11171096" y="3135297"/>
            <a:ext cx="228600" cy="304800"/>
          </a:xfrm>
          <a:prstGeom prst="triangle">
            <a:avLst/>
          </a:prstGeom>
          <a:solidFill>
            <a:srgbClr val="00B0F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TextBox 35"/>
          <p:cNvSpPr txBox="1"/>
          <p:nvPr/>
        </p:nvSpPr>
        <p:spPr>
          <a:xfrm>
            <a:off x="10611601" y="3470856"/>
            <a:ext cx="1334198" cy="646331"/>
          </a:xfrm>
          <a:prstGeom prst="rect">
            <a:avLst/>
          </a:prstGeom>
          <a:noFill/>
        </p:spPr>
        <p:txBody>
          <a:bodyPr wrap="square" rtlCol="0">
            <a:spAutoFit/>
          </a:bodyPr>
          <a:lstStyle/>
          <a:p>
            <a:pPr algn="ctr"/>
            <a:r>
              <a:rPr lang="en-US" sz="1800" dirty="0"/>
              <a:t>End of the study</a:t>
            </a:r>
          </a:p>
        </p:txBody>
      </p:sp>
      <p:sp>
        <p:nvSpPr>
          <p:cNvPr id="37" name="TextBox 36"/>
          <p:cNvSpPr txBox="1"/>
          <p:nvPr/>
        </p:nvSpPr>
        <p:spPr>
          <a:xfrm>
            <a:off x="2893509" y="2260326"/>
            <a:ext cx="1107949" cy="830997"/>
          </a:xfrm>
          <a:prstGeom prst="rect">
            <a:avLst/>
          </a:prstGeom>
          <a:solidFill>
            <a:srgbClr val="FFFF00"/>
          </a:solidFill>
          <a:ln>
            <a:solidFill>
              <a:schemeClr val="tx1">
                <a:lumMod val="50000"/>
                <a:lumOff val="50000"/>
              </a:schemeClr>
            </a:solidFill>
          </a:ln>
        </p:spPr>
        <p:txBody>
          <a:bodyPr wrap="square" rtlCol="0">
            <a:spAutoFit/>
          </a:bodyPr>
          <a:lstStyle/>
          <a:p>
            <a:pPr algn="ctr"/>
            <a:r>
              <a:rPr lang="en-US" dirty="0"/>
              <a:t>Start Here</a:t>
            </a:r>
          </a:p>
        </p:txBody>
      </p:sp>
      <p:sp>
        <p:nvSpPr>
          <p:cNvPr id="44" name="Down Arrow 43"/>
          <p:cNvSpPr/>
          <p:nvPr/>
        </p:nvSpPr>
        <p:spPr>
          <a:xfrm>
            <a:off x="4337778"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11153751"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5019375"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5700972"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7745763"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6382569"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p:cNvSpPr/>
          <p:nvPr/>
        </p:nvSpPr>
        <p:spPr>
          <a:xfrm>
            <a:off x="7064166"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8427360"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p:cNvSpPr/>
          <p:nvPr/>
        </p:nvSpPr>
        <p:spPr>
          <a:xfrm>
            <a:off x="9108957"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p:cNvSpPr/>
          <p:nvPr/>
        </p:nvSpPr>
        <p:spPr>
          <a:xfrm>
            <a:off x="9790554"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wn Arrow 53"/>
          <p:cNvSpPr/>
          <p:nvPr/>
        </p:nvSpPr>
        <p:spPr>
          <a:xfrm>
            <a:off x="10472151" y="2304174"/>
            <a:ext cx="234035" cy="415498"/>
          </a:xfrm>
          <a:prstGeom prst="downArrow">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286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need to know</a:t>
            </a:r>
          </a:p>
        </p:txBody>
      </p:sp>
      <p:sp>
        <p:nvSpPr>
          <p:cNvPr id="4" name="Rounded Rectangle 3"/>
          <p:cNvSpPr/>
          <p:nvPr/>
        </p:nvSpPr>
        <p:spPr>
          <a:xfrm>
            <a:off x="276366" y="1596703"/>
            <a:ext cx="1645920" cy="120747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cap="small" dirty="0"/>
              <a:t>Who</a:t>
            </a:r>
          </a:p>
        </p:txBody>
      </p:sp>
      <p:sp>
        <p:nvSpPr>
          <p:cNvPr id="5" name="TextBox 4"/>
          <p:cNvSpPr txBox="1"/>
          <p:nvPr/>
        </p:nvSpPr>
        <p:spPr>
          <a:xfrm>
            <a:off x="-5134" y="2933059"/>
            <a:ext cx="2194560" cy="707886"/>
          </a:xfrm>
          <a:prstGeom prst="rect">
            <a:avLst/>
          </a:prstGeom>
          <a:noFill/>
          <a:ln w="28575">
            <a:noFill/>
          </a:ln>
        </p:spPr>
        <p:txBody>
          <a:bodyPr wrap="square" rtlCol="0">
            <a:spAutoFit/>
          </a:bodyPr>
          <a:lstStyle/>
          <a:p>
            <a:pPr algn="ctr">
              <a:spcAft>
                <a:spcPts val="1200"/>
              </a:spcAft>
            </a:pPr>
            <a:r>
              <a:rPr lang="en-US" sz="2000" dirty="0"/>
              <a:t>Who are patient advocates?</a:t>
            </a:r>
          </a:p>
        </p:txBody>
      </p:sp>
      <p:sp>
        <p:nvSpPr>
          <p:cNvPr id="6" name="Rounded Rectangle 5"/>
          <p:cNvSpPr/>
          <p:nvPr/>
        </p:nvSpPr>
        <p:spPr>
          <a:xfrm>
            <a:off x="2740232" y="1596703"/>
            <a:ext cx="1645920" cy="120747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cap="small" dirty="0"/>
              <a:t>Why</a:t>
            </a:r>
          </a:p>
        </p:txBody>
      </p:sp>
      <p:sp>
        <p:nvSpPr>
          <p:cNvPr id="7" name="TextBox 6"/>
          <p:cNvSpPr txBox="1"/>
          <p:nvPr/>
        </p:nvSpPr>
        <p:spPr>
          <a:xfrm>
            <a:off x="2463568" y="2933059"/>
            <a:ext cx="2194560" cy="1015663"/>
          </a:xfrm>
          <a:prstGeom prst="rect">
            <a:avLst/>
          </a:prstGeom>
          <a:noFill/>
          <a:ln w="28575">
            <a:noFill/>
          </a:ln>
        </p:spPr>
        <p:txBody>
          <a:bodyPr wrap="square" rtlCol="0">
            <a:spAutoFit/>
          </a:bodyPr>
          <a:lstStyle/>
          <a:p>
            <a:pPr algn="ctr">
              <a:spcAft>
                <a:spcPts val="1200"/>
              </a:spcAft>
            </a:pPr>
            <a:r>
              <a:rPr lang="en-US" sz="2000" dirty="0"/>
              <a:t>Why should you include patient advocates?</a:t>
            </a:r>
          </a:p>
        </p:txBody>
      </p:sp>
      <p:sp>
        <p:nvSpPr>
          <p:cNvPr id="8" name="Rounded Rectangle 7"/>
          <p:cNvSpPr/>
          <p:nvPr/>
        </p:nvSpPr>
        <p:spPr>
          <a:xfrm>
            <a:off x="5204098" y="1596703"/>
            <a:ext cx="1645920" cy="120747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cap="small" dirty="0"/>
              <a:t>What</a:t>
            </a:r>
          </a:p>
        </p:txBody>
      </p:sp>
      <p:sp>
        <p:nvSpPr>
          <p:cNvPr id="9" name="TextBox 8"/>
          <p:cNvSpPr txBox="1"/>
          <p:nvPr/>
        </p:nvSpPr>
        <p:spPr>
          <a:xfrm>
            <a:off x="4939157" y="2933059"/>
            <a:ext cx="2194560" cy="1323439"/>
          </a:xfrm>
          <a:prstGeom prst="rect">
            <a:avLst/>
          </a:prstGeom>
          <a:noFill/>
          <a:ln w="28575">
            <a:noFill/>
          </a:ln>
        </p:spPr>
        <p:txBody>
          <a:bodyPr wrap="square" rtlCol="0">
            <a:spAutoFit/>
          </a:bodyPr>
          <a:lstStyle/>
          <a:p>
            <a:pPr algn="ctr">
              <a:spcAft>
                <a:spcPts val="1200"/>
              </a:spcAft>
            </a:pPr>
            <a:r>
              <a:rPr lang="en-US" sz="2000" dirty="0"/>
              <a:t>What do you want patient advocates to do?</a:t>
            </a:r>
          </a:p>
        </p:txBody>
      </p:sp>
      <p:sp>
        <p:nvSpPr>
          <p:cNvPr id="10" name="Rounded Rectangle 9"/>
          <p:cNvSpPr/>
          <p:nvPr/>
        </p:nvSpPr>
        <p:spPr>
          <a:xfrm>
            <a:off x="7667964" y="1596703"/>
            <a:ext cx="1645920" cy="120747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cap="small" dirty="0"/>
              <a:t>When</a:t>
            </a:r>
          </a:p>
        </p:txBody>
      </p:sp>
      <p:sp>
        <p:nvSpPr>
          <p:cNvPr id="12" name="TextBox 11"/>
          <p:cNvSpPr txBox="1"/>
          <p:nvPr/>
        </p:nvSpPr>
        <p:spPr>
          <a:xfrm>
            <a:off x="7397061" y="2933059"/>
            <a:ext cx="2194560" cy="1015663"/>
          </a:xfrm>
          <a:prstGeom prst="rect">
            <a:avLst/>
          </a:prstGeom>
          <a:noFill/>
          <a:ln w="28575">
            <a:noFill/>
          </a:ln>
        </p:spPr>
        <p:txBody>
          <a:bodyPr wrap="square" rtlCol="0">
            <a:spAutoFit/>
          </a:bodyPr>
          <a:lstStyle/>
          <a:p>
            <a:pPr algn="ctr">
              <a:spcAft>
                <a:spcPts val="1200"/>
              </a:spcAft>
            </a:pPr>
            <a:r>
              <a:rPr lang="en-US" sz="2000" dirty="0"/>
              <a:t>When do you need to include an advocate?</a:t>
            </a:r>
          </a:p>
        </p:txBody>
      </p:sp>
      <p:sp>
        <p:nvSpPr>
          <p:cNvPr id="13" name="Rounded Rectangle 12"/>
          <p:cNvSpPr/>
          <p:nvPr/>
        </p:nvSpPr>
        <p:spPr>
          <a:xfrm>
            <a:off x="276366" y="4256498"/>
            <a:ext cx="11526562" cy="81410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cap="small" dirty="0">
                <a:solidFill>
                  <a:schemeClr val="tx1"/>
                </a:solidFill>
              </a:rPr>
              <a:t>Example of Patient Engagement in Clinical Trials</a:t>
            </a:r>
          </a:p>
        </p:txBody>
      </p:sp>
      <p:sp>
        <p:nvSpPr>
          <p:cNvPr id="14" name="Rounded Rectangle 13"/>
          <p:cNvSpPr/>
          <p:nvPr/>
        </p:nvSpPr>
        <p:spPr>
          <a:xfrm>
            <a:off x="10131829" y="1596703"/>
            <a:ext cx="1645920" cy="120747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cap="small" dirty="0"/>
              <a:t>How</a:t>
            </a:r>
          </a:p>
        </p:txBody>
      </p:sp>
      <p:sp>
        <p:nvSpPr>
          <p:cNvPr id="17" name="TextBox 16"/>
          <p:cNvSpPr txBox="1"/>
          <p:nvPr/>
        </p:nvSpPr>
        <p:spPr>
          <a:xfrm>
            <a:off x="9855165" y="2933059"/>
            <a:ext cx="2194560" cy="1015663"/>
          </a:xfrm>
          <a:prstGeom prst="rect">
            <a:avLst/>
          </a:prstGeom>
          <a:noFill/>
          <a:ln w="28575">
            <a:noFill/>
          </a:ln>
        </p:spPr>
        <p:txBody>
          <a:bodyPr wrap="square" rtlCol="0">
            <a:spAutoFit/>
          </a:bodyPr>
          <a:lstStyle/>
          <a:p>
            <a:pPr algn="ctr">
              <a:spcAft>
                <a:spcPts val="1200"/>
              </a:spcAft>
            </a:pPr>
            <a:r>
              <a:rPr lang="en-US" sz="2000" dirty="0"/>
              <a:t>How do you engage patient advocates?</a:t>
            </a:r>
          </a:p>
        </p:txBody>
      </p:sp>
      <p:sp>
        <p:nvSpPr>
          <p:cNvPr id="15" name="Rounded Rectangle 14"/>
          <p:cNvSpPr/>
          <p:nvPr/>
        </p:nvSpPr>
        <p:spPr>
          <a:xfrm>
            <a:off x="251187" y="5228974"/>
            <a:ext cx="11526562" cy="81410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cap="small" dirty="0">
                <a:solidFill>
                  <a:schemeClr val="tx1"/>
                </a:solidFill>
              </a:rPr>
              <a:t>Patient Engagement at UNC Lineberger</a:t>
            </a:r>
          </a:p>
        </p:txBody>
      </p:sp>
    </p:spTree>
    <p:extLst>
      <p:ext uri="{BB962C8B-B14F-4D97-AF65-F5344CB8AC3E}">
        <p14:creationId xmlns:p14="http://schemas.microsoft.com/office/powerpoint/2010/main" val="1468898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57" y="1646766"/>
            <a:ext cx="3119937" cy="3024554"/>
          </a:xfrm>
        </p:spPr>
        <p:txBody>
          <a:bodyPr/>
          <a:lstStyle/>
          <a:p>
            <a:pPr algn="ctr"/>
            <a:r>
              <a:rPr lang="en-US" dirty="0"/>
              <a:t>How do you begin to engage an advocate in your research?</a:t>
            </a:r>
          </a:p>
        </p:txBody>
      </p:sp>
      <p:sp>
        <p:nvSpPr>
          <p:cNvPr id="4" name="TextBox 3"/>
          <p:cNvSpPr txBox="1"/>
          <p:nvPr/>
        </p:nvSpPr>
        <p:spPr>
          <a:xfrm>
            <a:off x="726049" y="6018038"/>
            <a:ext cx="2946796"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Collyar, Nat Rev Can, 2005;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Perlmutter</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Can Res, 2013, ARWG 2011;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Deverka</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JNCI, 2018; Harrison Health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Exp</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2019; Hamilton,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PLoS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One, 2018;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Ciccarella</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Ann Trans Med, 2018</a:t>
            </a:r>
          </a:p>
        </p:txBody>
      </p:sp>
      <p:graphicFrame>
        <p:nvGraphicFramePr>
          <p:cNvPr id="5" name="Diagram 4"/>
          <p:cNvGraphicFramePr/>
          <p:nvPr>
            <p:extLst>
              <p:ext uri="{D42A27DB-BD31-4B8C-83A1-F6EECF244321}">
                <p14:modId xmlns:p14="http://schemas.microsoft.com/office/powerpoint/2010/main" val="1607359653"/>
              </p:ext>
            </p:extLst>
          </p:nvPr>
        </p:nvGraphicFramePr>
        <p:xfrm>
          <a:off x="3305126" y="632457"/>
          <a:ext cx="7749736" cy="5385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10927256" y="0"/>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7" name="TextBox 6"/>
          <p:cNvSpPr txBox="1"/>
          <p:nvPr/>
        </p:nvSpPr>
        <p:spPr>
          <a:xfrm>
            <a:off x="10946411" y="256253"/>
            <a:ext cx="1045479" cy="584775"/>
          </a:xfrm>
          <a:prstGeom prst="rect">
            <a:avLst/>
          </a:prstGeom>
          <a:noFill/>
        </p:spPr>
        <p:txBody>
          <a:bodyPr wrap="none" rtlCol="0">
            <a:spAutoFit/>
          </a:bodyPr>
          <a:lstStyle/>
          <a:p>
            <a:r>
              <a:rPr lang="en-US" sz="3200" b="1" cap="small" dirty="0">
                <a:solidFill>
                  <a:schemeClr val="bg1"/>
                </a:solidFill>
              </a:rPr>
              <a:t>How</a:t>
            </a:r>
            <a:endParaRPr lang="en-US" sz="3200" dirty="0">
              <a:solidFill>
                <a:schemeClr val="bg1"/>
              </a:solidFill>
            </a:endParaRPr>
          </a:p>
        </p:txBody>
      </p:sp>
    </p:spTree>
    <p:extLst>
      <p:ext uri="{BB962C8B-B14F-4D97-AF65-F5344CB8AC3E}">
        <p14:creationId xmlns:p14="http://schemas.microsoft.com/office/powerpoint/2010/main" val="290772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214" y="433140"/>
            <a:ext cx="1846841" cy="57617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7CF7C94-41F9-BA43-A015-C2BEFF247EE1}"/>
              </a:ext>
            </a:extLst>
          </p:cNvPr>
          <p:cNvSpPr/>
          <p:nvPr/>
        </p:nvSpPr>
        <p:spPr>
          <a:xfrm>
            <a:off x="4814363" y="408875"/>
            <a:ext cx="6858000" cy="1416545"/>
          </a:xfrm>
          <a:prstGeom prst="roundRect">
            <a:avLst/>
          </a:prstGeom>
          <a:solidFill>
            <a:srgbClr val="5B9BD5">
              <a:lumMod val="20000"/>
              <a:lumOff val="80000"/>
            </a:srgbClr>
          </a:solidFill>
          <a:ln w="12700" cap="flat" cmpd="sng" algn="ctr">
            <a:noFill/>
            <a:prstDash val="solid"/>
            <a:miter lim="800000"/>
          </a:ln>
          <a:effectLst/>
        </p:spPr>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How will including patients benefit the clinical trial?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How will patients contribute?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What information will be gained from patient engagement?</a:t>
            </a:r>
          </a:p>
        </p:txBody>
      </p:sp>
      <p:sp>
        <p:nvSpPr>
          <p:cNvPr id="17" name="Rounded Rectangle 16">
            <a:extLst>
              <a:ext uri="{FF2B5EF4-FFF2-40B4-BE49-F238E27FC236}">
                <a16:creationId xmlns:a16="http://schemas.microsoft.com/office/drawing/2014/main" id="{6552CFD0-D559-E142-8413-617C1B48BE5F}"/>
              </a:ext>
            </a:extLst>
          </p:cNvPr>
          <p:cNvSpPr/>
          <p:nvPr/>
        </p:nvSpPr>
        <p:spPr>
          <a:xfrm>
            <a:off x="3141059" y="433140"/>
            <a:ext cx="2194560" cy="1371600"/>
          </a:xfrm>
          <a:prstGeom prst="round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Decide why patients will be engaged in the </a:t>
            </a:r>
            <a:r>
              <a:rPr lang="en-US" sz="1800" kern="0" dirty="0">
                <a:solidFill>
                  <a:prstClr val="white"/>
                </a:solidFill>
                <a:latin typeface="Calibri" panose="020F0502020204030204"/>
              </a:rPr>
              <a:t>clinical trial</a:t>
            </a:r>
            <a:endPar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18" name="Oval 17">
            <a:extLst>
              <a:ext uri="{FF2B5EF4-FFF2-40B4-BE49-F238E27FC236}">
                <a16:creationId xmlns:a16="http://schemas.microsoft.com/office/drawing/2014/main" id="{20CB271A-9B0C-D546-856A-71A804C60CA7}"/>
              </a:ext>
            </a:extLst>
          </p:cNvPr>
          <p:cNvSpPr>
            <a:spLocks noChangeAspect="1"/>
          </p:cNvSpPr>
          <p:nvPr/>
        </p:nvSpPr>
        <p:spPr>
          <a:xfrm>
            <a:off x="2420394" y="649096"/>
            <a:ext cx="914400" cy="914400"/>
          </a:xfrm>
          <a:prstGeom prst="ellipse">
            <a:avLst/>
          </a:prstGeom>
          <a:solidFill>
            <a:srgbClr val="5B9BD5"/>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1</a:t>
            </a:r>
          </a:p>
        </p:txBody>
      </p:sp>
      <p:sp>
        <p:nvSpPr>
          <p:cNvPr id="19" name="Rounded Rectangle 18">
            <a:extLst>
              <a:ext uri="{FF2B5EF4-FFF2-40B4-BE49-F238E27FC236}">
                <a16:creationId xmlns:a16="http://schemas.microsoft.com/office/drawing/2014/main" id="{F5104A45-265F-EE44-8225-EA822A33FE1D}"/>
              </a:ext>
            </a:extLst>
          </p:cNvPr>
          <p:cNvSpPr/>
          <p:nvPr/>
        </p:nvSpPr>
        <p:spPr>
          <a:xfrm>
            <a:off x="4814363" y="1946510"/>
            <a:ext cx="6858000" cy="1416545"/>
          </a:xfrm>
          <a:prstGeom prst="roundRect">
            <a:avLst/>
          </a:prstGeom>
          <a:solidFill>
            <a:srgbClr val="5B9BD5">
              <a:lumMod val="20000"/>
              <a:lumOff val="80000"/>
            </a:srgbClr>
          </a:solidFill>
          <a:ln w="12700" cap="flat" cmpd="sng" algn="ctr">
            <a:noFill/>
            <a:prstDash val="solid"/>
            <a:miter lim="800000"/>
          </a:ln>
          <a:effectLst/>
        </p:spPr>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What type of patients are needed for the project?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Do the patients need to have a specific experience?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Should there be more than one patient included?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How will patients be identified?</a:t>
            </a:r>
          </a:p>
        </p:txBody>
      </p:sp>
      <p:sp>
        <p:nvSpPr>
          <p:cNvPr id="20" name="Rounded Rectangle 19">
            <a:extLst>
              <a:ext uri="{FF2B5EF4-FFF2-40B4-BE49-F238E27FC236}">
                <a16:creationId xmlns:a16="http://schemas.microsoft.com/office/drawing/2014/main" id="{7959DB82-18B7-3941-A6CB-31C1444350B6}"/>
              </a:ext>
            </a:extLst>
          </p:cNvPr>
          <p:cNvSpPr/>
          <p:nvPr/>
        </p:nvSpPr>
        <p:spPr>
          <a:xfrm>
            <a:off x="3141059" y="1970775"/>
            <a:ext cx="2194560" cy="1371600"/>
          </a:xfrm>
          <a:prstGeom prst="roundRect">
            <a:avLst/>
          </a:prstGeom>
          <a:solidFill>
            <a:srgbClr val="5B9BD5">
              <a:lumMod val="75000"/>
            </a:srgbClr>
          </a:solidFill>
          <a:ln w="12700" cap="flat" cmpd="sng" algn="ctr">
            <a:noFill/>
            <a:prstDash val="solid"/>
            <a:miter lim="800000"/>
          </a:ln>
          <a:effectLst/>
        </p:spPr>
        <p:txBody>
          <a:bodyPr l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Identify patients for </a:t>
            </a:r>
            <a:r>
              <a:rPr lang="en-US" sz="1800" kern="0" dirty="0">
                <a:solidFill>
                  <a:prstClr val="white"/>
                </a:solidFill>
                <a:latin typeface="Calibri" panose="020F0502020204030204"/>
              </a:rPr>
              <a:t>the clinical trial</a:t>
            </a:r>
            <a:endPar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21" name="Oval 20">
            <a:extLst>
              <a:ext uri="{FF2B5EF4-FFF2-40B4-BE49-F238E27FC236}">
                <a16:creationId xmlns:a16="http://schemas.microsoft.com/office/drawing/2014/main" id="{F3594647-3789-3B48-B2C1-5C62BC1EED6E}"/>
              </a:ext>
            </a:extLst>
          </p:cNvPr>
          <p:cNvSpPr>
            <a:spLocks noChangeAspect="1"/>
          </p:cNvSpPr>
          <p:nvPr/>
        </p:nvSpPr>
        <p:spPr>
          <a:xfrm>
            <a:off x="2420394" y="2186731"/>
            <a:ext cx="914400" cy="914400"/>
          </a:xfrm>
          <a:prstGeom prst="ellipse">
            <a:avLst/>
          </a:prstGeom>
          <a:solidFill>
            <a:srgbClr val="5B9BD5"/>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2</a:t>
            </a:r>
          </a:p>
        </p:txBody>
      </p:sp>
      <p:sp>
        <p:nvSpPr>
          <p:cNvPr id="22" name="Rounded Rectangle 21">
            <a:extLst>
              <a:ext uri="{FF2B5EF4-FFF2-40B4-BE49-F238E27FC236}">
                <a16:creationId xmlns:a16="http://schemas.microsoft.com/office/drawing/2014/main" id="{7E77E05D-66A8-2646-883A-A1391A9132B1}"/>
              </a:ext>
            </a:extLst>
          </p:cNvPr>
          <p:cNvSpPr/>
          <p:nvPr/>
        </p:nvSpPr>
        <p:spPr>
          <a:xfrm>
            <a:off x="4814363" y="3477131"/>
            <a:ext cx="6858000" cy="1416545"/>
          </a:xfrm>
          <a:prstGeom prst="roundRect">
            <a:avLst/>
          </a:prstGeom>
          <a:solidFill>
            <a:srgbClr val="5B9BD5">
              <a:lumMod val="20000"/>
              <a:lumOff val="80000"/>
            </a:srgbClr>
          </a:solidFill>
          <a:ln w="12700" cap="flat" cmpd="sng" algn="ctr">
            <a:noFill/>
            <a:prstDash val="solid"/>
            <a:miter lim="800000"/>
          </a:ln>
          <a:effectLst/>
        </p:spPr>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What is the role of patients on the project?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What will patients be required to do?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Will patients be involved at different levels?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What is the expectation of the patient? </a:t>
            </a:r>
          </a:p>
        </p:txBody>
      </p:sp>
      <p:sp>
        <p:nvSpPr>
          <p:cNvPr id="23" name="Rounded Rectangle 22">
            <a:extLst>
              <a:ext uri="{FF2B5EF4-FFF2-40B4-BE49-F238E27FC236}">
                <a16:creationId xmlns:a16="http://schemas.microsoft.com/office/drawing/2014/main" id="{17AC1015-9409-D24D-A520-55626D8C7FDF}"/>
              </a:ext>
            </a:extLst>
          </p:cNvPr>
          <p:cNvSpPr/>
          <p:nvPr/>
        </p:nvSpPr>
        <p:spPr>
          <a:xfrm>
            <a:off x="3141059" y="3501396"/>
            <a:ext cx="2194560" cy="1371600"/>
          </a:xfrm>
          <a:prstGeom prst="round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Discuss roles, responsibilities,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and expectations</a:t>
            </a:r>
          </a:p>
        </p:txBody>
      </p:sp>
      <p:sp>
        <p:nvSpPr>
          <p:cNvPr id="24" name="Oval 23">
            <a:extLst>
              <a:ext uri="{FF2B5EF4-FFF2-40B4-BE49-F238E27FC236}">
                <a16:creationId xmlns:a16="http://schemas.microsoft.com/office/drawing/2014/main" id="{160AE1A9-B450-BF4D-A547-79E9E665779C}"/>
              </a:ext>
            </a:extLst>
          </p:cNvPr>
          <p:cNvSpPr>
            <a:spLocks noChangeAspect="1"/>
          </p:cNvSpPr>
          <p:nvPr/>
        </p:nvSpPr>
        <p:spPr>
          <a:xfrm>
            <a:off x="2420394" y="3717352"/>
            <a:ext cx="914400" cy="914400"/>
          </a:xfrm>
          <a:prstGeom prst="ellipse">
            <a:avLst/>
          </a:prstGeom>
          <a:solidFill>
            <a:srgbClr val="5B9BD5"/>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3</a:t>
            </a:r>
          </a:p>
        </p:txBody>
      </p:sp>
      <p:sp>
        <p:nvSpPr>
          <p:cNvPr id="25" name="Rounded Rectangle 24">
            <a:extLst>
              <a:ext uri="{FF2B5EF4-FFF2-40B4-BE49-F238E27FC236}">
                <a16:creationId xmlns:a16="http://schemas.microsoft.com/office/drawing/2014/main" id="{D2364C3E-36C4-6940-827A-D28EEFC3DF35}"/>
              </a:ext>
            </a:extLst>
          </p:cNvPr>
          <p:cNvSpPr/>
          <p:nvPr/>
        </p:nvSpPr>
        <p:spPr>
          <a:xfrm>
            <a:off x="4814363" y="5040297"/>
            <a:ext cx="6858000" cy="1416545"/>
          </a:xfrm>
          <a:prstGeom prst="roundRect">
            <a:avLst/>
          </a:prstGeom>
          <a:solidFill>
            <a:srgbClr val="5B9BD5">
              <a:lumMod val="20000"/>
              <a:lumOff val="80000"/>
            </a:srgbClr>
          </a:solidFill>
          <a:ln w="12700" cap="flat" cmpd="sng" algn="ctr">
            <a:noFill/>
            <a:prstDash val="solid"/>
            <a:miter lim="800000"/>
          </a:ln>
          <a:effectLst/>
        </p:spPr>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How often will the study team and patients communicate?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How will the study</a:t>
            </a:r>
            <a:r>
              <a:rPr kumimoji="0" lang="en-US" sz="1800" b="0" i="0" u="none" strike="noStrike" kern="0" cap="none" spc="0" normalizeH="0" noProof="0" dirty="0">
                <a:ln>
                  <a:noFill/>
                </a:ln>
                <a:solidFill>
                  <a:prstClr val="black"/>
                </a:solidFill>
                <a:effectLst/>
                <a:uLnTx/>
                <a:uFillTx/>
                <a:latin typeface="Calibri" panose="020F0502020204030204"/>
                <a:ea typeface="ＭＳ Ｐゴシック" panose="020B0600070205080204" pitchFamily="34" charset="-128"/>
                <a:cs typeface="+mn-cs"/>
              </a:rPr>
              <a:t> team</a:t>
            </a: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and patients communicate?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Who are the contact people on the study team and their roles?</a:t>
            </a:r>
          </a:p>
        </p:txBody>
      </p:sp>
      <p:sp>
        <p:nvSpPr>
          <p:cNvPr id="26" name="Rounded Rectangle 25">
            <a:extLst>
              <a:ext uri="{FF2B5EF4-FFF2-40B4-BE49-F238E27FC236}">
                <a16:creationId xmlns:a16="http://schemas.microsoft.com/office/drawing/2014/main" id="{BDE26A8C-6B43-C740-B71C-1F888797FFC7}"/>
              </a:ext>
            </a:extLst>
          </p:cNvPr>
          <p:cNvSpPr/>
          <p:nvPr/>
        </p:nvSpPr>
        <p:spPr>
          <a:xfrm>
            <a:off x="3141059" y="5064562"/>
            <a:ext cx="2194560" cy="1371600"/>
          </a:xfrm>
          <a:prstGeom prst="round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Discuss how </a:t>
            </a:r>
            <a:r>
              <a:rPr lang="en-US" sz="1800" kern="0" dirty="0">
                <a:solidFill>
                  <a:prstClr val="white"/>
                </a:solidFill>
                <a:latin typeface="Calibri" panose="020F0502020204030204"/>
              </a:rPr>
              <a:t>the study team</a:t>
            </a:r>
            <a:r>
              <a:rPr kumimoji="0" 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and patients will communicate</a:t>
            </a:r>
          </a:p>
        </p:txBody>
      </p:sp>
      <p:sp>
        <p:nvSpPr>
          <p:cNvPr id="27" name="Oval 26">
            <a:extLst>
              <a:ext uri="{FF2B5EF4-FFF2-40B4-BE49-F238E27FC236}">
                <a16:creationId xmlns:a16="http://schemas.microsoft.com/office/drawing/2014/main" id="{0377E51B-1A05-A344-9C20-23F365B03F51}"/>
              </a:ext>
            </a:extLst>
          </p:cNvPr>
          <p:cNvSpPr>
            <a:spLocks noChangeAspect="1"/>
          </p:cNvSpPr>
          <p:nvPr/>
        </p:nvSpPr>
        <p:spPr>
          <a:xfrm>
            <a:off x="2420394" y="5280518"/>
            <a:ext cx="914400" cy="914400"/>
          </a:xfrm>
          <a:prstGeom prst="ellipse">
            <a:avLst/>
          </a:prstGeom>
          <a:solidFill>
            <a:srgbClr val="5B9BD5"/>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4</a:t>
            </a:r>
          </a:p>
        </p:txBody>
      </p:sp>
      <p:sp>
        <p:nvSpPr>
          <p:cNvPr id="2" name="TextBox 1"/>
          <p:cNvSpPr txBox="1"/>
          <p:nvPr/>
        </p:nvSpPr>
        <p:spPr>
          <a:xfrm>
            <a:off x="244884" y="1836109"/>
            <a:ext cx="1741888" cy="1323439"/>
          </a:xfrm>
          <a:prstGeom prst="rect">
            <a:avLst/>
          </a:prstGeom>
          <a:noFill/>
        </p:spPr>
        <p:txBody>
          <a:bodyPr wrap="none" rtlCol="0">
            <a:spAutoFit/>
          </a:bodyPr>
          <a:lstStyle/>
          <a:p>
            <a:pPr algn="ctr"/>
            <a:r>
              <a:rPr lang="en-US" sz="4000" b="1" cap="small" dirty="0">
                <a:solidFill>
                  <a:schemeClr val="accent1"/>
                </a:solidFill>
                <a:latin typeface="Tahoma" panose="020B0604030504040204" pitchFamily="34" charset="0"/>
                <a:ea typeface="Tahoma" panose="020B0604030504040204" pitchFamily="34" charset="0"/>
                <a:cs typeface="Tahoma" panose="020B0604030504040204" pitchFamily="34" charset="0"/>
              </a:rPr>
              <a:t>Steps</a:t>
            </a:r>
          </a:p>
          <a:p>
            <a:pPr algn="ctr"/>
            <a:r>
              <a:rPr lang="en-US" sz="2000" dirty="0">
                <a:latin typeface="Tahoma" panose="020B0604030504040204" pitchFamily="34" charset="0"/>
                <a:ea typeface="Tahoma" panose="020B0604030504040204" pitchFamily="34" charset="0"/>
                <a:cs typeface="Tahoma" panose="020B0604030504040204" pitchFamily="34" charset="0"/>
              </a:rPr>
              <a:t>to meaningful</a:t>
            </a:r>
          </a:p>
          <a:p>
            <a:pPr algn="ctr"/>
            <a:r>
              <a:rPr lang="en-US" sz="2000" dirty="0">
                <a:latin typeface="Tahoma" panose="020B0604030504040204" pitchFamily="34" charset="0"/>
                <a:ea typeface="Tahoma" panose="020B0604030504040204" pitchFamily="34" charset="0"/>
                <a:cs typeface="Tahoma" panose="020B0604030504040204" pitchFamily="34" charset="0"/>
              </a:rPr>
              <a:t>engagement</a:t>
            </a:r>
          </a:p>
        </p:txBody>
      </p:sp>
      <p:sp>
        <p:nvSpPr>
          <p:cNvPr id="6" name="Half Frame 5"/>
          <p:cNvSpPr/>
          <p:nvPr/>
        </p:nvSpPr>
        <p:spPr>
          <a:xfrm>
            <a:off x="176214" y="4872996"/>
            <a:ext cx="609600" cy="523734"/>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p:cNvSpPr/>
          <p:nvPr/>
        </p:nvSpPr>
        <p:spPr>
          <a:xfrm>
            <a:off x="593074" y="4516563"/>
            <a:ext cx="609600" cy="523734"/>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p:cNvSpPr/>
          <p:nvPr/>
        </p:nvSpPr>
        <p:spPr>
          <a:xfrm>
            <a:off x="1009934" y="4153499"/>
            <a:ext cx="609600" cy="523734"/>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p:cNvSpPr/>
          <p:nvPr/>
        </p:nvSpPr>
        <p:spPr>
          <a:xfrm>
            <a:off x="1421693" y="3790435"/>
            <a:ext cx="609600" cy="523734"/>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L-Shape 6"/>
          <p:cNvSpPr/>
          <p:nvPr/>
        </p:nvSpPr>
        <p:spPr>
          <a:xfrm flipH="1">
            <a:off x="329651" y="4808557"/>
            <a:ext cx="439518" cy="438610"/>
          </a:xfrm>
          <a:prstGeom prst="corner">
            <a:avLst>
              <a:gd name="adj1" fmla="val 50000"/>
              <a:gd name="adj2" fmla="val 391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Shape 30"/>
          <p:cNvSpPr/>
          <p:nvPr/>
        </p:nvSpPr>
        <p:spPr>
          <a:xfrm flipH="1">
            <a:off x="753505" y="4443255"/>
            <a:ext cx="439518" cy="438610"/>
          </a:xfrm>
          <a:prstGeom prst="corner">
            <a:avLst>
              <a:gd name="adj1" fmla="val 50000"/>
              <a:gd name="adj2" fmla="val 391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Shape 31"/>
          <p:cNvSpPr/>
          <p:nvPr/>
        </p:nvSpPr>
        <p:spPr>
          <a:xfrm flipH="1">
            <a:off x="1175895" y="4041299"/>
            <a:ext cx="439518" cy="438610"/>
          </a:xfrm>
          <a:prstGeom prst="corner">
            <a:avLst>
              <a:gd name="adj1" fmla="val 50000"/>
              <a:gd name="adj2" fmla="val 391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6214" y="5199321"/>
            <a:ext cx="592955" cy="197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64140" y="4806234"/>
            <a:ext cx="1271195" cy="590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Shape 33"/>
          <p:cNvSpPr/>
          <p:nvPr/>
        </p:nvSpPr>
        <p:spPr>
          <a:xfrm flipH="1">
            <a:off x="1595817" y="3790435"/>
            <a:ext cx="439518" cy="306964"/>
          </a:xfrm>
          <a:prstGeom prst="corner">
            <a:avLst>
              <a:gd name="adj1" fmla="val 50000"/>
              <a:gd name="adj2" fmla="val 752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50460" y="4395380"/>
            <a:ext cx="884875" cy="590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78789" y="4094583"/>
            <a:ext cx="556546" cy="3320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7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B9CD3"/>
                </a:solidFill>
              </a:rPr>
              <a:t>Patient Advocate Engagement</a:t>
            </a:r>
          </a:p>
        </p:txBody>
      </p:sp>
      <p:sp>
        <p:nvSpPr>
          <p:cNvPr id="3" name="Text Placeholder 2"/>
          <p:cNvSpPr>
            <a:spLocks noGrp="1"/>
          </p:cNvSpPr>
          <p:nvPr>
            <p:ph type="body" idx="1"/>
          </p:nvPr>
        </p:nvSpPr>
        <p:spPr/>
        <p:txBody>
          <a:bodyPr>
            <a:normAutofit/>
          </a:bodyPr>
          <a:lstStyle/>
          <a:p>
            <a:r>
              <a:rPr lang="en-US" sz="4000" dirty="0"/>
              <a:t>Alliance for Clinical Trials in Oncology</a:t>
            </a:r>
          </a:p>
        </p:txBody>
      </p:sp>
    </p:spTree>
    <p:extLst>
      <p:ext uri="{BB962C8B-B14F-4D97-AF65-F5344CB8AC3E}">
        <p14:creationId xmlns:p14="http://schemas.microsoft.com/office/powerpoint/2010/main" val="1190640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70" y="1382311"/>
            <a:ext cx="3218688" cy="36880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458" y="1382311"/>
            <a:ext cx="4086946" cy="2207162"/>
          </a:xfrm>
          <a:prstGeom prst="rect">
            <a:avLst/>
          </a:prstGeom>
        </p:spPr>
      </p:pic>
      <p:sp>
        <p:nvSpPr>
          <p:cNvPr id="12295" name="TextBox 12">
            <a:extLst>
              <a:ext uri="{FF2B5EF4-FFF2-40B4-BE49-F238E27FC236}">
                <a16:creationId xmlns:a16="http://schemas.microsoft.com/office/drawing/2014/main" id="{E71430CF-FFB0-3646-B424-AA091B03D35C}"/>
              </a:ext>
            </a:extLst>
          </p:cNvPr>
          <p:cNvSpPr txBox="1">
            <a:spLocks noChangeArrowheads="1"/>
          </p:cNvSpPr>
          <p:nvPr/>
        </p:nvSpPr>
        <p:spPr bwMode="auto">
          <a:xfrm>
            <a:off x="932003" y="1382311"/>
            <a:ext cx="231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Arial" panose="020B0604020202020204" pitchFamily="34" charset="0"/>
                <a:ea typeface="ＭＳ Ｐゴシック" panose="020B0600070205080204" pitchFamily="34" charset="-128"/>
              </a:defRPr>
            </a:lvl1pPr>
            <a:lvl2pPr marL="742950" indent="-285750">
              <a:defRPr sz="4400">
                <a:solidFill>
                  <a:schemeClr val="tx2"/>
                </a:solidFill>
                <a:latin typeface="Arial" panose="020B0604020202020204" pitchFamily="34" charset="0"/>
                <a:ea typeface="ＭＳ Ｐゴシック" panose="020B0600070205080204" pitchFamily="34" charset="-128"/>
              </a:defRPr>
            </a:lvl2pPr>
            <a:lvl3pPr marL="1143000" indent="-228600">
              <a:defRPr sz="4400">
                <a:solidFill>
                  <a:schemeClr val="tx2"/>
                </a:solidFill>
                <a:latin typeface="Arial" panose="020B0604020202020204" pitchFamily="34" charset="0"/>
                <a:ea typeface="ＭＳ Ｐゴシック" panose="020B0600070205080204" pitchFamily="34" charset="-128"/>
              </a:defRPr>
            </a:lvl3pPr>
            <a:lvl4pPr marL="1600200" indent="-228600">
              <a:defRPr sz="4400">
                <a:solidFill>
                  <a:schemeClr val="tx2"/>
                </a:solidFill>
                <a:latin typeface="Arial" panose="020B0604020202020204" pitchFamily="34" charset="0"/>
                <a:ea typeface="ＭＳ Ｐゴシック" panose="020B0600070205080204" pitchFamily="34" charset="-128"/>
              </a:defRPr>
            </a:lvl4pPr>
            <a:lvl5pPr marL="2057400" indent="-228600">
              <a:defRPr sz="4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ctr" eaLnBrk="1" hangingPunct="1"/>
            <a:r>
              <a:rPr lang="en-US" altLang="en-US" sz="1600">
                <a:solidFill>
                  <a:schemeClr val="bg1"/>
                </a:solidFill>
              </a:rPr>
              <a:t>Nov 2018 PAC Meeting</a:t>
            </a:r>
          </a:p>
        </p:txBody>
      </p:sp>
      <p:sp>
        <p:nvSpPr>
          <p:cNvPr id="12296" name="TextBox 15">
            <a:extLst>
              <a:ext uri="{FF2B5EF4-FFF2-40B4-BE49-F238E27FC236}">
                <a16:creationId xmlns:a16="http://schemas.microsoft.com/office/drawing/2014/main" id="{1E2262FC-97FE-5B43-B63C-EF5CF45694C6}"/>
              </a:ext>
            </a:extLst>
          </p:cNvPr>
          <p:cNvSpPr txBox="1">
            <a:spLocks noChangeArrowheads="1"/>
          </p:cNvSpPr>
          <p:nvPr/>
        </p:nvSpPr>
        <p:spPr bwMode="auto">
          <a:xfrm>
            <a:off x="4887386" y="3123833"/>
            <a:ext cx="2335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Arial" panose="020B0604020202020204" pitchFamily="34" charset="0"/>
                <a:ea typeface="ＭＳ Ｐゴシック" panose="020B0600070205080204" pitchFamily="34" charset="-128"/>
              </a:defRPr>
            </a:lvl1pPr>
            <a:lvl2pPr marL="742950" indent="-285750">
              <a:defRPr sz="4400">
                <a:solidFill>
                  <a:schemeClr val="tx2"/>
                </a:solidFill>
                <a:latin typeface="Arial" panose="020B0604020202020204" pitchFamily="34" charset="0"/>
                <a:ea typeface="ＭＳ Ｐゴシック" panose="020B0600070205080204" pitchFamily="34" charset="-128"/>
              </a:defRPr>
            </a:lvl2pPr>
            <a:lvl3pPr marL="1143000" indent="-228600">
              <a:defRPr sz="4400">
                <a:solidFill>
                  <a:schemeClr val="tx2"/>
                </a:solidFill>
                <a:latin typeface="Arial" panose="020B0604020202020204" pitchFamily="34" charset="0"/>
                <a:ea typeface="ＭＳ Ｐゴシック" panose="020B0600070205080204" pitchFamily="34" charset="-128"/>
              </a:defRPr>
            </a:lvl3pPr>
            <a:lvl4pPr marL="1600200" indent="-228600">
              <a:defRPr sz="4400">
                <a:solidFill>
                  <a:schemeClr val="tx2"/>
                </a:solidFill>
                <a:latin typeface="Arial" panose="020B0604020202020204" pitchFamily="34" charset="0"/>
                <a:ea typeface="ＭＳ Ｐゴシック" panose="020B0600070205080204" pitchFamily="34" charset="-128"/>
              </a:defRPr>
            </a:lvl4pPr>
            <a:lvl5pPr marL="2057400" indent="-228600">
              <a:defRPr sz="4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ctr" eaLnBrk="1" hangingPunct="1"/>
            <a:r>
              <a:rPr lang="en-US" altLang="en-US" sz="1600" dirty="0">
                <a:solidFill>
                  <a:schemeClr val="bg1"/>
                </a:solidFill>
              </a:rPr>
              <a:t>May 2016 PAC Meeting</a:t>
            </a:r>
          </a:p>
        </p:txBody>
      </p:sp>
      <p:sp>
        <p:nvSpPr>
          <p:cNvPr id="2" name="Title 1"/>
          <p:cNvSpPr>
            <a:spLocks noGrp="1"/>
          </p:cNvSpPr>
          <p:nvPr>
            <p:ph type="title"/>
          </p:nvPr>
        </p:nvSpPr>
        <p:spPr>
          <a:xfrm>
            <a:off x="248995" y="451045"/>
            <a:ext cx="10515600" cy="548640"/>
          </a:xfrm>
        </p:spPr>
        <p:txBody>
          <a:bodyPr/>
          <a:lstStyle/>
          <a:p>
            <a:r>
              <a:rPr lang="en-US" sz="3200" dirty="0"/>
              <a:t>Alliance for Clinical Trials in Oncology</a:t>
            </a:r>
            <a:br>
              <a:rPr lang="en-US" sz="3200" dirty="0"/>
            </a:br>
            <a:r>
              <a:rPr lang="en-US" sz="3200" dirty="0"/>
              <a:t>Patient Advocate Committee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698" y="2697049"/>
            <a:ext cx="3255264" cy="195681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70" y="4504665"/>
            <a:ext cx="2769606" cy="151069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2863" y="3799311"/>
            <a:ext cx="3895597" cy="224465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6901" y="1382311"/>
            <a:ext cx="3628567" cy="2720339"/>
          </a:xfrm>
          <a:prstGeom prst="rect">
            <a:avLst/>
          </a:prstGeom>
        </p:spPr>
      </p:pic>
      <p:sp>
        <p:nvSpPr>
          <p:cNvPr id="13" name="TextBox 15">
            <a:extLst>
              <a:ext uri="{FF2B5EF4-FFF2-40B4-BE49-F238E27FC236}">
                <a16:creationId xmlns:a16="http://schemas.microsoft.com/office/drawing/2014/main" id="{1E2262FC-97FE-5B43-B63C-EF5CF45694C6}"/>
              </a:ext>
            </a:extLst>
          </p:cNvPr>
          <p:cNvSpPr txBox="1">
            <a:spLocks noChangeArrowheads="1"/>
          </p:cNvSpPr>
          <p:nvPr/>
        </p:nvSpPr>
        <p:spPr bwMode="auto">
          <a:xfrm>
            <a:off x="8664632" y="1382312"/>
            <a:ext cx="2335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Arial" panose="020B0604020202020204" pitchFamily="34" charset="0"/>
                <a:ea typeface="ＭＳ Ｐゴシック" panose="020B0600070205080204" pitchFamily="34" charset="-128"/>
              </a:defRPr>
            </a:lvl1pPr>
            <a:lvl2pPr marL="742950" indent="-285750">
              <a:defRPr sz="4400">
                <a:solidFill>
                  <a:schemeClr val="tx2"/>
                </a:solidFill>
                <a:latin typeface="Arial" panose="020B0604020202020204" pitchFamily="34" charset="0"/>
                <a:ea typeface="ＭＳ Ｐゴシック" panose="020B0600070205080204" pitchFamily="34" charset="-128"/>
              </a:defRPr>
            </a:lvl2pPr>
            <a:lvl3pPr marL="1143000" indent="-228600">
              <a:defRPr sz="4400">
                <a:solidFill>
                  <a:schemeClr val="tx2"/>
                </a:solidFill>
                <a:latin typeface="Arial" panose="020B0604020202020204" pitchFamily="34" charset="0"/>
                <a:ea typeface="ＭＳ Ｐゴシック" panose="020B0600070205080204" pitchFamily="34" charset="-128"/>
              </a:defRPr>
            </a:lvl3pPr>
            <a:lvl4pPr marL="1600200" indent="-228600">
              <a:defRPr sz="4400">
                <a:solidFill>
                  <a:schemeClr val="tx2"/>
                </a:solidFill>
                <a:latin typeface="Arial" panose="020B0604020202020204" pitchFamily="34" charset="0"/>
                <a:ea typeface="ＭＳ Ｐゴシック" panose="020B0600070205080204" pitchFamily="34" charset="-128"/>
              </a:defRPr>
            </a:lvl4pPr>
            <a:lvl5pPr marL="2057400" indent="-228600">
              <a:defRPr sz="4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ctr" eaLnBrk="1" hangingPunct="1"/>
            <a:r>
              <a:rPr lang="en-US" altLang="en-US" sz="1600" dirty="0">
                <a:solidFill>
                  <a:schemeClr val="tx1"/>
                </a:solidFill>
              </a:rPr>
              <a:t>May 2019 PAC Meeting</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0388" y="3625216"/>
            <a:ext cx="2429012" cy="1668325"/>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t="24487"/>
          <a:stretch/>
        </p:blipFill>
        <p:spPr>
          <a:xfrm>
            <a:off x="8316874" y="4900977"/>
            <a:ext cx="2415654" cy="1142986"/>
          </a:xfrm>
          <a:prstGeom prst="rect">
            <a:avLst/>
          </a:prstGeom>
        </p:spPr>
      </p:pic>
      <p:sp>
        <p:nvSpPr>
          <p:cNvPr id="16" name="Oval 15"/>
          <p:cNvSpPr/>
          <p:nvPr/>
        </p:nvSpPr>
        <p:spPr>
          <a:xfrm>
            <a:off x="10927256" y="0"/>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7" name="TextBox 16"/>
          <p:cNvSpPr txBox="1"/>
          <p:nvPr/>
        </p:nvSpPr>
        <p:spPr>
          <a:xfrm>
            <a:off x="10946411" y="361760"/>
            <a:ext cx="1107996" cy="369332"/>
          </a:xfrm>
          <a:prstGeom prst="rect">
            <a:avLst/>
          </a:prstGeom>
          <a:noFill/>
        </p:spPr>
        <p:txBody>
          <a:bodyPr wrap="none" rtlCol="0">
            <a:spAutoFit/>
          </a:bodyPr>
          <a:lstStyle/>
          <a:p>
            <a:r>
              <a:rPr lang="en-US" sz="1800" b="1" cap="small" dirty="0">
                <a:solidFill>
                  <a:schemeClr val="bg1"/>
                </a:solidFill>
              </a:rPr>
              <a:t>Example</a:t>
            </a:r>
            <a:endParaRPr lang="en-US" sz="1800" dirty="0">
              <a:solidFill>
                <a:schemeClr val="bg1"/>
              </a:solidFill>
            </a:endParaRPr>
          </a:p>
        </p:txBody>
      </p:sp>
      <p:sp>
        <p:nvSpPr>
          <p:cNvPr id="12297" name="TextBox 16">
            <a:extLst>
              <a:ext uri="{FF2B5EF4-FFF2-40B4-BE49-F238E27FC236}">
                <a16:creationId xmlns:a16="http://schemas.microsoft.com/office/drawing/2014/main" id="{12EE366A-8B2D-E944-8872-DADA578BB489}"/>
              </a:ext>
            </a:extLst>
          </p:cNvPr>
          <p:cNvSpPr txBox="1">
            <a:spLocks noChangeArrowheads="1"/>
          </p:cNvSpPr>
          <p:nvPr/>
        </p:nvSpPr>
        <p:spPr bwMode="auto">
          <a:xfrm>
            <a:off x="4775036" y="5673759"/>
            <a:ext cx="2497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Arial" panose="020B0604020202020204" pitchFamily="34" charset="0"/>
                <a:ea typeface="ＭＳ Ｐゴシック" panose="020B0600070205080204" pitchFamily="34" charset="-128"/>
              </a:defRPr>
            </a:lvl1pPr>
            <a:lvl2pPr marL="742950" indent="-285750">
              <a:defRPr sz="4400">
                <a:solidFill>
                  <a:schemeClr val="tx2"/>
                </a:solidFill>
                <a:latin typeface="Arial" panose="020B0604020202020204" pitchFamily="34" charset="0"/>
                <a:ea typeface="ＭＳ Ｐゴシック" panose="020B0600070205080204" pitchFamily="34" charset="-128"/>
              </a:defRPr>
            </a:lvl2pPr>
            <a:lvl3pPr marL="1143000" indent="-228600">
              <a:defRPr sz="4400">
                <a:solidFill>
                  <a:schemeClr val="tx2"/>
                </a:solidFill>
                <a:latin typeface="Arial" panose="020B0604020202020204" pitchFamily="34" charset="0"/>
                <a:ea typeface="ＭＳ Ｐゴシック" panose="020B0600070205080204" pitchFamily="34" charset="-128"/>
              </a:defRPr>
            </a:lvl3pPr>
            <a:lvl4pPr marL="1600200" indent="-228600">
              <a:defRPr sz="4400">
                <a:solidFill>
                  <a:schemeClr val="tx2"/>
                </a:solidFill>
                <a:latin typeface="Arial" panose="020B0604020202020204" pitchFamily="34" charset="0"/>
                <a:ea typeface="ＭＳ Ｐゴシック" panose="020B0600070205080204" pitchFamily="34" charset="-128"/>
              </a:defRPr>
            </a:lvl4pPr>
            <a:lvl5pPr marL="2057400" indent="-228600">
              <a:defRPr sz="4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algn="ctr" eaLnBrk="1" hangingPunct="1"/>
            <a:r>
              <a:rPr lang="en-US" altLang="en-US" sz="1600" dirty="0">
                <a:solidFill>
                  <a:schemeClr val="bg1"/>
                </a:solidFill>
              </a:rPr>
              <a:t>Nov 2018 Poster Session</a:t>
            </a:r>
          </a:p>
        </p:txBody>
      </p:sp>
    </p:spTree>
    <p:extLst>
      <p:ext uri="{BB962C8B-B14F-4D97-AF65-F5344CB8AC3E}">
        <p14:creationId xmlns:p14="http://schemas.microsoft.com/office/powerpoint/2010/main" val="2586446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mn-lt"/>
              </a:rPr>
              <a:t>Key Patient Advocate Roles in the Alliance</a:t>
            </a:r>
          </a:p>
        </p:txBody>
      </p:sp>
      <p:sp>
        <p:nvSpPr>
          <p:cNvPr id="10" name="TextBox 9"/>
          <p:cNvSpPr txBox="1"/>
          <p:nvPr/>
        </p:nvSpPr>
        <p:spPr>
          <a:xfrm>
            <a:off x="3219681" y="2640438"/>
            <a:ext cx="2743200" cy="1828800"/>
          </a:xfrm>
          <a:prstGeom prst="rect">
            <a:avLst/>
          </a:prstGeom>
          <a:solidFill>
            <a:schemeClr val="accent6">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R="0" lvl="0" defTabSz="914400" rtl="0" eaLnBrk="0" fontAlgn="base" latinLnBrk="0" hangingPunct="0">
              <a:lnSpc>
                <a:spcPct val="100000"/>
              </a:lnSpc>
              <a:spcBef>
                <a:spcPct val="0"/>
              </a:spcBef>
              <a:spcAft>
                <a:spcPts val="600"/>
              </a:spcAft>
              <a:buClrTx/>
              <a:buSzTx/>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Concept Review</a:t>
            </a:r>
          </a:p>
        </p:txBody>
      </p:sp>
      <p:sp>
        <p:nvSpPr>
          <p:cNvPr id="11" name="TextBox 10"/>
          <p:cNvSpPr txBox="1"/>
          <p:nvPr/>
        </p:nvSpPr>
        <p:spPr>
          <a:xfrm>
            <a:off x="233000" y="2640438"/>
            <a:ext cx="2743200" cy="1828800"/>
          </a:xfrm>
          <a:prstGeom prst="rect">
            <a:avLst/>
          </a:prstGeom>
          <a:solidFill>
            <a:schemeClr val="accent5">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R="0" lvl="0" defTabSz="914400" rtl="0" eaLnBrk="0" fontAlgn="base" latinLnBrk="0" hangingPunct="0">
              <a:lnSpc>
                <a:spcPct val="100000"/>
              </a:lnSpc>
              <a:spcBef>
                <a:spcPct val="0"/>
              </a:spcBef>
              <a:spcAft>
                <a:spcPts val="600"/>
              </a:spcAft>
              <a:buClrTx/>
              <a:buSzTx/>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Participate in Committees</a:t>
            </a:r>
          </a:p>
        </p:txBody>
      </p:sp>
      <p:sp>
        <p:nvSpPr>
          <p:cNvPr id="12" name="TextBox 11"/>
          <p:cNvSpPr txBox="1"/>
          <p:nvPr/>
        </p:nvSpPr>
        <p:spPr>
          <a:xfrm>
            <a:off x="6206362" y="2640438"/>
            <a:ext cx="2743200" cy="1828800"/>
          </a:xfrm>
          <a:prstGeom prst="rect">
            <a:avLst/>
          </a:prstGeom>
          <a:solidFill>
            <a:schemeClr val="accent2">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algn="ctr" defTabSz="914400" latinLnBrk="0">
              <a:lnSpc>
                <a:spcPct val="100000"/>
              </a:lnSpc>
              <a:spcAft>
                <a:spcPts val="600"/>
              </a:spcAft>
              <a:buClrTx/>
              <a:buSzTx/>
              <a:tabLst/>
              <a:defRPr kumimoji="0" b="0" i="0" u="none" strike="noStrike" cap="none" spc="0" normalizeH="0" baseline="0">
                <a:ln>
                  <a:noFill/>
                </a:ln>
                <a:solidFill>
                  <a:schemeClr val="tx1"/>
                </a:solidFill>
                <a:effectLst/>
                <a:uLnTx/>
                <a:uFillTx/>
                <a:latin typeface="Calibri" panose="020F0502020204030204"/>
              </a:defRPr>
            </a:lvl1pPr>
          </a:lstStyle>
          <a:p>
            <a:r>
              <a:rPr lang="en-US" dirty="0"/>
              <a:t>Protocol Development</a:t>
            </a:r>
          </a:p>
        </p:txBody>
      </p:sp>
      <p:sp>
        <p:nvSpPr>
          <p:cNvPr id="13" name="TextBox 12"/>
          <p:cNvSpPr txBox="1"/>
          <p:nvPr/>
        </p:nvSpPr>
        <p:spPr>
          <a:xfrm>
            <a:off x="9193042" y="2640438"/>
            <a:ext cx="2743200" cy="1828800"/>
          </a:xfrm>
          <a:prstGeom prst="rect">
            <a:avLst/>
          </a:prstGeom>
          <a:solidFill>
            <a:schemeClr val="accent4">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algn="ctr" defTabSz="914400" latinLnBrk="0">
              <a:lnSpc>
                <a:spcPct val="100000"/>
              </a:lnSpc>
              <a:spcAft>
                <a:spcPts val="600"/>
              </a:spcAft>
              <a:buClrTx/>
              <a:buSzTx/>
              <a:tabLst/>
              <a:defRPr kumimoji="0" b="0" i="0" u="none" strike="noStrike" cap="none" spc="0" normalizeH="0" baseline="0">
                <a:ln>
                  <a:noFill/>
                </a:ln>
                <a:solidFill>
                  <a:schemeClr val="tx1"/>
                </a:solidFill>
                <a:effectLst/>
                <a:uLnTx/>
                <a:uFillTx/>
                <a:latin typeface="Calibri" panose="020F0502020204030204"/>
              </a:defRPr>
            </a:lvl1pPr>
          </a:lstStyle>
          <a:p>
            <a:r>
              <a:rPr lang="en-US" dirty="0"/>
              <a:t>Public Summaries</a:t>
            </a:r>
          </a:p>
        </p:txBody>
      </p:sp>
    </p:spTree>
    <p:extLst>
      <p:ext uri="{BB962C8B-B14F-4D97-AF65-F5344CB8AC3E}">
        <p14:creationId xmlns:p14="http://schemas.microsoft.com/office/powerpoint/2010/main" val="1240926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a:spLocks noChangeArrowheads="1"/>
          </p:cNvSpPr>
          <p:nvPr/>
        </p:nvSpPr>
        <p:spPr bwMode="auto">
          <a:xfrm>
            <a:off x="1551237" y="3179949"/>
            <a:ext cx="8928100" cy="688975"/>
          </a:xfrm>
          <a:prstGeom prst="rightArrow">
            <a:avLst>
              <a:gd name="adj1" fmla="val 50000"/>
              <a:gd name="adj2" fmla="val 49974"/>
            </a:avLst>
          </a:prstGeom>
          <a:solidFill>
            <a:srgbClr val="000080"/>
          </a:solidFill>
          <a:ln w="9525">
            <a:solidFill>
              <a:srgbClr val="000080"/>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grpSp>
        <p:nvGrpSpPr>
          <p:cNvPr id="64" name="Group 63"/>
          <p:cNvGrpSpPr>
            <a:grpSpLocks/>
          </p:cNvGrpSpPr>
          <p:nvPr/>
        </p:nvGrpSpPr>
        <p:grpSpPr bwMode="auto">
          <a:xfrm>
            <a:off x="1335337" y="341498"/>
            <a:ext cx="1143000" cy="2973388"/>
            <a:chOff x="0" y="457200"/>
            <a:chExt cx="1143000" cy="2972717"/>
          </a:xfrm>
        </p:grpSpPr>
        <p:pic>
          <p:nvPicPr>
            <p:cNvPr id="1437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917"/>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5" name="TextBox 55"/>
            <p:cNvSpPr txBox="1">
              <a:spLocks noChangeArrowheads="1"/>
            </p:cNvSpPr>
            <p:nvPr/>
          </p:nvSpPr>
          <p:spPr bwMode="auto">
            <a:xfrm>
              <a:off x="304800" y="457200"/>
              <a:ext cx="766557" cy="10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a:t>Idea </a:t>
              </a:r>
            </a:p>
            <a:p>
              <a:pPr eaLnBrk="1" hangingPunct="1"/>
              <a:r>
                <a:rPr lang="en-US" altLang="en-US" sz="2000"/>
                <a:t>for a </a:t>
              </a:r>
            </a:p>
            <a:p>
              <a:pPr eaLnBrk="1" hangingPunct="1"/>
              <a:r>
                <a:rPr lang="en-US" altLang="en-US" sz="2000"/>
                <a:t>Trial</a:t>
              </a:r>
            </a:p>
          </p:txBody>
        </p:sp>
      </p:grpSp>
      <p:grpSp>
        <p:nvGrpSpPr>
          <p:cNvPr id="65" name="Group 64"/>
          <p:cNvGrpSpPr>
            <a:grpSpLocks/>
          </p:cNvGrpSpPr>
          <p:nvPr/>
        </p:nvGrpSpPr>
        <p:grpSpPr bwMode="auto">
          <a:xfrm>
            <a:off x="2097337" y="649474"/>
            <a:ext cx="2181426" cy="3946525"/>
            <a:chOff x="762000" y="764977"/>
            <a:chExt cx="2181426" cy="3946157"/>
          </a:xfrm>
        </p:grpSpPr>
        <p:sp>
          <p:nvSpPr>
            <p:cNvPr id="11" name="Right Arrow 10"/>
            <p:cNvSpPr>
              <a:spLocks noChangeArrowheads="1"/>
            </p:cNvSpPr>
            <p:nvPr/>
          </p:nvSpPr>
          <p:spPr bwMode="auto">
            <a:xfrm>
              <a:off x="1905000" y="2820598"/>
              <a:ext cx="182563" cy="168259"/>
            </a:xfrm>
            <a:prstGeom prst="rightArrow">
              <a:avLst>
                <a:gd name="adj1" fmla="val 50000"/>
                <a:gd name="adj2" fmla="val 50001"/>
              </a:avLst>
            </a:prstGeom>
            <a:solidFill>
              <a:schemeClr val="tx2"/>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2" name="Right Arrow 11"/>
            <p:cNvSpPr>
              <a:spLocks noChangeArrowheads="1"/>
            </p:cNvSpPr>
            <p:nvPr/>
          </p:nvSpPr>
          <p:spPr bwMode="auto">
            <a:xfrm flipH="1">
              <a:off x="1905000" y="3277756"/>
              <a:ext cx="182563" cy="168259"/>
            </a:xfrm>
            <a:prstGeom prst="rightArrow">
              <a:avLst>
                <a:gd name="adj1" fmla="val 50000"/>
                <a:gd name="adj2" fmla="val 50001"/>
              </a:avLst>
            </a:prstGeom>
            <a:solidFill>
              <a:schemeClr val="tx2"/>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3" name="Donut 12"/>
            <p:cNvSpPr>
              <a:spLocks noChangeAspect="1"/>
            </p:cNvSpPr>
            <p:nvPr/>
          </p:nvSpPr>
          <p:spPr bwMode="auto">
            <a:xfrm>
              <a:off x="1752600" y="2882505"/>
              <a:ext cx="484188" cy="471444"/>
            </a:xfrm>
            <a:custGeom>
              <a:avLst/>
              <a:gdLst>
                <a:gd name="T0" fmla="*/ 0 w 484188"/>
                <a:gd name="T1" fmla="*/ 235722 h 471444"/>
                <a:gd name="T2" fmla="*/ 242094 w 484188"/>
                <a:gd name="T3" fmla="*/ 0 h 471444"/>
                <a:gd name="T4" fmla="*/ 484188 w 484188"/>
                <a:gd name="T5" fmla="*/ 235722 h 471444"/>
                <a:gd name="T6" fmla="*/ 242094 w 484188"/>
                <a:gd name="T7" fmla="*/ 471444 h 471444"/>
                <a:gd name="T8" fmla="*/ 0 w 484188"/>
                <a:gd name="T9" fmla="*/ 235722 h 471444"/>
                <a:gd name="T10" fmla="*/ 57031 w 484188"/>
                <a:gd name="T11" fmla="*/ 235722 h 471444"/>
                <a:gd name="T12" fmla="*/ 242094 w 484188"/>
                <a:gd name="T13" fmla="*/ 414413 h 471444"/>
                <a:gd name="T14" fmla="*/ 427157 w 484188"/>
                <a:gd name="T15" fmla="*/ 235722 h 471444"/>
                <a:gd name="T16" fmla="*/ 242094 w 484188"/>
                <a:gd name="T17" fmla="*/ 57031 h 471444"/>
                <a:gd name="T18" fmla="*/ 57031 w 484188"/>
                <a:gd name="T19" fmla="*/ 235722 h 471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4188" h="471444">
                  <a:moveTo>
                    <a:pt x="0" y="235722"/>
                  </a:moveTo>
                  <a:cubicBezTo>
                    <a:pt x="0" y="105536"/>
                    <a:pt x="108389" y="0"/>
                    <a:pt x="242094" y="0"/>
                  </a:cubicBezTo>
                  <a:cubicBezTo>
                    <a:pt x="375799" y="0"/>
                    <a:pt x="484188" y="105536"/>
                    <a:pt x="484188" y="235722"/>
                  </a:cubicBezTo>
                  <a:cubicBezTo>
                    <a:pt x="484188" y="365908"/>
                    <a:pt x="375799" y="471444"/>
                    <a:pt x="242094" y="471444"/>
                  </a:cubicBezTo>
                  <a:cubicBezTo>
                    <a:pt x="108389" y="471444"/>
                    <a:pt x="0" y="365908"/>
                    <a:pt x="0" y="235722"/>
                  </a:cubicBezTo>
                  <a:close/>
                  <a:moveTo>
                    <a:pt x="57031" y="235722"/>
                  </a:moveTo>
                  <a:cubicBezTo>
                    <a:pt x="57031" y="334410"/>
                    <a:pt x="139887" y="414413"/>
                    <a:pt x="242094" y="414413"/>
                  </a:cubicBezTo>
                  <a:cubicBezTo>
                    <a:pt x="344301" y="414413"/>
                    <a:pt x="427157" y="334410"/>
                    <a:pt x="427157" y="235722"/>
                  </a:cubicBezTo>
                  <a:cubicBezTo>
                    <a:pt x="427157" y="137034"/>
                    <a:pt x="344301" y="57031"/>
                    <a:pt x="242094" y="57031"/>
                  </a:cubicBezTo>
                  <a:cubicBezTo>
                    <a:pt x="139887" y="57031"/>
                    <a:pt x="57031" y="137034"/>
                    <a:pt x="57031" y="235722"/>
                  </a:cubicBezTo>
                  <a:close/>
                </a:path>
              </a:pathLst>
            </a:custGeom>
            <a:solidFill>
              <a:schemeClr val="tx2"/>
            </a:solidFill>
            <a:ln w="9525" cap="flat" cmpd="sng">
              <a:solidFill>
                <a:schemeClr val="tx2"/>
              </a:solidFill>
              <a:prstDash val="solid"/>
              <a:round/>
              <a:headEnd/>
              <a:tailEnd/>
            </a:ln>
            <a:effectLst>
              <a:outerShdw blurRad="40000" dist="23000" dir="5400000" rotWithShape="0">
                <a:srgbClr val="000000">
                  <a:alpha val="34999"/>
                </a:srgbClr>
              </a:outerShdw>
            </a:effectLst>
          </p:spPr>
          <p:txBody>
            <a:bodyPr anchor="ctr"/>
            <a:lstStyle/>
            <a:p>
              <a:endParaRPr lang="en-US"/>
            </a:p>
          </p:txBody>
        </p:sp>
        <p:pic>
          <p:nvPicPr>
            <p:cNvPr id="1436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05917"/>
              <a:ext cx="1567660" cy="87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a:spLocks noChangeArrowheads="1"/>
            </p:cNvSpPr>
            <p:nvPr/>
          </p:nvSpPr>
          <p:spPr bwMode="auto">
            <a:xfrm>
              <a:off x="762000" y="3506335"/>
              <a:ext cx="747713" cy="263500"/>
            </a:xfrm>
            <a:prstGeom prst="rightArrow">
              <a:avLst>
                <a:gd name="adj1" fmla="val 50000"/>
                <a:gd name="adj2" fmla="val 50000"/>
              </a:avLst>
            </a:prstGeom>
            <a:solidFill>
              <a:srgbClr val="FFFFFF"/>
            </a:solidFill>
            <a:ln w="9525">
              <a:solidFill>
                <a:srgbClr val="FFFFFF"/>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30" name="Right Arrow 29"/>
            <p:cNvSpPr>
              <a:spLocks noChangeArrowheads="1"/>
            </p:cNvSpPr>
            <p:nvPr/>
          </p:nvSpPr>
          <p:spPr bwMode="auto">
            <a:xfrm rot="5400000">
              <a:off x="1662942" y="4205550"/>
              <a:ext cx="747642" cy="263525"/>
            </a:xfrm>
            <a:prstGeom prst="rightArrow">
              <a:avLst>
                <a:gd name="adj1" fmla="val 50000"/>
                <a:gd name="adj2" fmla="val 50004"/>
              </a:avLst>
            </a:prstGeom>
            <a:solidFill>
              <a:srgbClr val="001B3A"/>
            </a:solidFill>
            <a:ln w="9525">
              <a:solidFill>
                <a:srgbClr val="001B3A"/>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4373" name="TextBox 56"/>
            <p:cNvSpPr txBox="1">
              <a:spLocks noChangeArrowheads="1"/>
            </p:cNvSpPr>
            <p:nvPr/>
          </p:nvSpPr>
          <p:spPr bwMode="auto">
            <a:xfrm>
              <a:off x="1189420" y="764977"/>
              <a:ext cx="1754006" cy="7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dirty="0"/>
                <a:t>Developed in </a:t>
              </a:r>
            </a:p>
            <a:p>
              <a:pPr eaLnBrk="1" hangingPunct="1"/>
              <a:r>
                <a:rPr lang="en-US" altLang="en-US" sz="2000" dirty="0"/>
                <a:t>Committee</a:t>
              </a:r>
            </a:p>
          </p:txBody>
        </p:sp>
      </p:grpSp>
      <p:grpSp>
        <p:nvGrpSpPr>
          <p:cNvPr id="66" name="Group 65"/>
          <p:cNvGrpSpPr>
            <a:grpSpLocks/>
          </p:cNvGrpSpPr>
          <p:nvPr/>
        </p:nvGrpSpPr>
        <p:grpSpPr bwMode="auto">
          <a:xfrm>
            <a:off x="4002338" y="649473"/>
            <a:ext cx="1820143" cy="3003550"/>
            <a:chOff x="2667000" y="764977"/>
            <a:chExt cx="1820278" cy="3004228"/>
          </a:xfrm>
        </p:grpSpPr>
        <p:pic>
          <p:nvPicPr>
            <p:cNvPr id="14362" name="Picture 7"/>
            <p:cNvPicPr>
              <a:picLocks noChangeAspect="1"/>
            </p:cNvPicPr>
            <p:nvPr/>
          </p:nvPicPr>
          <p:blipFill>
            <a:blip r:embed="rId4" cstate="print">
              <a:extLst>
                <a:ext uri="{28A0092B-C50C-407E-A947-70E740481C1C}">
                  <a14:useLocalDpi xmlns:a14="http://schemas.microsoft.com/office/drawing/2010/main" val="0"/>
                </a:ext>
              </a:extLst>
            </a:blip>
            <a:srcRect r="7652"/>
            <a:stretch>
              <a:fillRect/>
            </a:stretch>
          </p:blipFill>
          <p:spPr bwMode="auto">
            <a:xfrm>
              <a:off x="3505200" y="2439317"/>
              <a:ext cx="813299" cy="8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2820317"/>
              <a:ext cx="461554" cy="4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a:spLocks noChangeArrowheads="1"/>
            </p:cNvSpPr>
            <p:nvPr/>
          </p:nvSpPr>
          <p:spPr bwMode="auto">
            <a:xfrm>
              <a:off x="2667000" y="3505621"/>
              <a:ext cx="747769" cy="263584"/>
            </a:xfrm>
            <a:prstGeom prst="rightArrow">
              <a:avLst>
                <a:gd name="adj1" fmla="val 50000"/>
                <a:gd name="adj2" fmla="val 50001"/>
              </a:avLst>
            </a:prstGeom>
            <a:solidFill>
              <a:srgbClr val="FFFFFF"/>
            </a:solidFill>
            <a:ln w="9525">
              <a:solidFill>
                <a:srgbClr val="FFFFFF"/>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4365" name="TextBox 57"/>
            <p:cNvSpPr txBox="1">
              <a:spLocks noChangeArrowheads="1"/>
            </p:cNvSpPr>
            <p:nvPr/>
          </p:nvSpPr>
          <p:spPr bwMode="auto">
            <a:xfrm>
              <a:off x="3276600" y="764977"/>
              <a:ext cx="1210678" cy="7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a:t>Concept </a:t>
              </a:r>
            </a:p>
            <a:p>
              <a:pPr eaLnBrk="1" hangingPunct="1"/>
              <a:r>
                <a:rPr lang="en-US" altLang="en-US" sz="2000"/>
                <a:t>Written</a:t>
              </a:r>
            </a:p>
          </p:txBody>
        </p:sp>
      </p:grpSp>
      <p:grpSp>
        <p:nvGrpSpPr>
          <p:cNvPr id="69" name="Group 68"/>
          <p:cNvGrpSpPr>
            <a:grpSpLocks/>
          </p:cNvGrpSpPr>
          <p:nvPr/>
        </p:nvGrpSpPr>
        <p:grpSpPr bwMode="auto">
          <a:xfrm>
            <a:off x="8726737" y="649474"/>
            <a:ext cx="1613440" cy="3940874"/>
            <a:chOff x="7391400" y="764977"/>
            <a:chExt cx="1613440" cy="3941010"/>
          </a:xfrm>
        </p:grpSpPr>
        <p:sp>
          <p:nvSpPr>
            <p:cNvPr id="18" name="Right Arrow 17"/>
            <p:cNvSpPr>
              <a:spLocks noChangeArrowheads="1"/>
            </p:cNvSpPr>
            <p:nvPr/>
          </p:nvSpPr>
          <p:spPr bwMode="auto">
            <a:xfrm>
              <a:off x="7391400" y="3506688"/>
              <a:ext cx="747713" cy="261946"/>
            </a:xfrm>
            <a:prstGeom prst="rightArrow">
              <a:avLst>
                <a:gd name="adj1" fmla="val 50000"/>
                <a:gd name="adj2" fmla="val 50006"/>
              </a:avLst>
            </a:prstGeom>
            <a:solidFill>
              <a:srgbClr val="FFFFFF"/>
            </a:solidFill>
            <a:ln w="9525">
              <a:solidFill>
                <a:srgbClr val="FFFFFF"/>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grpSp>
          <p:nvGrpSpPr>
            <p:cNvPr id="14354" name="Group 18"/>
            <p:cNvGrpSpPr>
              <a:grpSpLocks/>
            </p:cNvGrpSpPr>
            <p:nvPr/>
          </p:nvGrpSpPr>
          <p:grpSpPr bwMode="auto">
            <a:xfrm>
              <a:off x="7772400" y="1905917"/>
              <a:ext cx="1074804" cy="1099983"/>
              <a:chOff x="9218486" y="2718500"/>
              <a:chExt cx="1074804" cy="1099983"/>
            </a:xfrm>
          </p:grpSpPr>
          <p:pic>
            <p:nvPicPr>
              <p:cNvPr id="14359" name="Picture 19"/>
              <p:cNvPicPr>
                <a:picLocks noChangeAspect="1"/>
              </p:cNvPicPr>
              <p:nvPr/>
            </p:nvPicPr>
            <p:blipFill>
              <a:blip r:embed="rId4" cstate="print">
                <a:extLst>
                  <a:ext uri="{28A0092B-C50C-407E-A947-70E740481C1C}">
                    <a14:useLocalDpi xmlns:a14="http://schemas.microsoft.com/office/drawing/2010/main" val="0"/>
                  </a:ext>
                </a:extLst>
              </a:blip>
              <a:srcRect r="7652"/>
              <a:stretch>
                <a:fillRect/>
              </a:stretch>
            </p:blipFill>
            <p:spPr bwMode="auto">
              <a:xfrm>
                <a:off x="9218486" y="2718500"/>
                <a:ext cx="813299" cy="8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0"/>
              <p:cNvPicPr>
                <a:picLocks noChangeAspect="1"/>
              </p:cNvPicPr>
              <p:nvPr/>
            </p:nvPicPr>
            <p:blipFill>
              <a:blip r:embed="rId4" cstate="print">
                <a:extLst>
                  <a:ext uri="{28A0092B-C50C-407E-A947-70E740481C1C}">
                    <a14:useLocalDpi xmlns:a14="http://schemas.microsoft.com/office/drawing/2010/main" val="0"/>
                  </a:ext>
                </a:extLst>
              </a:blip>
              <a:srcRect r="7652"/>
              <a:stretch>
                <a:fillRect/>
              </a:stretch>
            </p:blipFill>
            <p:spPr bwMode="auto">
              <a:xfrm>
                <a:off x="9328166" y="2845501"/>
                <a:ext cx="813299" cy="8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1"/>
              <p:cNvPicPr>
                <a:picLocks noChangeAspect="1"/>
              </p:cNvPicPr>
              <p:nvPr/>
            </p:nvPicPr>
            <p:blipFill>
              <a:blip r:embed="rId4" cstate="print">
                <a:extLst>
                  <a:ext uri="{28A0092B-C50C-407E-A947-70E740481C1C}">
                    <a14:useLocalDpi xmlns:a14="http://schemas.microsoft.com/office/drawing/2010/main" val="0"/>
                  </a:ext>
                </a:extLst>
              </a:blip>
              <a:srcRect r="7652"/>
              <a:stretch>
                <a:fillRect/>
              </a:stretch>
            </p:blipFill>
            <p:spPr bwMode="auto">
              <a:xfrm>
                <a:off x="9479991" y="2942914"/>
                <a:ext cx="813299" cy="8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55" name="Picture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896517"/>
              <a:ext cx="968689" cy="39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Arrow 30"/>
            <p:cNvSpPr>
              <a:spLocks noChangeArrowheads="1"/>
            </p:cNvSpPr>
            <p:nvPr/>
          </p:nvSpPr>
          <p:spPr bwMode="auto">
            <a:xfrm rot="5400000">
              <a:off x="8104555" y="4200354"/>
              <a:ext cx="747740" cy="263525"/>
            </a:xfrm>
            <a:prstGeom prst="rightArrow">
              <a:avLst>
                <a:gd name="adj1" fmla="val 50000"/>
                <a:gd name="adj2" fmla="val 49997"/>
              </a:avLst>
            </a:prstGeom>
            <a:solidFill>
              <a:srgbClr val="001B3A"/>
            </a:solidFill>
            <a:ln w="9525">
              <a:solidFill>
                <a:srgbClr val="001B3A"/>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4358" name="TextBox 58"/>
            <p:cNvSpPr txBox="1">
              <a:spLocks noChangeArrowheads="1"/>
            </p:cNvSpPr>
            <p:nvPr/>
          </p:nvSpPr>
          <p:spPr bwMode="auto">
            <a:xfrm>
              <a:off x="7738147" y="764977"/>
              <a:ext cx="1266693" cy="7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a:t>Protocol  </a:t>
              </a:r>
            </a:p>
            <a:p>
              <a:pPr eaLnBrk="1" hangingPunct="1"/>
              <a:r>
                <a:rPr lang="en-US" altLang="en-US" sz="2000"/>
                <a:t>Written</a:t>
              </a:r>
            </a:p>
          </p:txBody>
        </p:sp>
      </p:grpSp>
      <p:grpSp>
        <p:nvGrpSpPr>
          <p:cNvPr id="67" name="Group 66"/>
          <p:cNvGrpSpPr>
            <a:grpSpLocks/>
          </p:cNvGrpSpPr>
          <p:nvPr/>
        </p:nvGrpSpPr>
        <p:grpSpPr bwMode="auto">
          <a:xfrm>
            <a:off x="5297737" y="341498"/>
            <a:ext cx="2006889" cy="4254500"/>
            <a:chOff x="3962400" y="457200"/>
            <a:chExt cx="2006889" cy="4253978"/>
          </a:xfrm>
        </p:grpSpPr>
        <p:pic>
          <p:nvPicPr>
            <p:cNvPr id="14348"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744117"/>
              <a:ext cx="1321089" cy="53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eft-Right Arrow 26"/>
            <p:cNvSpPr>
              <a:spLocks noChangeArrowheads="1"/>
            </p:cNvSpPr>
            <p:nvPr/>
          </p:nvSpPr>
          <p:spPr bwMode="auto">
            <a:xfrm>
              <a:off x="3962400" y="3506414"/>
              <a:ext cx="971550" cy="263493"/>
            </a:xfrm>
            <a:prstGeom prst="leftRightArrow">
              <a:avLst>
                <a:gd name="adj1" fmla="val 50000"/>
                <a:gd name="adj2" fmla="val 49999"/>
              </a:avLst>
            </a:prstGeom>
            <a:solidFill>
              <a:schemeClr val="bg1"/>
            </a:solidFill>
            <a:ln w="9525">
              <a:solidFill>
                <a:schemeClr val="bg1"/>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29" name="Right Arrow 28"/>
            <p:cNvSpPr>
              <a:spLocks noChangeArrowheads="1"/>
            </p:cNvSpPr>
            <p:nvPr/>
          </p:nvSpPr>
          <p:spPr bwMode="auto">
            <a:xfrm rot="5400000">
              <a:off x="4787153" y="4205605"/>
              <a:ext cx="747620" cy="263525"/>
            </a:xfrm>
            <a:prstGeom prst="rightArrow">
              <a:avLst>
                <a:gd name="adj1" fmla="val 50000"/>
                <a:gd name="adj2" fmla="val 50002"/>
              </a:avLst>
            </a:prstGeom>
            <a:solidFill>
              <a:srgbClr val="001B3A"/>
            </a:solidFill>
            <a:ln w="9525">
              <a:solidFill>
                <a:srgbClr val="001B3A"/>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4352" name="TextBox 59"/>
            <p:cNvSpPr txBox="1">
              <a:spLocks noChangeArrowheads="1"/>
            </p:cNvSpPr>
            <p:nvPr/>
          </p:nvSpPr>
          <p:spPr bwMode="auto">
            <a:xfrm>
              <a:off x="4648200" y="457200"/>
              <a:ext cx="1156086" cy="101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a:t>Alliance </a:t>
              </a:r>
            </a:p>
            <a:p>
              <a:pPr eaLnBrk="1" hangingPunct="1"/>
              <a:r>
                <a:rPr lang="en-US" altLang="en-US" sz="2000"/>
                <a:t>SCRC </a:t>
              </a:r>
            </a:p>
            <a:p>
              <a:pPr eaLnBrk="1" hangingPunct="1"/>
              <a:r>
                <a:rPr lang="en-US" altLang="en-US" sz="2000"/>
                <a:t>Review</a:t>
              </a:r>
            </a:p>
          </p:txBody>
        </p:sp>
      </p:grpSp>
      <p:grpSp>
        <p:nvGrpSpPr>
          <p:cNvPr id="68" name="Group 67"/>
          <p:cNvGrpSpPr>
            <a:grpSpLocks/>
          </p:cNvGrpSpPr>
          <p:nvPr/>
        </p:nvGrpSpPr>
        <p:grpSpPr bwMode="auto">
          <a:xfrm>
            <a:off x="6821737" y="341499"/>
            <a:ext cx="2185988" cy="3311525"/>
            <a:chOff x="5486400" y="457200"/>
            <a:chExt cx="2186316" cy="3312005"/>
          </a:xfrm>
        </p:grpSpPr>
        <p:pic>
          <p:nvPicPr>
            <p:cNvPr id="14345"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2210717"/>
              <a:ext cx="1397326" cy="109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Right Arrow 9"/>
            <p:cNvSpPr>
              <a:spLocks noChangeArrowheads="1"/>
            </p:cNvSpPr>
            <p:nvPr/>
          </p:nvSpPr>
          <p:spPr bwMode="auto">
            <a:xfrm>
              <a:off x="5486400" y="3505642"/>
              <a:ext cx="971696" cy="263563"/>
            </a:xfrm>
            <a:prstGeom prst="leftRightArrow">
              <a:avLst>
                <a:gd name="adj1" fmla="val 50000"/>
                <a:gd name="adj2" fmla="val 49993"/>
              </a:avLst>
            </a:prstGeom>
            <a:solidFill>
              <a:schemeClr val="bg1"/>
            </a:solidFill>
            <a:ln w="9525">
              <a:solidFill>
                <a:schemeClr val="bg1"/>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4347" name="TextBox 60"/>
            <p:cNvSpPr txBox="1">
              <a:spLocks noChangeArrowheads="1"/>
            </p:cNvSpPr>
            <p:nvPr/>
          </p:nvSpPr>
          <p:spPr bwMode="auto">
            <a:xfrm>
              <a:off x="6019800" y="457200"/>
              <a:ext cx="16529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a:t>NCI Steering</a:t>
              </a:r>
            </a:p>
            <a:p>
              <a:pPr eaLnBrk="1" hangingPunct="1"/>
              <a:r>
                <a:rPr lang="en-US" altLang="en-US" sz="2000"/>
                <a:t>Committee </a:t>
              </a:r>
            </a:p>
            <a:p>
              <a:pPr eaLnBrk="1" hangingPunct="1"/>
              <a:r>
                <a:rPr lang="en-US" altLang="en-US" sz="2000"/>
                <a:t>Review</a:t>
              </a:r>
            </a:p>
          </p:txBody>
        </p:sp>
      </p:grpSp>
      <p:cxnSp>
        <p:nvCxnSpPr>
          <p:cNvPr id="63" name="Straight Connector 62"/>
          <p:cNvCxnSpPr>
            <a:cxnSpLocks noChangeShapeType="1"/>
          </p:cNvCxnSpPr>
          <p:nvPr/>
        </p:nvCxnSpPr>
        <p:spPr bwMode="auto">
          <a:xfrm>
            <a:off x="1563937" y="1560698"/>
            <a:ext cx="8534400" cy="0"/>
          </a:xfrm>
          <a:prstGeom prst="line">
            <a:avLst/>
          </a:prstGeom>
          <a:noFill/>
          <a:ln w="57150">
            <a:solidFill>
              <a:srgbClr val="404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p:cNvSpPr txBox="1"/>
          <p:nvPr/>
        </p:nvSpPr>
        <p:spPr>
          <a:xfrm>
            <a:off x="5543153" y="4712908"/>
            <a:ext cx="1920240" cy="1005840"/>
          </a:xfrm>
          <a:prstGeom prst="rect">
            <a:avLst/>
          </a:prstGeom>
          <a:solidFill>
            <a:schemeClr val="accent6">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R="0" lvl="0" defTabSz="914400" rtl="0" eaLnBrk="0" fontAlgn="base" latinLnBrk="0" hangingPunct="0">
              <a:lnSpc>
                <a:spcPct val="100000"/>
              </a:lnSpc>
              <a:spcBef>
                <a:spcPct val="0"/>
              </a:spcBef>
              <a:spcAft>
                <a:spcPts val="600"/>
              </a:spcAft>
              <a:buClrTx/>
              <a:buSzTx/>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Concept Review</a:t>
            </a:r>
          </a:p>
        </p:txBody>
      </p:sp>
      <p:sp>
        <p:nvSpPr>
          <p:cNvPr id="45" name="TextBox 44"/>
          <p:cNvSpPr txBox="1"/>
          <p:nvPr/>
        </p:nvSpPr>
        <p:spPr>
          <a:xfrm>
            <a:off x="2402807" y="4712908"/>
            <a:ext cx="1920240" cy="1005840"/>
          </a:xfrm>
          <a:prstGeom prst="rect">
            <a:avLst/>
          </a:prstGeom>
          <a:solidFill>
            <a:schemeClr val="accent5">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R="0" lvl="0" defTabSz="914400" rtl="0" eaLnBrk="0" fontAlgn="base" latinLnBrk="0" hangingPunct="0">
              <a:lnSpc>
                <a:spcPct val="100000"/>
              </a:lnSpc>
              <a:spcBef>
                <a:spcPct val="0"/>
              </a:spcBef>
              <a:spcAft>
                <a:spcPts val="600"/>
              </a:spcAft>
              <a:buClrTx/>
              <a:buSzTx/>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Participate in Committees</a:t>
            </a:r>
          </a:p>
        </p:txBody>
      </p:sp>
      <p:sp>
        <p:nvSpPr>
          <p:cNvPr id="46" name="TextBox 45"/>
          <p:cNvSpPr txBox="1"/>
          <p:nvPr/>
        </p:nvSpPr>
        <p:spPr>
          <a:xfrm>
            <a:off x="8856080" y="4712908"/>
            <a:ext cx="1920240" cy="914400"/>
          </a:xfrm>
          <a:prstGeom prst="rect">
            <a:avLst/>
          </a:prstGeom>
          <a:solidFill>
            <a:schemeClr val="accent2">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algn="ctr" defTabSz="914400" latinLnBrk="0">
              <a:lnSpc>
                <a:spcPct val="100000"/>
              </a:lnSpc>
              <a:spcAft>
                <a:spcPts val="600"/>
              </a:spcAft>
              <a:buClrTx/>
              <a:buSzTx/>
              <a:tabLst/>
              <a:defRPr kumimoji="0" b="0" i="0" u="none" strike="noStrike" cap="none" spc="0" normalizeH="0" baseline="0">
                <a:ln>
                  <a:noFill/>
                </a:ln>
                <a:solidFill>
                  <a:schemeClr val="tx1"/>
                </a:solidFill>
                <a:effectLst/>
                <a:uLnTx/>
                <a:uFillTx/>
                <a:latin typeface="Calibri" panose="020F0502020204030204"/>
              </a:defRPr>
            </a:lvl1pPr>
          </a:lstStyle>
          <a:p>
            <a:r>
              <a:rPr lang="en-US" dirty="0"/>
              <a:t>Protocol Development</a:t>
            </a:r>
          </a:p>
        </p:txBody>
      </p:sp>
    </p:spTree>
    <p:extLst>
      <p:ext uri="{BB962C8B-B14F-4D97-AF65-F5344CB8AC3E}">
        <p14:creationId xmlns:p14="http://schemas.microsoft.com/office/powerpoint/2010/main" val="947012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ight Arrow 31"/>
          <p:cNvSpPr>
            <a:spLocks noChangeArrowheads="1"/>
          </p:cNvSpPr>
          <p:nvPr/>
        </p:nvSpPr>
        <p:spPr bwMode="auto">
          <a:xfrm>
            <a:off x="1207219" y="3148055"/>
            <a:ext cx="8840787" cy="688975"/>
          </a:xfrm>
          <a:prstGeom prst="rightArrow">
            <a:avLst>
              <a:gd name="adj1" fmla="val 50000"/>
              <a:gd name="adj2" fmla="val 50020"/>
            </a:avLst>
          </a:prstGeom>
          <a:solidFill>
            <a:srgbClr val="000080"/>
          </a:solidFill>
          <a:ln w="9525">
            <a:solidFill>
              <a:srgbClr val="000080"/>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grpSp>
        <p:nvGrpSpPr>
          <p:cNvPr id="2" name="Group 1"/>
          <p:cNvGrpSpPr>
            <a:grpSpLocks/>
          </p:cNvGrpSpPr>
          <p:nvPr/>
        </p:nvGrpSpPr>
        <p:grpSpPr bwMode="auto">
          <a:xfrm>
            <a:off x="1304055" y="738229"/>
            <a:ext cx="1341438" cy="2438400"/>
            <a:chOff x="247695" y="917377"/>
            <a:chExt cx="1341316" cy="2438961"/>
          </a:xfrm>
        </p:grpSpPr>
        <p:sp>
          <p:nvSpPr>
            <p:cNvPr id="15387" name="TextBox 32"/>
            <p:cNvSpPr txBox="1">
              <a:spLocks noChangeArrowheads="1"/>
            </p:cNvSpPr>
            <p:nvPr/>
          </p:nvSpPr>
          <p:spPr bwMode="auto">
            <a:xfrm>
              <a:off x="322754" y="2648452"/>
              <a:ext cx="1266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b="1" dirty="0">
                  <a:solidFill>
                    <a:srgbClr val="FF0000"/>
                  </a:solidFill>
                </a:rPr>
                <a:t>TRIAL </a:t>
              </a:r>
            </a:p>
            <a:p>
              <a:pPr eaLnBrk="1" hangingPunct="1"/>
              <a:r>
                <a:rPr lang="en-US" altLang="en-US" sz="2000" b="1" dirty="0">
                  <a:solidFill>
                    <a:srgbClr val="FF0000"/>
                  </a:solidFill>
                </a:rPr>
                <a:t>IS OPEN</a:t>
              </a:r>
            </a:p>
          </p:txBody>
        </p:sp>
        <p:sp>
          <p:nvSpPr>
            <p:cNvPr id="15388" name="TextBox 53"/>
            <p:cNvSpPr txBox="1">
              <a:spLocks noChangeArrowheads="1"/>
            </p:cNvSpPr>
            <p:nvPr/>
          </p:nvSpPr>
          <p:spPr bwMode="auto">
            <a:xfrm>
              <a:off x="247695" y="917377"/>
              <a:ext cx="8120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dirty="0"/>
                <a:t>Trial</a:t>
              </a:r>
            </a:p>
            <a:p>
              <a:pPr eaLnBrk="1" hangingPunct="1"/>
              <a:r>
                <a:rPr lang="en-US" altLang="en-US" sz="2000" dirty="0"/>
                <a:t>Open</a:t>
              </a:r>
            </a:p>
          </p:txBody>
        </p:sp>
      </p:grpSp>
      <p:grpSp>
        <p:nvGrpSpPr>
          <p:cNvPr id="4" name="Group 3"/>
          <p:cNvGrpSpPr>
            <a:grpSpLocks/>
          </p:cNvGrpSpPr>
          <p:nvPr/>
        </p:nvGrpSpPr>
        <p:grpSpPr bwMode="auto">
          <a:xfrm>
            <a:off x="4180605" y="738230"/>
            <a:ext cx="2387600" cy="2905125"/>
            <a:chOff x="3124200" y="917377"/>
            <a:chExt cx="2387926" cy="2905030"/>
          </a:xfrm>
        </p:grpSpPr>
        <p:pic>
          <p:nvPicPr>
            <p:cNvPr id="15371" name="Pictur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187719"/>
              <a:ext cx="1397326" cy="109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Left-Right Arrow 42"/>
            <p:cNvSpPr>
              <a:spLocks noChangeArrowheads="1"/>
            </p:cNvSpPr>
            <p:nvPr/>
          </p:nvSpPr>
          <p:spPr bwMode="auto">
            <a:xfrm>
              <a:off x="3124200" y="3558891"/>
              <a:ext cx="971683" cy="263516"/>
            </a:xfrm>
            <a:prstGeom prst="leftRightArrow">
              <a:avLst>
                <a:gd name="adj1" fmla="val 50000"/>
                <a:gd name="adj2" fmla="val 50002"/>
              </a:avLst>
            </a:prstGeom>
            <a:solidFill>
              <a:schemeClr val="bg1"/>
            </a:solidFill>
            <a:ln w="9525">
              <a:solidFill>
                <a:schemeClr val="bg1"/>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5373" name="TextBox 57"/>
            <p:cNvSpPr txBox="1">
              <a:spLocks noChangeArrowheads="1"/>
            </p:cNvSpPr>
            <p:nvPr/>
          </p:nvSpPr>
          <p:spPr bwMode="auto">
            <a:xfrm>
              <a:off x="4290124" y="917377"/>
              <a:ext cx="10438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dirty="0"/>
                <a:t>DSMB</a:t>
              </a:r>
            </a:p>
            <a:p>
              <a:pPr eaLnBrk="1" hangingPunct="1"/>
              <a:r>
                <a:rPr lang="en-US" altLang="en-US" sz="2000" dirty="0"/>
                <a:t>Review</a:t>
              </a:r>
            </a:p>
          </p:txBody>
        </p:sp>
      </p:grpSp>
      <p:grpSp>
        <p:nvGrpSpPr>
          <p:cNvPr id="24" name="Group 23"/>
          <p:cNvGrpSpPr>
            <a:grpSpLocks/>
          </p:cNvGrpSpPr>
          <p:nvPr/>
        </p:nvGrpSpPr>
        <p:grpSpPr bwMode="auto">
          <a:xfrm>
            <a:off x="6695205" y="738230"/>
            <a:ext cx="1397000" cy="2905125"/>
            <a:chOff x="5638800" y="917377"/>
            <a:chExt cx="1397534" cy="2905030"/>
          </a:xfrm>
        </p:grpSpPr>
        <p:sp>
          <p:nvSpPr>
            <p:cNvPr id="46" name="Right Arrow 45"/>
            <p:cNvSpPr>
              <a:spLocks noChangeArrowheads="1"/>
            </p:cNvSpPr>
            <p:nvPr/>
          </p:nvSpPr>
          <p:spPr bwMode="auto">
            <a:xfrm>
              <a:off x="5638800" y="3558891"/>
              <a:ext cx="747999" cy="263516"/>
            </a:xfrm>
            <a:prstGeom prst="rightArrow">
              <a:avLst>
                <a:gd name="adj1" fmla="val 50000"/>
                <a:gd name="adj2" fmla="val 50003"/>
              </a:avLst>
            </a:prstGeom>
            <a:solidFill>
              <a:srgbClr val="FFFFFF"/>
            </a:solidFill>
            <a:ln w="9525">
              <a:solidFill>
                <a:srgbClr val="FFFFFF"/>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pic>
          <p:nvPicPr>
            <p:cNvPr id="15369" name="Picture 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87719"/>
              <a:ext cx="1016534" cy="102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58"/>
            <p:cNvSpPr txBox="1">
              <a:spLocks noChangeArrowheads="1"/>
            </p:cNvSpPr>
            <p:nvPr/>
          </p:nvSpPr>
          <p:spPr bwMode="auto">
            <a:xfrm>
              <a:off x="6065127" y="917377"/>
              <a:ext cx="869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dirty="0"/>
                <a:t>Trial </a:t>
              </a:r>
            </a:p>
            <a:p>
              <a:pPr eaLnBrk="1" hangingPunct="1"/>
              <a:r>
                <a:rPr lang="en-US" altLang="en-US" sz="2000" dirty="0"/>
                <a:t>Done!</a:t>
              </a:r>
            </a:p>
          </p:txBody>
        </p:sp>
      </p:grpSp>
      <p:cxnSp>
        <p:nvCxnSpPr>
          <p:cNvPr id="60" name="Straight Connector 59"/>
          <p:cNvCxnSpPr>
            <a:cxnSpLocks noChangeShapeType="1"/>
          </p:cNvCxnSpPr>
          <p:nvPr/>
        </p:nvCxnSpPr>
        <p:spPr bwMode="auto">
          <a:xfrm>
            <a:off x="1285005" y="1497054"/>
            <a:ext cx="8534400" cy="0"/>
          </a:xfrm>
          <a:prstGeom prst="line">
            <a:avLst/>
          </a:prstGeom>
          <a:noFill/>
          <a:ln w="57150">
            <a:solidFill>
              <a:srgbClr val="404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oup 5"/>
          <p:cNvGrpSpPr/>
          <p:nvPr/>
        </p:nvGrpSpPr>
        <p:grpSpPr>
          <a:xfrm>
            <a:off x="8544119" y="430254"/>
            <a:ext cx="1422184" cy="4151315"/>
            <a:chOff x="8544119" y="430254"/>
            <a:chExt cx="1422184" cy="4151315"/>
          </a:xfrm>
        </p:grpSpPr>
        <p:pic>
          <p:nvPicPr>
            <p:cNvPr id="15374" name="Picture 43"/>
            <p:cNvPicPr>
              <a:picLocks noChangeAspect="1"/>
            </p:cNvPicPr>
            <p:nvPr/>
          </p:nvPicPr>
          <p:blipFill>
            <a:blip r:embed="rId4" cstate="print">
              <a:extLst>
                <a:ext uri="{28A0092B-C50C-407E-A947-70E740481C1C}">
                  <a14:useLocalDpi xmlns:a14="http://schemas.microsoft.com/office/drawing/2010/main" val="0"/>
                </a:ext>
              </a:extLst>
            </a:blip>
            <a:srcRect r="7652"/>
            <a:stretch>
              <a:fillRect/>
            </a:stretch>
          </p:blipFill>
          <p:spPr bwMode="auto">
            <a:xfrm>
              <a:off x="8751888" y="2008373"/>
              <a:ext cx="813299" cy="8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ight Arrow 44"/>
            <p:cNvSpPr>
              <a:spLocks noChangeArrowheads="1"/>
            </p:cNvSpPr>
            <p:nvPr/>
          </p:nvSpPr>
          <p:spPr bwMode="auto">
            <a:xfrm>
              <a:off x="8752605" y="3379829"/>
              <a:ext cx="747713" cy="263525"/>
            </a:xfrm>
            <a:prstGeom prst="rightArrow">
              <a:avLst>
                <a:gd name="adj1" fmla="val 50000"/>
                <a:gd name="adj2" fmla="val 49995"/>
              </a:avLst>
            </a:prstGeom>
            <a:solidFill>
              <a:srgbClr val="FFFFFF"/>
            </a:solidFill>
            <a:ln w="9525">
              <a:solidFill>
                <a:srgbClr val="FFFFFF"/>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41" name="Right Arrow 40"/>
            <p:cNvSpPr>
              <a:spLocks noChangeArrowheads="1"/>
            </p:cNvSpPr>
            <p:nvPr/>
          </p:nvSpPr>
          <p:spPr bwMode="auto">
            <a:xfrm rot="5400000">
              <a:off x="8608936" y="4075950"/>
              <a:ext cx="747713" cy="263525"/>
            </a:xfrm>
            <a:prstGeom prst="rightArrow">
              <a:avLst>
                <a:gd name="adj1" fmla="val 50000"/>
                <a:gd name="adj2" fmla="val 49995"/>
              </a:avLst>
            </a:prstGeom>
            <a:solidFill>
              <a:srgbClr val="001B3A"/>
            </a:solidFill>
            <a:ln w="9525">
              <a:solidFill>
                <a:srgbClr val="001B3A"/>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5378" name="TextBox 56"/>
            <p:cNvSpPr txBox="1">
              <a:spLocks noChangeArrowheads="1"/>
            </p:cNvSpPr>
            <p:nvPr/>
          </p:nvSpPr>
          <p:spPr bwMode="auto">
            <a:xfrm>
              <a:off x="8544119" y="430254"/>
              <a:ext cx="14221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dirty="0"/>
                <a:t>Public</a:t>
              </a:r>
            </a:p>
            <a:p>
              <a:pPr eaLnBrk="1" hangingPunct="1"/>
              <a:r>
                <a:rPr lang="en-US" altLang="en-US" sz="2000" dirty="0"/>
                <a:t>Summary  </a:t>
              </a:r>
            </a:p>
            <a:p>
              <a:pPr eaLnBrk="1" hangingPunct="1"/>
              <a:r>
                <a:rPr lang="en-US" altLang="en-US" sz="2000" dirty="0"/>
                <a:t>Written</a:t>
              </a:r>
            </a:p>
          </p:txBody>
        </p:sp>
      </p:grpSp>
      <p:grpSp>
        <p:nvGrpSpPr>
          <p:cNvPr id="7" name="Group 6"/>
          <p:cNvGrpSpPr/>
          <p:nvPr/>
        </p:nvGrpSpPr>
        <p:grpSpPr>
          <a:xfrm>
            <a:off x="1970805" y="738230"/>
            <a:ext cx="2127181" cy="3843339"/>
            <a:chOff x="1970805" y="738230"/>
            <a:chExt cx="2127181" cy="3843339"/>
          </a:xfrm>
        </p:grpSpPr>
        <p:sp>
          <p:nvSpPr>
            <p:cNvPr id="52" name="Right Arrow 51"/>
            <p:cNvSpPr>
              <a:spLocks noChangeArrowheads="1"/>
            </p:cNvSpPr>
            <p:nvPr/>
          </p:nvSpPr>
          <p:spPr bwMode="auto">
            <a:xfrm>
              <a:off x="1970805" y="3376655"/>
              <a:ext cx="747713" cy="263525"/>
            </a:xfrm>
            <a:prstGeom prst="rightArrow">
              <a:avLst>
                <a:gd name="adj1" fmla="val 50000"/>
                <a:gd name="adj2" fmla="val 50006"/>
              </a:avLst>
            </a:prstGeom>
            <a:solidFill>
              <a:srgbClr val="FFFFFF"/>
            </a:solidFill>
            <a:ln w="9525">
              <a:solidFill>
                <a:srgbClr val="FFFFFF"/>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grpSp>
          <p:nvGrpSpPr>
            <p:cNvPr id="5" name="Group 4"/>
            <p:cNvGrpSpPr/>
            <p:nvPr/>
          </p:nvGrpSpPr>
          <p:grpSpPr>
            <a:xfrm>
              <a:off x="2428005" y="738230"/>
              <a:ext cx="1669981" cy="3843339"/>
              <a:chOff x="2428005" y="738230"/>
              <a:chExt cx="1669981" cy="3843339"/>
            </a:xfrm>
          </p:grpSpPr>
          <p:sp>
            <p:nvSpPr>
              <p:cNvPr id="48" name="Right Arrow 47"/>
              <p:cNvSpPr>
                <a:spLocks noChangeArrowheads="1"/>
              </p:cNvSpPr>
              <p:nvPr/>
            </p:nvSpPr>
            <p:spPr bwMode="auto">
              <a:xfrm>
                <a:off x="3113805" y="2690855"/>
                <a:ext cx="182563" cy="168275"/>
              </a:xfrm>
              <a:prstGeom prst="rightArrow">
                <a:avLst>
                  <a:gd name="adj1" fmla="val 50000"/>
                  <a:gd name="adj2" fmla="val 49999"/>
                </a:avLst>
              </a:prstGeom>
              <a:solidFill>
                <a:schemeClr val="tx2"/>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49" name="Right Arrow 48"/>
              <p:cNvSpPr>
                <a:spLocks noChangeArrowheads="1"/>
              </p:cNvSpPr>
              <p:nvPr/>
            </p:nvSpPr>
            <p:spPr bwMode="auto">
              <a:xfrm flipH="1">
                <a:off x="3113805" y="3148055"/>
                <a:ext cx="182563" cy="168275"/>
              </a:xfrm>
              <a:prstGeom prst="rightArrow">
                <a:avLst>
                  <a:gd name="adj1" fmla="val 50000"/>
                  <a:gd name="adj2" fmla="val 49999"/>
                </a:avLst>
              </a:prstGeom>
              <a:solidFill>
                <a:schemeClr val="tx2"/>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50" name="Donut 49"/>
              <p:cNvSpPr>
                <a:spLocks noChangeAspect="1"/>
              </p:cNvSpPr>
              <p:nvPr/>
            </p:nvSpPr>
            <p:spPr bwMode="auto">
              <a:xfrm>
                <a:off x="2961405" y="2752768"/>
                <a:ext cx="484188" cy="471487"/>
              </a:xfrm>
              <a:custGeom>
                <a:avLst/>
                <a:gdLst>
                  <a:gd name="T0" fmla="*/ 0 w 484188"/>
                  <a:gd name="T1" fmla="*/ 235753 h 471506"/>
                  <a:gd name="T2" fmla="*/ 242094 w 484188"/>
                  <a:gd name="T3" fmla="*/ 0 h 471506"/>
                  <a:gd name="T4" fmla="*/ 484188 w 484188"/>
                  <a:gd name="T5" fmla="*/ 235753 h 471506"/>
                  <a:gd name="T6" fmla="*/ 242094 w 484188"/>
                  <a:gd name="T7" fmla="*/ 471506 h 471506"/>
                  <a:gd name="T8" fmla="*/ 0 w 484188"/>
                  <a:gd name="T9" fmla="*/ 235753 h 471506"/>
                  <a:gd name="T10" fmla="*/ 57038 w 484188"/>
                  <a:gd name="T11" fmla="*/ 235753 h 471506"/>
                  <a:gd name="T12" fmla="*/ 242094 w 484188"/>
                  <a:gd name="T13" fmla="*/ 414468 h 471506"/>
                  <a:gd name="T14" fmla="*/ 427150 w 484188"/>
                  <a:gd name="T15" fmla="*/ 235753 h 471506"/>
                  <a:gd name="T16" fmla="*/ 242094 w 484188"/>
                  <a:gd name="T17" fmla="*/ 57038 h 471506"/>
                  <a:gd name="T18" fmla="*/ 57038 w 484188"/>
                  <a:gd name="T19" fmla="*/ 235753 h 4715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4188" h="471506">
                    <a:moveTo>
                      <a:pt x="0" y="235753"/>
                    </a:moveTo>
                    <a:cubicBezTo>
                      <a:pt x="0" y="105550"/>
                      <a:pt x="108389" y="0"/>
                      <a:pt x="242094" y="0"/>
                    </a:cubicBezTo>
                    <a:cubicBezTo>
                      <a:pt x="375799" y="0"/>
                      <a:pt x="484188" y="105550"/>
                      <a:pt x="484188" y="235753"/>
                    </a:cubicBezTo>
                    <a:cubicBezTo>
                      <a:pt x="484188" y="365956"/>
                      <a:pt x="375799" y="471506"/>
                      <a:pt x="242094" y="471506"/>
                    </a:cubicBezTo>
                    <a:cubicBezTo>
                      <a:pt x="108389" y="471506"/>
                      <a:pt x="0" y="365956"/>
                      <a:pt x="0" y="235753"/>
                    </a:cubicBezTo>
                    <a:close/>
                    <a:moveTo>
                      <a:pt x="57038" y="235753"/>
                    </a:moveTo>
                    <a:cubicBezTo>
                      <a:pt x="57038" y="334455"/>
                      <a:pt x="139890" y="414468"/>
                      <a:pt x="242094" y="414468"/>
                    </a:cubicBezTo>
                    <a:cubicBezTo>
                      <a:pt x="344298" y="414468"/>
                      <a:pt x="427150" y="334455"/>
                      <a:pt x="427150" y="235753"/>
                    </a:cubicBezTo>
                    <a:cubicBezTo>
                      <a:pt x="427150" y="137051"/>
                      <a:pt x="344298" y="57038"/>
                      <a:pt x="242094" y="57038"/>
                    </a:cubicBezTo>
                    <a:cubicBezTo>
                      <a:pt x="139890" y="57038"/>
                      <a:pt x="57038" y="137051"/>
                      <a:pt x="57038" y="235753"/>
                    </a:cubicBezTo>
                    <a:close/>
                  </a:path>
                </a:pathLst>
              </a:custGeom>
              <a:solidFill>
                <a:schemeClr val="tx2"/>
              </a:solidFill>
              <a:ln w="9525" cap="flat" cmpd="sng">
                <a:solidFill>
                  <a:schemeClr val="tx2"/>
                </a:solidFill>
                <a:prstDash val="solid"/>
                <a:round/>
                <a:headEnd/>
                <a:tailEnd/>
              </a:ln>
              <a:effectLst>
                <a:outerShdw blurRad="40000" dist="23000" dir="5400000" rotWithShape="0">
                  <a:srgbClr val="000000">
                    <a:alpha val="34999"/>
                  </a:srgbClr>
                </a:outerShdw>
              </a:effectLst>
            </p:spPr>
            <p:txBody>
              <a:bodyPr anchor="ctr"/>
              <a:lstStyle/>
              <a:p>
                <a:endParaRPr lang="en-US"/>
              </a:p>
            </p:txBody>
          </p:sp>
          <p:pic>
            <p:nvPicPr>
              <p:cNvPr id="15382" name="Picture 5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005" y="1776617"/>
                <a:ext cx="1567660" cy="87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ight Arrow 38"/>
              <p:cNvSpPr>
                <a:spLocks noChangeArrowheads="1"/>
              </p:cNvSpPr>
              <p:nvPr/>
            </p:nvSpPr>
            <p:spPr bwMode="auto">
              <a:xfrm rot="5400000">
                <a:off x="2871711" y="4075950"/>
                <a:ext cx="747713" cy="263525"/>
              </a:xfrm>
              <a:prstGeom prst="rightArrow">
                <a:avLst>
                  <a:gd name="adj1" fmla="val 50000"/>
                  <a:gd name="adj2" fmla="val 49997"/>
                </a:avLst>
              </a:prstGeom>
              <a:solidFill>
                <a:srgbClr val="001B3A"/>
              </a:solidFill>
              <a:ln w="9525">
                <a:solidFill>
                  <a:srgbClr val="001B3A"/>
                </a:solidFill>
                <a:miter lim="800000"/>
                <a:headEnd/>
                <a:tailEnd/>
              </a:ln>
              <a:effectLst>
                <a:outerShdw blurRad="40000" dist="23000" dir="5400000" rotWithShape="0">
                  <a:srgbClr val="808080">
                    <a:alpha val="34999"/>
                  </a:srgbClr>
                </a:outerShdw>
              </a:effectLst>
            </p:spPr>
            <p:txBody>
              <a:bodyPr anchor="ctr"/>
              <a:lstStyle/>
              <a:p>
                <a:pPr>
                  <a:defRPr/>
                </a:pPr>
                <a:endParaRPr lang="en-US">
                  <a:solidFill>
                    <a:schemeClr val="lt1"/>
                  </a:solidFill>
                </a:endParaRPr>
              </a:p>
            </p:txBody>
          </p:sp>
          <p:sp>
            <p:nvSpPr>
              <p:cNvPr id="15386" name="TextBox 54"/>
              <p:cNvSpPr txBox="1">
                <a:spLocks noChangeArrowheads="1"/>
              </p:cNvSpPr>
              <p:nvPr/>
            </p:nvSpPr>
            <p:spPr bwMode="auto">
              <a:xfrm>
                <a:off x="2432145" y="738230"/>
                <a:ext cx="16658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2000" dirty="0"/>
                  <a:t>Monitored in </a:t>
                </a:r>
              </a:p>
              <a:p>
                <a:pPr eaLnBrk="1" hangingPunct="1"/>
                <a:r>
                  <a:rPr lang="en-US" altLang="en-US" sz="2000" dirty="0"/>
                  <a:t>Committee</a:t>
                </a:r>
              </a:p>
            </p:txBody>
          </p:sp>
        </p:grpSp>
      </p:grpSp>
      <p:sp>
        <p:nvSpPr>
          <p:cNvPr id="33" name="TextBox 32"/>
          <p:cNvSpPr txBox="1"/>
          <p:nvPr/>
        </p:nvSpPr>
        <p:spPr>
          <a:xfrm>
            <a:off x="2287450" y="4678673"/>
            <a:ext cx="1920240" cy="914400"/>
          </a:xfrm>
          <a:prstGeom prst="rect">
            <a:avLst/>
          </a:prstGeom>
          <a:solidFill>
            <a:schemeClr val="accent5">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R="0" lvl="0" defTabSz="914400" rtl="0" eaLnBrk="0" fontAlgn="base" latinLnBrk="0" hangingPunct="0">
              <a:lnSpc>
                <a:spcPct val="100000"/>
              </a:lnSpc>
              <a:spcBef>
                <a:spcPct val="0"/>
              </a:spcBef>
              <a:spcAft>
                <a:spcPts val="600"/>
              </a:spcAft>
              <a:buClrTx/>
              <a:buSzTx/>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Participate in Committees</a:t>
            </a:r>
          </a:p>
        </p:txBody>
      </p:sp>
      <p:sp>
        <p:nvSpPr>
          <p:cNvPr id="34" name="TextBox 33"/>
          <p:cNvSpPr txBox="1"/>
          <p:nvPr/>
        </p:nvSpPr>
        <p:spPr>
          <a:xfrm>
            <a:off x="8024675" y="4678673"/>
            <a:ext cx="1920240" cy="914400"/>
          </a:xfrm>
          <a:prstGeom prst="rect">
            <a:avLst/>
          </a:prstGeom>
          <a:solidFill>
            <a:schemeClr val="accent4">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algn="ctr" defTabSz="914400" latinLnBrk="0">
              <a:lnSpc>
                <a:spcPct val="100000"/>
              </a:lnSpc>
              <a:spcAft>
                <a:spcPts val="600"/>
              </a:spcAft>
              <a:buClrTx/>
              <a:buSzTx/>
              <a:tabLst/>
              <a:defRPr kumimoji="0" b="0" i="0" u="none" strike="noStrike" cap="none" spc="0" normalizeH="0" baseline="0">
                <a:ln>
                  <a:noFill/>
                </a:ln>
                <a:solidFill>
                  <a:schemeClr val="tx1"/>
                </a:solidFill>
                <a:effectLst/>
                <a:uLnTx/>
                <a:uFillTx/>
                <a:latin typeface="Calibri" panose="020F0502020204030204"/>
              </a:defRPr>
            </a:lvl1pPr>
          </a:lstStyle>
          <a:p>
            <a:r>
              <a:rPr lang="en-US" dirty="0"/>
              <a:t>Public Summaries</a:t>
            </a:r>
          </a:p>
        </p:txBody>
      </p:sp>
    </p:spTree>
    <p:extLst>
      <p:ext uri="{BB962C8B-B14F-4D97-AF65-F5344CB8AC3E}">
        <p14:creationId xmlns:p14="http://schemas.microsoft.com/office/powerpoint/2010/main" val="1050157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DDE70EBB-E78C-924D-B73D-82F49D9C1363}"/>
              </a:ext>
            </a:extLst>
          </p:cNvPr>
          <p:cNvSpPr>
            <a:spLocks noGrp="1" noChangeArrowheads="1"/>
          </p:cNvSpPr>
          <p:nvPr>
            <p:ph type="title"/>
          </p:nvPr>
        </p:nvSpPr>
        <p:spPr>
          <a:xfrm>
            <a:off x="419100" y="468871"/>
            <a:ext cx="10515600" cy="548640"/>
          </a:xfrm>
        </p:spPr>
        <p:txBody>
          <a:bodyPr/>
          <a:lstStyle/>
          <a:p>
            <a:r>
              <a:rPr lang="en-US" altLang="en-US" dirty="0"/>
              <a:t>What do advocates consider?</a:t>
            </a:r>
          </a:p>
        </p:txBody>
      </p:sp>
      <p:grpSp>
        <p:nvGrpSpPr>
          <p:cNvPr id="8" name="Group 7"/>
          <p:cNvGrpSpPr/>
          <p:nvPr/>
        </p:nvGrpSpPr>
        <p:grpSpPr>
          <a:xfrm>
            <a:off x="6109101" y="3156694"/>
            <a:ext cx="3701823" cy="1537855"/>
            <a:chOff x="6109101" y="3156694"/>
            <a:chExt cx="3701823" cy="1537855"/>
          </a:xfrm>
        </p:grpSpPr>
        <p:sp>
          <p:nvSpPr>
            <p:cNvPr id="2" name="Cloud Callout 1"/>
            <p:cNvSpPr/>
            <p:nvPr/>
          </p:nvSpPr>
          <p:spPr>
            <a:xfrm>
              <a:off x="6109101" y="3156694"/>
              <a:ext cx="3356263" cy="1537855"/>
            </a:xfrm>
            <a:prstGeom prst="cloudCallout">
              <a:avLst>
                <a:gd name="adj1" fmla="val -32185"/>
                <a:gd name="adj2" fmla="val 68694"/>
              </a:avLst>
            </a:prstGeom>
            <a:solidFill>
              <a:schemeClr val="accent5">
                <a:lumMod val="20000"/>
                <a:lumOff val="80000"/>
              </a:schemeClr>
            </a:solidFill>
            <a:ln w="38100">
              <a:solidFill>
                <a:schemeClr val="tx1">
                  <a:lumMod val="50000"/>
                  <a:lumOff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645026" y="3470047"/>
              <a:ext cx="3165898" cy="707886"/>
            </a:xfrm>
            <a:prstGeom prst="rect">
              <a:avLst/>
            </a:prstGeom>
            <a:noFill/>
          </p:spPr>
          <p:txBody>
            <a:bodyPr wrap="square" rtlCol="0">
              <a:spAutoFit/>
            </a:bodyPr>
            <a:lstStyle/>
            <a:p>
              <a:r>
                <a:rPr lang="en-US" sz="2000" dirty="0">
                  <a:latin typeface="+mn-lt"/>
                </a:rPr>
                <a:t>Will the outcome be important to patients?</a:t>
              </a:r>
            </a:p>
          </p:txBody>
        </p:sp>
      </p:grpSp>
      <p:grpSp>
        <p:nvGrpSpPr>
          <p:cNvPr id="21" name="Group 20"/>
          <p:cNvGrpSpPr/>
          <p:nvPr/>
        </p:nvGrpSpPr>
        <p:grpSpPr>
          <a:xfrm>
            <a:off x="7259626" y="4214441"/>
            <a:ext cx="3367638" cy="1537855"/>
            <a:chOff x="7259626" y="4214441"/>
            <a:chExt cx="3367638" cy="1537855"/>
          </a:xfrm>
        </p:grpSpPr>
        <p:sp>
          <p:nvSpPr>
            <p:cNvPr id="7" name="Cloud Callout 6"/>
            <p:cNvSpPr/>
            <p:nvPr/>
          </p:nvSpPr>
          <p:spPr>
            <a:xfrm>
              <a:off x="7259626" y="4214441"/>
              <a:ext cx="3356263" cy="1537855"/>
            </a:xfrm>
            <a:prstGeom prst="cloudCallout">
              <a:avLst>
                <a:gd name="adj1" fmla="val -65145"/>
                <a:gd name="adj2" fmla="val 20698"/>
              </a:avLst>
            </a:prstGeom>
            <a:solidFill>
              <a:schemeClr val="accent2">
                <a:lumMod val="20000"/>
                <a:lumOff val="80000"/>
              </a:schemeClr>
            </a:solidFill>
            <a:ln w="38100">
              <a:solidFill>
                <a:schemeClr val="tx1">
                  <a:lumMod val="50000"/>
                  <a:lumOff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650848" y="4511130"/>
              <a:ext cx="2976416" cy="707886"/>
            </a:xfrm>
            <a:prstGeom prst="rect">
              <a:avLst/>
            </a:prstGeom>
            <a:noFill/>
          </p:spPr>
          <p:txBody>
            <a:bodyPr wrap="square" rtlCol="0">
              <a:spAutoFit/>
            </a:bodyPr>
            <a:lstStyle/>
            <a:p>
              <a:r>
                <a:rPr lang="en-US" altLang="en-US" sz="2000" dirty="0">
                  <a:solidFill>
                    <a:srgbClr val="001B3A"/>
                  </a:solidFill>
                  <a:latin typeface="+mn-lt"/>
                </a:rPr>
                <a:t>Will participation be hard for patients?</a:t>
              </a:r>
              <a:endParaRPr lang="en-US" sz="2000" dirty="0">
                <a:latin typeface="+mn-lt"/>
              </a:endParaRPr>
            </a:p>
          </p:txBody>
        </p:sp>
      </p:grpSp>
      <p:grpSp>
        <p:nvGrpSpPr>
          <p:cNvPr id="23" name="Group 22"/>
          <p:cNvGrpSpPr/>
          <p:nvPr/>
        </p:nvGrpSpPr>
        <p:grpSpPr>
          <a:xfrm>
            <a:off x="3157274" y="2895371"/>
            <a:ext cx="3481945" cy="1687955"/>
            <a:chOff x="3157274" y="2895371"/>
            <a:chExt cx="3481945" cy="1687955"/>
          </a:xfrm>
        </p:grpSpPr>
        <p:sp>
          <p:nvSpPr>
            <p:cNvPr id="9" name="Cloud Callout 8"/>
            <p:cNvSpPr/>
            <p:nvPr/>
          </p:nvSpPr>
          <p:spPr>
            <a:xfrm>
              <a:off x="3157274" y="2895371"/>
              <a:ext cx="3356263" cy="1687955"/>
            </a:xfrm>
            <a:prstGeom prst="cloudCallout">
              <a:avLst>
                <a:gd name="adj1" fmla="val 29683"/>
                <a:gd name="adj2" fmla="val 69520"/>
              </a:avLst>
            </a:prstGeom>
            <a:solidFill>
              <a:schemeClr val="accent4">
                <a:lumMod val="20000"/>
                <a:lumOff val="80000"/>
              </a:schemeClr>
            </a:solidFill>
            <a:ln w="38100">
              <a:solidFill>
                <a:schemeClr val="tx1">
                  <a:lumMod val="50000"/>
                  <a:lumOff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473321" y="3286940"/>
              <a:ext cx="3165898" cy="707886"/>
            </a:xfrm>
            <a:prstGeom prst="rect">
              <a:avLst/>
            </a:prstGeom>
            <a:noFill/>
          </p:spPr>
          <p:txBody>
            <a:bodyPr wrap="square" rtlCol="0">
              <a:spAutoFit/>
            </a:bodyPr>
            <a:lstStyle/>
            <a:p>
              <a:r>
                <a:rPr lang="en-US" sz="2000" dirty="0">
                  <a:latin typeface="+mn-lt"/>
                </a:rPr>
                <a:t>Is there randomization?</a:t>
              </a:r>
            </a:p>
            <a:p>
              <a:r>
                <a:rPr lang="en-US" sz="2000" dirty="0">
                  <a:latin typeface="+mn-lt"/>
                </a:rPr>
                <a:t>Is it acceptable by patients?</a:t>
              </a:r>
            </a:p>
          </p:txBody>
        </p:sp>
      </p:grpSp>
      <p:grpSp>
        <p:nvGrpSpPr>
          <p:cNvPr id="24" name="Group 23"/>
          <p:cNvGrpSpPr/>
          <p:nvPr/>
        </p:nvGrpSpPr>
        <p:grpSpPr>
          <a:xfrm>
            <a:off x="1121790" y="4091233"/>
            <a:ext cx="3609437" cy="1597969"/>
            <a:chOff x="1121790" y="4091233"/>
            <a:chExt cx="3609437" cy="1597969"/>
          </a:xfrm>
        </p:grpSpPr>
        <p:sp>
          <p:nvSpPr>
            <p:cNvPr id="12" name="Cloud Callout 11"/>
            <p:cNvSpPr/>
            <p:nvPr/>
          </p:nvSpPr>
          <p:spPr>
            <a:xfrm>
              <a:off x="1121790" y="4091233"/>
              <a:ext cx="3609437" cy="1597969"/>
            </a:xfrm>
            <a:prstGeom prst="cloudCallout">
              <a:avLst>
                <a:gd name="adj1" fmla="val 66209"/>
                <a:gd name="adj2" fmla="val 17770"/>
              </a:avLst>
            </a:prstGeom>
            <a:solidFill>
              <a:schemeClr val="accent5">
                <a:lumMod val="20000"/>
                <a:lumOff val="80000"/>
              </a:schemeClr>
            </a:solidFill>
            <a:ln w="38100">
              <a:solidFill>
                <a:schemeClr val="tx1">
                  <a:lumMod val="50000"/>
                  <a:lumOff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579272" y="4346840"/>
              <a:ext cx="2991996" cy="1015663"/>
            </a:xfrm>
            <a:prstGeom prst="rect">
              <a:avLst/>
            </a:prstGeom>
            <a:noFill/>
          </p:spPr>
          <p:txBody>
            <a:bodyPr wrap="square" rtlCol="0">
              <a:spAutoFit/>
            </a:bodyPr>
            <a:lstStyle/>
            <a:p>
              <a:r>
                <a:rPr lang="en-US" sz="2000" dirty="0">
                  <a:latin typeface="+mn-lt"/>
                </a:rPr>
                <a:t>Will this make a difference in patient care?  In a positive way?</a:t>
              </a:r>
            </a:p>
          </p:txBody>
        </p:sp>
      </p:grpSp>
      <p:grpSp>
        <p:nvGrpSpPr>
          <p:cNvPr id="25" name="Group 24"/>
          <p:cNvGrpSpPr/>
          <p:nvPr/>
        </p:nvGrpSpPr>
        <p:grpSpPr>
          <a:xfrm>
            <a:off x="287533" y="1800521"/>
            <a:ext cx="3356263" cy="1795550"/>
            <a:chOff x="287533" y="1800521"/>
            <a:chExt cx="3356263" cy="1795550"/>
          </a:xfrm>
        </p:grpSpPr>
        <p:sp>
          <p:nvSpPr>
            <p:cNvPr id="14" name="Cloud Callout 13"/>
            <p:cNvSpPr/>
            <p:nvPr/>
          </p:nvSpPr>
          <p:spPr>
            <a:xfrm>
              <a:off x="287533" y="1800521"/>
              <a:ext cx="3356263" cy="1795550"/>
            </a:xfrm>
            <a:prstGeom prst="cloudCallout">
              <a:avLst>
                <a:gd name="adj1" fmla="val 42042"/>
                <a:gd name="adj2" fmla="val 71007"/>
              </a:avLst>
            </a:prstGeom>
            <a:solidFill>
              <a:schemeClr val="accent2">
                <a:lumMod val="20000"/>
                <a:lumOff val="80000"/>
              </a:schemeClr>
            </a:solidFill>
            <a:ln w="38100">
              <a:solidFill>
                <a:schemeClr val="tx1">
                  <a:lumMod val="50000"/>
                  <a:lumOff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62114" y="2144602"/>
              <a:ext cx="2951827" cy="1015663"/>
            </a:xfrm>
            <a:prstGeom prst="rect">
              <a:avLst/>
            </a:prstGeom>
            <a:noFill/>
            <a:ln>
              <a:noFill/>
            </a:ln>
          </p:spPr>
          <p:txBody>
            <a:bodyPr wrap="square" rtlCol="0">
              <a:spAutoFit/>
            </a:bodyPr>
            <a:lstStyle/>
            <a:p>
              <a:r>
                <a:rPr lang="en-US" sz="2000" dirty="0">
                  <a:latin typeface="+mn-lt"/>
                </a:rPr>
                <a:t>Is the trial complicated?  Do we need patient educational materials?</a:t>
              </a:r>
            </a:p>
          </p:txBody>
        </p:sp>
      </p:grpSp>
      <p:grpSp>
        <p:nvGrpSpPr>
          <p:cNvPr id="22" name="Group 21"/>
          <p:cNvGrpSpPr/>
          <p:nvPr/>
        </p:nvGrpSpPr>
        <p:grpSpPr>
          <a:xfrm>
            <a:off x="3613941" y="1202977"/>
            <a:ext cx="3356263" cy="1657028"/>
            <a:chOff x="3613941" y="1202977"/>
            <a:chExt cx="3356263" cy="1657028"/>
          </a:xfrm>
        </p:grpSpPr>
        <p:sp>
          <p:nvSpPr>
            <p:cNvPr id="16" name="Cloud Callout 15"/>
            <p:cNvSpPr/>
            <p:nvPr/>
          </p:nvSpPr>
          <p:spPr>
            <a:xfrm>
              <a:off x="3613941" y="1202977"/>
              <a:ext cx="3356263" cy="1657028"/>
            </a:xfrm>
            <a:prstGeom prst="cloudCallout">
              <a:avLst>
                <a:gd name="adj1" fmla="val 2439"/>
                <a:gd name="adj2" fmla="val 68907"/>
              </a:avLst>
            </a:prstGeom>
            <a:solidFill>
              <a:schemeClr val="accent5">
                <a:lumMod val="20000"/>
                <a:lumOff val="80000"/>
              </a:schemeClr>
            </a:solidFill>
            <a:ln w="38100">
              <a:solidFill>
                <a:schemeClr val="tx1">
                  <a:lumMod val="50000"/>
                  <a:lumOff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061849" y="1556542"/>
              <a:ext cx="2725465" cy="707886"/>
            </a:xfrm>
            <a:prstGeom prst="rect">
              <a:avLst/>
            </a:prstGeom>
            <a:noFill/>
          </p:spPr>
          <p:txBody>
            <a:bodyPr wrap="square" rtlCol="0">
              <a:spAutoFit/>
            </a:bodyPr>
            <a:lstStyle/>
            <a:p>
              <a:r>
                <a:rPr lang="en-US" sz="2000" dirty="0">
                  <a:latin typeface="+mn-lt"/>
                </a:rPr>
                <a:t>Are there added costs to patients?</a:t>
              </a:r>
            </a:p>
          </p:txBody>
        </p:sp>
      </p:grpSp>
      <p:grpSp>
        <p:nvGrpSpPr>
          <p:cNvPr id="20" name="Group 19"/>
          <p:cNvGrpSpPr/>
          <p:nvPr/>
        </p:nvGrpSpPr>
        <p:grpSpPr>
          <a:xfrm>
            <a:off x="6806557" y="1549407"/>
            <a:ext cx="3533527" cy="1716981"/>
            <a:chOff x="6806557" y="1549407"/>
            <a:chExt cx="3533527" cy="1716981"/>
          </a:xfrm>
        </p:grpSpPr>
        <p:sp>
          <p:nvSpPr>
            <p:cNvPr id="18" name="Cloud Callout 17"/>
            <p:cNvSpPr/>
            <p:nvPr/>
          </p:nvSpPr>
          <p:spPr>
            <a:xfrm>
              <a:off x="6806557" y="1549407"/>
              <a:ext cx="3356263" cy="1716981"/>
            </a:xfrm>
            <a:prstGeom prst="cloudCallout">
              <a:avLst>
                <a:gd name="adj1" fmla="val -51769"/>
                <a:gd name="adj2" fmla="val 55501"/>
              </a:avLst>
            </a:prstGeom>
            <a:solidFill>
              <a:schemeClr val="accent4">
                <a:lumMod val="20000"/>
                <a:lumOff val="80000"/>
              </a:schemeClr>
            </a:solidFill>
            <a:ln w="38100">
              <a:solidFill>
                <a:schemeClr val="tx1">
                  <a:lumMod val="50000"/>
                  <a:lumOff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388257" y="1879708"/>
              <a:ext cx="2951827" cy="1015663"/>
            </a:xfrm>
            <a:prstGeom prst="rect">
              <a:avLst/>
            </a:prstGeom>
            <a:noFill/>
          </p:spPr>
          <p:txBody>
            <a:bodyPr wrap="square" rtlCol="0">
              <a:spAutoFit/>
            </a:bodyPr>
            <a:lstStyle/>
            <a:p>
              <a:r>
                <a:rPr lang="en-US" sz="2000" dirty="0">
                  <a:latin typeface="+mn-lt"/>
                </a:rPr>
                <a:t>Are the patient exclusion and inclusion criteria appropriate?</a:t>
              </a: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337" y="4831553"/>
            <a:ext cx="1782220" cy="1841486"/>
          </a:xfrm>
          <a:prstGeom prst="rect">
            <a:avLst/>
          </a:prstGeom>
        </p:spPr>
      </p:pic>
      <p:sp>
        <p:nvSpPr>
          <p:cNvPr id="27" name="TextBox 26"/>
          <p:cNvSpPr txBox="1"/>
          <p:nvPr/>
        </p:nvSpPr>
        <p:spPr>
          <a:xfrm>
            <a:off x="10142649" y="138885"/>
            <a:ext cx="1920240" cy="914400"/>
          </a:xfrm>
          <a:prstGeom prst="rect">
            <a:avLst/>
          </a:prstGeom>
          <a:solidFill>
            <a:schemeClr val="accent5">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R="0" lvl="0" defTabSz="914400" rtl="0" eaLnBrk="0" fontAlgn="base" latinLnBrk="0" hangingPunct="0">
              <a:lnSpc>
                <a:spcPct val="100000"/>
              </a:lnSpc>
              <a:spcBef>
                <a:spcPct val="0"/>
              </a:spcBef>
              <a:spcAft>
                <a:spcPts val="600"/>
              </a:spcAft>
              <a:buClrTx/>
              <a:buSzTx/>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Participate in Committees</a:t>
            </a:r>
          </a:p>
        </p:txBody>
      </p:sp>
    </p:spTree>
    <p:extLst>
      <p:ext uri="{BB962C8B-B14F-4D97-AF65-F5344CB8AC3E}">
        <p14:creationId xmlns:p14="http://schemas.microsoft.com/office/powerpoint/2010/main" val="1818616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7E28B0B-F601-5445-B551-098018CFC7BB}"/>
              </a:ext>
            </a:extLst>
          </p:cNvPr>
          <p:cNvSpPr>
            <a:spLocks noGrp="1" noChangeArrowheads="1"/>
          </p:cNvSpPr>
          <p:nvPr>
            <p:ph type="title"/>
          </p:nvPr>
        </p:nvSpPr>
        <p:spPr>
          <a:xfrm>
            <a:off x="439189" y="385350"/>
            <a:ext cx="10515600" cy="548640"/>
          </a:xfrm>
        </p:spPr>
        <p:txBody>
          <a:bodyPr>
            <a:noAutofit/>
          </a:bodyPr>
          <a:lstStyle/>
          <a:p>
            <a:r>
              <a:rPr lang="en-US" altLang="en-US" sz="3600" dirty="0"/>
              <a:t>SCRC review guidance for advocates</a:t>
            </a:r>
            <a:endParaRPr lang="en-US" altLang="en-US" sz="2800" dirty="0"/>
          </a:p>
        </p:txBody>
      </p:sp>
      <p:sp>
        <p:nvSpPr>
          <p:cNvPr id="27650" name="Content Placeholder 2">
            <a:extLst>
              <a:ext uri="{FF2B5EF4-FFF2-40B4-BE49-F238E27FC236}">
                <a16:creationId xmlns:a16="http://schemas.microsoft.com/office/drawing/2014/main" id="{CFBA02F0-86E3-9340-9E2C-3274902733AC}"/>
              </a:ext>
            </a:extLst>
          </p:cNvPr>
          <p:cNvSpPr>
            <a:spLocks noGrp="1" noChangeArrowheads="1"/>
          </p:cNvSpPr>
          <p:nvPr>
            <p:ph idx="1"/>
          </p:nvPr>
        </p:nvSpPr>
        <p:spPr>
          <a:xfrm>
            <a:off x="439189" y="1382358"/>
            <a:ext cx="11099668" cy="1306286"/>
          </a:xfrm>
          <a:solidFill>
            <a:schemeClr val="accent5">
              <a:lumMod val="20000"/>
              <a:lumOff val="80000"/>
            </a:schemeClr>
          </a:solidFill>
        </p:spPr>
        <p:txBody>
          <a:bodyPr>
            <a:normAutofit lnSpcReduction="10000"/>
          </a:bodyPr>
          <a:lstStyle/>
          <a:p>
            <a:pPr marL="0" indent="0">
              <a:lnSpc>
                <a:spcPct val="110000"/>
              </a:lnSpc>
              <a:buNone/>
            </a:pPr>
            <a:r>
              <a:rPr lang="en-US" altLang="en-US" sz="2400" dirty="0"/>
              <a:t>These suggested topics and questions are helpful reminders of points, which may need to be addressed while doing a review.  </a:t>
            </a:r>
          </a:p>
          <a:p>
            <a:pPr marL="0" indent="0">
              <a:lnSpc>
                <a:spcPct val="110000"/>
              </a:lnSpc>
              <a:buNone/>
            </a:pPr>
            <a:r>
              <a:rPr lang="en-US" altLang="en-US" sz="2400" dirty="0"/>
              <a:t>The five main headings below are criteria used to guide the review.  </a:t>
            </a:r>
            <a:endParaRPr lang="en-US" altLang="en-US" sz="2000" dirty="0"/>
          </a:p>
          <a:p>
            <a:pPr marL="457200" indent="-457200">
              <a:lnSpc>
                <a:spcPct val="110000"/>
              </a:lnSpc>
              <a:spcBef>
                <a:spcPts val="0"/>
              </a:spcBef>
              <a:buFont typeface="Arial" panose="020B0604020202020204" pitchFamily="34" charset="0"/>
              <a:buAutoNum type="arabicPeriod"/>
            </a:pPr>
            <a:endParaRPr lang="en-US" altLang="en-US" sz="2800" dirty="0"/>
          </a:p>
          <a:p>
            <a:pPr marL="0" indent="0">
              <a:lnSpc>
                <a:spcPct val="110000"/>
              </a:lnSpc>
            </a:pPr>
            <a:endParaRPr lang="en-US" altLang="en-US" sz="2000" dirty="0">
              <a:solidFill>
                <a:srgbClr val="001B3A"/>
              </a:solidFill>
            </a:endParaRPr>
          </a:p>
        </p:txBody>
      </p:sp>
      <p:sp>
        <p:nvSpPr>
          <p:cNvPr id="4" name="TextBox 3"/>
          <p:cNvSpPr txBox="1"/>
          <p:nvPr/>
        </p:nvSpPr>
        <p:spPr>
          <a:xfrm>
            <a:off x="4061463" y="2769326"/>
            <a:ext cx="3436390" cy="3431709"/>
          </a:xfrm>
          <a:prstGeom prst="rect">
            <a:avLst/>
          </a:prstGeom>
          <a:noFill/>
        </p:spPr>
        <p:txBody>
          <a:bodyPr wrap="none" rtlCol="0">
            <a:spAutoFit/>
          </a:bodyPr>
          <a:lstStyle/>
          <a:p>
            <a:pPr>
              <a:spcAft>
                <a:spcPts val="600"/>
              </a:spcAft>
            </a:pPr>
            <a:r>
              <a:rPr lang="en-US" sz="3200" b="1" dirty="0">
                <a:solidFill>
                  <a:srgbClr val="4B9CD3"/>
                </a:solidFill>
                <a:latin typeface="+mn-lt"/>
              </a:rPr>
              <a:t>Study Impact</a:t>
            </a:r>
          </a:p>
          <a:p>
            <a:pPr>
              <a:spcAft>
                <a:spcPts val="600"/>
              </a:spcAft>
            </a:pPr>
            <a:r>
              <a:rPr lang="en-US" sz="3200" b="1" dirty="0">
                <a:solidFill>
                  <a:srgbClr val="4B9CD3"/>
                </a:solidFill>
                <a:latin typeface="+mn-lt"/>
              </a:rPr>
              <a:t>Study Feasibility</a:t>
            </a:r>
          </a:p>
          <a:p>
            <a:pPr>
              <a:spcAft>
                <a:spcPts val="600"/>
              </a:spcAft>
            </a:pPr>
            <a:r>
              <a:rPr lang="en-US" sz="3200" b="1" dirty="0">
                <a:solidFill>
                  <a:srgbClr val="4B9CD3"/>
                </a:solidFill>
                <a:latin typeface="+mn-lt"/>
              </a:rPr>
              <a:t>Level of Innovation</a:t>
            </a:r>
          </a:p>
          <a:p>
            <a:pPr>
              <a:spcAft>
                <a:spcPts val="600"/>
              </a:spcAft>
            </a:pPr>
            <a:r>
              <a:rPr lang="en-US" sz="3200" b="1" dirty="0">
                <a:solidFill>
                  <a:srgbClr val="4B9CD3"/>
                </a:solidFill>
                <a:latin typeface="+mn-lt"/>
              </a:rPr>
              <a:t>NCTN Relevance</a:t>
            </a:r>
          </a:p>
          <a:p>
            <a:pPr>
              <a:spcAft>
                <a:spcPts val="600"/>
              </a:spcAft>
            </a:pPr>
            <a:r>
              <a:rPr lang="en-US" sz="3200" b="1" dirty="0">
                <a:solidFill>
                  <a:srgbClr val="4B9CD3"/>
                </a:solidFill>
                <a:latin typeface="+mn-lt"/>
              </a:rPr>
              <a:t>Study Design</a:t>
            </a:r>
          </a:p>
          <a:p>
            <a:pPr>
              <a:spcAft>
                <a:spcPts val="600"/>
              </a:spcAft>
            </a:pPr>
            <a:r>
              <a:rPr lang="en-US" sz="3200" b="1" dirty="0">
                <a:solidFill>
                  <a:srgbClr val="4B9CD3"/>
                </a:solidFill>
                <a:latin typeface="+mn-lt"/>
              </a:rPr>
              <a:t>Overall Impression</a:t>
            </a:r>
          </a:p>
        </p:txBody>
      </p:sp>
      <p:sp>
        <p:nvSpPr>
          <p:cNvPr id="6" name="TextBox 5"/>
          <p:cNvSpPr txBox="1"/>
          <p:nvPr/>
        </p:nvSpPr>
        <p:spPr>
          <a:xfrm>
            <a:off x="10194222" y="121356"/>
            <a:ext cx="1920240" cy="914400"/>
          </a:xfrm>
          <a:prstGeom prst="rect">
            <a:avLst/>
          </a:prstGeom>
          <a:solidFill>
            <a:schemeClr val="accent6">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600"/>
            </a:lvl1pPr>
          </a:lstStyle>
          <a:p>
            <a:pPr marR="0" lvl="0" defTabSz="914400" rtl="0" eaLnBrk="0" fontAlgn="base" latinLnBrk="0" hangingPunct="0">
              <a:lnSpc>
                <a:spcPct val="100000"/>
              </a:lnSpc>
              <a:spcBef>
                <a:spcPct val="0"/>
              </a:spcBef>
              <a:spcAft>
                <a:spcPts val="600"/>
              </a:spcAft>
              <a:buClrTx/>
              <a:buSzTx/>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Concept Review</a:t>
            </a:r>
          </a:p>
        </p:txBody>
      </p:sp>
    </p:spTree>
    <p:extLst>
      <p:ext uri="{BB962C8B-B14F-4D97-AF65-F5344CB8AC3E}">
        <p14:creationId xmlns:p14="http://schemas.microsoft.com/office/powerpoint/2010/main" val="1776906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B3E555DD-8E13-2E40-B82E-232E5414FC68}"/>
              </a:ext>
            </a:extLst>
          </p:cNvPr>
          <p:cNvSpPr>
            <a:spLocks noGrp="1" noChangeArrowheads="1"/>
          </p:cNvSpPr>
          <p:nvPr>
            <p:ph type="title"/>
          </p:nvPr>
        </p:nvSpPr>
        <p:spPr/>
        <p:txBody>
          <a:bodyPr/>
          <a:lstStyle/>
          <a:p>
            <a:r>
              <a:rPr lang="en-US" altLang="en-US" dirty="0"/>
              <a:t>What does the advocate consider?</a:t>
            </a:r>
          </a:p>
        </p:txBody>
      </p:sp>
      <p:sp>
        <p:nvSpPr>
          <p:cNvPr id="38914" name="Content Placeholder 2">
            <a:extLst>
              <a:ext uri="{FF2B5EF4-FFF2-40B4-BE49-F238E27FC236}">
                <a16:creationId xmlns:a16="http://schemas.microsoft.com/office/drawing/2014/main" id="{1B7E8B62-9598-0F48-9A75-1C48E046BF97}"/>
              </a:ext>
            </a:extLst>
          </p:cNvPr>
          <p:cNvSpPr>
            <a:spLocks noGrp="1" noChangeArrowheads="1"/>
          </p:cNvSpPr>
          <p:nvPr>
            <p:ph idx="1"/>
          </p:nvPr>
        </p:nvSpPr>
        <p:spPr>
          <a:xfrm>
            <a:off x="638760" y="1696323"/>
            <a:ext cx="10515600" cy="4351338"/>
          </a:xfrm>
        </p:spPr>
        <p:txBody>
          <a:bodyPr>
            <a:normAutofit/>
          </a:bodyPr>
          <a:lstStyle/>
          <a:p>
            <a:pPr>
              <a:spcBef>
                <a:spcPts val="0"/>
              </a:spcBef>
            </a:pPr>
            <a:r>
              <a:rPr lang="en-US" altLang="en-US" sz="2800" dirty="0">
                <a:solidFill>
                  <a:schemeClr val="tx2"/>
                </a:solidFill>
              </a:rPr>
              <a:t>Participate as protocol is written to review:</a:t>
            </a:r>
          </a:p>
          <a:p>
            <a:pPr lvl="1">
              <a:spcBef>
                <a:spcPts val="0"/>
              </a:spcBef>
            </a:pPr>
            <a:r>
              <a:rPr lang="en-US" altLang="en-US" dirty="0">
                <a:solidFill>
                  <a:schemeClr val="tx2"/>
                </a:solidFill>
              </a:rPr>
              <a:t>Eligibility criteria</a:t>
            </a:r>
          </a:p>
          <a:p>
            <a:pPr lvl="1">
              <a:spcBef>
                <a:spcPts val="0"/>
              </a:spcBef>
            </a:pPr>
            <a:r>
              <a:rPr lang="en-US" altLang="en-US" dirty="0">
                <a:solidFill>
                  <a:schemeClr val="tx2"/>
                </a:solidFill>
              </a:rPr>
              <a:t>Questionnaires (PROs, </a:t>
            </a:r>
            <a:r>
              <a:rPr lang="en-US" altLang="en-US" dirty="0" err="1">
                <a:solidFill>
                  <a:schemeClr val="tx2"/>
                </a:solidFill>
              </a:rPr>
              <a:t>QoL</a:t>
            </a:r>
            <a:r>
              <a:rPr lang="en-US" altLang="en-US" dirty="0">
                <a:solidFill>
                  <a:schemeClr val="tx2"/>
                </a:solidFill>
              </a:rPr>
              <a:t>)</a:t>
            </a:r>
          </a:p>
          <a:p>
            <a:pPr lvl="1">
              <a:spcBef>
                <a:spcPts val="0"/>
              </a:spcBef>
              <a:spcAft>
                <a:spcPts val="1800"/>
              </a:spcAft>
            </a:pPr>
            <a:r>
              <a:rPr lang="en-US" altLang="en-US" dirty="0">
                <a:solidFill>
                  <a:schemeClr val="tx2"/>
                </a:solidFill>
              </a:rPr>
              <a:t>Schedule for patient burden</a:t>
            </a:r>
          </a:p>
          <a:p>
            <a:pPr>
              <a:spcAft>
                <a:spcPts val="1800"/>
              </a:spcAft>
            </a:pPr>
            <a:r>
              <a:rPr lang="en-US" altLang="en-US" sz="2800" dirty="0">
                <a:solidFill>
                  <a:schemeClr val="tx2"/>
                </a:solidFill>
              </a:rPr>
              <a:t>Review the consent form and help write parts if they are struggling to keep it at a good readability level.</a:t>
            </a:r>
          </a:p>
          <a:p>
            <a:pPr>
              <a:spcAft>
                <a:spcPts val="1800"/>
              </a:spcAft>
            </a:pPr>
            <a:r>
              <a:rPr lang="en-US" altLang="en-US" sz="2800" dirty="0">
                <a:solidFill>
                  <a:schemeClr val="tx2"/>
                </a:solidFill>
              </a:rPr>
              <a:t>Other protocol specific patient concerns </a:t>
            </a:r>
            <a:r>
              <a:rPr lang="en-US" altLang="en-US" sz="2400" i="1" dirty="0">
                <a:solidFill>
                  <a:schemeClr val="tx2"/>
                </a:solidFill>
              </a:rPr>
              <a:t>(accrual, equipoise, patient population, etc…)</a:t>
            </a:r>
          </a:p>
        </p:txBody>
      </p:sp>
      <p:sp>
        <p:nvSpPr>
          <p:cNvPr id="5" name="TextBox 4"/>
          <p:cNvSpPr txBox="1"/>
          <p:nvPr/>
        </p:nvSpPr>
        <p:spPr>
          <a:xfrm>
            <a:off x="10084244" y="91440"/>
            <a:ext cx="1920240" cy="914400"/>
          </a:xfrm>
          <a:prstGeom prst="rect">
            <a:avLst/>
          </a:prstGeom>
          <a:solidFill>
            <a:schemeClr val="accent2">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algn="ctr" defTabSz="914400" latinLnBrk="0">
              <a:lnSpc>
                <a:spcPct val="100000"/>
              </a:lnSpc>
              <a:spcAft>
                <a:spcPts val="600"/>
              </a:spcAft>
              <a:buClrTx/>
              <a:buSzTx/>
              <a:tabLst/>
              <a:defRPr kumimoji="0" b="0" i="0" u="none" strike="noStrike" cap="none" spc="0" normalizeH="0" baseline="0">
                <a:ln>
                  <a:noFill/>
                </a:ln>
                <a:solidFill>
                  <a:schemeClr val="tx1"/>
                </a:solidFill>
                <a:effectLst/>
                <a:uLnTx/>
                <a:uFillTx/>
                <a:latin typeface="Calibri" panose="020F0502020204030204"/>
              </a:defRPr>
            </a:lvl1pPr>
          </a:lstStyle>
          <a:p>
            <a:r>
              <a:rPr lang="en-US" dirty="0"/>
              <a:t>Protocol Development</a:t>
            </a:r>
          </a:p>
        </p:txBody>
      </p:sp>
    </p:spTree>
    <p:extLst>
      <p:ext uri="{BB962C8B-B14F-4D97-AF65-F5344CB8AC3E}">
        <p14:creationId xmlns:p14="http://schemas.microsoft.com/office/powerpoint/2010/main" val="4128892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small" dirty="0"/>
              <a:t>Who</a:t>
            </a:r>
            <a:r>
              <a:rPr lang="en-US" dirty="0"/>
              <a:t> are patient advocates?</a:t>
            </a:r>
          </a:p>
        </p:txBody>
      </p:sp>
      <p:sp>
        <p:nvSpPr>
          <p:cNvPr id="4" name="Title 1"/>
          <p:cNvSpPr txBox="1">
            <a:spLocks/>
          </p:cNvSpPr>
          <p:nvPr/>
        </p:nvSpPr>
        <p:spPr bwMode="auto">
          <a:xfrm>
            <a:off x="2485291" y="1532223"/>
            <a:ext cx="6858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900" b="1">
                <a:solidFill>
                  <a:schemeClr val="tx2"/>
                </a:solidFill>
                <a:latin typeface="+mj-lt"/>
                <a:ea typeface="ＭＳ Ｐゴシック" panose="020B0600070205080204" pitchFamily="34" charset="-128"/>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panose="020B0600070205080204" pitchFamily="34" charset="-128"/>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panose="020B0600070205080204" pitchFamily="34" charset="-128"/>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panose="020B0600070205080204" pitchFamily="34" charset="-128"/>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panose="020B0600070205080204" pitchFamily="34" charset="-128"/>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a:lstStyle>
          <a:p>
            <a:pPr>
              <a:defRPr/>
            </a:pPr>
            <a:r>
              <a:rPr lang="en-US" altLang="en-US" kern="0" cap="small" dirty="0">
                <a:solidFill>
                  <a:srgbClr val="001B3A"/>
                </a:solidFill>
                <a:latin typeface="Arial"/>
              </a:rPr>
              <a:t>Types of Patient Advocacy</a:t>
            </a:r>
          </a:p>
        </p:txBody>
      </p:sp>
      <p:grpSp>
        <p:nvGrpSpPr>
          <p:cNvPr id="5" name="Group 4"/>
          <p:cNvGrpSpPr/>
          <p:nvPr/>
        </p:nvGrpSpPr>
        <p:grpSpPr>
          <a:xfrm>
            <a:off x="2019300" y="3642579"/>
            <a:ext cx="3390900" cy="2957512"/>
            <a:chOff x="495300" y="3443288"/>
            <a:chExt cx="3390900" cy="2957512"/>
          </a:xfrm>
        </p:grpSpPr>
        <p:sp>
          <p:nvSpPr>
            <p:cNvPr id="6" name="Content Placeholder 2"/>
            <p:cNvSpPr txBox="1">
              <a:spLocks/>
            </p:cNvSpPr>
            <p:nvPr/>
          </p:nvSpPr>
          <p:spPr bwMode="auto">
            <a:xfrm>
              <a:off x="860425" y="3657600"/>
              <a:ext cx="2644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ＭＳ Ｐゴシック" panose="020B0600070205080204" pitchFamily="34" charset="-128"/>
                  <a:cs typeface="ＭＳ Ｐゴシック" charset="0"/>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ＭＳ Ｐゴシック"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ＭＳ Ｐゴシック"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ＭＳ Ｐゴシック"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ＭＳ Ｐゴシック"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a:buClr>
                  <a:srgbClr val="001B3A"/>
                </a:buClr>
                <a:defRPr/>
              </a:pPr>
              <a:r>
                <a:rPr lang="en-US" sz="2400" kern="0">
                  <a:solidFill>
                    <a:srgbClr val="808080"/>
                  </a:solidFill>
                  <a:latin typeface="Arial"/>
                  <a:ea typeface="MS PGothic" panose="020B0600070205080204" pitchFamily="34" charset="-128"/>
                </a:rPr>
                <a:t>Political</a:t>
              </a:r>
            </a:p>
            <a:p>
              <a:pPr>
                <a:buClr>
                  <a:srgbClr val="001B3A"/>
                </a:buClr>
                <a:defRPr/>
              </a:pPr>
              <a:r>
                <a:rPr lang="en-US" sz="2400" kern="0">
                  <a:solidFill>
                    <a:srgbClr val="808080"/>
                  </a:solidFill>
                  <a:latin typeface="Arial"/>
                  <a:ea typeface="MS PGothic" panose="020B0600070205080204" pitchFamily="34" charset="-128"/>
                </a:rPr>
                <a:t>Support</a:t>
              </a:r>
            </a:p>
            <a:p>
              <a:pPr>
                <a:buClr>
                  <a:srgbClr val="001B3A"/>
                </a:buClr>
                <a:defRPr/>
              </a:pPr>
              <a:r>
                <a:rPr lang="en-US" sz="2400" kern="0">
                  <a:solidFill>
                    <a:srgbClr val="808080"/>
                  </a:solidFill>
                  <a:latin typeface="Arial"/>
                  <a:ea typeface="MS PGothic" panose="020B0600070205080204" pitchFamily="34" charset="-128"/>
                </a:rPr>
                <a:t>Fundraising</a:t>
              </a:r>
            </a:p>
            <a:p>
              <a:pPr>
                <a:buClr>
                  <a:srgbClr val="001B3A"/>
                </a:buClr>
                <a:defRPr/>
              </a:pPr>
              <a:r>
                <a:rPr lang="en-US" sz="2400" kern="0">
                  <a:solidFill>
                    <a:srgbClr val="808080"/>
                  </a:solidFill>
                  <a:latin typeface="Arial"/>
                  <a:ea typeface="MS PGothic" panose="020B0600070205080204" pitchFamily="34" charset="-128"/>
                </a:rPr>
                <a:t>Watchdog</a:t>
              </a:r>
            </a:p>
            <a:p>
              <a:pPr>
                <a:buClr>
                  <a:srgbClr val="001B3A"/>
                </a:buClr>
                <a:defRPr/>
              </a:pPr>
              <a:r>
                <a:rPr lang="en-US" sz="2400" b="1" kern="0">
                  <a:solidFill>
                    <a:srgbClr val="797B9B">
                      <a:lumMod val="75000"/>
                    </a:srgbClr>
                  </a:solidFill>
                  <a:latin typeface="Arial"/>
                  <a:ea typeface="MS PGothic" panose="020B0600070205080204" pitchFamily="34" charset="-128"/>
                </a:rPr>
                <a:t>Research</a:t>
              </a:r>
              <a:endParaRPr lang="en-US" sz="2400" b="1" kern="0" dirty="0">
                <a:solidFill>
                  <a:srgbClr val="797B9B">
                    <a:lumMod val="75000"/>
                  </a:srgbClr>
                </a:solidFill>
                <a:latin typeface="Arial"/>
                <a:ea typeface="MS PGothic" panose="020B0600070205080204" pitchFamily="34" charset="-128"/>
              </a:endParaRPr>
            </a:p>
          </p:txBody>
        </p:sp>
        <p:cxnSp>
          <p:nvCxnSpPr>
            <p:cNvPr id="7" name="Straight Connector 6"/>
            <p:cNvCxnSpPr/>
            <p:nvPr/>
          </p:nvCxnSpPr>
          <p:spPr bwMode="auto">
            <a:xfrm>
              <a:off x="495300" y="3443288"/>
              <a:ext cx="0" cy="2468562"/>
            </a:xfrm>
            <a:prstGeom prst="line">
              <a:avLst/>
            </a:prstGeom>
            <a:noFill/>
            <a:ln w="9525" cap="flat" cmpd="sng" algn="ctr">
              <a:solidFill>
                <a:srgbClr val="004D90">
                  <a:shade val="95000"/>
                  <a:satMod val="105000"/>
                </a:srgbClr>
              </a:solidFill>
              <a:prstDash val="solid"/>
            </a:ln>
            <a:effectLst/>
            <a:extLst>
              <a:ext uri="{909E8E84-426E-40dd-AFC4-6F175D3DCCD1}"/>
              <a:ext uri="{91240B29-F687-4f45-9708-019B960494DF}"/>
              <a:ext uri="{AF507438-7753-43e0-B8FC-AC1667EBCBE1}"/>
            </a:extLst>
          </p:spPr>
        </p:cxnSp>
        <p:cxnSp>
          <p:nvCxnSpPr>
            <p:cNvPr id="8" name="Straight Connector 7"/>
            <p:cNvCxnSpPr/>
            <p:nvPr/>
          </p:nvCxnSpPr>
          <p:spPr bwMode="auto">
            <a:xfrm>
              <a:off x="3886200" y="3443288"/>
              <a:ext cx="0" cy="2468562"/>
            </a:xfrm>
            <a:prstGeom prst="line">
              <a:avLst/>
            </a:prstGeom>
            <a:noFill/>
            <a:ln w="9525" cap="flat" cmpd="sng" algn="ctr">
              <a:solidFill>
                <a:srgbClr val="004D90">
                  <a:shade val="95000"/>
                  <a:satMod val="105000"/>
                </a:srgbClr>
              </a:solidFill>
              <a:prstDash val="solid"/>
            </a:ln>
            <a:effectLst/>
            <a:extLst>
              <a:ext uri="{909E8E84-426E-40dd-AFC4-6F175D3DCCD1}"/>
              <a:ext uri="{91240B29-F687-4f45-9708-019B960494DF}"/>
              <a:ext uri="{AF507438-7753-43e0-B8FC-AC1667EBCBE1}"/>
            </a:extLst>
          </p:spPr>
        </p:cxnSp>
      </p:grpSp>
      <p:grpSp>
        <p:nvGrpSpPr>
          <p:cNvPr id="9" name="Group 8"/>
          <p:cNvGrpSpPr/>
          <p:nvPr/>
        </p:nvGrpSpPr>
        <p:grpSpPr>
          <a:xfrm>
            <a:off x="6324600" y="3648929"/>
            <a:ext cx="3429000" cy="3027362"/>
            <a:chOff x="4800600" y="3449638"/>
            <a:chExt cx="3429000" cy="3027362"/>
          </a:xfrm>
        </p:grpSpPr>
        <p:sp>
          <p:nvSpPr>
            <p:cNvPr id="10" name="Content Placeholder 2"/>
            <p:cNvSpPr txBox="1">
              <a:spLocks/>
            </p:cNvSpPr>
            <p:nvPr/>
          </p:nvSpPr>
          <p:spPr bwMode="auto">
            <a:xfrm>
              <a:off x="4876800" y="3657600"/>
              <a:ext cx="3352800" cy="28194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ＭＳ Ｐゴシック" charset="0"/>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342900" lvl="1" indent="-342900">
                <a:buClr>
                  <a:srgbClr val="001B3A"/>
                </a:buClr>
                <a:defRPr/>
              </a:pPr>
              <a:r>
                <a:rPr lang="en-US" sz="2400" dirty="0">
                  <a:solidFill>
                    <a:srgbClr val="808080"/>
                  </a:solidFill>
                  <a:latin typeface="Arial"/>
                  <a:cs typeface="ＭＳ Ｐゴシック" charset="0"/>
                </a:rPr>
                <a:t>Patients</a:t>
              </a:r>
            </a:p>
            <a:p>
              <a:pPr marL="342900" lvl="1" indent="-342900">
                <a:buClr>
                  <a:srgbClr val="001B3A"/>
                </a:buClr>
                <a:defRPr/>
              </a:pPr>
              <a:r>
                <a:rPr lang="en-US" sz="2400" dirty="0">
                  <a:solidFill>
                    <a:srgbClr val="808080"/>
                  </a:solidFill>
                  <a:latin typeface="Arial"/>
                  <a:cs typeface="ＭＳ Ｐゴシック" charset="0"/>
                </a:rPr>
                <a:t>Patient Groups or Organizations (PG)</a:t>
              </a:r>
            </a:p>
            <a:p>
              <a:pPr marL="342900" lvl="1" indent="-342900">
                <a:buClr>
                  <a:srgbClr val="001B3A"/>
                </a:buClr>
                <a:defRPr/>
              </a:pPr>
              <a:r>
                <a:rPr lang="en-US" sz="2400" b="1" dirty="0">
                  <a:solidFill>
                    <a:srgbClr val="797B9B">
                      <a:lumMod val="75000"/>
                    </a:srgbClr>
                  </a:solidFill>
                  <a:latin typeface="Arial"/>
                  <a:cs typeface="ＭＳ Ｐゴシック" charset="0"/>
                </a:rPr>
                <a:t>Research Patient Advocates (RPA)</a:t>
              </a:r>
            </a:p>
          </p:txBody>
        </p:sp>
        <p:cxnSp>
          <p:nvCxnSpPr>
            <p:cNvPr id="11" name="Straight Connector 10"/>
            <p:cNvCxnSpPr/>
            <p:nvPr/>
          </p:nvCxnSpPr>
          <p:spPr bwMode="auto">
            <a:xfrm>
              <a:off x="4800600" y="3449638"/>
              <a:ext cx="0" cy="2468562"/>
            </a:xfrm>
            <a:prstGeom prst="line">
              <a:avLst/>
            </a:prstGeom>
            <a:noFill/>
            <a:ln w="9525" cap="flat" cmpd="sng" algn="ctr">
              <a:solidFill>
                <a:srgbClr val="004D90">
                  <a:shade val="95000"/>
                  <a:satMod val="105000"/>
                </a:srgbClr>
              </a:solidFill>
              <a:prstDash val="solid"/>
            </a:ln>
            <a:effectLst/>
            <a:extLst>
              <a:ext uri="{909E8E84-426E-40dd-AFC4-6F175D3DCCD1}"/>
              <a:ext uri="{91240B29-F687-4f45-9708-019B960494DF}"/>
              <a:ext uri="{AF507438-7753-43e0-B8FC-AC1667EBCBE1}"/>
            </a:extLst>
          </p:spPr>
        </p:cxnSp>
        <p:cxnSp>
          <p:nvCxnSpPr>
            <p:cNvPr id="12" name="Straight Connector 11"/>
            <p:cNvCxnSpPr/>
            <p:nvPr/>
          </p:nvCxnSpPr>
          <p:spPr bwMode="auto">
            <a:xfrm>
              <a:off x="8153400" y="3454400"/>
              <a:ext cx="0" cy="2468563"/>
            </a:xfrm>
            <a:prstGeom prst="line">
              <a:avLst/>
            </a:prstGeom>
            <a:noFill/>
            <a:ln w="9525" cap="flat" cmpd="sng" algn="ctr">
              <a:solidFill>
                <a:srgbClr val="004D90">
                  <a:shade val="95000"/>
                  <a:satMod val="105000"/>
                </a:srgbClr>
              </a:solidFill>
              <a:prstDash val="solid"/>
            </a:ln>
            <a:effectLst/>
            <a:extLst>
              <a:ext uri="{909E8E84-426E-40dd-AFC4-6F175D3DCCD1}"/>
              <a:ext uri="{91240B29-F687-4f45-9708-019B960494DF}"/>
              <a:ext uri="{AF507438-7753-43e0-B8FC-AC1667EBCBE1}"/>
            </a:extLst>
          </p:spPr>
        </p:cxnSp>
      </p:grpSp>
      <p:grpSp>
        <p:nvGrpSpPr>
          <p:cNvPr id="13" name="Group 12"/>
          <p:cNvGrpSpPr/>
          <p:nvPr/>
        </p:nvGrpSpPr>
        <p:grpSpPr>
          <a:xfrm>
            <a:off x="1878013" y="2694841"/>
            <a:ext cx="3657600" cy="954088"/>
            <a:chOff x="354013" y="2495550"/>
            <a:chExt cx="3657600" cy="954088"/>
          </a:xfrm>
        </p:grpSpPr>
        <p:sp>
          <p:nvSpPr>
            <p:cNvPr id="14" name="TextBox 5"/>
            <p:cNvSpPr txBox="1">
              <a:spLocks noChangeArrowheads="1"/>
            </p:cNvSpPr>
            <p:nvPr/>
          </p:nvSpPr>
          <p:spPr bwMode="auto">
            <a:xfrm>
              <a:off x="479425" y="2495550"/>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4400">
                  <a:solidFill>
                    <a:schemeClr val="tx2"/>
                  </a:solidFill>
                  <a:latin typeface="Arial" panose="020B0604020202020204" pitchFamily="34" charset="0"/>
                  <a:ea typeface="ＭＳ Ｐゴシック" panose="020B0600070205080204" pitchFamily="34" charset="-128"/>
                </a:defRPr>
              </a:lvl1pPr>
              <a:lvl2pPr marL="742950" indent="-285750" algn="ctr">
                <a:defRPr sz="4400">
                  <a:solidFill>
                    <a:schemeClr val="tx2"/>
                  </a:solidFill>
                  <a:latin typeface="Arial" panose="020B0604020202020204" pitchFamily="34" charset="0"/>
                  <a:ea typeface="ＭＳ Ｐゴシック" panose="020B0600070205080204" pitchFamily="34" charset="-128"/>
                </a:defRPr>
              </a:lvl2pPr>
              <a:lvl3pPr marL="1143000" indent="-228600" algn="ctr">
                <a:defRPr sz="4400">
                  <a:solidFill>
                    <a:schemeClr val="tx2"/>
                  </a:solidFill>
                  <a:latin typeface="Arial" panose="020B0604020202020204" pitchFamily="34" charset="0"/>
                  <a:ea typeface="ＭＳ Ｐゴシック" panose="020B0600070205080204" pitchFamily="34" charset="-128"/>
                </a:defRPr>
              </a:lvl3pPr>
              <a:lvl4pPr marL="1600200" indent="-228600" algn="ctr">
                <a:defRPr sz="4400">
                  <a:solidFill>
                    <a:schemeClr val="tx2"/>
                  </a:solidFill>
                  <a:latin typeface="Arial" panose="020B0604020202020204" pitchFamily="34" charset="0"/>
                  <a:ea typeface="ＭＳ Ｐゴシック" panose="020B0600070205080204" pitchFamily="34" charset="-128"/>
                </a:defRPr>
              </a:lvl4pPr>
              <a:lvl5pPr marL="2057400" indent="-228600" algn="ctr">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defRPr/>
              </a:pPr>
              <a:r>
                <a:rPr lang="en-US" altLang="en-US" sz="2800" b="1" kern="0" dirty="0">
                  <a:solidFill>
                    <a:srgbClr val="004D90"/>
                  </a:solidFill>
                </a:rPr>
                <a:t>What we </a:t>
              </a:r>
            </a:p>
            <a:p>
              <a:pPr eaLnBrk="1" hangingPunct="1">
                <a:defRPr/>
              </a:pPr>
              <a:r>
                <a:rPr lang="en-US" altLang="en-US" sz="2800" b="1" kern="0" dirty="0">
                  <a:solidFill>
                    <a:srgbClr val="004D90"/>
                  </a:solidFill>
                </a:rPr>
                <a:t>advocate for</a:t>
              </a:r>
            </a:p>
          </p:txBody>
        </p:sp>
        <p:sp>
          <p:nvSpPr>
            <p:cNvPr id="15" name="Rounded Rectangle 12"/>
            <p:cNvSpPr>
              <a:spLocks noChangeArrowheads="1"/>
            </p:cNvSpPr>
            <p:nvPr/>
          </p:nvSpPr>
          <p:spPr bwMode="auto">
            <a:xfrm>
              <a:off x="354013" y="2495550"/>
              <a:ext cx="3657600" cy="954088"/>
            </a:xfrm>
            <a:prstGeom prst="roundRect">
              <a:avLst>
                <a:gd name="adj" fmla="val 16667"/>
              </a:avLst>
            </a:prstGeom>
            <a:noFill/>
            <a:ln w="9525">
              <a:solidFill>
                <a:srgbClr val="004D90"/>
              </a:solidFill>
              <a:round/>
              <a:headEnd/>
              <a:tailEnd/>
            </a:ln>
            <a:extLst>
              <a:ext uri="{909E8E84-426E-40DD-AFC4-6F175D3DCCD1}">
                <a14:hiddenFill xmlns:a14="http://schemas.microsoft.com/office/drawing/2010/main">
                  <a:solidFill>
                    <a:srgbClr val="FFFFFF"/>
                  </a:solidFill>
                </a14:hiddenFill>
              </a:ext>
            </a:extLst>
          </p:spPr>
          <p:txBody>
            <a:bodyPr/>
            <a:lstStyle>
              <a:lvl1pPr algn="ctr">
                <a:defRPr sz="4400">
                  <a:solidFill>
                    <a:schemeClr val="tx2"/>
                  </a:solidFill>
                  <a:latin typeface="Arial" panose="020B0604020202020204" pitchFamily="34" charset="0"/>
                  <a:ea typeface="ＭＳ Ｐゴシック" panose="020B0600070205080204" pitchFamily="34" charset="-128"/>
                </a:defRPr>
              </a:lvl1pPr>
              <a:lvl2pPr marL="742950" indent="-285750" algn="ctr">
                <a:defRPr sz="4400">
                  <a:solidFill>
                    <a:schemeClr val="tx2"/>
                  </a:solidFill>
                  <a:latin typeface="Arial" panose="020B0604020202020204" pitchFamily="34" charset="0"/>
                  <a:ea typeface="ＭＳ Ｐゴシック" panose="020B0600070205080204" pitchFamily="34" charset="-128"/>
                </a:defRPr>
              </a:lvl2pPr>
              <a:lvl3pPr marL="1143000" indent="-228600" algn="ctr">
                <a:defRPr sz="4400">
                  <a:solidFill>
                    <a:schemeClr val="tx2"/>
                  </a:solidFill>
                  <a:latin typeface="Arial" panose="020B0604020202020204" pitchFamily="34" charset="0"/>
                  <a:ea typeface="ＭＳ Ｐゴシック" panose="020B0600070205080204" pitchFamily="34" charset="-128"/>
                </a:defRPr>
              </a:lvl3pPr>
              <a:lvl4pPr marL="1600200" indent="-228600" algn="ctr">
                <a:defRPr sz="4400">
                  <a:solidFill>
                    <a:schemeClr val="tx2"/>
                  </a:solidFill>
                  <a:latin typeface="Arial" panose="020B0604020202020204" pitchFamily="34" charset="0"/>
                  <a:ea typeface="ＭＳ Ｐゴシック" panose="020B0600070205080204" pitchFamily="34" charset="-128"/>
                </a:defRPr>
              </a:lvl4pPr>
              <a:lvl5pPr marL="2057400" indent="-228600" algn="ctr">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defRPr/>
              </a:pPr>
              <a:endParaRPr lang="en-US" altLang="en-US" sz="2400" kern="0">
                <a:solidFill>
                  <a:srgbClr val="000000"/>
                </a:solidFill>
              </a:endParaRPr>
            </a:p>
          </p:txBody>
        </p:sp>
      </p:grpSp>
      <p:grpSp>
        <p:nvGrpSpPr>
          <p:cNvPr id="16" name="Group 15"/>
          <p:cNvGrpSpPr/>
          <p:nvPr/>
        </p:nvGrpSpPr>
        <p:grpSpPr>
          <a:xfrm>
            <a:off x="6172200" y="2694841"/>
            <a:ext cx="3657600" cy="954088"/>
            <a:chOff x="4648200" y="2495550"/>
            <a:chExt cx="3657600" cy="954088"/>
          </a:xfrm>
        </p:grpSpPr>
        <p:sp>
          <p:nvSpPr>
            <p:cNvPr id="17" name="TextBox 6"/>
            <p:cNvSpPr txBox="1">
              <a:spLocks noChangeArrowheads="1"/>
            </p:cNvSpPr>
            <p:nvPr/>
          </p:nvSpPr>
          <p:spPr bwMode="auto">
            <a:xfrm>
              <a:off x="4876800" y="271145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4400">
                  <a:solidFill>
                    <a:schemeClr val="tx2"/>
                  </a:solidFill>
                  <a:latin typeface="Arial" panose="020B0604020202020204" pitchFamily="34" charset="0"/>
                  <a:ea typeface="ＭＳ Ｐゴシック" panose="020B0600070205080204" pitchFamily="34" charset="-128"/>
                </a:defRPr>
              </a:lvl1pPr>
              <a:lvl2pPr marL="742950" indent="-285750" algn="ctr">
                <a:defRPr sz="4400">
                  <a:solidFill>
                    <a:schemeClr val="tx2"/>
                  </a:solidFill>
                  <a:latin typeface="Arial" panose="020B0604020202020204" pitchFamily="34" charset="0"/>
                  <a:ea typeface="ＭＳ Ｐゴシック" panose="020B0600070205080204" pitchFamily="34" charset="-128"/>
                </a:defRPr>
              </a:lvl2pPr>
              <a:lvl3pPr marL="1143000" indent="-228600" algn="ctr">
                <a:defRPr sz="4400">
                  <a:solidFill>
                    <a:schemeClr val="tx2"/>
                  </a:solidFill>
                  <a:latin typeface="Arial" panose="020B0604020202020204" pitchFamily="34" charset="0"/>
                  <a:ea typeface="ＭＳ Ｐゴシック" panose="020B0600070205080204" pitchFamily="34" charset="-128"/>
                </a:defRPr>
              </a:lvl3pPr>
              <a:lvl4pPr marL="1600200" indent="-228600" algn="ctr">
                <a:defRPr sz="4400">
                  <a:solidFill>
                    <a:schemeClr val="tx2"/>
                  </a:solidFill>
                  <a:latin typeface="Arial" panose="020B0604020202020204" pitchFamily="34" charset="0"/>
                  <a:ea typeface="ＭＳ Ｐゴシック" panose="020B0600070205080204" pitchFamily="34" charset="-128"/>
                </a:defRPr>
              </a:lvl4pPr>
              <a:lvl5pPr marL="2057400" indent="-228600" algn="ctr">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defRPr/>
              </a:pPr>
              <a:r>
                <a:rPr lang="en-US" altLang="en-US" sz="2800" b="1" kern="0">
                  <a:solidFill>
                    <a:srgbClr val="004D90"/>
                  </a:solidFill>
                </a:rPr>
                <a:t>Who we are</a:t>
              </a:r>
            </a:p>
          </p:txBody>
        </p:sp>
        <p:sp>
          <p:nvSpPr>
            <p:cNvPr id="18" name="Rounded Rectangle 13"/>
            <p:cNvSpPr>
              <a:spLocks noChangeArrowheads="1"/>
            </p:cNvSpPr>
            <p:nvPr/>
          </p:nvSpPr>
          <p:spPr bwMode="auto">
            <a:xfrm>
              <a:off x="4648200" y="2495550"/>
              <a:ext cx="3657600" cy="954088"/>
            </a:xfrm>
            <a:prstGeom prst="roundRect">
              <a:avLst>
                <a:gd name="adj" fmla="val 16667"/>
              </a:avLst>
            </a:prstGeom>
            <a:noFill/>
            <a:ln w="9525">
              <a:solidFill>
                <a:srgbClr val="004D90"/>
              </a:solidFill>
              <a:round/>
              <a:headEnd/>
              <a:tailEnd/>
            </a:ln>
            <a:extLst>
              <a:ext uri="{909E8E84-426E-40DD-AFC4-6F175D3DCCD1}">
                <a14:hiddenFill xmlns:a14="http://schemas.microsoft.com/office/drawing/2010/main">
                  <a:solidFill>
                    <a:srgbClr val="FFFFFF"/>
                  </a:solidFill>
                </a14:hiddenFill>
              </a:ext>
            </a:extLst>
          </p:spPr>
          <p:txBody>
            <a:bodyPr/>
            <a:lstStyle>
              <a:lvl1pPr algn="ctr">
                <a:defRPr sz="4400">
                  <a:solidFill>
                    <a:schemeClr val="tx2"/>
                  </a:solidFill>
                  <a:latin typeface="Arial" panose="020B0604020202020204" pitchFamily="34" charset="0"/>
                  <a:ea typeface="ＭＳ Ｐゴシック" panose="020B0600070205080204" pitchFamily="34" charset="-128"/>
                </a:defRPr>
              </a:lvl1pPr>
              <a:lvl2pPr marL="742950" indent="-285750" algn="ctr">
                <a:defRPr sz="4400">
                  <a:solidFill>
                    <a:schemeClr val="tx2"/>
                  </a:solidFill>
                  <a:latin typeface="Arial" panose="020B0604020202020204" pitchFamily="34" charset="0"/>
                  <a:ea typeface="ＭＳ Ｐゴシック" panose="020B0600070205080204" pitchFamily="34" charset="-128"/>
                </a:defRPr>
              </a:lvl2pPr>
              <a:lvl3pPr marL="1143000" indent="-228600" algn="ctr">
                <a:defRPr sz="4400">
                  <a:solidFill>
                    <a:schemeClr val="tx2"/>
                  </a:solidFill>
                  <a:latin typeface="Arial" panose="020B0604020202020204" pitchFamily="34" charset="0"/>
                  <a:ea typeface="ＭＳ Ｐゴシック" panose="020B0600070205080204" pitchFamily="34" charset="-128"/>
                </a:defRPr>
              </a:lvl3pPr>
              <a:lvl4pPr marL="1600200" indent="-228600" algn="ctr">
                <a:defRPr sz="4400">
                  <a:solidFill>
                    <a:schemeClr val="tx2"/>
                  </a:solidFill>
                  <a:latin typeface="Arial" panose="020B0604020202020204" pitchFamily="34" charset="0"/>
                  <a:ea typeface="ＭＳ Ｐゴシック" panose="020B0600070205080204" pitchFamily="34" charset="-128"/>
                </a:defRPr>
              </a:lvl4pPr>
              <a:lvl5pPr marL="2057400" indent="-228600" algn="ctr">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defRPr/>
              </a:pPr>
              <a:endParaRPr lang="en-US" altLang="en-US" sz="2400" kern="0">
                <a:solidFill>
                  <a:srgbClr val="000000"/>
                </a:solidFill>
              </a:endParaRPr>
            </a:p>
          </p:txBody>
        </p:sp>
      </p:grpSp>
      <p:grpSp>
        <p:nvGrpSpPr>
          <p:cNvPr id="19" name="Group 18"/>
          <p:cNvGrpSpPr/>
          <p:nvPr/>
        </p:nvGrpSpPr>
        <p:grpSpPr>
          <a:xfrm>
            <a:off x="10864350" y="0"/>
            <a:ext cx="1173719" cy="1097280"/>
            <a:chOff x="9258288" y="193648"/>
            <a:chExt cx="1173719" cy="1097280"/>
          </a:xfrm>
        </p:grpSpPr>
        <p:sp>
          <p:nvSpPr>
            <p:cNvPr id="20" name="Oval 19"/>
            <p:cNvSpPr/>
            <p:nvPr/>
          </p:nvSpPr>
          <p:spPr>
            <a:xfrm>
              <a:off x="9276470" y="193648"/>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21" name="TextBox 20"/>
            <p:cNvSpPr txBox="1"/>
            <p:nvPr/>
          </p:nvSpPr>
          <p:spPr>
            <a:xfrm>
              <a:off x="9258288" y="419123"/>
              <a:ext cx="1173719" cy="646331"/>
            </a:xfrm>
            <a:prstGeom prst="rect">
              <a:avLst/>
            </a:prstGeom>
            <a:noFill/>
          </p:spPr>
          <p:txBody>
            <a:bodyPr wrap="none" rtlCol="0">
              <a:spAutoFit/>
            </a:bodyPr>
            <a:lstStyle/>
            <a:p>
              <a:r>
                <a:rPr lang="en-US" sz="3600" b="1" cap="small" dirty="0">
                  <a:solidFill>
                    <a:schemeClr val="bg1"/>
                  </a:solidFill>
                </a:rPr>
                <a:t>Who</a:t>
              </a:r>
              <a:endParaRPr lang="en-US" sz="3600" dirty="0">
                <a:solidFill>
                  <a:schemeClr val="bg1"/>
                </a:solidFill>
              </a:endParaRPr>
            </a:p>
          </p:txBody>
        </p:sp>
      </p:grpSp>
    </p:spTree>
    <p:extLst>
      <p:ext uri="{BB962C8B-B14F-4D97-AF65-F5344CB8AC3E}">
        <p14:creationId xmlns:p14="http://schemas.microsoft.com/office/powerpoint/2010/main" val="463820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EA08189F-B0E8-AD48-9BD8-503D7A94C4AC}"/>
              </a:ext>
            </a:extLst>
          </p:cNvPr>
          <p:cNvSpPr>
            <a:spLocks noGrp="1" noChangeArrowheads="1"/>
          </p:cNvSpPr>
          <p:nvPr>
            <p:ph type="title"/>
          </p:nvPr>
        </p:nvSpPr>
        <p:spPr/>
        <p:txBody>
          <a:bodyPr/>
          <a:lstStyle/>
          <a:p>
            <a:r>
              <a:rPr lang="en-US" altLang="en-US"/>
              <a:t>Alliance Public Results Summaries</a:t>
            </a:r>
          </a:p>
        </p:txBody>
      </p:sp>
      <p:sp>
        <p:nvSpPr>
          <p:cNvPr id="41986" name="Content Placeholder 2">
            <a:extLst>
              <a:ext uri="{FF2B5EF4-FFF2-40B4-BE49-F238E27FC236}">
                <a16:creationId xmlns:a16="http://schemas.microsoft.com/office/drawing/2014/main" id="{AE734B42-D9A3-314D-A7DC-E0829A8C1111}"/>
              </a:ext>
            </a:extLst>
          </p:cNvPr>
          <p:cNvSpPr>
            <a:spLocks noGrp="1" noChangeArrowheads="1"/>
          </p:cNvSpPr>
          <p:nvPr>
            <p:ph idx="1"/>
          </p:nvPr>
        </p:nvSpPr>
        <p:spPr>
          <a:xfrm>
            <a:off x="743989" y="1629682"/>
            <a:ext cx="10515600" cy="4351338"/>
          </a:xfrm>
        </p:spPr>
        <p:txBody>
          <a:bodyPr>
            <a:normAutofit/>
          </a:bodyPr>
          <a:lstStyle/>
          <a:p>
            <a:pPr>
              <a:spcAft>
                <a:spcPts val="1200"/>
              </a:spcAft>
            </a:pPr>
            <a:r>
              <a:rPr lang="en-US" altLang="en-US" sz="2800" dirty="0">
                <a:solidFill>
                  <a:srgbClr val="001B3A"/>
                </a:solidFill>
              </a:rPr>
              <a:t>Within Alliance operations</a:t>
            </a:r>
          </a:p>
          <a:p>
            <a:pPr>
              <a:spcAft>
                <a:spcPts val="1200"/>
              </a:spcAft>
            </a:pPr>
            <a:r>
              <a:rPr lang="en-US" altLang="en-US" sz="2800" dirty="0">
                <a:solidFill>
                  <a:srgbClr val="001B3A"/>
                </a:solidFill>
              </a:rPr>
              <a:t>Template (via Deb Collyar)</a:t>
            </a:r>
          </a:p>
          <a:p>
            <a:pPr>
              <a:spcAft>
                <a:spcPts val="1200"/>
              </a:spcAft>
            </a:pPr>
            <a:r>
              <a:rPr lang="en-US" altLang="en-US" sz="2800" dirty="0">
                <a:solidFill>
                  <a:srgbClr val="001B3A"/>
                </a:solidFill>
              </a:rPr>
              <a:t>Written in plain/regular language</a:t>
            </a:r>
          </a:p>
          <a:p>
            <a:pPr>
              <a:spcAft>
                <a:spcPts val="1200"/>
              </a:spcAft>
            </a:pPr>
            <a:r>
              <a:rPr lang="en-US" altLang="en-US" sz="2800" dirty="0">
                <a:solidFill>
                  <a:srgbClr val="001B3A"/>
                </a:solidFill>
              </a:rPr>
              <a:t>Written after or at the same time as the publication</a:t>
            </a:r>
          </a:p>
          <a:p>
            <a:pPr>
              <a:spcAft>
                <a:spcPts val="1200"/>
              </a:spcAft>
            </a:pPr>
            <a:r>
              <a:rPr lang="en-US" altLang="en-US" sz="2800" dirty="0">
                <a:solidFill>
                  <a:srgbClr val="001B3A"/>
                </a:solidFill>
              </a:rPr>
              <a:t>Written by a ‘team’ including a patient advocate</a:t>
            </a:r>
          </a:p>
          <a:p>
            <a:pPr>
              <a:spcAft>
                <a:spcPts val="1200"/>
              </a:spcAft>
            </a:pPr>
            <a:r>
              <a:rPr lang="en-US" altLang="en-US" sz="2800" dirty="0">
                <a:solidFill>
                  <a:srgbClr val="001B3A"/>
                </a:solidFill>
              </a:rPr>
              <a:t>On the Alliance web-site.</a:t>
            </a:r>
          </a:p>
        </p:txBody>
      </p:sp>
      <p:sp>
        <p:nvSpPr>
          <p:cNvPr id="5" name="TextBox 4"/>
          <p:cNvSpPr txBox="1"/>
          <p:nvPr/>
        </p:nvSpPr>
        <p:spPr>
          <a:xfrm>
            <a:off x="10122416" y="91440"/>
            <a:ext cx="1920240" cy="914400"/>
          </a:xfrm>
          <a:prstGeom prst="rect">
            <a:avLst/>
          </a:prstGeom>
          <a:solidFill>
            <a:schemeClr val="accent4">
              <a:lumMod val="20000"/>
              <a:lumOff val="80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algn="ctr" defTabSz="914400" latinLnBrk="0">
              <a:lnSpc>
                <a:spcPct val="100000"/>
              </a:lnSpc>
              <a:spcAft>
                <a:spcPts val="600"/>
              </a:spcAft>
              <a:buClrTx/>
              <a:buSzTx/>
              <a:tabLst/>
              <a:defRPr kumimoji="0" b="0" i="0" u="none" strike="noStrike" cap="none" spc="0" normalizeH="0" baseline="0">
                <a:ln>
                  <a:noFill/>
                </a:ln>
                <a:solidFill>
                  <a:schemeClr val="tx1"/>
                </a:solidFill>
                <a:effectLst/>
                <a:uLnTx/>
                <a:uFillTx/>
                <a:latin typeface="Calibri" panose="020F0502020204030204"/>
              </a:defRPr>
            </a:lvl1pPr>
          </a:lstStyle>
          <a:p>
            <a:r>
              <a:rPr lang="en-US" dirty="0"/>
              <a:t>Public Summaries</a:t>
            </a:r>
          </a:p>
        </p:txBody>
      </p:sp>
    </p:spTree>
    <p:extLst>
      <p:ext uri="{BB962C8B-B14F-4D97-AF65-F5344CB8AC3E}">
        <p14:creationId xmlns:p14="http://schemas.microsoft.com/office/powerpoint/2010/main" val="1851968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3" y="836997"/>
            <a:ext cx="4023360" cy="5205162"/>
          </a:xfrm>
          <a:prstGeom prst="rect">
            <a:avLst/>
          </a:prstGeom>
          <a:ln>
            <a:solidFill>
              <a:schemeClr val="accent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746" y="836997"/>
            <a:ext cx="4023360" cy="5205162"/>
          </a:xfrm>
          <a:prstGeom prst="rect">
            <a:avLst/>
          </a:prstGeom>
          <a:ln>
            <a:solidFill>
              <a:schemeClr val="accent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7031" y="836997"/>
            <a:ext cx="4023360" cy="5205162"/>
          </a:xfrm>
          <a:prstGeom prst="rect">
            <a:avLst/>
          </a:prstGeom>
          <a:ln>
            <a:solidFill>
              <a:schemeClr val="accent1"/>
            </a:solidFill>
          </a:ln>
        </p:spPr>
      </p:pic>
    </p:spTree>
    <p:extLst>
      <p:ext uri="{BB962C8B-B14F-4D97-AF65-F5344CB8AC3E}">
        <p14:creationId xmlns:p14="http://schemas.microsoft.com/office/powerpoint/2010/main" val="99290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B9CD3"/>
                </a:solidFill>
              </a:rPr>
              <a:t>Patient Advocate Engagement in Research @ UNC Lineberger</a:t>
            </a:r>
          </a:p>
        </p:txBody>
      </p:sp>
      <p:sp>
        <p:nvSpPr>
          <p:cNvPr id="3" name="Text Placeholder 2"/>
          <p:cNvSpPr>
            <a:spLocks noGrp="1"/>
          </p:cNvSpPr>
          <p:nvPr>
            <p:ph type="body" idx="1"/>
          </p:nvPr>
        </p:nvSpPr>
        <p:spPr/>
        <p:txBody>
          <a:bodyPr>
            <a:normAutofit/>
          </a:bodyPr>
          <a:lstStyle/>
          <a:p>
            <a:r>
              <a:rPr lang="en-US" sz="4000" dirty="0"/>
              <a:t>Patient Advocates for Research Council</a:t>
            </a:r>
          </a:p>
          <a:p>
            <a:r>
              <a:rPr lang="en-US" sz="4000" dirty="0"/>
              <a:t>UNC Breast SPORE Advocates</a:t>
            </a:r>
          </a:p>
        </p:txBody>
      </p:sp>
    </p:spTree>
    <p:extLst>
      <p:ext uri="{BB962C8B-B14F-4D97-AF65-F5344CB8AC3E}">
        <p14:creationId xmlns:p14="http://schemas.microsoft.com/office/powerpoint/2010/main" val="2637359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dirty="0"/>
              <a:t>UNC Patient Advocates for Research Council (PARC)</a:t>
            </a:r>
          </a:p>
        </p:txBody>
      </p:sp>
      <p:sp>
        <p:nvSpPr>
          <p:cNvPr id="3" name="Content Placeholder 2"/>
          <p:cNvSpPr>
            <a:spLocks noGrp="1"/>
          </p:cNvSpPr>
          <p:nvPr>
            <p:ph idx="1"/>
          </p:nvPr>
        </p:nvSpPr>
        <p:spPr>
          <a:xfrm>
            <a:off x="441829" y="1135841"/>
            <a:ext cx="10920473" cy="5154794"/>
          </a:xfrm>
        </p:spPr>
        <p:txBody>
          <a:bodyPr>
            <a:normAutofit lnSpcReduction="10000"/>
          </a:bodyPr>
          <a:lstStyle/>
          <a:p>
            <a:r>
              <a:rPr lang="en-US" sz="2400" b="0" dirty="0">
                <a:latin typeface="+mn-lt"/>
              </a:rPr>
              <a:t>Patients, survivors, caregivers and researchers </a:t>
            </a:r>
            <a:r>
              <a:rPr lang="en-US" sz="2400" b="1" dirty="0">
                <a:solidFill>
                  <a:srgbClr val="4B9CD3"/>
                </a:solidFill>
                <a:latin typeface="+mn-lt"/>
              </a:rPr>
              <a:t>working together </a:t>
            </a:r>
            <a:r>
              <a:rPr lang="en-US" sz="2400" b="0" dirty="0">
                <a:latin typeface="+mn-lt"/>
              </a:rPr>
              <a:t>on research projects and clinical trials to create knowledge that will improve the lives of all cancer patients. </a:t>
            </a:r>
          </a:p>
          <a:p>
            <a:pPr marL="0" indent="0">
              <a:buNone/>
            </a:pPr>
            <a:endParaRPr lang="en-US" sz="2400" b="1" dirty="0">
              <a:solidFill>
                <a:srgbClr val="4B9CD3"/>
              </a:solidFill>
              <a:latin typeface="+mn-lt"/>
            </a:endParaRPr>
          </a:p>
          <a:p>
            <a:pPr marL="0" indent="0">
              <a:buNone/>
            </a:pPr>
            <a:r>
              <a:rPr lang="en-US" sz="2400" b="1" dirty="0">
                <a:solidFill>
                  <a:srgbClr val="4B9CD3"/>
                </a:solidFill>
                <a:latin typeface="+mn-lt"/>
              </a:rPr>
              <a:t>Patient Advocates</a:t>
            </a:r>
          </a:p>
          <a:p>
            <a:pPr marL="457200" lvl="1" indent="0">
              <a:lnSpc>
                <a:spcPct val="110000"/>
              </a:lnSpc>
              <a:spcAft>
                <a:spcPts val="0"/>
              </a:spcAft>
              <a:buNone/>
            </a:pPr>
            <a:r>
              <a:rPr lang="en-US" sz="2000" b="0" dirty="0">
                <a:latin typeface="+mn-lt"/>
              </a:rPr>
              <a:t>Laurie Betts</a:t>
            </a:r>
          </a:p>
          <a:p>
            <a:pPr marL="457200" lvl="1" indent="0">
              <a:lnSpc>
                <a:spcPct val="110000"/>
              </a:lnSpc>
              <a:spcAft>
                <a:spcPts val="0"/>
              </a:spcAft>
              <a:buNone/>
            </a:pPr>
            <a:r>
              <a:rPr lang="en-US" sz="2000" b="0" dirty="0">
                <a:latin typeface="+mn-lt"/>
              </a:rPr>
              <a:t>Clay </a:t>
            </a:r>
            <a:r>
              <a:rPr lang="en-US" sz="2000" b="0" dirty="0" err="1">
                <a:latin typeface="+mn-lt"/>
              </a:rPr>
              <a:t>Brumbaugh</a:t>
            </a:r>
            <a:endParaRPr lang="en-US" sz="2000" b="0" dirty="0">
              <a:latin typeface="+mn-lt"/>
            </a:endParaRPr>
          </a:p>
          <a:p>
            <a:pPr marL="457200" lvl="1" indent="0">
              <a:lnSpc>
                <a:spcPct val="110000"/>
              </a:lnSpc>
              <a:spcAft>
                <a:spcPts val="0"/>
              </a:spcAft>
              <a:buNone/>
            </a:pPr>
            <a:r>
              <a:rPr lang="en-US" sz="2000" b="0" dirty="0">
                <a:latin typeface="+mn-lt"/>
              </a:rPr>
              <a:t>Barbara Dean</a:t>
            </a:r>
          </a:p>
          <a:p>
            <a:pPr marL="457200" lvl="1" indent="0">
              <a:lnSpc>
                <a:spcPct val="110000"/>
              </a:lnSpc>
              <a:spcAft>
                <a:spcPts val="0"/>
              </a:spcAft>
              <a:buNone/>
            </a:pPr>
            <a:r>
              <a:rPr lang="en-US" sz="2000" b="0" dirty="0">
                <a:latin typeface="+mn-lt"/>
              </a:rPr>
              <a:t>Catherine Huffman</a:t>
            </a:r>
          </a:p>
          <a:p>
            <a:pPr marL="457200" lvl="1" indent="0">
              <a:lnSpc>
                <a:spcPct val="110000"/>
              </a:lnSpc>
              <a:spcAft>
                <a:spcPts val="0"/>
              </a:spcAft>
              <a:buNone/>
            </a:pPr>
            <a:r>
              <a:rPr lang="en-US" sz="2000" b="0" dirty="0">
                <a:latin typeface="+mn-lt"/>
              </a:rPr>
              <a:t>Laura Jensen</a:t>
            </a:r>
          </a:p>
          <a:p>
            <a:pPr marL="457200" lvl="1" indent="0">
              <a:lnSpc>
                <a:spcPct val="110000"/>
              </a:lnSpc>
              <a:spcAft>
                <a:spcPts val="0"/>
              </a:spcAft>
              <a:buNone/>
            </a:pPr>
            <a:r>
              <a:rPr lang="en-US" sz="2000" b="0" dirty="0" err="1">
                <a:latin typeface="+mn-lt"/>
              </a:rPr>
              <a:t>Aishia</a:t>
            </a:r>
            <a:r>
              <a:rPr lang="en-US" sz="2000" b="0" dirty="0">
                <a:latin typeface="+mn-lt"/>
              </a:rPr>
              <a:t> McClellan</a:t>
            </a:r>
          </a:p>
          <a:p>
            <a:pPr marL="457200" lvl="1" indent="0">
              <a:lnSpc>
                <a:spcPct val="110000"/>
              </a:lnSpc>
              <a:spcAft>
                <a:spcPts val="0"/>
              </a:spcAft>
              <a:buNone/>
            </a:pPr>
            <a:r>
              <a:rPr lang="en-US" sz="2000" b="0" dirty="0">
                <a:latin typeface="+mn-lt"/>
              </a:rPr>
              <a:t>David McNelis </a:t>
            </a:r>
          </a:p>
          <a:p>
            <a:pPr marL="457200" lvl="1" indent="0">
              <a:lnSpc>
                <a:spcPct val="110000"/>
              </a:lnSpc>
              <a:spcAft>
                <a:spcPts val="0"/>
              </a:spcAft>
              <a:buNone/>
            </a:pPr>
            <a:r>
              <a:rPr lang="en-US" sz="2000" b="0" dirty="0">
                <a:latin typeface="+mn-lt"/>
              </a:rPr>
              <a:t>Susan Palmer </a:t>
            </a:r>
          </a:p>
          <a:p>
            <a:pPr marL="457200" lvl="1" indent="0">
              <a:lnSpc>
                <a:spcPct val="110000"/>
              </a:lnSpc>
              <a:spcAft>
                <a:spcPts val="0"/>
              </a:spcAft>
              <a:buNone/>
            </a:pPr>
            <a:r>
              <a:rPr lang="en-US" sz="2000" b="0" dirty="0">
                <a:latin typeface="+mn-lt"/>
              </a:rPr>
              <a:t>Patty Spears (Chair)</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1445" y="2262114"/>
            <a:ext cx="2804616" cy="210346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1445" y="4460119"/>
            <a:ext cx="2841017" cy="2078793"/>
          </a:xfrm>
          <a:prstGeom prst="rect">
            <a:avLst/>
          </a:prstGeom>
        </p:spPr>
      </p:pic>
      <p:sp>
        <p:nvSpPr>
          <p:cNvPr id="6" name="TextBox 5"/>
          <p:cNvSpPr txBox="1"/>
          <p:nvPr/>
        </p:nvSpPr>
        <p:spPr>
          <a:xfrm>
            <a:off x="7428238" y="2262114"/>
            <a:ext cx="4402039" cy="36625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9CD3"/>
                </a:solidFill>
                <a:effectLst/>
                <a:uLnTx/>
                <a:uFillTx/>
                <a:latin typeface="Calibri" panose="020F0502020204030204"/>
                <a:ea typeface="ＭＳ Ｐゴシック" panose="020B0600070205080204" pitchFamily="34" charset="-128"/>
                <a:cs typeface="Arial" panose="020B0604020202020204" pitchFamily="34" charset="0"/>
              </a:rPr>
              <a:t>Multiple cancers</a:t>
            </a:r>
          </a:p>
          <a:p>
            <a:pPr marL="457181" marR="0" lvl="1"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Breast</a:t>
            </a:r>
          </a:p>
          <a:p>
            <a:pPr marL="457181" marR="0" lvl="1"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Colon</a:t>
            </a:r>
          </a:p>
          <a:p>
            <a:pPr marL="457181" marR="0" lvl="1"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Ovarian</a:t>
            </a:r>
          </a:p>
          <a:p>
            <a:pPr marL="457181" marR="0" lvl="1"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Cervical</a:t>
            </a:r>
          </a:p>
          <a:p>
            <a:pPr marL="457181" marR="0" lvl="1"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Esophageal</a:t>
            </a:r>
          </a:p>
          <a:p>
            <a:pPr marL="457181" marR="0" lvl="1"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Prostate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9CD3"/>
                </a:solidFill>
                <a:effectLst/>
                <a:uLnTx/>
                <a:uFillTx/>
                <a:latin typeface="Calibri" panose="020F0502020204030204"/>
                <a:ea typeface="ＭＳ Ｐゴシック" panose="020B0600070205080204" pitchFamily="34" charset="-128"/>
                <a:cs typeface="Arial" panose="020B0604020202020204" pitchFamily="34" charset="0"/>
              </a:rPr>
              <a:t>Survivors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9CD3"/>
                </a:solidFill>
                <a:effectLst/>
                <a:uLnTx/>
                <a:uFillTx/>
                <a:latin typeface="Calibri" panose="020F0502020204030204"/>
                <a:ea typeface="ＭＳ Ｐゴシック" panose="020B0600070205080204" pitchFamily="34" charset="-128"/>
                <a:cs typeface="Arial" panose="020B0604020202020204" pitchFamily="34" charset="0"/>
              </a:rPr>
              <a:t>Living with metastatic cancer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B9CD3"/>
                </a:solidFill>
                <a:effectLst/>
                <a:uLnTx/>
                <a:uFillTx/>
                <a:latin typeface="Calibri" panose="020F0502020204030204"/>
                <a:ea typeface="ＭＳ Ｐゴシック" panose="020B0600070205080204" pitchFamily="34" charset="-128"/>
                <a:cs typeface="Arial" panose="020B0604020202020204" pitchFamily="34" charset="0"/>
              </a:rPr>
              <a:t>Caregivers</a:t>
            </a:r>
          </a:p>
        </p:txBody>
      </p:sp>
    </p:spTree>
    <p:extLst>
      <p:ext uri="{BB962C8B-B14F-4D97-AF65-F5344CB8AC3E}">
        <p14:creationId xmlns:p14="http://schemas.microsoft.com/office/powerpoint/2010/main" val="12049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05120" y="1783952"/>
            <a:ext cx="2926080" cy="32221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Topics</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Special topics like “science in the media”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Ongoing clinical trials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Health disparities and outreach</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Input on clinical trials in the planning stage</a:t>
            </a:r>
          </a:p>
        </p:txBody>
      </p:sp>
      <p:sp>
        <p:nvSpPr>
          <p:cNvPr id="6" name="Rounded Rectangle 5"/>
          <p:cNvSpPr/>
          <p:nvPr/>
        </p:nvSpPr>
        <p:spPr>
          <a:xfrm>
            <a:off x="178069" y="1761820"/>
            <a:ext cx="2926080" cy="323058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Attendees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Patient advocates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LCCC advisors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Clinical staff</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Health literacy expert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Community outreach and engagement liaison</a:t>
            </a:r>
          </a:p>
        </p:txBody>
      </p:sp>
      <p:sp>
        <p:nvSpPr>
          <p:cNvPr id="5" name="Slide Number Placeholder 4"/>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6547" y="304729"/>
            <a:ext cx="2884299" cy="30766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3843" y="3128682"/>
            <a:ext cx="3970547" cy="2930102"/>
          </a:xfrm>
          <a:prstGeom prst="rect">
            <a:avLst/>
          </a:prstGeom>
        </p:spPr>
      </p:pic>
      <p:sp>
        <p:nvSpPr>
          <p:cNvPr id="11" name="TextBox 10"/>
          <p:cNvSpPr txBox="1"/>
          <p:nvPr/>
        </p:nvSpPr>
        <p:spPr>
          <a:xfrm>
            <a:off x="1337612" y="197198"/>
            <a:ext cx="3785908"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B9CD3"/>
                </a:solidFill>
                <a:effectLst/>
                <a:uLnTx/>
                <a:uFillTx/>
                <a:latin typeface="Calibri" panose="020F0502020204030204"/>
                <a:ea typeface="ＭＳ Ｐゴシック" panose="020B0600070205080204" pitchFamily="34" charset="-128"/>
                <a:cs typeface="+mn-cs"/>
              </a:rPr>
              <a:t>PARC Monthly Meetings</a:t>
            </a:r>
          </a:p>
        </p:txBody>
      </p:sp>
      <p:cxnSp>
        <p:nvCxnSpPr>
          <p:cNvPr id="19" name="Straight Connector 18"/>
          <p:cNvCxnSpPr/>
          <p:nvPr/>
        </p:nvCxnSpPr>
        <p:spPr>
          <a:xfrm>
            <a:off x="88419" y="723900"/>
            <a:ext cx="11962979"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98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3514" y="1349829"/>
            <a:ext cx="4223657" cy="468699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73875" y="235687"/>
            <a:ext cx="10515600" cy="649525"/>
          </a:xfrm>
        </p:spPr>
        <p:txBody>
          <a:bodyPr>
            <a:normAutofit fontScale="90000"/>
          </a:bodyPr>
          <a:lstStyle/>
          <a:p>
            <a:r>
              <a:rPr lang="en-US" dirty="0"/>
              <a:t>UNC Breast SPORE Advocates </a:t>
            </a:r>
            <a:r>
              <a:rPr lang="en-US" sz="2800" b="0" dirty="0"/>
              <a:t>(Specialized Program of Research Excellence)</a:t>
            </a:r>
          </a:p>
        </p:txBody>
      </p:sp>
      <p:pic>
        <p:nvPicPr>
          <p:cNvPr id="36" name="Picture 3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7558" y="1566590"/>
            <a:ext cx="914400" cy="914400"/>
          </a:xfrm>
          <a:prstGeom prst="rect">
            <a:avLst/>
          </a:prstGeom>
          <a:ln>
            <a:solidFill>
              <a:schemeClr val="bg1"/>
            </a:solidFill>
          </a:ln>
        </p:spPr>
      </p:pic>
      <p:pic>
        <p:nvPicPr>
          <p:cNvPr id="37" name="Picture 3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9379" y="3155264"/>
            <a:ext cx="914400" cy="914400"/>
          </a:xfrm>
          <a:prstGeom prst="rect">
            <a:avLst/>
          </a:prstGeom>
          <a:solidFill>
            <a:schemeClr val="bg1"/>
          </a:solidFill>
          <a:ln>
            <a:solidFill>
              <a:schemeClr val="bg1"/>
            </a:solidFill>
          </a:ln>
        </p:spPr>
      </p:pic>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856271" y="1566590"/>
            <a:ext cx="914399" cy="914400"/>
          </a:xfrm>
          <a:prstGeom prst="rect">
            <a:avLst/>
          </a:prstGeom>
          <a:solidFill>
            <a:schemeClr val="bg1"/>
          </a:solidFill>
          <a:ln>
            <a:solidFill>
              <a:schemeClr val="bg1"/>
            </a:solidFill>
          </a:ln>
        </p:spPr>
      </p:pic>
      <p:pic>
        <p:nvPicPr>
          <p:cNvPr id="39" name="Pictur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5009" y="4670208"/>
            <a:ext cx="914400" cy="914400"/>
          </a:xfrm>
          <a:prstGeom prst="rect">
            <a:avLst/>
          </a:prstGeom>
          <a:solidFill>
            <a:schemeClr val="bg1"/>
          </a:solidFill>
          <a:ln>
            <a:solidFill>
              <a:schemeClr val="bg1"/>
            </a:solidFill>
          </a:ln>
        </p:spPr>
      </p:pic>
      <p:pic>
        <p:nvPicPr>
          <p:cNvPr id="40" name="Picture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5009" y="3155264"/>
            <a:ext cx="914400" cy="914400"/>
          </a:xfrm>
          <a:prstGeom prst="rect">
            <a:avLst/>
          </a:prstGeom>
          <a:solidFill>
            <a:schemeClr val="bg1"/>
          </a:solidFill>
          <a:ln>
            <a:solidFill>
              <a:schemeClr val="bg1"/>
            </a:solidFill>
          </a:ln>
        </p:spPr>
      </p:pic>
      <p:sp>
        <p:nvSpPr>
          <p:cNvPr id="41" name="TextBox 40"/>
          <p:cNvSpPr txBox="1"/>
          <p:nvPr/>
        </p:nvSpPr>
        <p:spPr>
          <a:xfrm>
            <a:off x="1316786" y="2456039"/>
            <a:ext cx="713657"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Patty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Spears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(Chair)</a:t>
            </a:r>
          </a:p>
        </p:txBody>
      </p:sp>
      <p:sp>
        <p:nvSpPr>
          <p:cNvPr id="42" name="TextBox 41"/>
          <p:cNvSpPr txBox="1"/>
          <p:nvPr/>
        </p:nvSpPr>
        <p:spPr>
          <a:xfrm>
            <a:off x="1294195" y="4043102"/>
            <a:ext cx="67037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Vernal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Branch</a:t>
            </a:r>
          </a:p>
        </p:txBody>
      </p:sp>
      <p:sp>
        <p:nvSpPr>
          <p:cNvPr id="43" name="TextBox 42"/>
          <p:cNvSpPr txBox="1"/>
          <p:nvPr/>
        </p:nvSpPr>
        <p:spPr>
          <a:xfrm>
            <a:off x="2532130" y="2456039"/>
            <a:ext cx="90922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Marian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Johnson-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Thompson</a:t>
            </a:r>
          </a:p>
        </p:txBody>
      </p:sp>
      <p:sp>
        <p:nvSpPr>
          <p:cNvPr id="44" name="TextBox 43"/>
          <p:cNvSpPr txBox="1"/>
          <p:nvPr/>
        </p:nvSpPr>
        <p:spPr>
          <a:xfrm>
            <a:off x="2645116" y="4043102"/>
            <a:ext cx="62068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Chris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Foster</a:t>
            </a:r>
          </a:p>
        </p:txBody>
      </p:sp>
      <p:sp>
        <p:nvSpPr>
          <p:cNvPr id="45" name="TextBox 44"/>
          <p:cNvSpPr txBox="1"/>
          <p:nvPr/>
        </p:nvSpPr>
        <p:spPr>
          <a:xfrm>
            <a:off x="3973319" y="2456039"/>
            <a:ext cx="67839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Laura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Jensen</a:t>
            </a:r>
          </a:p>
        </p:txBody>
      </p:sp>
      <p:sp>
        <p:nvSpPr>
          <p:cNvPr id="46" name="TextBox 45"/>
          <p:cNvSpPr txBox="1"/>
          <p:nvPr/>
        </p:nvSpPr>
        <p:spPr>
          <a:xfrm>
            <a:off x="2734440" y="5575154"/>
            <a:ext cx="474810"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Eva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May</a:t>
            </a:r>
          </a:p>
        </p:txBody>
      </p:sp>
      <p:sp>
        <p:nvSpPr>
          <p:cNvPr id="47" name="TextBox 46"/>
          <p:cNvSpPr txBox="1"/>
          <p:nvPr/>
        </p:nvSpPr>
        <p:spPr>
          <a:xfrm>
            <a:off x="4003033" y="4043102"/>
            <a:ext cx="67037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Susan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Palmer</a:t>
            </a:r>
          </a:p>
        </p:txBody>
      </p:sp>
      <p:pic>
        <p:nvPicPr>
          <p:cNvPr id="48" name="Picture 2" descr="image001"/>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515009" y="1566590"/>
            <a:ext cx="914400" cy="914400"/>
          </a:xfrm>
          <a:prstGeom prst="rect">
            <a:avLst/>
          </a:prstGeom>
          <a:solidFill>
            <a:schemeClr val="bg1"/>
          </a:solidFill>
          <a:ln>
            <a:solidFill>
              <a:schemeClr val="bg1"/>
            </a:solidFill>
          </a:ln>
        </p:spPr>
      </p:pic>
      <p:pic>
        <p:nvPicPr>
          <p:cNvPr id="49" name="Picture 4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59607" y="3155264"/>
            <a:ext cx="911064" cy="914400"/>
          </a:xfrm>
          <a:prstGeom prst="rect">
            <a:avLst/>
          </a:prstGeom>
          <a:solidFill>
            <a:schemeClr val="bg1"/>
          </a:solidFill>
          <a:ln>
            <a:solidFill>
              <a:schemeClr val="bg1"/>
            </a:solidFill>
          </a:ln>
        </p:spPr>
      </p:pic>
      <p:pic>
        <p:nvPicPr>
          <p:cNvPr id="50" name="Picture 4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79379" y="4670208"/>
            <a:ext cx="778769" cy="914400"/>
          </a:xfrm>
          <a:prstGeom prst="rect">
            <a:avLst/>
          </a:prstGeom>
          <a:solidFill>
            <a:schemeClr val="bg1"/>
          </a:solidFill>
          <a:ln>
            <a:solidFill>
              <a:schemeClr val="bg1"/>
            </a:solidFill>
          </a:ln>
        </p:spPr>
      </p:pic>
      <p:sp>
        <p:nvSpPr>
          <p:cNvPr id="51" name="TextBox 50"/>
          <p:cNvSpPr txBox="1"/>
          <p:nvPr/>
        </p:nvSpPr>
        <p:spPr>
          <a:xfrm>
            <a:off x="1240136" y="5575154"/>
            <a:ext cx="67839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Coleen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Crespo</a:t>
            </a:r>
          </a:p>
        </p:txBody>
      </p:sp>
      <p:sp>
        <p:nvSpPr>
          <p:cNvPr id="52" name="TextBox 51"/>
          <p:cNvSpPr txBox="1"/>
          <p:nvPr/>
        </p:nvSpPr>
        <p:spPr>
          <a:xfrm>
            <a:off x="3848795" y="5575154"/>
            <a:ext cx="1042080"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Missy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Van Lokeren</a:t>
            </a:r>
          </a:p>
        </p:txBody>
      </p:sp>
      <p:sp>
        <p:nvSpPr>
          <p:cNvPr id="54" name="TextBox 53"/>
          <p:cNvSpPr txBox="1"/>
          <p:nvPr/>
        </p:nvSpPr>
        <p:spPr>
          <a:xfrm>
            <a:off x="7303733" y="4771315"/>
            <a:ext cx="1247457" cy="120032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Photo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Coming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Soon</a:t>
            </a:r>
          </a:p>
        </p:txBody>
      </p:sp>
      <p:pic>
        <p:nvPicPr>
          <p:cNvPr id="3" name="Picture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951436" y="4670208"/>
            <a:ext cx="819235" cy="914400"/>
          </a:xfrm>
          <a:prstGeom prst="rect">
            <a:avLst/>
          </a:prstGeom>
          <a:solidFill>
            <a:schemeClr val="bg1"/>
          </a:solidFill>
          <a:ln>
            <a:solidFill>
              <a:schemeClr val="bg1"/>
            </a:solidFill>
          </a:ln>
        </p:spPr>
      </p:pic>
      <p:pic>
        <p:nvPicPr>
          <p:cNvPr id="4"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74012" y="1766700"/>
            <a:ext cx="5935455" cy="3604779"/>
          </a:xfrm>
          <a:prstGeom prst="rect">
            <a:avLst/>
          </a:prstGeom>
        </p:spPr>
      </p:pic>
    </p:spTree>
    <p:extLst>
      <p:ext uri="{BB962C8B-B14F-4D97-AF65-F5344CB8AC3E}">
        <p14:creationId xmlns:p14="http://schemas.microsoft.com/office/powerpoint/2010/main" val="2946549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Assignments</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p:cNvSpPr/>
          <p:nvPr/>
        </p:nvSpPr>
        <p:spPr bwMode="auto">
          <a:xfrm>
            <a:off x="384031" y="1211184"/>
            <a:ext cx="4572000" cy="1905000"/>
          </a:xfrm>
          <a:prstGeom prst="roundRect">
            <a:avLst/>
          </a:prstGeom>
          <a:solidFill>
            <a:schemeClr val="accent2">
              <a:lumMod val="20000"/>
              <a:lumOff val="80000"/>
            </a:schemeClr>
          </a:solidFill>
          <a:ln w="57150" cap="flat" cmpd="sng" algn="ctr">
            <a:solidFill>
              <a:schemeClr val="tx1">
                <a:lumMod val="50000"/>
                <a:lumOff val="50000"/>
              </a:schemeClr>
            </a:solidFill>
            <a:prstDash val="solid"/>
            <a:round/>
            <a:headEnd type="none" w="med" len="med"/>
            <a:tailEnd type="none" w="med" len="med"/>
          </a:ln>
          <a:effectLst>
            <a:outerShdw blurRad="44450" dist="27940" dir="5400000" algn="ctr">
              <a:srgbClr val="000000">
                <a:alpha val="32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 name="TextBox 7"/>
          <p:cNvSpPr txBox="1"/>
          <p:nvPr/>
        </p:nvSpPr>
        <p:spPr>
          <a:xfrm>
            <a:off x="1858878" y="1321019"/>
            <a:ext cx="131260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Project 1</a:t>
            </a:r>
          </a:p>
        </p:txBody>
      </p:sp>
      <p:sp>
        <p:nvSpPr>
          <p:cNvPr id="9" name="TextBox 8"/>
          <p:cNvSpPr txBox="1"/>
          <p:nvPr/>
        </p:nvSpPr>
        <p:spPr>
          <a:xfrm>
            <a:off x="749300" y="1853247"/>
            <a:ext cx="171489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Melissa Troester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Lisa Carey</a:t>
            </a:r>
          </a:p>
        </p:txBody>
      </p:sp>
      <p:sp>
        <p:nvSpPr>
          <p:cNvPr id="10" name="TextBox 9"/>
          <p:cNvSpPr txBox="1"/>
          <p:nvPr/>
        </p:nvSpPr>
        <p:spPr>
          <a:xfrm>
            <a:off x="2885931" y="1853247"/>
            <a:ext cx="1444498"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Advocates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Laura Jensen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Susan Palmer</a:t>
            </a:r>
          </a:p>
        </p:txBody>
      </p:sp>
      <p:grpSp>
        <p:nvGrpSpPr>
          <p:cNvPr id="11" name="Group 10"/>
          <p:cNvGrpSpPr/>
          <p:nvPr/>
        </p:nvGrpSpPr>
        <p:grpSpPr>
          <a:xfrm>
            <a:off x="749300" y="1853247"/>
            <a:ext cx="3584431" cy="341784"/>
            <a:chOff x="606569" y="2553816"/>
            <a:chExt cx="3584431" cy="341784"/>
          </a:xfrm>
        </p:grpSpPr>
        <p:cxnSp>
          <p:nvCxnSpPr>
            <p:cNvPr id="12" name="Straight Connector 11"/>
            <p:cNvCxnSpPr/>
            <p:nvPr/>
          </p:nvCxnSpPr>
          <p:spPr bwMode="auto">
            <a:xfrm>
              <a:off x="606569" y="2895600"/>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606569" y="2553816"/>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Rounded Rectangle 14"/>
          <p:cNvSpPr/>
          <p:nvPr/>
        </p:nvSpPr>
        <p:spPr bwMode="auto">
          <a:xfrm>
            <a:off x="6050349" y="1211184"/>
            <a:ext cx="4572000" cy="1905000"/>
          </a:xfrm>
          <a:prstGeom prst="roundRect">
            <a:avLst/>
          </a:prstGeom>
          <a:solidFill>
            <a:schemeClr val="accent6">
              <a:lumMod val="20000"/>
              <a:lumOff val="80000"/>
            </a:schemeClr>
          </a:solidFill>
          <a:ln w="57150" cap="flat" cmpd="sng" algn="ctr">
            <a:solidFill>
              <a:schemeClr val="tx1">
                <a:lumMod val="50000"/>
                <a:lumOff val="50000"/>
              </a:schemeClr>
            </a:solidFill>
            <a:prstDash val="solid"/>
            <a:round/>
            <a:headEnd type="none" w="med" len="med"/>
            <a:tailEnd type="none" w="med" len="med"/>
          </a:ln>
          <a:effectLst>
            <a:outerShdw blurRad="44450" dist="27940" dir="5400000" algn="ctr">
              <a:srgbClr val="000000">
                <a:alpha val="32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6" name="TextBox 15"/>
          <p:cNvSpPr txBox="1"/>
          <p:nvPr/>
        </p:nvSpPr>
        <p:spPr>
          <a:xfrm>
            <a:off x="7446421" y="1257519"/>
            <a:ext cx="131260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Project 2</a:t>
            </a:r>
          </a:p>
        </p:txBody>
      </p:sp>
      <p:sp>
        <p:nvSpPr>
          <p:cNvPr id="17" name="TextBox 16"/>
          <p:cNvSpPr txBox="1"/>
          <p:nvPr/>
        </p:nvSpPr>
        <p:spPr>
          <a:xfrm>
            <a:off x="6336843" y="1789747"/>
            <a:ext cx="1503040" cy="123110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Hector Franco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Al Baldwin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Claire Dees</a:t>
            </a:r>
          </a:p>
        </p:txBody>
      </p:sp>
      <p:sp>
        <p:nvSpPr>
          <p:cNvPr id="18" name="TextBox 17"/>
          <p:cNvSpPr txBox="1"/>
          <p:nvPr/>
        </p:nvSpPr>
        <p:spPr>
          <a:xfrm>
            <a:off x="8473474" y="1789747"/>
            <a:ext cx="1917320" cy="123110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Advocates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Eva May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Chris Foster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Missy Van Lokeren</a:t>
            </a:r>
          </a:p>
        </p:txBody>
      </p:sp>
      <p:grpSp>
        <p:nvGrpSpPr>
          <p:cNvPr id="19" name="Group 18"/>
          <p:cNvGrpSpPr/>
          <p:nvPr/>
        </p:nvGrpSpPr>
        <p:grpSpPr>
          <a:xfrm>
            <a:off x="6396556" y="1789747"/>
            <a:ext cx="3584431" cy="341784"/>
            <a:chOff x="606569" y="2553816"/>
            <a:chExt cx="3584431" cy="341784"/>
          </a:xfrm>
        </p:grpSpPr>
        <p:cxnSp>
          <p:nvCxnSpPr>
            <p:cNvPr id="20" name="Straight Connector 19"/>
            <p:cNvCxnSpPr/>
            <p:nvPr/>
          </p:nvCxnSpPr>
          <p:spPr bwMode="auto">
            <a:xfrm>
              <a:off x="606569" y="2895600"/>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06569" y="2553816"/>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Rounded Rectangle 22"/>
          <p:cNvSpPr/>
          <p:nvPr/>
        </p:nvSpPr>
        <p:spPr bwMode="auto">
          <a:xfrm>
            <a:off x="384031" y="3750909"/>
            <a:ext cx="4572000" cy="1905000"/>
          </a:xfrm>
          <a:prstGeom prst="roundRect">
            <a:avLst/>
          </a:prstGeom>
          <a:solidFill>
            <a:schemeClr val="accent4">
              <a:lumMod val="20000"/>
              <a:lumOff val="80000"/>
            </a:schemeClr>
          </a:solidFill>
          <a:ln w="57150" cap="flat" cmpd="sng" algn="ctr">
            <a:solidFill>
              <a:schemeClr val="tx1">
                <a:lumMod val="50000"/>
                <a:lumOff val="50000"/>
              </a:schemeClr>
            </a:solidFill>
            <a:prstDash val="solid"/>
            <a:round/>
            <a:headEnd type="none" w="med" len="med"/>
            <a:tailEnd type="none" w="med" len="med"/>
          </a:ln>
          <a:effectLst>
            <a:outerShdw blurRad="44450" dist="27940" dir="5400000" algn="ctr">
              <a:srgbClr val="000000">
                <a:alpha val="32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24" name="TextBox 23"/>
          <p:cNvSpPr txBox="1"/>
          <p:nvPr/>
        </p:nvSpPr>
        <p:spPr>
          <a:xfrm>
            <a:off x="1773009" y="3863833"/>
            <a:ext cx="131260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Project 3</a:t>
            </a:r>
          </a:p>
        </p:txBody>
      </p:sp>
      <p:sp>
        <p:nvSpPr>
          <p:cNvPr id="25" name="TextBox 24"/>
          <p:cNvSpPr txBox="1"/>
          <p:nvPr/>
        </p:nvSpPr>
        <p:spPr>
          <a:xfrm>
            <a:off x="663431" y="4341575"/>
            <a:ext cx="1356140"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Chuck Perou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Lisa Carey</a:t>
            </a:r>
          </a:p>
        </p:txBody>
      </p:sp>
      <p:sp>
        <p:nvSpPr>
          <p:cNvPr id="26" name="TextBox 25"/>
          <p:cNvSpPr txBox="1"/>
          <p:nvPr/>
        </p:nvSpPr>
        <p:spPr>
          <a:xfrm>
            <a:off x="2800062" y="4341575"/>
            <a:ext cx="1754006" cy="123110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Advocates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Marian Johnson-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Thompson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Vernal Branch</a:t>
            </a:r>
          </a:p>
        </p:txBody>
      </p:sp>
      <p:grpSp>
        <p:nvGrpSpPr>
          <p:cNvPr id="27" name="Group 26"/>
          <p:cNvGrpSpPr/>
          <p:nvPr/>
        </p:nvGrpSpPr>
        <p:grpSpPr>
          <a:xfrm>
            <a:off x="736600" y="4341575"/>
            <a:ext cx="3584431" cy="341784"/>
            <a:chOff x="606569" y="2553816"/>
            <a:chExt cx="3584431" cy="341784"/>
          </a:xfrm>
        </p:grpSpPr>
        <p:cxnSp>
          <p:nvCxnSpPr>
            <p:cNvPr id="28" name="Straight Connector 27"/>
            <p:cNvCxnSpPr/>
            <p:nvPr/>
          </p:nvCxnSpPr>
          <p:spPr bwMode="auto">
            <a:xfrm>
              <a:off x="606569" y="2895600"/>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606569" y="2553816"/>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 name="Rounded Rectangle 30"/>
          <p:cNvSpPr/>
          <p:nvPr/>
        </p:nvSpPr>
        <p:spPr bwMode="auto">
          <a:xfrm>
            <a:off x="6050349" y="3750909"/>
            <a:ext cx="4572000" cy="1905000"/>
          </a:xfrm>
          <a:prstGeom prst="roundRect">
            <a:avLst/>
          </a:prstGeom>
          <a:solidFill>
            <a:schemeClr val="accent5">
              <a:lumMod val="20000"/>
              <a:lumOff val="80000"/>
            </a:schemeClr>
          </a:solidFill>
          <a:ln w="57150" cap="flat" cmpd="sng" algn="ctr">
            <a:solidFill>
              <a:schemeClr val="tx1">
                <a:lumMod val="50000"/>
                <a:lumOff val="50000"/>
              </a:schemeClr>
            </a:solidFill>
            <a:prstDash val="solid"/>
            <a:round/>
            <a:headEnd type="none" w="med" len="med"/>
            <a:tailEnd type="none" w="med" len="med"/>
          </a:ln>
          <a:effectLst>
            <a:outerShdw blurRad="44450" dist="27940" dir="5400000" algn="ctr">
              <a:srgbClr val="000000">
                <a:alpha val="32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32" name="TextBox 31"/>
          <p:cNvSpPr txBox="1"/>
          <p:nvPr/>
        </p:nvSpPr>
        <p:spPr>
          <a:xfrm>
            <a:off x="7591372" y="3822644"/>
            <a:ext cx="131260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Project 4</a:t>
            </a:r>
          </a:p>
        </p:txBody>
      </p:sp>
      <p:sp>
        <p:nvSpPr>
          <p:cNvPr id="33" name="TextBox 32"/>
          <p:cNvSpPr txBox="1"/>
          <p:nvPr/>
        </p:nvSpPr>
        <p:spPr>
          <a:xfrm>
            <a:off x="6481794" y="4300386"/>
            <a:ext cx="1452192"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Gary Johnson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Shelley Earp</a:t>
            </a:r>
          </a:p>
        </p:txBody>
      </p:sp>
      <p:sp>
        <p:nvSpPr>
          <p:cNvPr id="34" name="TextBox 33"/>
          <p:cNvSpPr txBox="1"/>
          <p:nvPr/>
        </p:nvSpPr>
        <p:spPr>
          <a:xfrm>
            <a:off x="8618425" y="4300386"/>
            <a:ext cx="153779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Advocates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Patty Spears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Coleen Crespo</a:t>
            </a:r>
          </a:p>
        </p:txBody>
      </p:sp>
      <p:grpSp>
        <p:nvGrpSpPr>
          <p:cNvPr id="35" name="Group 34"/>
          <p:cNvGrpSpPr/>
          <p:nvPr/>
        </p:nvGrpSpPr>
        <p:grpSpPr>
          <a:xfrm>
            <a:off x="6484382" y="4300386"/>
            <a:ext cx="3584431" cy="341784"/>
            <a:chOff x="606569" y="2553816"/>
            <a:chExt cx="3584431" cy="341784"/>
          </a:xfrm>
        </p:grpSpPr>
        <p:cxnSp>
          <p:nvCxnSpPr>
            <p:cNvPr id="36" name="Straight Connector 35"/>
            <p:cNvCxnSpPr/>
            <p:nvPr/>
          </p:nvCxnSpPr>
          <p:spPr bwMode="auto">
            <a:xfrm>
              <a:off x="606569" y="2895600"/>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606569" y="2553816"/>
              <a:ext cx="358443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70643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PARC/SPORE: Patient Engagement in Research</a:t>
            </a:r>
          </a:p>
        </p:txBody>
      </p:sp>
      <p:sp>
        <p:nvSpPr>
          <p:cNvPr id="9" name="Rounded Rectangle 8"/>
          <p:cNvSpPr/>
          <p:nvPr/>
        </p:nvSpPr>
        <p:spPr>
          <a:xfrm>
            <a:off x="1694806" y="1370108"/>
            <a:ext cx="10058400" cy="822960"/>
          </a:xfrm>
          <a:prstGeom prst="roundRect">
            <a:avLst/>
          </a:prstGeom>
          <a:solidFill>
            <a:schemeClr val="accent5">
              <a:lumMod val="20000"/>
              <a:lumOff val="80000"/>
            </a:schemeClr>
          </a:solidFill>
          <a:ln w="28575">
            <a:solidFill>
              <a:srgbClr val="003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the patient perspective in research to ensure the knowledge created will improve the lives of all cancer patients</a:t>
            </a:r>
          </a:p>
        </p:txBody>
      </p:sp>
      <p:sp>
        <p:nvSpPr>
          <p:cNvPr id="7" name="Rounded Rectangle 6"/>
          <p:cNvSpPr/>
          <p:nvPr/>
        </p:nvSpPr>
        <p:spPr>
          <a:xfrm>
            <a:off x="939579" y="1370108"/>
            <a:ext cx="822960" cy="822960"/>
          </a:xfrm>
          <a:prstGeom prst="roundRect">
            <a:avLst/>
          </a:prstGeom>
          <a:solidFill>
            <a:schemeClr val="bg1"/>
          </a:solidFill>
          <a:ln w="571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019" y="1437771"/>
            <a:ext cx="640080" cy="640080"/>
          </a:xfrm>
          <a:prstGeom prst="rect">
            <a:avLst/>
          </a:prstGeom>
        </p:spPr>
      </p:pic>
      <p:sp>
        <p:nvSpPr>
          <p:cNvPr id="11" name="Rounded Rectangle 10"/>
          <p:cNvSpPr/>
          <p:nvPr/>
        </p:nvSpPr>
        <p:spPr>
          <a:xfrm>
            <a:off x="1694806" y="3835320"/>
            <a:ext cx="10058400" cy="822960"/>
          </a:xfrm>
          <a:prstGeom prst="roundRect">
            <a:avLst/>
          </a:prstGeom>
          <a:solidFill>
            <a:schemeClr val="accent5">
              <a:lumMod val="20000"/>
              <a:lumOff val="80000"/>
            </a:schemeClr>
          </a:solidFill>
          <a:ln w="28575">
            <a:solidFill>
              <a:srgbClr val="003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Facilitate communication of research to the public</a:t>
            </a:r>
          </a:p>
        </p:txBody>
      </p:sp>
      <p:sp>
        <p:nvSpPr>
          <p:cNvPr id="10" name="Rounded Rectangle 9"/>
          <p:cNvSpPr/>
          <p:nvPr/>
        </p:nvSpPr>
        <p:spPr>
          <a:xfrm>
            <a:off x="939579" y="3835320"/>
            <a:ext cx="822960" cy="822960"/>
          </a:xfrm>
          <a:prstGeom prst="roundRect">
            <a:avLst/>
          </a:prstGeom>
          <a:solidFill>
            <a:schemeClr val="bg1"/>
          </a:solidFill>
          <a:ln w="571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61" y="3926760"/>
            <a:ext cx="640080" cy="640080"/>
          </a:xfrm>
          <a:prstGeom prst="rect">
            <a:avLst/>
          </a:prstGeom>
        </p:spPr>
      </p:pic>
      <p:sp>
        <p:nvSpPr>
          <p:cNvPr id="18" name="Rounded Rectangle 17"/>
          <p:cNvSpPr/>
          <p:nvPr/>
        </p:nvSpPr>
        <p:spPr>
          <a:xfrm>
            <a:off x="1694806" y="2602714"/>
            <a:ext cx="10058400" cy="822960"/>
          </a:xfrm>
          <a:prstGeom prst="roundRect">
            <a:avLst/>
          </a:prstGeom>
          <a:solidFill>
            <a:schemeClr val="accent5">
              <a:lumMod val="20000"/>
              <a:lumOff val="80000"/>
            </a:schemeClr>
          </a:solidFill>
          <a:ln w="28575">
            <a:solidFill>
              <a:srgbClr val="003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80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Promote the inclusion of patient centered materials to help educate patients volunteering to participate in clinical trials</a:t>
            </a:r>
          </a:p>
        </p:txBody>
      </p:sp>
      <p:sp>
        <p:nvSpPr>
          <p:cNvPr id="17" name="Rounded Rectangle 16"/>
          <p:cNvSpPr/>
          <p:nvPr/>
        </p:nvSpPr>
        <p:spPr>
          <a:xfrm>
            <a:off x="939579" y="2602714"/>
            <a:ext cx="822960" cy="822960"/>
          </a:xfrm>
          <a:prstGeom prst="roundRect">
            <a:avLst/>
          </a:prstGeom>
          <a:solidFill>
            <a:schemeClr val="bg1"/>
          </a:solidFill>
          <a:ln w="571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361" y="2694154"/>
            <a:ext cx="640080" cy="640080"/>
          </a:xfrm>
          <a:prstGeom prst="rect">
            <a:avLst/>
          </a:prstGeom>
        </p:spPr>
      </p:pic>
      <p:sp>
        <p:nvSpPr>
          <p:cNvPr id="15" name="Rounded Rectangle 14"/>
          <p:cNvSpPr/>
          <p:nvPr/>
        </p:nvSpPr>
        <p:spPr>
          <a:xfrm>
            <a:off x="1694806" y="5067926"/>
            <a:ext cx="10058400" cy="822960"/>
          </a:xfrm>
          <a:prstGeom prst="roundRect">
            <a:avLst/>
          </a:prstGeom>
          <a:solidFill>
            <a:schemeClr val="accent5">
              <a:lumMod val="20000"/>
              <a:lumOff val="80000"/>
            </a:schemeClr>
          </a:solidFill>
          <a:ln w="28575">
            <a:solidFill>
              <a:srgbClr val="003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Participate in clinical trial design and conduct to improve accrual, retention and ensure clinically meaningful benefits to patients</a:t>
            </a:r>
          </a:p>
        </p:txBody>
      </p:sp>
      <p:sp>
        <p:nvSpPr>
          <p:cNvPr id="14" name="Rounded Rectangle 13"/>
          <p:cNvSpPr/>
          <p:nvPr/>
        </p:nvSpPr>
        <p:spPr>
          <a:xfrm>
            <a:off x="939579" y="5067926"/>
            <a:ext cx="822960" cy="822960"/>
          </a:xfrm>
          <a:prstGeom prst="roundRect">
            <a:avLst/>
          </a:prstGeom>
          <a:solidFill>
            <a:schemeClr val="bg1"/>
          </a:solidFill>
          <a:ln w="571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61" y="5159366"/>
            <a:ext cx="640080" cy="640080"/>
          </a:xfrm>
          <a:prstGeom prst="rect">
            <a:avLst/>
          </a:prstGeom>
        </p:spPr>
      </p:pic>
    </p:spTree>
    <p:extLst>
      <p:ext uri="{BB962C8B-B14F-4D97-AF65-F5344CB8AC3E}">
        <p14:creationId xmlns:p14="http://schemas.microsoft.com/office/powerpoint/2010/main" val="2086892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7291466" y="6288110"/>
            <a:ext cx="4809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b="35120"/>
          <a:stretch/>
        </p:blipFill>
        <p:spPr>
          <a:xfrm>
            <a:off x="363363" y="158748"/>
            <a:ext cx="2954110" cy="864777"/>
          </a:xfrm>
          <a:prstGeom prst="rect">
            <a:avLst/>
          </a:prstGeom>
        </p:spPr>
      </p:pic>
      <p:sp>
        <p:nvSpPr>
          <p:cNvPr id="6" name="Title 11"/>
          <p:cNvSpPr txBox="1">
            <a:spLocks/>
          </p:cNvSpPr>
          <p:nvPr/>
        </p:nvSpPr>
        <p:spPr>
          <a:xfrm>
            <a:off x="2772198" y="349062"/>
            <a:ext cx="6776357" cy="1879450"/>
          </a:xfrm>
          <a:prstGeom prst="rect">
            <a:avLst/>
          </a:prstGeom>
        </p:spPr>
        <p:txBody>
          <a:bodyPr>
            <a:noAutofit/>
          </a:bodyPr>
          <a:lstStyle>
            <a:lvl1pPr algn="l" defTabSz="914400" rtl="0" eaLnBrk="1" latinLnBrk="0" hangingPunct="1">
              <a:lnSpc>
                <a:spcPct val="90000"/>
              </a:lnSpc>
              <a:spcBef>
                <a:spcPct val="0"/>
              </a:spcBef>
              <a:buNone/>
              <a:defRPr sz="4400" b="0" i="0" kern="1200" baseline="0">
                <a:solidFill>
                  <a:srgbClr val="003366"/>
                </a:solidFill>
                <a:latin typeface="Calibri" panose="020F0502020204030204" pitchFamily="34"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PART</a:t>
            </a:r>
            <a:r>
              <a:rPr kumimoji="0" lang="en-US" sz="4800" b="0"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atients </a:t>
            </a: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nd </a:t>
            </a: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R</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esearchers </a:t>
            </a: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T</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ogether</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j-ea"/>
              <a:cs typeface="Times New Roman" panose="02020603050405020304" pitchFamily="18" charset="0"/>
            </a:endParaRPr>
          </a:p>
        </p:txBody>
      </p:sp>
      <p:grpSp>
        <p:nvGrpSpPr>
          <p:cNvPr id="45" name="Group 44"/>
          <p:cNvGrpSpPr/>
          <p:nvPr/>
        </p:nvGrpSpPr>
        <p:grpSpPr>
          <a:xfrm>
            <a:off x="198377" y="2111245"/>
            <a:ext cx="5710224" cy="1323439"/>
            <a:chOff x="198377" y="2179485"/>
            <a:chExt cx="5710224" cy="1323439"/>
          </a:xfrm>
        </p:grpSpPr>
        <p:pic>
          <p:nvPicPr>
            <p:cNvPr id="20" name="Graphic 4" descr="Handshake with solid fill">
              <a:extLst>
                <a:ext uri="{FF2B5EF4-FFF2-40B4-BE49-F238E27FC236}">
                  <a16:creationId xmlns:a16="http://schemas.microsoft.com/office/drawing/2014/main" id="{3A0C89FF-A55D-3A4D-A1E0-ED2A17EAA4B0}"/>
                </a:ext>
              </a:extLst>
            </p:cNvPr>
            <p:cNvPicPr>
              <a:picLocks noChangeAspect="1"/>
            </p:cNvPicPr>
            <p:nvPr/>
          </p:nvPicPr>
          <p:blipFill>
            <a:blip r:embed="rId4">
              <a:biLevel thresh="75000"/>
              <a:extLst>
                <a:ext uri="{96DAC541-7B7A-43D3-8B79-37D633B846F1}">
                  <asvg:svgBlip xmlns:asvg="http://schemas.microsoft.com/office/drawing/2016/SVG/main" r:embed="rId5"/>
                </a:ext>
              </a:extLst>
            </a:blip>
            <a:stretch>
              <a:fillRect/>
            </a:stretch>
          </p:blipFill>
          <p:spPr>
            <a:xfrm>
              <a:off x="198377" y="2433716"/>
              <a:ext cx="731520" cy="731520"/>
            </a:xfrm>
            <a:prstGeom prst="rect">
              <a:avLst/>
            </a:prstGeom>
          </p:spPr>
        </p:pic>
        <p:sp>
          <p:nvSpPr>
            <p:cNvPr id="38" name="Rounded Rectangle 37"/>
            <p:cNvSpPr/>
            <p:nvPr/>
          </p:nvSpPr>
          <p:spPr>
            <a:xfrm>
              <a:off x="970841" y="2179485"/>
              <a:ext cx="4937760" cy="1323439"/>
            </a:xfrm>
            <a:prstGeom prst="roundRect">
              <a:avLst/>
            </a:prstGeom>
            <a:solidFill>
              <a:srgbClr val="78AA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8AAD6"/>
                  </a:solidFill>
                  <a:effectLst/>
                  <a:uLnTx/>
                  <a:uFillTx/>
                  <a:latin typeface="Calibri" panose="020F0502020204030204"/>
                  <a:ea typeface="Microsoft Sans Serif" panose="020B0604020202020204" pitchFamily="34" charset="0"/>
                  <a:cs typeface="Microsoft Sans Serif" panose="020B0604020202020204" pitchFamily="34" charset="0"/>
                </a:rPr>
                <a:t>PART</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nership</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between patients, advocates, community members, researchers, oncologists, surgeons and clinical staff (CPO/OCTR).</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Group 43"/>
          <p:cNvGrpSpPr/>
          <p:nvPr/>
        </p:nvGrpSpPr>
        <p:grpSpPr>
          <a:xfrm>
            <a:off x="198377" y="3564521"/>
            <a:ext cx="5710224" cy="1323439"/>
            <a:chOff x="198377" y="3608088"/>
            <a:chExt cx="5710224" cy="1323439"/>
          </a:xfrm>
        </p:grpSpPr>
        <p:pic>
          <p:nvPicPr>
            <p:cNvPr id="19" name="Graphic 7" descr="Group success with solid fill">
              <a:extLst>
                <a:ext uri="{FF2B5EF4-FFF2-40B4-BE49-F238E27FC236}">
                  <a16:creationId xmlns:a16="http://schemas.microsoft.com/office/drawing/2014/main" id="{B6FDDBB8-ACCF-454C-B9F6-771B75AE0DEC}"/>
                </a:ext>
              </a:extLst>
            </p:cNvPr>
            <p:cNvPicPr>
              <a:picLocks noChangeAspect="1"/>
            </p:cNvPicPr>
            <p:nvPr/>
          </p:nvPicPr>
          <p:blipFill>
            <a:blip r:embed="rId6">
              <a:biLevel thresh="75000"/>
              <a:extLst>
                <a:ext uri="{96DAC541-7B7A-43D3-8B79-37D633B846F1}">
                  <asvg:svgBlip xmlns:asvg="http://schemas.microsoft.com/office/drawing/2016/SVG/main" r:embed="rId7"/>
                </a:ext>
              </a:extLst>
            </a:blip>
            <a:stretch>
              <a:fillRect/>
            </a:stretch>
          </p:blipFill>
          <p:spPr>
            <a:xfrm>
              <a:off x="198377" y="3845881"/>
              <a:ext cx="731520" cy="731520"/>
            </a:xfrm>
            <a:prstGeom prst="rect">
              <a:avLst/>
            </a:prstGeom>
          </p:spPr>
        </p:pic>
        <p:sp>
          <p:nvSpPr>
            <p:cNvPr id="39" name="Rounded Rectangle 38"/>
            <p:cNvSpPr/>
            <p:nvPr/>
          </p:nvSpPr>
          <p:spPr>
            <a:xfrm>
              <a:off x="970841" y="3608088"/>
              <a:ext cx="4937760" cy="1323439"/>
            </a:xfrm>
            <a:prstGeom prst="roundRect">
              <a:avLst/>
            </a:prstGeom>
            <a:solidFill>
              <a:srgbClr val="78AA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Motivate patients to donate the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biospecimens</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that researchers need to create new and meaningful treatments for cancer.</a:t>
              </a:r>
            </a:p>
          </p:txBody>
        </p:sp>
      </p:grpSp>
      <p:sp>
        <p:nvSpPr>
          <p:cNvPr id="40" name="Rounded Rectangle 39"/>
          <p:cNvSpPr/>
          <p:nvPr/>
        </p:nvSpPr>
        <p:spPr>
          <a:xfrm>
            <a:off x="970841" y="5017797"/>
            <a:ext cx="4937760" cy="1323439"/>
          </a:xfrm>
          <a:prstGeom prst="roundRect">
            <a:avLst/>
          </a:prstGeom>
          <a:solidFill>
            <a:srgbClr val="78AA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Ensure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biospecimen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donations reflect the UNC Lineberger catchment area.</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7546" y="2418826"/>
            <a:ext cx="2552607" cy="3687099"/>
          </a:xfrm>
          <a:prstGeom prst="rect">
            <a:avLst/>
          </a:prstGeom>
        </p:spPr>
      </p:pic>
      <p:pic>
        <p:nvPicPr>
          <p:cNvPr id="8" name="Picture 7"/>
          <p:cNvPicPr>
            <a:picLocks noChangeAspect="1"/>
          </p:cNvPicPr>
          <p:nvPr/>
        </p:nvPicPr>
        <p:blipFill>
          <a:blip r:embed="rId9"/>
          <a:stretch>
            <a:fillRect/>
          </a:stretch>
        </p:blipFill>
        <p:spPr>
          <a:xfrm>
            <a:off x="9155264" y="2418826"/>
            <a:ext cx="2857790" cy="3528462"/>
          </a:xfrm>
          <a:prstGeom prst="rect">
            <a:avLst/>
          </a:prstGeom>
        </p:spPr>
      </p:pic>
      <p:sp>
        <p:nvSpPr>
          <p:cNvPr id="9" name="TextBox 8"/>
          <p:cNvSpPr txBox="1"/>
          <p:nvPr/>
        </p:nvSpPr>
        <p:spPr>
          <a:xfrm>
            <a:off x="6341158" y="1946126"/>
            <a:ext cx="2381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Patient Materials</a:t>
            </a:r>
          </a:p>
        </p:txBody>
      </p:sp>
      <p:sp>
        <p:nvSpPr>
          <p:cNvPr id="31" name="TextBox 30"/>
          <p:cNvSpPr txBox="1"/>
          <p:nvPr/>
        </p:nvSpPr>
        <p:spPr>
          <a:xfrm>
            <a:off x="9548555" y="1903811"/>
            <a:ext cx="2071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Public Website</a:t>
            </a:r>
          </a:p>
        </p:txBody>
      </p:sp>
      <p:pic>
        <p:nvPicPr>
          <p:cNvPr id="4" name="Picture 3"/>
          <p:cNvPicPr>
            <a:picLocks noChangeAspect="1"/>
          </p:cNvPicPr>
          <p:nvPr/>
        </p:nvPicPr>
        <p:blipFill>
          <a:blip r:embed="rId10"/>
          <a:stretch>
            <a:fillRect/>
          </a:stretch>
        </p:blipFill>
        <p:spPr>
          <a:xfrm>
            <a:off x="15497" y="5437121"/>
            <a:ext cx="914400" cy="484789"/>
          </a:xfrm>
          <a:prstGeom prst="rect">
            <a:avLst/>
          </a:prstGeom>
        </p:spPr>
      </p:pic>
    </p:spTree>
    <p:extLst>
      <p:ext uri="{BB962C8B-B14F-4D97-AF65-F5344CB8AC3E}">
        <p14:creationId xmlns:p14="http://schemas.microsoft.com/office/powerpoint/2010/main" val="2770171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6076" y="772510"/>
            <a:ext cx="8503920" cy="5880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21" name="Rectangle 2">
            <a:extLst>
              <a:ext uri="{FF2B5EF4-FFF2-40B4-BE49-F238E27FC236}">
                <a16:creationId xmlns:a16="http://schemas.microsoft.com/office/drawing/2014/main" id="{971859C8-35EF-754F-8143-7F9AC64FD022}"/>
              </a:ext>
            </a:extLst>
          </p:cNvPr>
          <p:cNvSpPr>
            <a:spLocks noGrp="1" noChangeArrowheads="1"/>
          </p:cNvSpPr>
          <p:nvPr>
            <p:ph type="title"/>
          </p:nvPr>
        </p:nvSpPr>
        <p:spPr>
          <a:xfrm>
            <a:off x="292755" y="150560"/>
            <a:ext cx="8503920" cy="531130"/>
          </a:xfrm>
        </p:spPr>
        <p:txBody>
          <a:bodyPr vert="horz" lIns="91440" tIns="45720" rIns="91440" bIns="45720" rtlCol="0" anchor="ctr">
            <a:noAutofit/>
          </a:bodyPr>
          <a:lstStyle/>
          <a:p>
            <a:r>
              <a:rPr lang="en-US" altLang="en-US" b="1" dirty="0">
                <a:ea typeface="Microsoft Sans Serif" panose="020B0604020202020204" pitchFamily="34" charset="0"/>
                <a:cs typeface="Microsoft Sans Serif" panose="020B0604020202020204" pitchFamily="34" charset="0"/>
              </a:rPr>
              <a:t>Materials Development Process Steps</a:t>
            </a:r>
          </a:p>
        </p:txBody>
      </p:sp>
      <p:grpSp>
        <p:nvGrpSpPr>
          <p:cNvPr id="50" name="Group 49">
            <a:extLst>
              <a:ext uri="{FF2B5EF4-FFF2-40B4-BE49-F238E27FC236}">
                <a16:creationId xmlns:a16="http://schemas.microsoft.com/office/drawing/2014/main" id="{AE9432E4-D3C1-EC41-B73B-A734C1456FE5}"/>
              </a:ext>
            </a:extLst>
          </p:cNvPr>
          <p:cNvGrpSpPr/>
          <p:nvPr/>
        </p:nvGrpSpPr>
        <p:grpSpPr>
          <a:xfrm rot="5400000">
            <a:off x="1257781" y="1889952"/>
            <a:ext cx="1200330" cy="3130383"/>
            <a:chOff x="483497" y="1219084"/>
            <a:chExt cx="484035" cy="5102651"/>
          </a:xfrm>
        </p:grpSpPr>
        <p:sp>
          <p:nvSpPr>
            <p:cNvPr id="48" name="TextBox 47">
              <a:extLst>
                <a:ext uri="{FF2B5EF4-FFF2-40B4-BE49-F238E27FC236}">
                  <a16:creationId xmlns:a16="http://schemas.microsoft.com/office/drawing/2014/main" id="{4974BB76-CE90-7348-978A-935494203AD3}"/>
                </a:ext>
              </a:extLst>
            </p:cNvPr>
            <p:cNvSpPr txBox="1"/>
            <p:nvPr/>
          </p:nvSpPr>
          <p:spPr>
            <a:xfrm rot="16200000">
              <a:off x="-1712885" y="3641317"/>
              <a:ext cx="4876800" cy="48403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Edits incorporated before moving to next step</a:t>
              </a:r>
            </a:p>
          </p:txBody>
        </p:sp>
        <p:pic>
          <p:nvPicPr>
            <p:cNvPr id="51" name="Graphic 50" descr="Pencil">
              <a:extLst>
                <a:ext uri="{FF2B5EF4-FFF2-40B4-BE49-F238E27FC236}">
                  <a16:creationId xmlns:a16="http://schemas.microsoft.com/office/drawing/2014/main" id="{A8F52B35-AA30-254E-B3BA-244EABE4C0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26064" y="1219084"/>
              <a:ext cx="381116" cy="381116"/>
            </a:xfrm>
            <a:prstGeom prst="rect">
              <a:avLst/>
            </a:prstGeom>
          </p:spPr>
        </p:pic>
      </p:grpSp>
      <p:grpSp>
        <p:nvGrpSpPr>
          <p:cNvPr id="4" name="Group 3"/>
          <p:cNvGrpSpPr/>
          <p:nvPr/>
        </p:nvGrpSpPr>
        <p:grpSpPr>
          <a:xfrm>
            <a:off x="3921686" y="1851135"/>
            <a:ext cx="7714081" cy="685800"/>
            <a:chOff x="4425775" y="1648660"/>
            <a:chExt cx="7714081" cy="685800"/>
          </a:xfrm>
        </p:grpSpPr>
        <p:sp>
          <p:nvSpPr>
            <p:cNvPr id="33" name="Rectangle 3">
              <a:extLst>
                <a:ext uri="{FF2B5EF4-FFF2-40B4-BE49-F238E27FC236}">
                  <a16:creationId xmlns:a16="http://schemas.microsoft.com/office/drawing/2014/main" id="{909E0306-E8F6-3E41-B03D-7C39893DE120}"/>
                </a:ext>
              </a:extLst>
            </p:cNvPr>
            <p:cNvSpPr txBox="1">
              <a:spLocks noChangeArrowheads="1"/>
            </p:cNvSpPr>
            <p:nvPr/>
          </p:nvSpPr>
          <p:spPr>
            <a:xfrm>
              <a:off x="7019216" y="1712300"/>
              <a:ext cx="5120640" cy="54864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tab pos="2794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Review material for accuracy</a:t>
              </a:r>
              <a:endPar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31E8E0F-CADB-4640-B6D7-AE2EC9CF4691}"/>
                </a:ext>
              </a:extLst>
            </p:cNvPr>
            <p:cNvSpPr/>
            <p:nvPr/>
          </p:nvSpPr>
          <p:spPr bwMode="auto">
            <a:xfrm>
              <a:off x="5185070" y="1712300"/>
              <a:ext cx="1895668" cy="548640"/>
            </a:xfrm>
            <a:prstGeom prst="rect">
              <a:avLst/>
            </a:prstGeom>
            <a:solidFill>
              <a:schemeClr val="accent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Content Experts</a:t>
              </a:r>
            </a:p>
          </p:txBody>
        </p:sp>
        <p:sp>
          <p:nvSpPr>
            <p:cNvPr id="35" name="Oval 34">
              <a:extLst>
                <a:ext uri="{FF2B5EF4-FFF2-40B4-BE49-F238E27FC236}">
                  <a16:creationId xmlns:a16="http://schemas.microsoft.com/office/drawing/2014/main" id="{2EBB15E8-8E67-0447-BA64-C21121F37F4F}"/>
                </a:ext>
              </a:extLst>
            </p:cNvPr>
            <p:cNvSpPr/>
            <p:nvPr/>
          </p:nvSpPr>
          <p:spPr bwMode="auto">
            <a:xfrm>
              <a:off x="4425775" y="1648660"/>
              <a:ext cx="857250" cy="685800"/>
            </a:xfrm>
            <a:prstGeom prst="ellipse">
              <a:avLst/>
            </a:prstGeom>
            <a:solidFill>
              <a:schemeClr val="accent1">
                <a:lumMod val="40000"/>
                <a:lumOff val="6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2</a:t>
              </a:r>
            </a:p>
          </p:txBody>
        </p:sp>
      </p:grpSp>
      <p:grpSp>
        <p:nvGrpSpPr>
          <p:cNvPr id="39" name="Group 38"/>
          <p:cNvGrpSpPr/>
          <p:nvPr/>
        </p:nvGrpSpPr>
        <p:grpSpPr>
          <a:xfrm>
            <a:off x="3921686" y="2769343"/>
            <a:ext cx="7714081" cy="685800"/>
            <a:chOff x="4425775" y="1648660"/>
            <a:chExt cx="7714081" cy="685800"/>
          </a:xfrm>
        </p:grpSpPr>
        <p:sp>
          <p:nvSpPr>
            <p:cNvPr id="40" name="Rectangle 3">
              <a:extLst>
                <a:ext uri="{FF2B5EF4-FFF2-40B4-BE49-F238E27FC236}">
                  <a16:creationId xmlns:a16="http://schemas.microsoft.com/office/drawing/2014/main" id="{909E0306-E8F6-3E41-B03D-7C39893DE120}"/>
                </a:ext>
              </a:extLst>
            </p:cNvPr>
            <p:cNvSpPr txBox="1">
              <a:spLocks noChangeArrowheads="1"/>
            </p:cNvSpPr>
            <p:nvPr/>
          </p:nvSpPr>
          <p:spPr>
            <a:xfrm>
              <a:off x="7019216" y="1712300"/>
              <a:ext cx="5120640" cy="54864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Review material for understandability and reading level</a:t>
              </a:r>
            </a:p>
          </p:txBody>
        </p:sp>
        <p:sp>
          <p:nvSpPr>
            <p:cNvPr id="41" name="Rectangle 40">
              <a:extLst>
                <a:ext uri="{FF2B5EF4-FFF2-40B4-BE49-F238E27FC236}">
                  <a16:creationId xmlns:a16="http://schemas.microsoft.com/office/drawing/2014/main" id="{D31E8E0F-CADB-4640-B6D7-AE2EC9CF4691}"/>
                </a:ext>
              </a:extLst>
            </p:cNvPr>
            <p:cNvSpPr/>
            <p:nvPr/>
          </p:nvSpPr>
          <p:spPr bwMode="auto">
            <a:xfrm>
              <a:off x="5185070" y="1712300"/>
              <a:ext cx="1895668" cy="548640"/>
            </a:xfrm>
            <a:prstGeom prst="rect">
              <a:avLst/>
            </a:prstGeom>
            <a:solidFill>
              <a:schemeClr val="accent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Health Literacy Consultant</a:t>
              </a:r>
            </a:p>
          </p:txBody>
        </p:sp>
        <p:sp>
          <p:nvSpPr>
            <p:cNvPr id="42" name="Oval 41">
              <a:extLst>
                <a:ext uri="{FF2B5EF4-FFF2-40B4-BE49-F238E27FC236}">
                  <a16:creationId xmlns:a16="http://schemas.microsoft.com/office/drawing/2014/main" id="{2EBB15E8-8E67-0447-BA64-C21121F37F4F}"/>
                </a:ext>
              </a:extLst>
            </p:cNvPr>
            <p:cNvSpPr/>
            <p:nvPr/>
          </p:nvSpPr>
          <p:spPr bwMode="auto">
            <a:xfrm>
              <a:off x="4425775" y="1648660"/>
              <a:ext cx="857250" cy="685800"/>
            </a:xfrm>
            <a:prstGeom prst="ellipse">
              <a:avLst/>
            </a:prstGeom>
            <a:solidFill>
              <a:schemeClr val="accent1">
                <a:lumMod val="40000"/>
                <a:lumOff val="6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3</a:t>
              </a:r>
            </a:p>
          </p:txBody>
        </p:sp>
      </p:grpSp>
      <p:grpSp>
        <p:nvGrpSpPr>
          <p:cNvPr id="43" name="Group 42"/>
          <p:cNvGrpSpPr/>
          <p:nvPr/>
        </p:nvGrpSpPr>
        <p:grpSpPr>
          <a:xfrm>
            <a:off x="3921686" y="3687551"/>
            <a:ext cx="7714081" cy="685800"/>
            <a:chOff x="4425775" y="1648660"/>
            <a:chExt cx="7714081" cy="685800"/>
          </a:xfrm>
        </p:grpSpPr>
        <p:sp>
          <p:nvSpPr>
            <p:cNvPr id="44" name="Rectangle 3">
              <a:extLst>
                <a:ext uri="{FF2B5EF4-FFF2-40B4-BE49-F238E27FC236}">
                  <a16:creationId xmlns:a16="http://schemas.microsoft.com/office/drawing/2014/main" id="{909E0306-E8F6-3E41-B03D-7C39893DE120}"/>
                </a:ext>
              </a:extLst>
            </p:cNvPr>
            <p:cNvSpPr txBox="1">
              <a:spLocks noChangeArrowheads="1"/>
            </p:cNvSpPr>
            <p:nvPr/>
          </p:nvSpPr>
          <p:spPr>
            <a:xfrm>
              <a:off x="7019216" y="1712300"/>
              <a:ext cx="5120640" cy="54864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Review material for understandability and clarity</a:t>
              </a:r>
            </a:p>
          </p:txBody>
        </p:sp>
        <p:sp>
          <p:nvSpPr>
            <p:cNvPr id="45" name="Rectangle 44">
              <a:extLst>
                <a:ext uri="{FF2B5EF4-FFF2-40B4-BE49-F238E27FC236}">
                  <a16:creationId xmlns:a16="http://schemas.microsoft.com/office/drawing/2014/main" id="{D31E8E0F-CADB-4640-B6D7-AE2EC9CF4691}"/>
                </a:ext>
              </a:extLst>
            </p:cNvPr>
            <p:cNvSpPr/>
            <p:nvPr/>
          </p:nvSpPr>
          <p:spPr bwMode="auto">
            <a:xfrm>
              <a:off x="5185070" y="1712300"/>
              <a:ext cx="1895668" cy="548640"/>
            </a:xfrm>
            <a:prstGeom prst="rect">
              <a:avLst/>
            </a:prstGeom>
            <a:solidFill>
              <a:schemeClr val="accent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Patients &amp; Patient Advocates</a:t>
              </a:r>
            </a:p>
          </p:txBody>
        </p:sp>
        <p:sp>
          <p:nvSpPr>
            <p:cNvPr id="46" name="Oval 45">
              <a:extLst>
                <a:ext uri="{FF2B5EF4-FFF2-40B4-BE49-F238E27FC236}">
                  <a16:creationId xmlns:a16="http://schemas.microsoft.com/office/drawing/2014/main" id="{2EBB15E8-8E67-0447-BA64-C21121F37F4F}"/>
                </a:ext>
              </a:extLst>
            </p:cNvPr>
            <p:cNvSpPr/>
            <p:nvPr/>
          </p:nvSpPr>
          <p:spPr bwMode="auto">
            <a:xfrm>
              <a:off x="4425775" y="1648660"/>
              <a:ext cx="857250" cy="685800"/>
            </a:xfrm>
            <a:prstGeom prst="ellipse">
              <a:avLst/>
            </a:prstGeom>
            <a:solidFill>
              <a:schemeClr val="accent1">
                <a:lumMod val="40000"/>
                <a:lumOff val="6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4</a:t>
              </a:r>
            </a:p>
          </p:txBody>
        </p:sp>
      </p:grpSp>
      <p:grpSp>
        <p:nvGrpSpPr>
          <p:cNvPr id="47" name="Group 46"/>
          <p:cNvGrpSpPr/>
          <p:nvPr/>
        </p:nvGrpSpPr>
        <p:grpSpPr>
          <a:xfrm>
            <a:off x="3921686" y="4605759"/>
            <a:ext cx="7714081" cy="685800"/>
            <a:chOff x="4425775" y="1648660"/>
            <a:chExt cx="7714081" cy="685800"/>
          </a:xfrm>
        </p:grpSpPr>
        <p:sp>
          <p:nvSpPr>
            <p:cNvPr id="52" name="Rectangle 3">
              <a:extLst>
                <a:ext uri="{FF2B5EF4-FFF2-40B4-BE49-F238E27FC236}">
                  <a16:creationId xmlns:a16="http://schemas.microsoft.com/office/drawing/2014/main" id="{909E0306-E8F6-3E41-B03D-7C39893DE120}"/>
                </a:ext>
              </a:extLst>
            </p:cNvPr>
            <p:cNvSpPr txBox="1">
              <a:spLocks noChangeArrowheads="1"/>
            </p:cNvSpPr>
            <p:nvPr/>
          </p:nvSpPr>
          <p:spPr>
            <a:xfrm>
              <a:off x="7019216" y="1712300"/>
              <a:ext cx="5120640" cy="54864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Review material to ensure branding standards met</a:t>
              </a:r>
            </a:p>
          </p:txBody>
        </p:sp>
        <p:sp>
          <p:nvSpPr>
            <p:cNvPr id="53" name="Rectangle 52">
              <a:extLst>
                <a:ext uri="{FF2B5EF4-FFF2-40B4-BE49-F238E27FC236}">
                  <a16:creationId xmlns:a16="http://schemas.microsoft.com/office/drawing/2014/main" id="{D31E8E0F-CADB-4640-B6D7-AE2EC9CF4691}"/>
                </a:ext>
              </a:extLst>
            </p:cNvPr>
            <p:cNvSpPr/>
            <p:nvPr/>
          </p:nvSpPr>
          <p:spPr bwMode="auto">
            <a:xfrm>
              <a:off x="5185070" y="1712300"/>
              <a:ext cx="1895668" cy="548640"/>
            </a:xfrm>
            <a:prstGeom prst="rect">
              <a:avLst/>
            </a:prstGeom>
            <a:solidFill>
              <a:schemeClr val="accent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Marketing &amp; Communications</a:t>
              </a:r>
            </a:p>
          </p:txBody>
        </p:sp>
        <p:sp>
          <p:nvSpPr>
            <p:cNvPr id="54" name="Oval 53">
              <a:extLst>
                <a:ext uri="{FF2B5EF4-FFF2-40B4-BE49-F238E27FC236}">
                  <a16:creationId xmlns:a16="http://schemas.microsoft.com/office/drawing/2014/main" id="{2EBB15E8-8E67-0447-BA64-C21121F37F4F}"/>
                </a:ext>
              </a:extLst>
            </p:cNvPr>
            <p:cNvSpPr/>
            <p:nvPr/>
          </p:nvSpPr>
          <p:spPr bwMode="auto">
            <a:xfrm>
              <a:off x="4425775" y="1648660"/>
              <a:ext cx="857250" cy="685800"/>
            </a:xfrm>
            <a:prstGeom prst="ellipse">
              <a:avLst/>
            </a:prstGeom>
            <a:solidFill>
              <a:schemeClr val="accent1">
                <a:lumMod val="40000"/>
                <a:lumOff val="6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5</a:t>
              </a:r>
            </a:p>
          </p:txBody>
        </p:sp>
      </p:grpSp>
      <p:grpSp>
        <p:nvGrpSpPr>
          <p:cNvPr id="55" name="Group 54"/>
          <p:cNvGrpSpPr/>
          <p:nvPr/>
        </p:nvGrpSpPr>
        <p:grpSpPr>
          <a:xfrm>
            <a:off x="3921686" y="5523966"/>
            <a:ext cx="7714081" cy="685800"/>
            <a:chOff x="4425775" y="1648660"/>
            <a:chExt cx="7714081" cy="685800"/>
          </a:xfrm>
        </p:grpSpPr>
        <p:sp>
          <p:nvSpPr>
            <p:cNvPr id="56" name="Rectangle 3">
              <a:extLst>
                <a:ext uri="{FF2B5EF4-FFF2-40B4-BE49-F238E27FC236}">
                  <a16:creationId xmlns:a16="http://schemas.microsoft.com/office/drawing/2014/main" id="{909E0306-E8F6-3E41-B03D-7C39893DE120}"/>
                </a:ext>
              </a:extLst>
            </p:cNvPr>
            <p:cNvSpPr txBox="1">
              <a:spLocks noChangeArrowheads="1"/>
            </p:cNvSpPr>
            <p:nvPr/>
          </p:nvSpPr>
          <p:spPr>
            <a:xfrm>
              <a:off x="7019216" y="1712300"/>
              <a:ext cx="5120640" cy="54864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IRB approval of direct to patient materials</a:t>
              </a:r>
            </a:p>
          </p:txBody>
        </p:sp>
        <p:sp>
          <p:nvSpPr>
            <p:cNvPr id="57" name="Rectangle 56">
              <a:extLst>
                <a:ext uri="{FF2B5EF4-FFF2-40B4-BE49-F238E27FC236}">
                  <a16:creationId xmlns:a16="http://schemas.microsoft.com/office/drawing/2014/main" id="{D31E8E0F-CADB-4640-B6D7-AE2EC9CF4691}"/>
                </a:ext>
              </a:extLst>
            </p:cNvPr>
            <p:cNvSpPr/>
            <p:nvPr/>
          </p:nvSpPr>
          <p:spPr bwMode="auto">
            <a:xfrm>
              <a:off x="5185070" y="1712300"/>
              <a:ext cx="1895668" cy="548640"/>
            </a:xfrm>
            <a:prstGeom prst="rect">
              <a:avLst/>
            </a:prstGeom>
            <a:solidFill>
              <a:schemeClr val="accent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Institutional Review Board (IRB)</a:t>
              </a:r>
            </a:p>
          </p:txBody>
        </p:sp>
        <p:sp>
          <p:nvSpPr>
            <p:cNvPr id="58" name="Oval 57">
              <a:extLst>
                <a:ext uri="{FF2B5EF4-FFF2-40B4-BE49-F238E27FC236}">
                  <a16:creationId xmlns:a16="http://schemas.microsoft.com/office/drawing/2014/main" id="{2EBB15E8-8E67-0447-BA64-C21121F37F4F}"/>
                </a:ext>
              </a:extLst>
            </p:cNvPr>
            <p:cNvSpPr/>
            <p:nvPr/>
          </p:nvSpPr>
          <p:spPr bwMode="auto">
            <a:xfrm>
              <a:off x="4425775" y="1648660"/>
              <a:ext cx="857250" cy="685800"/>
            </a:xfrm>
            <a:prstGeom prst="ellipse">
              <a:avLst/>
            </a:prstGeom>
            <a:solidFill>
              <a:schemeClr val="accent1">
                <a:lumMod val="40000"/>
                <a:lumOff val="6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6</a:t>
              </a:r>
            </a:p>
          </p:txBody>
        </p:sp>
      </p:grpSp>
      <p:grpSp>
        <p:nvGrpSpPr>
          <p:cNvPr id="59" name="Group 58"/>
          <p:cNvGrpSpPr/>
          <p:nvPr/>
        </p:nvGrpSpPr>
        <p:grpSpPr>
          <a:xfrm>
            <a:off x="3921686" y="932927"/>
            <a:ext cx="7714081" cy="685800"/>
            <a:chOff x="4425775" y="1648660"/>
            <a:chExt cx="7714081" cy="685800"/>
          </a:xfrm>
        </p:grpSpPr>
        <p:sp>
          <p:nvSpPr>
            <p:cNvPr id="60" name="Rectangle 3">
              <a:extLst>
                <a:ext uri="{FF2B5EF4-FFF2-40B4-BE49-F238E27FC236}">
                  <a16:creationId xmlns:a16="http://schemas.microsoft.com/office/drawing/2014/main" id="{909E0306-E8F6-3E41-B03D-7C39893DE120}"/>
                </a:ext>
              </a:extLst>
            </p:cNvPr>
            <p:cNvSpPr txBox="1">
              <a:spLocks noChangeArrowheads="1"/>
            </p:cNvSpPr>
            <p:nvPr/>
          </p:nvSpPr>
          <p:spPr>
            <a:xfrm>
              <a:off x="7019216" y="1712300"/>
              <a:ext cx="5120640" cy="54864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tab pos="2794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Draft materials using standard outline for content</a:t>
              </a:r>
              <a:endPar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D31E8E0F-CADB-4640-B6D7-AE2EC9CF4691}"/>
                </a:ext>
              </a:extLst>
            </p:cNvPr>
            <p:cNvSpPr/>
            <p:nvPr/>
          </p:nvSpPr>
          <p:spPr bwMode="auto">
            <a:xfrm>
              <a:off x="5185070" y="1712300"/>
              <a:ext cx="1895668" cy="548640"/>
            </a:xfrm>
            <a:prstGeom prst="rect">
              <a:avLst/>
            </a:prstGeom>
            <a:solidFill>
              <a:schemeClr val="accent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Materials Working Group</a:t>
              </a:r>
            </a:p>
          </p:txBody>
        </p:sp>
        <p:sp>
          <p:nvSpPr>
            <p:cNvPr id="62" name="Oval 61">
              <a:extLst>
                <a:ext uri="{FF2B5EF4-FFF2-40B4-BE49-F238E27FC236}">
                  <a16:creationId xmlns:a16="http://schemas.microsoft.com/office/drawing/2014/main" id="{2EBB15E8-8E67-0447-BA64-C21121F37F4F}"/>
                </a:ext>
              </a:extLst>
            </p:cNvPr>
            <p:cNvSpPr/>
            <p:nvPr/>
          </p:nvSpPr>
          <p:spPr bwMode="auto">
            <a:xfrm>
              <a:off x="4425775" y="1648660"/>
              <a:ext cx="857250" cy="685800"/>
            </a:xfrm>
            <a:prstGeom prst="ellipse">
              <a:avLst/>
            </a:prstGeom>
            <a:solidFill>
              <a:schemeClr val="accent1">
                <a:lumMod val="40000"/>
                <a:lumOff val="6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Step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icrosoft Sans Serif" panose="020B0604020202020204" pitchFamily="34" charset="0"/>
                  <a:cs typeface="Microsoft Sans Serif" panose="020B0604020202020204" pitchFamily="34" charset="0"/>
                </a:rPr>
                <a:t>1</a:t>
              </a:r>
            </a:p>
          </p:txBody>
        </p:sp>
      </p:grpSp>
    </p:spTree>
    <p:extLst>
      <p:ext uri="{BB962C8B-B14F-4D97-AF65-F5344CB8AC3E}">
        <p14:creationId xmlns:p14="http://schemas.microsoft.com/office/powerpoint/2010/main" val="319299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52" name="Group 13"/>
          <p:cNvGrpSpPr>
            <a:grpSpLocks noChangeAspect="1"/>
          </p:cNvGrpSpPr>
          <p:nvPr/>
        </p:nvGrpSpPr>
        <p:grpSpPr bwMode="auto">
          <a:xfrm>
            <a:off x="1356617" y="1294408"/>
            <a:ext cx="630726" cy="1473338"/>
            <a:chOff x="3819345" y="2516777"/>
            <a:chExt cx="570471" cy="1332412"/>
          </a:xfrm>
        </p:grpSpPr>
        <p:sp>
          <p:nvSpPr>
            <p:cNvPr id="7" name="Oval 6"/>
            <p:cNvSpPr/>
            <p:nvPr/>
          </p:nvSpPr>
          <p:spPr>
            <a:xfrm>
              <a:off x="3934599" y="2516777"/>
              <a:ext cx="351781" cy="3847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8" name="Chord 7"/>
            <p:cNvSpPr/>
            <p:nvPr/>
          </p:nvSpPr>
          <p:spPr>
            <a:xfrm rot="5400000">
              <a:off x="3636724" y="3130486"/>
              <a:ext cx="947531" cy="489622"/>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9" name="TextBox 8"/>
            <p:cNvSpPr txBox="1"/>
            <p:nvPr/>
          </p:nvSpPr>
          <p:spPr>
            <a:xfrm>
              <a:off x="3819731" y="3101088"/>
              <a:ext cx="570029" cy="249804"/>
            </a:xfrm>
            <a:prstGeom prst="rect">
              <a:avLst/>
            </a:prstGeom>
            <a:noFill/>
          </p:spPr>
          <p:txBody>
            <a:bodyPr wrap="none">
              <a:spAutoFit/>
            </a:bodyPr>
            <a:lstStyle/>
            <a:p>
              <a:pPr defTabSz="685800" eaLnBrk="1" fontAlgn="auto" hangingPunct="1">
                <a:spcBef>
                  <a:spcPts val="0"/>
                </a:spcBef>
                <a:spcAft>
                  <a:spcPts val="0"/>
                </a:spcAft>
                <a:defRPr/>
              </a:pPr>
              <a:r>
                <a:rPr lang="en-US" sz="1200" dirty="0">
                  <a:solidFill>
                    <a:srgbClr val="FFFF00"/>
                  </a:solidFill>
                  <a:latin typeface="Calibri" panose="020F0502020204030204"/>
                </a:rPr>
                <a:t>patient</a:t>
              </a:r>
            </a:p>
          </p:txBody>
        </p:sp>
      </p:grpSp>
      <p:sp>
        <p:nvSpPr>
          <p:cNvPr id="54" name="TextBox 53"/>
          <p:cNvSpPr txBox="1"/>
          <p:nvPr/>
        </p:nvSpPr>
        <p:spPr bwMode="auto">
          <a:xfrm>
            <a:off x="253922" y="3713862"/>
            <a:ext cx="2836117" cy="830997"/>
          </a:xfrm>
          <a:prstGeom prst="rect">
            <a:avLst/>
          </a:prstGeom>
          <a:noFill/>
        </p:spPr>
        <p:txBody>
          <a:bodyPr wrap="square">
            <a:spAutoFit/>
          </a:bodyPr>
          <a:lstStyle/>
          <a:p>
            <a:pPr defTabSz="457200" eaLnBrk="1" fontAlgn="auto" hangingPunct="1">
              <a:spcBef>
                <a:spcPts val="0"/>
              </a:spcBef>
              <a:spcAft>
                <a:spcPts val="1200"/>
              </a:spcAft>
              <a:defRPr/>
            </a:pPr>
            <a:r>
              <a:rPr lang="en-US" sz="2000" b="1" dirty="0">
                <a:solidFill>
                  <a:srgbClr val="4B9CD3"/>
                </a:solidFill>
                <a:latin typeface="Tahoma" panose="020B0604030504040204" pitchFamily="34" charset="0"/>
                <a:ea typeface="Tahoma" panose="020B0604030504040204" pitchFamily="34" charset="0"/>
                <a:cs typeface="Tahoma" panose="020B0604030504040204" pitchFamily="34" charset="0"/>
              </a:rPr>
              <a:t>Individual Patients</a:t>
            </a:r>
            <a:endParaRPr lang="en-US" sz="2000" u="sng" dirty="0">
              <a:solidFill>
                <a:srgbClr val="356D93"/>
              </a:solidFill>
              <a:latin typeface="Calibri" panose="020F0502020204030204"/>
            </a:endParaRPr>
          </a:p>
          <a:p>
            <a:pPr defTabSz="457200" eaLnBrk="1" fontAlgn="auto" hangingPunct="1">
              <a:spcBef>
                <a:spcPts val="0"/>
              </a:spcBef>
              <a:spcAft>
                <a:spcPts val="1200"/>
              </a:spcAft>
              <a:defRPr/>
            </a:pPr>
            <a:r>
              <a:rPr lang="en-US" sz="1800" dirty="0">
                <a:latin typeface="Tahoma" panose="020B0604030504040204" pitchFamily="34" charset="0"/>
                <a:ea typeface="Tahoma" panose="020B0604030504040204" pitchFamily="34" charset="0"/>
                <a:cs typeface="Tahoma" panose="020B0604030504040204" pitchFamily="34" charset="0"/>
              </a:rPr>
              <a:t>Personal experiences</a:t>
            </a:r>
          </a:p>
        </p:txBody>
      </p:sp>
      <p:grpSp>
        <p:nvGrpSpPr>
          <p:cNvPr id="17533" name="Group 11"/>
          <p:cNvGrpSpPr>
            <a:grpSpLocks/>
          </p:cNvGrpSpPr>
          <p:nvPr/>
        </p:nvGrpSpPr>
        <p:grpSpPr bwMode="auto">
          <a:xfrm>
            <a:off x="3639546" y="769084"/>
            <a:ext cx="2671084" cy="2849563"/>
            <a:chOff x="4869621" y="2895144"/>
            <a:chExt cx="2670963" cy="2850581"/>
          </a:xfrm>
        </p:grpSpPr>
        <p:grpSp>
          <p:nvGrpSpPr>
            <p:cNvPr id="17535" name="Group 165"/>
            <p:cNvGrpSpPr>
              <a:grpSpLocks/>
            </p:cNvGrpSpPr>
            <p:nvPr/>
          </p:nvGrpSpPr>
          <p:grpSpPr bwMode="auto">
            <a:xfrm>
              <a:off x="4869621" y="3823073"/>
              <a:ext cx="470263" cy="464951"/>
              <a:chOff x="6786155" y="2592979"/>
              <a:chExt cx="627017" cy="619934"/>
            </a:xfrm>
          </p:grpSpPr>
          <p:sp>
            <p:nvSpPr>
              <p:cNvPr id="10" name="Oval 9"/>
              <p:cNvSpPr/>
              <p:nvPr/>
            </p:nvSpPr>
            <p:spPr>
              <a:xfrm>
                <a:off x="6786155" y="2592315"/>
                <a:ext cx="626505" cy="6204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1" name="TextBox 10"/>
              <p:cNvSpPr txBox="1"/>
              <p:nvPr/>
            </p:nvSpPr>
            <p:spPr>
              <a:xfrm>
                <a:off x="6849652" y="2696069"/>
                <a:ext cx="558775" cy="453128"/>
              </a:xfrm>
              <a:prstGeom prst="rect">
                <a:avLst/>
              </a:prstGeom>
              <a:noFill/>
            </p:spPr>
            <p:txBody>
              <a:bodyPr wrap="none">
                <a:spAutoFit/>
              </a:bodyPr>
              <a:lstStyle/>
              <a:p>
                <a:pPr defTabSz="685800" eaLnBrk="1" fontAlgn="auto" hangingPunct="1">
                  <a:spcBef>
                    <a:spcPts val="0"/>
                  </a:spcBef>
                  <a:spcAft>
                    <a:spcPts val="0"/>
                  </a:spcAft>
                  <a:defRPr/>
                </a:pPr>
                <a:r>
                  <a:rPr lang="en-US" sz="1600" dirty="0">
                    <a:solidFill>
                      <a:srgbClr val="FFFF00"/>
                    </a:solidFill>
                    <a:latin typeface="Calibri" panose="020F0502020204030204"/>
                  </a:rPr>
                  <a:t>PG</a:t>
                </a:r>
              </a:p>
            </p:txBody>
          </p:sp>
        </p:grpSp>
        <p:grpSp>
          <p:nvGrpSpPr>
            <p:cNvPr id="17536" name="Group 192"/>
            <p:cNvGrpSpPr>
              <a:grpSpLocks noChangeAspect="1"/>
            </p:cNvGrpSpPr>
            <p:nvPr/>
          </p:nvGrpSpPr>
          <p:grpSpPr bwMode="auto">
            <a:xfrm>
              <a:off x="5666512" y="2895144"/>
              <a:ext cx="1874072" cy="2850581"/>
              <a:chOff x="7680638" y="1553333"/>
              <a:chExt cx="2034372" cy="3094410"/>
            </a:xfrm>
          </p:grpSpPr>
          <p:grpSp>
            <p:nvGrpSpPr>
              <p:cNvPr id="17548" name="Group 164"/>
              <p:cNvGrpSpPr>
                <a:grpSpLocks/>
              </p:cNvGrpSpPr>
              <p:nvPr/>
            </p:nvGrpSpPr>
            <p:grpSpPr bwMode="auto">
              <a:xfrm>
                <a:off x="8056222" y="1553333"/>
                <a:ext cx="1658788" cy="3094410"/>
                <a:chOff x="7820637" y="2432492"/>
                <a:chExt cx="1658788" cy="3094410"/>
              </a:xfrm>
            </p:grpSpPr>
            <p:grpSp>
              <p:nvGrpSpPr>
                <p:cNvPr id="17620" name="Group 133"/>
                <p:cNvGrpSpPr>
                  <a:grpSpLocks/>
                </p:cNvGrpSpPr>
                <p:nvPr/>
              </p:nvGrpSpPr>
              <p:grpSpPr bwMode="auto">
                <a:xfrm>
                  <a:off x="7820637" y="2432492"/>
                  <a:ext cx="489858" cy="3094410"/>
                  <a:chOff x="9882383" y="2280092"/>
                  <a:chExt cx="489858" cy="3094410"/>
                </a:xfrm>
              </p:grpSpPr>
              <p:grpSp>
                <p:nvGrpSpPr>
                  <p:cNvPr id="17641" name="Group 134"/>
                  <p:cNvGrpSpPr>
                    <a:grpSpLocks/>
                  </p:cNvGrpSpPr>
                  <p:nvPr/>
                </p:nvGrpSpPr>
                <p:grpSpPr bwMode="auto">
                  <a:xfrm>
                    <a:off x="9882383" y="2280092"/>
                    <a:ext cx="489858" cy="1332412"/>
                    <a:chOff x="3865517" y="2516777"/>
                    <a:chExt cx="489858" cy="1332412"/>
                  </a:xfrm>
                </p:grpSpPr>
                <p:sp>
                  <p:nvSpPr>
                    <p:cNvPr id="142" name="Oval 141"/>
                    <p:cNvSpPr/>
                    <p:nvPr/>
                  </p:nvSpPr>
                  <p:spPr>
                    <a:xfrm>
                      <a:off x="3934520" y="2516777"/>
                      <a:ext cx="351535"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43" name="Chord 142"/>
                    <p:cNvSpPr/>
                    <p:nvPr/>
                  </p:nvSpPr>
                  <p:spPr>
                    <a:xfrm rot="5400000">
                      <a:off x="3637076" y="3131448"/>
                      <a:ext cx="946424" cy="489392"/>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42" name="Group 135"/>
                  <p:cNvGrpSpPr>
                    <a:grpSpLocks/>
                  </p:cNvGrpSpPr>
                  <p:nvPr/>
                </p:nvGrpSpPr>
                <p:grpSpPr bwMode="auto">
                  <a:xfrm>
                    <a:off x="9882383" y="3146270"/>
                    <a:ext cx="489858" cy="1332412"/>
                    <a:chOff x="3865517" y="2516777"/>
                    <a:chExt cx="489858" cy="1332412"/>
                  </a:xfrm>
                </p:grpSpPr>
                <p:sp>
                  <p:nvSpPr>
                    <p:cNvPr id="140" name="Oval 139"/>
                    <p:cNvSpPr/>
                    <p:nvPr/>
                  </p:nvSpPr>
                  <p:spPr>
                    <a:xfrm>
                      <a:off x="3934520" y="2515999"/>
                      <a:ext cx="351535"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41" name="Chord 140"/>
                    <p:cNvSpPr/>
                    <p:nvPr/>
                  </p:nvSpPr>
                  <p:spPr>
                    <a:xfrm rot="5400000">
                      <a:off x="3637076" y="3130670"/>
                      <a:ext cx="946424" cy="489392"/>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43" name="Group 136"/>
                  <p:cNvGrpSpPr>
                    <a:grpSpLocks/>
                  </p:cNvGrpSpPr>
                  <p:nvPr/>
                </p:nvGrpSpPr>
                <p:grpSpPr bwMode="auto">
                  <a:xfrm>
                    <a:off x="9882383" y="4042090"/>
                    <a:ext cx="489858" cy="1332412"/>
                    <a:chOff x="3865517" y="2516777"/>
                    <a:chExt cx="489858" cy="1332412"/>
                  </a:xfrm>
                </p:grpSpPr>
                <p:sp>
                  <p:nvSpPr>
                    <p:cNvPr id="138" name="Oval 137"/>
                    <p:cNvSpPr/>
                    <p:nvPr/>
                  </p:nvSpPr>
                  <p:spPr>
                    <a:xfrm>
                      <a:off x="3934520" y="2516610"/>
                      <a:ext cx="351535"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39" name="Chord 138"/>
                    <p:cNvSpPr/>
                    <p:nvPr/>
                  </p:nvSpPr>
                  <p:spPr>
                    <a:xfrm rot="5400000">
                      <a:off x="3637076" y="3131281"/>
                      <a:ext cx="946424" cy="489392"/>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grpSp>
              <p:nvGrpSpPr>
                <p:cNvPr id="17621" name="Group 143"/>
                <p:cNvGrpSpPr>
                  <a:grpSpLocks/>
                </p:cNvGrpSpPr>
                <p:nvPr/>
              </p:nvGrpSpPr>
              <p:grpSpPr bwMode="auto">
                <a:xfrm>
                  <a:off x="8405102" y="2432492"/>
                  <a:ext cx="489858" cy="3094410"/>
                  <a:chOff x="10471647" y="2280092"/>
                  <a:chExt cx="489858" cy="3094410"/>
                </a:xfrm>
              </p:grpSpPr>
              <p:grpSp>
                <p:nvGrpSpPr>
                  <p:cNvPr id="17632" name="Group 144"/>
                  <p:cNvGrpSpPr>
                    <a:grpSpLocks/>
                  </p:cNvGrpSpPr>
                  <p:nvPr/>
                </p:nvGrpSpPr>
                <p:grpSpPr bwMode="auto">
                  <a:xfrm>
                    <a:off x="10471647" y="2280092"/>
                    <a:ext cx="489858" cy="1332412"/>
                    <a:chOff x="3865517" y="2516777"/>
                    <a:chExt cx="489858" cy="1332412"/>
                  </a:xfrm>
                </p:grpSpPr>
                <p:sp>
                  <p:nvSpPr>
                    <p:cNvPr id="152" name="Oval 151"/>
                    <p:cNvSpPr/>
                    <p:nvPr/>
                  </p:nvSpPr>
                  <p:spPr>
                    <a:xfrm>
                      <a:off x="3934224" y="2516777"/>
                      <a:ext cx="353258"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53" name="Chord 152"/>
                    <p:cNvSpPr/>
                    <p:nvPr/>
                  </p:nvSpPr>
                  <p:spPr>
                    <a:xfrm rot="5400000">
                      <a:off x="3637641" y="3130586"/>
                      <a:ext cx="946424" cy="49111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33" name="Group 145"/>
                  <p:cNvGrpSpPr>
                    <a:grpSpLocks/>
                  </p:cNvGrpSpPr>
                  <p:nvPr/>
                </p:nvGrpSpPr>
                <p:grpSpPr bwMode="auto">
                  <a:xfrm>
                    <a:off x="10471647" y="3146270"/>
                    <a:ext cx="489858" cy="1332412"/>
                    <a:chOff x="3865517" y="2516777"/>
                    <a:chExt cx="489858" cy="1332412"/>
                  </a:xfrm>
                </p:grpSpPr>
                <p:sp>
                  <p:nvSpPr>
                    <p:cNvPr id="150" name="Oval 149"/>
                    <p:cNvSpPr/>
                    <p:nvPr/>
                  </p:nvSpPr>
                  <p:spPr>
                    <a:xfrm>
                      <a:off x="3934224" y="2515999"/>
                      <a:ext cx="353258"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51" name="Chord 150"/>
                    <p:cNvSpPr/>
                    <p:nvPr/>
                  </p:nvSpPr>
                  <p:spPr>
                    <a:xfrm rot="5400000">
                      <a:off x="3637641" y="3129808"/>
                      <a:ext cx="946424" cy="49111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34" name="Group 146"/>
                  <p:cNvGrpSpPr>
                    <a:grpSpLocks/>
                  </p:cNvGrpSpPr>
                  <p:nvPr/>
                </p:nvGrpSpPr>
                <p:grpSpPr bwMode="auto">
                  <a:xfrm>
                    <a:off x="10471647" y="4042090"/>
                    <a:ext cx="489858" cy="1332412"/>
                    <a:chOff x="3865517" y="2516777"/>
                    <a:chExt cx="489858" cy="1332412"/>
                  </a:xfrm>
                </p:grpSpPr>
                <p:sp>
                  <p:nvSpPr>
                    <p:cNvPr id="148" name="Oval 147"/>
                    <p:cNvSpPr/>
                    <p:nvPr/>
                  </p:nvSpPr>
                  <p:spPr>
                    <a:xfrm>
                      <a:off x="3934224" y="2516610"/>
                      <a:ext cx="353258"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49" name="Chord 148"/>
                    <p:cNvSpPr/>
                    <p:nvPr/>
                  </p:nvSpPr>
                  <p:spPr>
                    <a:xfrm rot="5400000">
                      <a:off x="3637641" y="3130419"/>
                      <a:ext cx="946424" cy="49111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grpSp>
              <p:nvGrpSpPr>
                <p:cNvPr id="17622" name="Group 153"/>
                <p:cNvGrpSpPr>
                  <a:grpSpLocks/>
                </p:cNvGrpSpPr>
                <p:nvPr/>
              </p:nvGrpSpPr>
              <p:grpSpPr bwMode="auto">
                <a:xfrm>
                  <a:off x="8989567" y="2432492"/>
                  <a:ext cx="489858" cy="3094410"/>
                  <a:chOff x="11051313" y="2280092"/>
                  <a:chExt cx="489858" cy="3094410"/>
                </a:xfrm>
              </p:grpSpPr>
              <p:grpSp>
                <p:nvGrpSpPr>
                  <p:cNvPr id="17623" name="Group 154"/>
                  <p:cNvGrpSpPr>
                    <a:grpSpLocks/>
                  </p:cNvGrpSpPr>
                  <p:nvPr/>
                </p:nvGrpSpPr>
                <p:grpSpPr bwMode="auto">
                  <a:xfrm>
                    <a:off x="11051313" y="2280092"/>
                    <a:ext cx="489858" cy="1332412"/>
                    <a:chOff x="3865517" y="2516777"/>
                    <a:chExt cx="489858" cy="1332412"/>
                  </a:xfrm>
                </p:grpSpPr>
                <p:sp>
                  <p:nvSpPr>
                    <p:cNvPr id="162" name="Oval 161"/>
                    <p:cNvSpPr/>
                    <p:nvPr/>
                  </p:nvSpPr>
                  <p:spPr>
                    <a:xfrm>
                      <a:off x="3935650" y="2516777"/>
                      <a:ext cx="351535"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63" name="Chord 162"/>
                    <p:cNvSpPr/>
                    <p:nvPr/>
                  </p:nvSpPr>
                  <p:spPr>
                    <a:xfrm rot="5400000">
                      <a:off x="3638206" y="3131448"/>
                      <a:ext cx="946424" cy="489392"/>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24" name="Group 155"/>
                  <p:cNvGrpSpPr>
                    <a:grpSpLocks/>
                  </p:cNvGrpSpPr>
                  <p:nvPr/>
                </p:nvGrpSpPr>
                <p:grpSpPr bwMode="auto">
                  <a:xfrm>
                    <a:off x="11051313" y="3146270"/>
                    <a:ext cx="489858" cy="1332412"/>
                    <a:chOff x="3865517" y="2516777"/>
                    <a:chExt cx="489858" cy="1332412"/>
                  </a:xfrm>
                </p:grpSpPr>
                <p:sp>
                  <p:nvSpPr>
                    <p:cNvPr id="160" name="Oval 159"/>
                    <p:cNvSpPr/>
                    <p:nvPr/>
                  </p:nvSpPr>
                  <p:spPr>
                    <a:xfrm>
                      <a:off x="3935650" y="2515999"/>
                      <a:ext cx="351535"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61" name="Chord 160"/>
                    <p:cNvSpPr/>
                    <p:nvPr/>
                  </p:nvSpPr>
                  <p:spPr>
                    <a:xfrm rot="5400000">
                      <a:off x="3638206" y="3130670"/>
                      <a:ext cx="946424" cy="489392"/>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25" name="Group 156"/>
                  <p:cNvGrpSpPr>
                    <a:grpSpLocks/>
                  </p:cNvGrpSpPr>
                  <p:nvPr/>
                </p:nvGrpSpPr>
                <p:grpSpPr bwMode="auto">
                  <a:xfrm>
                    <a:off x="11051313" y="4042090"/>
                    <a:ext cx="489858" cy="1332412"/>
                    <a:chOff x="3865517" y="2516777"/>
                    <a:chExt cx="489858" cy="1332412"/>
                  </a:xfrm>
                </p:grpSpPr>
                <p:sp>
                  <p:nvSpPr>
                    <p:cNvPr id="158" name="Oval 157"/>
                    <p:cNvSpPr/>
                    <p:nvPr/>
                  </p:nvSpPr>
                  <p:spPr>
                    <a:xfrm>
                      <a:off x="3935650" y="2516610"/>
                      <a:ext cx="351535" cy="386155"/>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59" name="Chord 158"/>
                    <p:cNvSpPr/>
                    <p:nvPr/>
                  </p:nvSpPr>
                  <p:spPr>
                    <a:xfrm rot="5400000">
                      <a:off x="3638206" y="3131281"/>
                      <a:ext cx="946424" cy="489392"/>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grpSp>
          <p:grpSp>
            <p:nvGrpSpPr>
              <p:cNvPr id="17549" name="Group 163"/>
              <p:cNvGrpSpPr>
                <a:grpSpLocks/>
              </p:cNvGrpSpPr>
              <p:nvPr/>
            </p:nvGrpSpPr>
            <p:grpSpPr bwMode="auto">
              <a:xfrm>
                <a:off x="7881270" y="1553333"/>
                <a:ext cx="1658788" cy="3094410"/>
                <a:chOff x="9882383" y="2280092"/>
                <a:chExt cx="1658788" cy="3094410"/>
              </a:xfrm>
            </p:grpSpPr>
            <p:grpSp>
              <p:nvGrpSpPr>
                <p:cNvPr id="17590" name="Group 132"/>
                <p:cNvGrpSpPr>
                  <a:grpSpLocks/>
                </p:cNvGrpSpPr>
                <p:nvPr/>
              </p:nvGrpSpPr>
              <p:grpSpPr bwMode="auto">
                <a:xfrm>
                  <a:off x="9882383" y="2280092"/>
                  <a:ext cx="489858" cy="3094410"/>
                  <a:chOff x="9882383" y="2280092"/>
                  <a:chExt cx="489858" cy="3094410"/>
                </a:xfrm>
              </p:grpSpPr>
              <p:grpSp>
                <p:nvGrpSpPr>
                  <p:cNvPr id="17611" name="Group 50"/>
                  <p:cNvGrpSpPr>
                    <a:grpSpLocks/>
                  </p:cNvGrpSpPr>
                  <p:nvPr/>
                </p:nvGrpSpPr>
                <p:grpSpPr bwMode="auto">
                  <a:xfrm>
                    <a:off x="9882383" y="2280092"/>
                    <a:ext cx="489858" cy="1332412"/>
                    <a:chOff x="3865517" y="2516777"/>
                    <a:chExt cx="489858" cy="1332412"/>
                  </a:xfrm>
                </p:grpSpPr>
                <p:sp>
                  <p:nvSpPr>
                    <p:cNvPr id="52" name="Oval 51"/>
                    <p:cNvSpPr/>
                    <p:nvPr/>
                  </p:nvSpPr>
                  <p:spPr>
                    <a:xfrm>
                      <a:off x="3935429" y="2516777"/>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53" name="Chord 52"/>
                    <p:cNvSpPr/>
                    <p:nvPr/>
                  </p:nvSpPr>
                  <p:spPr>
                    <a:xfrm rot="5400000">
                      <a:off x="3637984" y="3131448"/>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12" name="Group 58"/>
                  <p:cNvGrpSpPr>
                    <a:grpSpLocks/>
                  </p:cNvGrpSpPr>
                  <p:nvPr/>
                </p:nvGrpSpPr>
                <p:grpSpPr bwMode="auto">
                  <a:xfrm>
                    <a:off x="9882383" y="3146270"/>
                    <a:ext cx="489858" cy="1332412"/>
                    <a:chOff x="3865517" y="2516777"/>
                    <a:chExt cx="489858" cy="1332412"/>
                  </a:xfrm>
                </p:grpSpPr>
                <p:sp>
                  <p:nvSpPr>
                    <p:cNvPr id="60" name="Oval 59"/>
                    <p:cNvSpPr/>
                    <p:nvPr/>
                  </p:nvSpPr>
                  <p:spPr>
                    <a:xfrm>
                      <a:off x="3935429" y="2515999"/>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61" name="Chord 60"/>
                    <p:cNvSpPr/>
                    <p:nvPr/>
                  </p:nvSpPr>
                  <p:spPr>
                    <a:xfrm rot="5400000">
                      <a:off x="3637984" y="3130670"/>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13" name="Group 66"/>
                  <p:cNvGrpSpPr>
                    <a:grpSpLocks/>
                  </p:cNvGrpSpPr>
                  <p:nvPr/>
                </p:nvGrpSpPr>
                <p:grpSpPr bwMode="auto">
                  <a:xfrm>
                    <a:off x="9882383" y="4042090"/>
                    <a:ext cx="489858" cy="1332412"/>
                    <a:chOff x="3865517" y="2516777"/>
                    <a:chExt cx="489858" cy="1332412"/>
                  </a:xfrm>
                </p:grpSpPr>
                <p:sp>
                  <p:nvSpPr>
                    <p:cNvPr id="68" name="Oval 67"/>
                    <p:cNvSpPr/>
                    <p:nvPr/>
                  </p:nvSpPr>
                  <p:spPr>
                    <a:xfrm>
                      <a:off x="3935429" y="2516610"/>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69" name="Chord 68"/>
                    <p:cNvSpPr/>
                    <p:nvPr/>
                  </p:nvSpPr>
                  <p:spPr>
                    <a:xfrm rot="5400000">
                      <a:off x="3637984" y="3131281"/>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grpSp>
              <p:nvGrpSpPr>
                <p:cNvPr id="17591" name="Group 131"/>
                <p:cNvGrpSpPr>
                  <a:grpSpLocks/>
                </p:cNvGrpSpPr>
                <p:nvPr/>
              </p:nvGrpSpPr>
              <p:grpSpPr bwMode="auto">
                <a:xfrm>
                  <a:off x="10466848" y="2280092"/>
                  <a:ext cx="489858" cy="3094410"/>
                  <a:chOff x="10471647" y="2280092"/>
                  <a:chExt cx="489858" cy="3094410"/>
                </a:xfrm>
              </p:grpSpPr>
              <p:grpSp>
                <p:nvGrpSpPr>
                  <p:cNvPr id="17602" name="Group 54"/>
                  <p:cNvGrpSpPr>
                    <a:grpSpLocks/>
                  </p:cNvGrpSpPr>
                  <p:nvPr/>
                </p:nvGrpSpPr>
                <p:grpSpPr bwMode="auto">
                  <a:xfrm>
                    <a:off x="10471647" y="2280092"/>
                    <a:ext cx="489858" cy="1332412"/>
                    <a:chOff x="3865517" y="2516777"/>
                    <a:chExt cx="489858" cy="1332412"/>
                  </a:xfrm>
                </p:grpSpPr>
                <p:sp>
                  <p:nvSpPr>
                    <p:cNvPr id="56" name="Oval 55"/>
                    <p:cNvSpPr/>
                    <p:nvPr/>
                  </p:nvSpPr>
                  <p:spPr>
                    <a:xfrm>
                      <a:off x="3935132" y="2516777"/>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57" name="Chord 56"/>
                    <p:cNvSpPr/>
                    <p:nvPr/>
                  </p:nvSpPr>
                  <p:spPr>
                    <a:xfrm rot="5400000">
                      <a:off x="3637687" y="3131448"/>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03" name="Group 62"/>
                  <p:cNvGrpSpPr>
                    <a:grpSpLocks/>
                  </p:cNvGrpSpPr>
                  <p:nvPr/>
                </p:nvGrpSpPr>
                <p:grpSpPr bwMode="auto">
                  <a:xfrm>
                    <a:off x="10471647" y="3146270"/>
                    <a:ext cx="489858" cy="1332412"/>
                    <a:chOff x="3865517" y="2516777"/>
                    <a:chExt cx="489858" cy="1332412"/>
                  </a:xfrm>
                </p:grpSpPr>
                <p:sp>
                  <p:nvSpPr>
                    <p:cNvPr id="64" name="Oval 63"/>
                    <p:cNvSpPr/>
                    <p:nvPr/>
                  </p:nvSpPr>
                  <p:spPr>
                    <a:xfrm>
                      <a:off x="3935132" y="2515999"/>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65" name="Chord 64"/>
                    <p:cNvSpPr/>
                    <p:nvPr/>
                  </p:nvSpPr>
                  <p:spPr>
                    <a:xfrm rot="5400000">
                      <a:off x="3637687" y="3130670"/>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604" name="Group 70"/>
                  <p:cNvGrpSpPr>
                    <a:grpSpLocks/>
                  </p:cNvGrpSpPr>
                  <p:nvPr/>
                </p:nvGrpSpPr>
                <p:grpSpPr bwMode="auto">
                  <a:xfrm>
                    <a:off x="10471647" y="4042090"/>
                    <a:ext cx="489858" cy="1332412"/>
                    <a:chOff x="3865517" y="2516777"/>
                    <a:chExt cx="489858" cy="1332412"/>
                  </a:xfrm>
                </p:grpSpPr>
                <p:sp>
                  <p:nvSpPr>
                    <p:cNvPr id="72" name="Oval 71"/>
                    <p:cNvSpPr/>
                    <p:nvPr/>
                  </p:nvSpPr>
                  <p:spPr>
                    <a:xfrm>
                      <a:off x="3935132" y="2516610"/>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73" name="Chord 72"/>
                    <p:cNvSpPr/>
                    <p:nvPr/>
                  </p:nvSpPr>
                  <p:spPr>
                    <a:xfrm rot="5400000">
                      <a:off x="3637687" y="3131281"/>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grpSp>
              <p:nvGrpSpPr>
                <p:cNvPr id="17592" name="Group 130"/>
                <p:cNvGrpSpPr>
                  <a:grpSpLocks/>
                </p:cNvGrpSpPr>
                <p:nvPr/>
              </p:nvGrpSpPr>
              <p:grpSpPr bwMode="auto">
                <a:xfrm>
                  <a:off x="11051313" y="2280092"/>
                  <a:ext cx="489858" cy="3094410"/>
                  <a:chOff x="11051313" y="2280092"/>
                  <a:chExt cx="489858" cy="3094410"/>
                </a:xfrm>
              </p:grpSpPr>
              <p:grpSp>
                <p:nvGrpSpPr>
                  <p:cNvPr id="17593" name="Group 74"/>
                  <p:cNvGrpSpPr>
                    <a:grpSpLocks/>
                  </p:cNvGrpSpPr>
                  <p:nvPr/>
                </p:nvGrpSpPr>
                <p:grpSpPr bwMode="auto">
                  <a:xfrm>
                    <a:off x="11051313" y="2280092"/>
                    <a:ext cx="489858" cy="1332412"/>
                    <a:chOff x="3865517" y="2516777"/>
                    <a:chExt cx="489858" cy="1332412"/>
                  </a:xfrm>
                </p:grpSpPr>
                <p:sp>
                  <p:nvSpPr>
                    <p:cNvPr id="76" name="Oval 75"/>
                    <p:cNvSpPr/>
                    <p:nvPr/>
                  </p:nvSpPr>
                  <p:spPr>
                    <a:xfrm>
                      <a:off x="3934835" y="2516777"/>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77" name="Chord 76"/>
                    <p:cNvSpPr/>
                    <p:nvPr/>
                  </p:nvSpPr>
                  <p:spPr>
                    <a:xfrm rot="5400000">
                      <a:off x="3637391" y="3131448"/>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594" name="Group 78"/>
                  <p:cNvGrpSpPr>
                    <a:grpSpLocks/>
                  </p:cNvGrpSpPr>
                  <p:nvPr/>
                </p:nvGrpSpPr>
                <p:grpSpPr bwMode="auto">
                  <a:xfrm>
                    <a:off x="11051313" y="3146270"/>
                    <a:ext cx="489858" cy="1332412"/>
                    <a:chOff x="3865517" y="2516777"/>
                    <a:chExt cx="489858" cy="1332412"/>
                  </a:xfrm>
                </p:grpSpPr>
                <p:sp>
                  <p:nvSpPr>
                    <p:cNvPr id="80" name="Oval 79"/>
                    <p:cNvSpPr/>
                    <p:nvPr/>
                  </p:nvSpPr>
                  <p:spPr>
                    <a:xfrm>
                      <a:off x="3934835" y="2515999"/>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81" name="Chord 80"/>
                    <p:cNvSpPr/>
                    <p:nvPr/>
                  </p:nvSpPr>
                  <p:spPr>
                    <a:xfrm rot="5400000">
                      <a:off x="3637391" y="3130670"/>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595" name="Group 82"/>
                  <p:cNvGrpSpPr>
                    <a:grpSpLocks/>
                  </p:cNvGrpSpPr>
                  <p:nvPr/>
                </p:nvGrpSpPr>
                <p:grpSpPr bwMode="auto">
                  <a:xfrm>
                    <a:off x="11051313" y="4042090"/>
                    <a:ext cx="489858" cy="1332412"/>
                    <a:chOff x="3865517" y="2516777"/>
                    <a:chExt cx="489858" cy="1332412"/>
                  </a:xfrm>
                </p:grpSpPr>
                <p:sp>
                  <p:nvSpPr>
                    <p:cNvPr id="84" name="Oval 83"/>
                    <p:cNvSpPr/>
                    <p:nvPr/>
                  </p:nvSpPr>
                  <p:spPr>
                    <a:xfrm>
                      <a:off x="3934835" y="2516610"/>
                      <a:ext cx="351535" cy="386155"/>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85" name="Chord 84"/>
                    <p:cNvSpPr/>
                    <p:nvPr/>
                  </p:nvSpPr>
                  <p:spPr>
                    <a:xfrm rot="5400000">
                      <a:off x="3637391" y="3131281"/>
                      <a:ext cx="946424" cy="48939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grpSp>
          <p:grpSp>
            <p:nvGrpSpPr>
              <p:cNvPr id="17550" name="Group 129"/>
              <p:cNvGrpSpPr>
                <a:grpSpLocks/>
              </p:cNvGrpSpPr>
              <p:nvPr/>
            </p:nvGrpSpPr>
            <p:grpSpPr bwMode="auto">
              <a:xfrm>
                <a:off x="7680638" y="1553333"/>
                <a:ext cx="1735937" cy="3094410"/>
                <a:chOff x="4907515" y="3227150"/>
                <a:chExt cx="1735937" cy="3094410"/>
              </a:xfrm>
            </p:grpSpPr>
            <p:grpSp>
              <p:nvGrpSpPr>
                <p:cNvPr id="17551" name="Group 128"/>
                <p:cNvGrpSpPr>
                  <a:grpSpLocks/>
                </p:cNvGrpSpPr>
                <p:nvPr/>
              </p:nvGrpSpPr>
              <p:grpSpPr bwMode="auto">
                <a:xfrm>
                  <a:off x="4907515" y="3227150"/>
                  <a:ext cx="567601" cy="3094410"/>
                  <a:chOff x="4907515" y="3227150"/>
                  <a:chExt cx="567601" cy="3094410"/>
                </a:xfrm>
              </p:grpSpPr>
              <p:grpSp>
                <p:nvGrpSpPr>
                  <p:cNvPr id="17578" name="Group 14"/>
                  <p:cNvGrpSpPr>
                    <a:grpSpLocks/>
                  </p:cNvGrpSpPr>
                  <p:nvPr/>
                </p:nvGrpSpPr>
                <p:grpSpPr bwMode="auto">
                  <a:xfrm>
                    <a:off x="4907515" y="3227150"/>
                    <a:ext cx="567601" cy="1332579"/>
                    <a:chOff x="3829469" y="2516777"/>
                    <a:chExt cx="567601" cy="1332579"/>
                  </a:xfrm>
                </p:grpSpPr>
                <p:sp>
                  <p:nvSpPr>
                    <p:cNvPr id="16" name="Oval 15"/>
                    <p:cNvSpPr/>
                    <p:nvPr/>
                  </p:nvSpPr>
                  <p:spPr>
                    <a:xfrm>
                      <a:off x="3934585" y="2516777"/>
                      <a:ext cx="353258"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7" name="Chord 16"/>
                    <p:cNvSpPr/>
                    <p:nvPr/>
                  </p:nvSpPr>
                  <p:spPr>
                    <a:xfrm rot="5400000">
                      <a:off x="3638002" y="3130586"/>
                      <a:ext cx="946424" cy="491115"/>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8" name="TextBox 17"/>
                    <p:cNvSpPr txBox="1"/>
                    <p:nvPr/>
                  </p:nvSpPr>
                  <p:spPr>
                    <a:xfrm>
                      <a:off x="3829469" y="3114973"/>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nvGrpSpPr>
                  <p:cNvPr id="17579" name="Group 22"/>
                  <p:cNvGrpSpPr>
                    <a:grpSpLocks/>
                  </p:cNvGrpSpPr>
                  <p:nvPr/>
                </p:nvGrpSpPr>
                <p:grpSpPr bwMode="auto">
                  <a:xfrm>
                    <a:off x="4907515" y="4092550"/>
                    <a:ext cx="567601" cy="1332580"/>
                    <a:chOff x="3829469" y="2515999"/>
                    <a:chExt cx="567601" cy="1332580"/>
                  </a:xfrm>
                </p:grpSpPr>
                <p:sp>
                  <p:nvSpPr>
                    <p:cNvPr id="24" name="Oval 23"/>
                    <p:cNvSpPr/>
                    <p:nvPr/>
                  </p:nvSpPr>
                  <p:spPr>
                    <a:xfrm>
                      <a:off x="3934585" y="2515999"/>
                      <a:ext cx="353258"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5" name="Chord 24"/>
                    <p:cNvSpPr/>
                    <p:nvPr/>
                  </p:nvSpPr>
                  <p:spPr>
                    <a:xfrm rot="5400000">
                      <a:off x="3638002" y="3129809"/>
                      <a:ext cx="946424" cy="491115"/>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6" name="TextBox 25"/>
                    <p:cNvSpPr txBox="1"/>
                    <p:nvPr/>
                  </p:nvSpPr>
                  <p:spPr>
                    <a:xfrm>
                      <a:off x="3829469" y="3114195"/>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nvGrpSpPr>
                  <p:cNvPr id="17580" name="Group 30"/>
                  <p:cNvGrpSpPr>
                    <a:grpSpLocks/>
                  </p:cNvGrpSpPr>
                  <p:nvPr/>
                </p:nvGrpSpPr>
                <p:grpSpPr bwMode="auto">
                  <a:xfrm>
                    <a:off x="4907515" y="4988981"/>
                    <a:ext cx="567601" cy="1332579"/>
                    <a:chOff x="3829469" y="2516610"/>
                    <a:chExt cx="567601" cy="1332579"/>
                  </a:xfrm>
                </p:grpSpPr>
                <p:sp>
                  <p:nvSpPr>
                    <p:cNvPr id="32" name="Oval 31"/>
                    <p:cNvSpPr/>
                    <p:nvPr/>
                  </p:nvSpPr>
                  <p:spPr>
                    <a:xfrm>
                      <a:off x="3934585" y="2516610"/>
                      <a:ext cx="353258"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3" name="Chord 32"/>
                    <p:cNvSpPr/>
                    <p:nvPr/>
                  </p:nvSpPr>
                  <p:spPr>
                    <a:xfrm rot="5400000">
                      <a:off x="3638002" y="3130419"/>
                      <a:ext cx="946424" cy="491115"/>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4" name="TextBox 33"/>
                    <p:cNvSpPr txBox="1"/>
                    <p:nvPr/>
                  </p:nvSpPr>
                  <p:spPr>
                    <a:xfrm>
                      <a:off x="3829469" y="3114805"/>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grpSp>
              <p:nvGrpSpPr>
                <p:cNvPr id="17552" name="Group 127"/>
                <p:cNvGrpSpPr>
                  <a:grpSpLocks/>
                </p:cNvGrpSpPr>
                <p:nvPr/>
              </p:nvGrpSpPr>
              <p:grpSpPr bwMode="auto">
                <a:xfrm>
                  <a:off x="5491683" y="3227150"/>
                  <a:ext cx="567601" cy="3094410"/>
                  <a:chOff x="5496483" y="3227150"/>
                  <a:chExt cx="567601" cy="3094410"/>
                </a:xfrm>
              </p:grpSpPr>
              <p:grpSp>
                <p:nvGrpSpPr>
                  <p:cNvPr id="17566" name="Group 18"/>
                  <p:cNvGrpSpPr>
                    <a:grpSpLocks/>
                  </p:cNvGrpSpPr>
                  <p:nvPr/>
                </p:nvGrpSpPr>
                <p:grpSpPr bwMode="auto">
                  <a:xfrm>
                    <a:off x="5496483" y="3227150"/>
                    <a:ext cx="567601" cy="1332579"/>
                    <a:chOff x="3829172" y="2516777"/>
                    <a:chExt cx="567601" cy="1332579"/>
                  </a:xfrm>
                </p:grpSpPr>
                <p:sp>
                  <p:nvSpPr>
                    <p:cNvPr id="20" name="Oval 19"/>
                    <p:cNvSpPr/>
                    <p:nvPr/>
                  </p:nvSpPr>
                  <p:spPr>
                    <a:xfrm>
                      <a:off x="3934288" y="2516777"/>
                      <a:ext cx="353259"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1" name="Chord 20"/>
                    <p:cNvSpPr/>
                    <p:nvPr/>
                  </p:nvSpPr>
                  <p:spPr>
                    <a:xfrm rot="5400000">
                      <a:off x="3637705" y="3130586"/>
                      <a:ext cx="946424" cy="491116"/>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2" name="TextBox 21"/>
                    <p:cNvSpPr txBox="1"/>
                    <p:nvPr/>
                  </p:nvSpPr>
                  <p:spPr>
                    <a:xfrm>
                      <a:off x="3829172" y="3114973"/>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nvGrpSpPr>
                  <p:cNvPr id="17567" name="Group 26"/>
                  <p:cNvGrpSpPr>
                    <a:grpSpLocks/>
                  </p:cNvGrpSpPr>
                  <p:nvPr/>
                </p:nvGrpSpPr>
                <p:grpSpPr bwMode="auto">
                  <a:xfrm>
                    <a:off x="5496483" y="4092550"/>
                    <a:ext cx="567601" cy="1332580"/>
                    <a:chOff x="3829172" y="2515999"/>
                    <a:chExt cx="567601" cy="1332580"/>
                  </a:xfrm>
                </p:grpSpPr>
                <p:sp>
                  <p:nvSpPr>
                    <p:cNvPr id="28" name="Oval 27"/>
                    <p:cNvSpPr/>
                    <p:nvPr/>
                  </p:nvSpPr>
                  <p:spPr>
                    <a:xfrm>
                      <a:off x="3934288" y="2515999"/>
                      <a:ext cx="353259"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9" name="Chord 28"/>
                    <p:cNvSpPr/>
                    <p:nvPr/>
                  </p:nvSpPr>
                  <p:spPr>
                    <a:xfrm rot="5400000">
                      <a:off x="3637705" y="3129809"/>
                      <a:ext cx="946424" cy="491116"/>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0" name="TextBox 29"/>
                    <p:cNvSpPr txBox="1"/>
                    <p:nvPr/>
                  </p:nvSpPr>
                  <p:spPr>
                    <a:xfrm>
                      <a:off x="3829172" y="3114195"/>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nvGrpSpPr>
                  <p:cNvPr id="17568" name="Group 34"/>
                  <p:cNvGrpSpPr>
                    <a:grpSpLocks/>
                  </p:cNvGrpSpPr>
                  <p:nvPr/>
                </p:nvGrpSpPr>
                <p:grpSpPr bwMode="auto">
                  <a:xfrm>
                    <a:off x="5496483" y="4988981"/>
                    <a:ext cx="567601" cy="1332579"/>
                    <a:chOff x="3829172" y="2516610"/>
                    <a:chExt cx="567601" cy="1332579"/>
                  </a:xfrm>
                </p:grpSpPr>
                <p:sp>
                  <p:nvSpPr>
                    <p:cNvPr id="36" name="Oval 35"/>
                    <p:cNvSpPr/>
                    <p:nvPr/>
                  </p:nvSpPr>
                  <p:spPr>
                    <a:xfrm>
                      <a:off x="3934288" y="2516610"/>
                      <a:ext cx="353259"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7" name="Chord 36"/>
                    <p:cNvSpPr/>
                    <p:nvPr/>
                  </p:nvSpPr>
                  <p:spPr>
                    <a:xfrm rot="5400000">
                      <a:off x="3637705" y="3130419"/>
                      <a:ext cx="946424" cy="491116"/>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8" name="TextBox 37"/>
                    <p:cNvSpPr txBox="1"/>
                    <p:nvPr/>
                  </p:nvSpPr>
                  <p:spPr>
                    <a:xfrm>
                      <a:off x="3829172" y="3114805"/>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grpSp>
              <p:nvGrpSpPr>
                <p:cNvPr id="17553" name="Group 126"/>
                <p:cNvGrpSpPr>
                  <a:grpSpLocks/>
                </p:cNvGrpSpPr>
                <p:nvPr/>
              </p:nvGrpSpPr>
              <p:grpSpPr bwMode="auto">
                <a:xfrm>
                  <a:off x="6075851" y="3227150"/>
                  <a:ext cx="567601" cy="3094410"/>
                  <a:chOff x="6075851" y="3227150"/>
                  <a:chExt cx="567601" cy="3094410"/>
                </a:xfrm>
              </p:grpSpPr>
              <p:grpSp>
                <p:nvGrpSpPr>
                  <p:cNvPr id="17554" name="Group 38"/>
                  <p:cNvGrpSpPr>
                    <a:grpSpLocks/>
                  </p:cNvGrpSpPr>
                  <p:nvPr/>
                </p:nvGrpSpPr>
                <p:grpSpPr bwMode="auto">
                  <a:xfrm>
                    <a:off x="6075851" y="3227150"/>
                    <a:ext cx="567601" cy="1332579"/>
                    <a:chOff x="3828874" y="2516777"/>
                    <a:chExt cx="567601" cy="1332579"/>
                  </a:xfrm>
                </p:grpSpPr>
                <p:sp>
                  <p:nvSpPr>
                    <p:cNvPr id="40" name="Oval 39"/>
                    <p:cNvSpPr/>
                    <p:nvPr/>
                  </p:nvSpPr>
                  <p:spPr>
                    <a:xfrm>
                      <a:off x="3933990" y="2516777"/>
                      <a:ext cx="353258"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1" name="Chord 40"/>
                    <p:cNvSpPr/>
                    <p:nvPr/>
                  </p:nvSpPr>
                  <p:spPr>
                    <a:xfrm rot="5400000">
                      <a:off x="3637407" y="3130586"/>
                      <a:ext cx="946424" cy="491115"/>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2" name="TextBox 41"/>
                    <p:cNvSpPr txBox="1"/>
                    <p:nvPr/>
                  </p:nvSpPr>
                  <p:spPr>
                    <a:xfrm>
                      <a:off x="3828874" y="3114973"/>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nvGrpSpPr>
                  <p:cNvPr id="17555" name="Group 42"/>
                  <p:cNvGrpSpPr>
                    <a:grpSpLocks/>
                  </p:cNvGrpSpPr>
                  <p:nvPr/>
                </p:nvGrpSpPr>
                <p:grpSpPr bwMode="auto">
                  <a:xfrm>
                    <a:off x="6075851" y="4092550"/>
                    <a:ext cx="567601" cy="1332580"/>
                    <a:chOff x="3828874" y="2515999"/>
                    <a:chExt cx="567601" cy="1332580"/>
                  </a:xfrm>
                </p:grpSpPr>
                <p:sp>
                  <p:nvSpPr>
                    <p:cNvPr id="44" name="Oval 43"/>
                    <p:cNvSpPr/>
                    <p:nvPr/>
                  </p:nvSpPr>
                  <p:spPr>
                    <a:xfrm>
                      <a:off x="3933990" y="2515999"/>
                      <a:ext cx="353258"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5" name="Chord 44"/>
                    <p:cNvSpPr/>
                    <p:nvPr/>
                  </p:nvSpPr>
                  <p:spPr>
                    <a:xfrm rot="5400000">
                      <a:off x="3637407" y="3129809"/>
                      <a:ext cx="946424" cy="491115"/>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6" name="TextBox 45"/>
                    <p:cNvSpPr txBox="1"/>
                    <p:nvPr/>
                  </p:nvSpPr>
                  <p:spPr>
                    <a:xfrm>
                      <a:off x="3828874" y="3114195"/>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nvGrpSpPr>
                  <p:cNvPr id="17556" name="Group 46"/>
                  <p:cNvGrpSpPr>
                    <a:grpSpLocks/>
                  </p:cNvGrpSpPr>
                  <p:nvPr/>
                </p:nvGrpSpPr>
                <p:grpSpPr bwMode="auto">
                  <a:xfrm>
                    <a:off x="6075851" y="4988981"/>
                    <a:ext cx="567601" cy="1332579"/>
                    <a:chOff x="3828874" y="2516610"/>
                    <a:chExt cx="567601" cy="1332579"/>
                  </a:xfrm>
                </p:grpSpPr>
                <p:sp>
                  <p:nvSpPr>
                    <p:cNvPr id="48" name="Oval 47"/>
                    <p:cNvSpPr/>
                    <p:nvPr/>
                  </p:nvSpPr>
                  <p:spPr>
                    <a:xfrm>
                      <a:off x="3933990" y="2516610"/>
                      <a:ext cx="353258" cy="386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49" name="Chord 48"/>
                    <p:cNvSpPr/>
                    <p:nvPr/>
                  </p:nvSpPr>
                  <p:spPr>
                    <a:xfrm rot="5400000">
                      <a:off x="3637407" y="3130419"/>
                      <a:ext cx="946424" cy="491115"/>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50" name="TextBox 49"/>
                    <p:cNvSpPr txBox="1"/>
                    <p:nvPr/>
                  </p:nvSpPr>
                  <p:spPr>
                    <a:xfrm>
                      <a:off x="3828874" y="3114805"/>
                      <a:ext cx="567601" cy="250666"/>
                    </a:xfrm>
                    <a:prstGeom prst="rect">
                      <a:avLst/>
                    </a:prstGeom>
                    <a:noFill/>
                  </p:spPr>
                  <p:txBody>
                    <a:bodyPr wrap="none">
                      <a:spAutoFit/>
                    </a:bodyPr>
                    <a:lstStyle/>
                    <a:p>
                      <a:pPr defTabSz="685800" eaLnBrk="1" fontAlgn="auto" hangingPunct="1">
                        <a:spcBef>
                          <a:spcPts val="0"/>
                        </a:spcBef>
                        <a:spcAft>
                          <a:spcPts val="0"/>
                        </a:spcAft>
                        <a:defRPr/>
                      </a:pPr>
                      <a:r>
                        <a:rPr lang="en-US" sz="900" dirty="0">
                          <a:solidFill>
                            <a:srgbClr val="FFFF00"/>
                          </a:solidFill>
                          <a:latin typeface="Calibri" panose="020F0502020204030204"/>
                        </a:rPr>
                        <a:t>patient</a:t>
                      </a:r>
                    </a:p>
                  </p:txBody>
                </p:sp>
              </p:grpSp>
            </p:grpSp>
          </p:grpSp>
        </p:grpSp>
        <p:cxnSp>
          <p:nvCxnSpPr>
            <p:cNvPr id="169" name="Straight Connector 168"/>
            <p:cNvCxnSpPr/>
            <p:nvPr/>
          </p:nvCxnSpPr>
          <p:spPr>
            <a:xfrm flipV="1">
              <a:off x="5288702" y="3638359"/>
              <a:ext cx="392095" cy="1842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5350612" y="3822575"/>
              <a:ext cx="363521" cy="6669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401410" y="4011556"/>
              <a:ext cx="395269" cy="3811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380773" y="4187831"/>
              <a:ext cx="300024" cy="20327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5420459" y="4097311"/>
              <a:ext cx="322247" cy="106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5172820" y="3354096"/>
              <a:ext cx="460354" cy="3954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5226793" y="3543075"/>
              <a:ext cx="401619" cy="23185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399822" y="3959149"/>
              <a:ext cx="269863" cy="158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293465" y="4278351"/>
              <a:ext cx="339710" cy="28267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5353787" y="4230709"/>
              <a:ext cx="330185" cy="25250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409347" y="4149717"/>
              <a:ext cx="298436" cy="13339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bwMode="auto">
          <a:xfrm>
            <a:off x="3199367" y="3738612"/>
            <a:ext cx="3551442" cy="1538883"/>
          </a:xfrm>
          <a:prstGeom prst="rect">
            <a:avLst/>
          </a:prstGeom>
        </p:spPr>
        <p:txBody>
          <a:bodyPr wrap="square">
            <a:spAutoFit/>
          </a:bodyPr>
          <a:lstStyle/>
          <a:p>
            <a:pPr defTabSz="457200" eaLnBrk="1" fontAlgn="auto" hangingPunct="1">
              <a:spcBef>
                <a:spcPts val="0"/>
              </a:spcBef>
              <a:spcAft>
                <a:spcPts val="1200"/>
              </a:spcAft>
              <a:defRPr/>
            </a:pPr>
            <a:r>
              <a:rPr lang="en-US" sz="2000" b="1" dirty="0">
                <a:solidFill>
                  <a:srgbClr val="4B9CD3"/>
                </a:solidFill>
                <a:latin typeface="Tahoma" panose="020B0604030504040204" pitchFamily="34" charset="0"/>
                <a:ea typeface="Tahoma" panose="020B0604030504040204" pitchFamily="34" charset="0"/>
                <a:cs typeface="Tahoma" panose="020B0604030504040204" pitchFamily="34" charset="0"/>
              </a:rPr>
              <a:t>Patient Groups (PGs) </a:t>
            </a:r>
          </a:p>
          <a:p>
            <a:pPr defTabSz="457200" eaLnBrk="1" fontAlgn="auto" hangingPunct="1">
              <a:spcBef>
                <a:spcPts val="0"/>
              </a:spcBef>
              <a:spcAft>
                <a:spcPts val="1200"/>
              </a:spcAft>
              <a:defRPr/>
            </a:pPr>
            <a:r>
              <a:rPr lang="en-US" sz="1800" dirty="0">
                <a:latin typeface="Tahoma" panose="020B0604030504040204" pitchFamily="34" charset="0"/>
                <a:ea typeface="Tahoma" panose="020B0604030504040204" pitchFamily="34" charset="0"/>
                <a:cs typeface="Tahoma" panose="020B0604030504040204" pitchFamily="34" charset="0"/>
              </a:rPr>
              <a:t>Access to many patients with the disease</a:t>
            </a:r>
          </a:p>
          <a:p>
            <a:pPr defTabSz="457200" eaLnBrk="1" fontAlgn="auto" hangingPunct="1">
              <a:spcBef>
                <a:spcPts val="0"/>
              </a:spcBef>
              <a:spcAft>
                <a:spcPts val="1200"/>
              </a:spcAft>
              <a:defRPr/>
            </a:pPr>
            <a:r>
              <a:rPr lang="en-US" sz="1800" dirty="0">
                <a:latin typeface="Tahoma" panose="020B0604030504040204" pitchFamily="34" charset="0"/>
                <a:ea typeface="Tahoma" panose="020B0604030504040204" pitchFamily="34" charset="0"/>
                <a:cs typeface="Tahoma" panose="020B0604030504040204" pitchFamily="34" charset="0"/>
              </a:rPr>
              <a:t>Easy to find</a:t>
            </a:r>
          </a:p>
        </p:txBody>
      </p:sp>
      <p:grpSp>
        <p:nvGrpSpPr>
          <p:cNvPr id="17414" name="Group 12"/>
          <p:cNvGrpSpPr>
            <a:grpSpLocks/>
          </p:cNvGrpSpPr>
          <p:nvPr/>
        </p:nvGrpSpPr>
        <p:grpSpPr bwMode="auto">
          <a:xfrm>
            <a:off x="7922130" y="646054"/>
            <a:ext cx="3574166" cy="2897187"/>
            <a:chOff x="2130619" y="726332"/>
            <a:chExt cx="3573844" cy="2896788"/>
          </a:xfrm>
        </p:grpSpPr>
        <p:sp>
          <p:nvSpPr>
            <p:cNvPr id="200" name="Cloud 199"/>
            <p:cNvSpPr/>
            <p:nvPr/>
          </p:nvSpPr>
          <p:spPr>
            <a:xfrm>
              <a:off x="2775086" y="1331086"/>
              <a:ext cx="2325478" cy="1885690"/>
            </a:xfrm>
            <a:prstGeom prst="cloud">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nvGrpSpPr>
            <p:cNvPr id="17417" name="Group 166"/>
            <p:cNvGrpSpPr>
              <a:grpSpLocks noChangeAspect="1"/>
            </p:cNvGrpSpPr>
            <p:nvPr/>
          </p:nvGrpSpPr>
          <p:grpSpPr bwMode="auto">
            <a:xfrm>
              <a:off x="3727978" y="1650511"/>
              <a:ext cx="602602" cy="1639074"/>
              <a:chOff x="5287191" y="1103811"/>
              <a:chExt cx="489858" cy="1332412"/>
            </a:xfrm>
          </p:grpSpPr>
          <p:sp>
            <p:nvSpPr>
              <p:cNvPr id="4" name="Oval 3"/>
              <p:cNvSpPr/>
              <p:nvPr/>
            </p:nvSpPr>
            <p:spPr>
              <a:xfrm>
                <a:off x="5355193" y="1103501"/>
                <a:ext cx="353562" cy="38580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5" name="Chord 4"/>
              <p:cNvSpPr/>
              <p:nvPr/>
            </p:nvSpPr>
            <p:spPr>
              <a:xfrm rot="5400000">
                <a:off x="5058429" y="1717677"/>
                <a:ext cx="947087" cy="49034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6" name="TextBox 5"/>
              <p:cNvSpPr txBox="1"/>
              <p:nvPr/>
            </p:nvSpPr>
            <p:spPr>
              <a:xfrm>
                <a:off x="5310029" y="1654463"/>
                <a:ext cx="411629" cy="276126"/>
              </a:xfrm>
              <a:prstGeom prst="rect">
                <a:avLst/>
              </a:prstGeom>
              <a:noFill/>
              <a:ln>
                <a:noFill/>
              </a:ln>
            </p:spPr>
            <p:txBody>
              <a:bodyPr wrap="none">
                <a:spAutoFit/>
              </a:bodyPr>
              <a:lstStyle/>
              <a:p>
                <a:pPr defTabSz="685800" eaLnBrk="1" fontAlgn="auto" hangingPunct="1">
                  <a:spcBef>
                    <a:spcPts val="0"/>
                  </a:spcBef>
                  <a:spcAft>
                    <a:spcPts val="0"/>
                  </a:spcAft>
                  <a:defRPr/>
                </a:pPr>
                <a:r>
                  <a:rPr lang="en-US" sz="1600" dirty="0">
                    <a:solidFill>
                      <a:srgbClr val="FFFF00"/>
                    </a:solidFill>
                    <a:latin typeface="Calibri" panose="020F0502020204030204"/>
                  </a:rPr>
                  <a:t>RPA</a:t>
                </a:r>
              </a:p>
            </p:txBody>
          </p:sp>
        </p:grpSp>
        <p:grpSp>
          <p:nvGrpSpPr>
            <p:cNvPr id="17418" name="Group 294"/>
            <p:cNvGrpSpPr>
              <a:grpSpLocks/>
            </p:cNvGrpSpPr>
            <p:nvPr/>
          </p:nvGrpSpPr>
          <p:grpSpPr bwMode="auto">
            <a:xfrm>
              <a:off x="2408538" y="943364"/>
              <a:ext cx="317778" cy="864357"/>
              <a:chOff x="3865517" y="2516777"/>
              <a:chExt cx="489858" cy="1332412"/>
            </a:xfrm>
          </p:grpSpPr>
          <p:sp>
            <p:nvSpPr>
              <p:cNvPr id="302" name="Oval 301"/>
              <p:cNvSpPr/>
              <p:nvPr/>
            </p:nvSpPr>
            <p:spPr>
              <a:xfrm>
                <a:off x="3933829" y="2517432"/>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303" name="Chord 302"/>
              <p:cNvSpPr/>
              <p:nvPr/>
            </p:nvSpPr>
            <p:spPr>
              <a:xfrm rot="5400000">
                <a:off x="3636551" y="3130345"/>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19" name="Group 295"/>
            <p:cNvGrpSpPr>
              <a:grpSpLocks/>
            </p:cNvGrpSpPr>
            <p:nvPr/>
          </p:nvGrpSpPr>
          <p:grpSpPr bwMode="auto">
            <a:xfrm>
              <a:off x="2408538" y="1505267"/>
              <a:ext cx="317778" cy="864357"/>
              <a:chOff x="3865517" y="2516777"/>
              <a:chExt cx="489858" cy="1332412"/>
            </a:xfrm>
          </p:grpSpPr>
          <p:sp>
            <p:nvSpPr>
              <p:cNvPr id="300" name="Oval 299"/>
              <p:cNvSpPr/>
              <p:nvPr/>
            </p:nvSpPr>
            <p:spPr>
              <a:xfrm>
                <a:off x="3933829" y="2517424"/>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301" name="Chord 300"/>
              <p:cNvSpPr/>
              <p:nvPr/>
            </p:nvSpPr>
            <p:spPr>
              <a:xfrm rot="5400000">
                <a:off x="3636551" y="3130337"/>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0" name="Group 296"/>
            <p:cNvGrpSpPr>
              <a:grpSpLocks/>
            </p:cNvGrpSpPr>
            <p:nvPr/>
          </p:nvGrpSpPr>
          <p:grpSpPr bwMode="auto">
            <a:xfrm>
              <a:off x="2408538" y="2086400"/>
              <a:ext cx="317778" cy="864357"/>
              <a:chOff x="3865517" y="2516777"/>
              <a:chExt cx="489858" cy="1332412"/>
            </a:xfrm>
          </p:grpSpPr>
          <p:sp>
            <p:nvSpPr>
              <p:cNvPr id="298" name="Oval 297"/>
              <p:cNvSpPr/>
              <p:nvPr/>
            </p:nvSpPr>
            <p:spPr>
              <a:xfrm>
                <a:off x="3933829" y="2517135"/>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99" name="Chord 298"/>
              <p:cNvSpPr/>
              <p:nvPr/>
            </p:nvSpPr>
            <p:spPr>
              <a:xfrm rot="5400000">
                <a:off x="3636551" y="3130048"/>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1" name="Group 285"/>
            <p:cNvGrpSpPr>
              <a:grpSpLocks/>
            </p:cNvGrpSpPr>
            <p:nvPr/>
          </p:nvGrpSpPr>
          <p:grpSpPr bwMode="auto">
            <a:xfrm>
              <a:off x="2787689" y="943364"/>
              <a:ext cx="317778" cy="864357"/>
              <a:chOff x="3865517" y="2516777"/>
              <a:chExt cx="489858" cy="1332412"/>
            </a:xfrm>
          </p:grpSpPr>
          <p:sp>
            <p:nvSpPr>
              <p:cNvPr id="293" name="Oval 292"/>
              <p:cNvSpPr/>
              <p:nvPr/>
            </p:nvSpPr>
            <p:spPr>
              <a:xfrm>
                <a:off x="3934179" y="2517432"/>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94" name="Chord 293"/>
              <p:cNvSpPr/>
              <p:nvPr/>
            </p:nvSpPr>
            <p:spPr>
              <a:xfrm rot="5400000">
                <a:off x="3636901" y="3130345"/>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2" name="Group 286"/>
            <p:cNvGrpSpPr>
              <a:grpSpLocks/>
            </p:cNvGrpSpPr>
            <p:nvPr/>
          </p:nvGrpSpPr>
          <p:grpSpPr bwMode="auto">
            <a:xfrm>
              <a:off x="2787689" y="1505267"/>
              <a:ext cx="317778" cy="864357"/>
              <a:chOff x="3865517" y="2516777"/>
              <a:chExt cx="489858" cy="1332412"/>
            </a:xfrm>
          </p:grpSpPr>
          <p:sp>
            <p:nvSpPr>
              <p:cNvPr id="291" name="Oval 290"/>
              <p:cNvSpPr/>
              <p:nvPr/>
            </p:nvSpPr>
            <p:spPr>
              <a:xfrm>
                <a:off x="3934179" y="2517424"/>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92" name="Chord 291"/>
              <p:cNvSpPr/>
              <p:nvPr/>
            </p:nvSpPr>
            <p:spPr>
              <a:xfrm rot="5400000">
                <a:off x="3636901" y="3130337"/>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3" name="Group 287"/>
            <p:cNvGrpSpPr>
              <a:grpSpLocks/>
            </p:cNvGrpSpPr>
            <p:nvPr/>
          </p:nvGrpSpPr>
          <p:grpSpPr bwMode="auto">
            <a:xfrm>
              <a:off x="2787689" y="2086400"/>
              <a:ext cx="317778" cy="864357"/>
              <a:chOff x="3865517" y="2516777"/>
              <a:chExt cx="489858" cy="1332412"/>
            </a:xfrm>
          </p:grpSpPr>
          <p:sp>
            <p:nvSpPr>
              <p:cNvPr id="289" name="Oval 288"/>
              <p:cNvSpPr/>
              <p:nvPr/>
            </p:nvSpPr>
            <p:spPr>
              <a:xfrm>
                <a:off x="3934179" y="2517135"/>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90" name="Chord 289"/>
              <p:cNvSpPr/>
              <p:nvPr/>
            </p:nvSpPr>
            <p:spPr>
              <a:xfrm rot="5400000">
                <a:off x="3636901" y="3130048"/>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4" name="Group 276"/>
            <p:cNvGrpSpPr>
              <a:grpSpLocks/>
            </p:cNvGrpSpPr>
            <p:nvPr/>
          </p:nvGrpSpPr>
          <p:grpSpPr bwMode="auto">
            <a:xfrm>
              <a:off x="3166841" y="943364"/>
              <a:ext cx="317778" cy="864357"/>
              <a:chOff x="3865517" y="2516777"/>
              <a:chExt cx="489858" cy="1332412"/>
            </a:xfrm>
          </p:grpSpPr>
          <p:sp>
            <p:nvSpPr>
              <p:cNvPr id="284" name="Oval 283"/>
              <p:cNvSpPr/>
              <p:nvPr/>
            </p:nvSpPr>
            <p:spPr>
              <a:xfrm>
                <a:off x="3934529" y="2517432"/>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85" name="Chord 284"/>
              <p:cNvSpPr/>
              <p:nvPr/>
            </p:nvSpPr>
            <p:spPr>
              <a:xfrm rot="5400000">
                <a:off x="3637251" y="3130345"/>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5" name="Group 277"/>
            <p:cNvGrpSpPr>
              <a:grpSpLocks/>
            </p:cNvGrpSpPr>
            <p:nvPr/>
          </p:nvGrpSpPr>
          <p:grpSpPr bwMode="auto">
            <a:xfrm>
              <a:off x="3166841" y="1505267"/>
              <a:ext cx="317778" cy="864357"/>
              <a:chOff x="3865517" y="2516777"/>
              <a:chExt cx="489858" cy="1332412"/>
            </a:xfrm>
          </p:grpSpPr>
          <p:sp>
            <p:nvSpPr>
              <p:cNvPr id="282" name="Oval 281"/>
              <p:cNvSpPr/>
              <p:nvPr/>
            </p:nvSpPr>
            <p:spPr>
              <a:xfrm>
                <a:off x="3934529" y="2517424"/>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83" name="Chord 282"/>
              <p:cNvSpPr/>
              <p:nvPr/>
            </p:nvSpPr>
            <p:spPr>
              <a:xfrm rot="5400000">
                <a:off x="3637251" y="3130337"/>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6" name="Group 278"/>
            <p:cNvGrpSpPr>
              <a:grpSpLocks/>
            </p:cNvGrpSpPr>
            <p:nvPr/>
          </p:nvGrpSpPr>
          <p:grpSpPr bwMode="auto">
            <a:xfrm>
              <a:off x="3166841" y="2086400"/>
              <a:ext cx="317778" cy="864357"/>
              <a:chOff x="3865517" y="2516777"/>
              <a:chExt cx="489858" cy="1332412"/>
            </a:xfrm>
          </p:grpSpPr>
          <p:sp>
            <p:nvSpPr>
              <p:cNvPr id="280" name="Oval 279"/>
              <p:cNvSpPr/>
              <p:nvPr/>
            </p:nvSpPr>
            <p:spPr>
              <a:xfrm>
                <a:off x="3934529" y="2517135"/>
                <a:ext cx="352357" cy="384149"/>
              </a:xfrm>
              <a:prstGeom prst="ellips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81" name="Chord 280"/>
              <p:cNvSpPr/>
              <p:nvPr/>
            </p:nvSpPr>
            <p:spPr>
              <a:xfrm rot="5400000">
                <a:off x="3637251" y="3130048"/>
                <a:ext cx="946913" cy="489385"/>
              </a:xfrm>
              <a:prstGeom prst="chord">
                <a:avLst>
                  <a:gd name="adj1" fmla="val 5386779"/>
                  <a:gd name="adj2" fmla="val 16240866"/>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7" name="Group 264"/>
            <p:cNvGrpSpPr>
              <a:grpSpLocks/>
            </p:cNvGrpSpPr>
            <p:nvPr/>
          </p:nvGrpSpPr>
          <p:grpSpPr bwMode="auto">
            <a:xfrm>
              <a:off x="2295044" y="943364"/>
              <a:ext cx="317778" cy="864357"/>
              <a:chOff x="3865517" y="2516777"/>
              <a:chExt cx="489858" cy="1332412"/>
            </a:xfrm>
          </p:grpSpPr>
          <p:sp>
            <p:nvSpPr>
              <p:cNvPr id="272" name="Oval 271"/>
              <p:cNvSpPr/>
              <p:nvPr/>
            </p:nvSpPr>
            <p:spPr>
              <a:xfrm>
                <a:off x="3935048" y="2517432"/>
                <a:ext cx="352357"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73" name="Chord 272"/>
              <p:cNvSpPr/>
              <p:nvPr/>
            </p:nvSpPr>
            <p:spPr>
              <a:xfrm rot="5400000">
                <a:off x="3637770" y="3130345"/>
                <a:ext cx="946913" cy="489385"/>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8" name="Group 265"/>
            <p:cNvGrpSpPr>
              <a:grpSpLocks/>
            </p:cNvGrpSpPr>
            <p:nvPr/>
          </p:nvGrpSpPr>
          <p:grpSpPr bwMode="auto">
            <a:xfrm>
              <a:off x="2295044" y="1505267"/>
              <a:ext cx="317778" cy="864357"/>
              <a:chOff x="3865517" y="2516777"/>
              <a:chExt cx="489858" cy="1332412"/>
            </a:xfrm>
          </p:grpSpPr>
          <p:sp>
            <p:nvSpPr>
              <p:cNvPr id="270" name="Oval 269"/>
              <p:cNvSpPr/>
              <p:nvPr/>
            </p:nvSpPr>
            <p:spPr>
              <a:xfrm>
                <a:off x="3935048" y="2517424"/>
                <a:ext cx="352357"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71" name="Chord 270"/>
              <p:cNvSpPr/>
              <p:nvPr/>
            </p:nvSpPr>
            <p:spPr>
              <a:xfrm rot="5400000">
                <a:off x="3637770" y="3130337"/>
                <a:ext cx="946913" cy="489385"/>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29" name="Group 266"/>
            <p:cNvGrpSpPr>
              <a:grpSpLocks/>
            </p:cNvGrpSpPr>
            <p:nvPr/>
          </p:nvGrpSpPr>
          <p:grpSpPr bwMode="auto">
            <a:xfrm>
              <a:off x="2295044" y="2086400"/>
              <a:ext cx="317778" cy="864357"/>
              <a:chOff x="3865517" y="2516777"/>
              <a:chExt cx="489858" cy="1332412"/>
            </a:xfrm>
          </p:grpSpPr>
          <p:sp>
            <p:nvSpPr>
              <p:cNvPr id="268" name="Oval 267"/>
              <p:cNvSpPr/>
              <p:nvPr/>
            </p:nvSpPr>
            <p:spPr>
              <a:xfrm>
                <a:off x="3935048" y="2517135"/>
                <a:ext cx="352357"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69" name="Chord 268"/>
              <p:cNvSpPr/>
              <p:nvPr/>
            </p:nvSpPr>
            <p:spPr>
              <a:xfrm rot="5400000">
                <a:off x="3637770" y="3130048"/>
                <a:ext cx="946913" cy="489385"/>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30" name="Group 255"/>
            <p:cNvGrpSpPr>
              <a:grpSpLocks/>
            </p:cNvGrpSpPr>
            <p:nvPr/>
          </p:nvGrpSpPr>
          <p:grpSpPr bwMode="auto">
            <a:xfrm>
              <a:off x="2674195" y="943364"/>
              <a:ext cx="317778" cy="864357"/>
              <a:chOff x="3865517" y="2516777"/>
              <a:chExt cx="489858" cy="1332412"/>
            </a:xfrm>
          </p:grpSpPr>
          <p:sp>
            <p:nvSpPr>
              <p:cNvPr id="263" name="Oval 262"/>
              <p:cNvSpPr/>
              <p:nvPr/>
            </p:nvSpPr>
            <p:spPr>
              <a:xfrm>
                <a:off x="3932952" y="2517432"/>
                <a:ext cx="354805"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64" name="Chord 263"/>
              <p:cNvSpPr/>
              <p:nvPr/>
            </p:nvSpPr>
            <p:spPr>
              <a:xfrm rot="5400000">
                <a:off x="3636898" y="3129121"/>
                <a:ext cx="946913" cy="49183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31" name="Group 256"/>
            <p:cNvGrpSpPr>
              <a:grpSpLocks/>
            </p:cNvGrpSpPr>
            <p:nvPr/>
          </p:nvGrpSpPr>
          <p:grpSpPr bwMode="auto">
            <a:xfrm>
              <a:off x="2674195" y="1505267"/>
              <a:ext cx="317778" cy="864357"/>
              <a:chOff x="3865517" y="2516777"/>
              <a:chExt cx="489858" cy="1332412"/>
            </a:xfrm>
          </p:grpSpPr>
          <p:sp>
            <p:nvSpPr>
              <p:cNvPr id="261" name="Oval 260"/>
              <p:cNvSpPr/>
              <p:nvPr/>
            </p:nvSpPr>
            <p:spPr>
              <a:xfrm>
                <a:off x="3932952" y="2517424"/>
                <a:ext cx="354805"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62" name="Chord 261"/>
              <p:cNvSpPr/>
              <p:nvPr/>
            </p:nvSpPr>
            <p:spPr>
              <a:xfrm rot="5400000">
                <a:off x="3636898" y="3129114"/>
                <a:ext cx="946913" cy="49183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32" name="Group 257"/>
            <p:cNvGrpSpPr>
              <a:grpSpLocks/>
            </p:cNvGrpSpPr>
            <p:nvPr/>
          </p:nvGrpSpPr>
          <p:grpSpPr bwMode="auto">
            <a:xfrm>
              <a:off x="2674195" y="2086400"/>
              <a:ext cx="317778" cy="864357"/>
              <a:chOff x="3865517" y="2516777"/>
              <a:chExt cx="489858" cy="1332412"/>
            </a:xfrm>
          </p:grpSpPr>
          <p:sp>
            <p:nvSpPr>
              <p:cNvPr id="259" name="Oval 258"/>
              <p:cNvSpPr/>
              <p:nvPr/>
            </p:nvSpPr>
            <p:spPr>
              <a:xfrm>
                <a:off x="3932952" y="2517135"/>
                <a:ext cx="354805"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60" name="Chord 259"/>
              <p:cNvSpPr/>
              <p:nvPr/>
            </p:nvSpPr>
            <p:spPr>
              <a:xfrm rot="5400000">
                <a:off x="3636898" y="3128824"/>
                <a:ext cx="946913" cy="491832"/>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33" name="Group 246"/>
            <p:cNvGrpSpPr>
              <a:grpSpLocks/>
            </p:cNvGrpSpPr>
            <p:nvPr/>
          </p:nvGrpSpPr>
          <p:grpSpPr bwMode="auto">
            <a:xfrm>
              <a:off x="3053347" y="943364"/>
              <a:ext cx="317778" cy="864357"/>
              <a:chOff x="3865517" y="2516777"/>
              <a:chExt cx="489858" cy="1332412"/>
            </a:xfrm>
          </p:grpSpPr>
          <p:sp>
            <p:nvSpPr>
              <p:cNvPr id="254" name="Oval 253"/>
              <p:cNvSpPr/>
              <p:nvPr/>
            </p:nvSpPr>
            <p:spPr>
              <a:xfrm>
                <a:off x="3933302" y="2517432"/>
                <a:ext cx="352357"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55" name="Chord 254"/>
              <p:cNvSpPr/>
              <p:nvPr/>
            </p:nvSpPr>
            <p:spPr>
              <a:xfrm rot="5400000">
                <a:off x="3636024" y="3130345"/>
                <a:ext cx="946913" cy="489385"/>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34" name="Group 247"/>
            <p:cNvGrpSpPr>
              <a:grpSpLocks/>
            </p:cNvGrpSpPr>
            <p:nvPr/>
          </p:nvGrpSpPr>
          <p:grpSpPr bwMode="auto">
            <a:xfrm>
              <a:off x="3053347" y="1505267"/>
              <a:ext cx="317778" cy="864357"/>
              <a:chOff x="3865517" y="2516777"/>
              <a:chExt cx="489858" cy="1332412"/>
            </a:xfrm>
          </p:grpSpPr>
          <p:sp>
            <p:nvSpPr>
              <p:cNvPr id="252" name="Oval 251"/>
              <p:cNvSpPr/>
              <p:nvPr/>
            </p:nvSpPr>
            <p:spPr>
              <a:xfrm>
                <a:off x="3933302" y="2517424"/>
                <a:ext cx="352357"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53" name="Chord 252"/>
              <p:cNvSpPr/>
              <p:nvPr/>
            </p:nvSpPr>
            <p:spPr>
              <a:xfrm rot="5400000">
                <a:off x="3636024" y="3130337"/>
                <a:ext cx="946913" cy="489385"/>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grpSp>
          <p:nvGrpSpPr>
            <p:cNvPr id="17435" name="Group 248"/>
            <p:cNvGrpSpPr>
              <a:grpSpLocks/>
            </p:cNvGrpSpPr>
            <p:nvPr/>
          </p:nvGrpSpPr>
          <p:grpSpPr bwMode="auto">
            <a:xfrm>
              <a:off x="3053347" y="2086400"/>
              <a:ext cx="317778" cy="864357"/>
              <a:chOff x="3865517" y="2516777"/>
              <a:chExt cx="489858" cy="1332412"/>
            </a:xfrm>
          </p:grpSpPr>
          <p:sp>
            <p:nvSpPr>
              <p:cNvPr id="250" name="Oval 249"/>
              <p:cNvSpPr/>
              <p:nvPr/>
            </p:nvSpPr>
            <p:spPr>
              <a:xfrm>
                <a:off x="3933302" y="2517135"/>
                <a:ext cx="352357" cy="384149"/>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51" name="Chord 250"/>
              <p:cNvSpPr/>
              <p:nvPr/>
            </p:nvSpPr>
            <p:spPr>
              <a:xfrm rot="5400000">
                <a:off x="3636024" y="3130048"/>
                <a:ext cx="946913" cy="489385"/>
              </a:xfrm>
              <a:prstGeom prst="chord">
                <a:avLst>
                  <a:gd name="adj1" fmla="val 5386779"/>
                  <a:gd name="adj2" fmla="val 16240866"/>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grpSp>
        <p:sp>
          <p:nvSpPr>
            <p:cNvPr id="241" name="Oval 240"/>
            <p:cNvSpPr/>
            <p:nvPr/>
          </p:nvSpPr>
          <p:spPr>
            <a:xfrm>
              <a:off x="2232210" y="943789"/>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42" name="Chord 241"/>
            <p:cNvSpPr/>
            <p:nvPr/>
          </p:nvSpPr>
          <p:spPr>
            <a:xfrm rot="5400000">
              <a:off x="2039361" y="1341396"/>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43" name="TextBox 242"/>
            <p:cNvSpPr txBox="1"/>
            <p:nvPr/>
          </p:nvSpPr>
          <p:spPr>
            <a:xfrm>
              <a:off x="2130619" y="1326324"/>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38" name="Oval 237"/>
            <p:cNvSpPr/>
            <p:nvPr/>
          </p:nvSpPr>
          <p:spPr>
            <a:xfrm>
              <a:off x="2232210" y="1505687"/>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39" name="Chord 238"/>
            <p:cNvSpPr/>
            <p:nvPr/>
          </p:nvSpPr>
          <p:spPr>
            <a:xfrm rot="5400000">
              <a:off x="2039361" y="1903293"/>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40" name="TextBox 239"/>
            <p:cNvSpPr txBox="1"/>
            <p:nvPr/>
          </p:nvSpPr>
          <p:spPr>
            <a:xfrm>
              <a:off x="2130619" y="1888222"/>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35" name="Oval 234"/>
            <p:cNvSpPr/>
            <p:nvPr/>
          </p:nvSpPr>
          <p:spPr>
            <a:xfrm>
              <a:off x="2232210" y="2086632"/>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36" name="Chord 235"/>
            <p:cNvSpPr/>
            <p:nvPr/>
          </p:nvSpPr>
          <p:spPr>
            <a:xfrm rot="5400000">
              <a:off x="2039361" y="2484238"/>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37" name="TextBox 236"/>
            <p:cNvSpPr txBox="1"/>
            <p:nvPr/>
          </p:nvSpPr>
          <p:spPr>
            <a:xfrm>
              <a:off x="2130619" y="2470754"/>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29" name="Oval 228"/>
            <p:cNvSpPr/>
            <p:nvPr/>
          </p:nvSpPr>
          <p:spPr>
            <a:xfrm>
              <a:off x="2611589" y="943789"/>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30" name="Chord 229"/>
            <p:cNvSpPr/>
            <p:nvPr/>
          </p:nvSpPr>
          <p:spPr>
            <a:xfrm rot="5400000">
              <a:off x="2418740" y="1341396"/>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31" name="TextBox 230"/>
            <p:cNvSpPr txBox="1"/>
            <p:nvPr/>
          </p:nvSpPr>
          <p:spPr>
            <a:xfrm>
              <a:off x="2509998" y="1326324"/>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26" name="Oval 225"/>
            <p:cNvSpPr/>
            <p:nvPr/>
          </p:nvSpPr>
          <p:spPr>
            <a:xfrm>
              <a:off x="2611589" y="1505687"/>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27" name="Chord 226"/>
            <p:cNvSpPr/>
            <p:nvPr/>
          </p:nvSpPr>
          <p:spPr>
            <a:xfrm rot="5400000">
              <a:off x="2418740" y="1903293"/>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28" name="TextBox 227"/>
            <p:cNvSpPr txBox="1"/>
            <p:nvPr/>
          </p:nvSpPr>
          <p:spPr>
            <a:xfrm>
              <a:off x="2509998" y="1888222"/>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23" name="Oval 222"/>
            <p:cNvSpPr/>
            <p:nvPr/>
          </p:nvSpPr>
          <p:spPr>
            <a:xfrm>
              <a:off x="2611589" y="2086632"/>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24" name="Chord 223"/>
            <p:cNvSpPr/>
            <p:nvPr/>
          </p:nvSpPr>
          <p:spPr>
            <a:xfrm rot="5400000">
              <a:off x="2418740" y="2484238"/>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25" name="TextBox 224"/>
            <p:cNvSpPr txBox="1"/>
            <p:nvPr/>
          </p:nvSpPr>
          <p:spPr>
            <a:xfrm>
              <a:off x="2509998" y="2470754"/>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17" name="Oval 216"/>
            <p:cNvSpPr/>
            <p:nvPr/>
          </p:nvSpPr>
          <p:spPr>
            <a:xfrm>
              <a:off x="2990966" y="943789"/>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18" name="Chord 217"/>
            <p:cNvSpPr/>
            <p:nvPr/>
          </p:nvSpPr>
          <p:spPr>
            <a:xfrm rot="5400000">
              <a:off x="2798117" y="1341396"/>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19" name="TextBox 218"/>
            <p:cNvSpPr txBox="1"/>
            <p:nvPr/>
          </p:nvSpPr>
          <p:spPr>
            <a:xfrm>
              <a:off x="2889376" y="1326324"/>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14" name="Oval 213"/>
            <p:cNvSpPr/>
            <p:nvPr/>
          </p:nvSpPr>
          <p:spPr>
            <a:xfrm>
              <a:off x="2990966" y="1505687"/>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15" name="Chord 214"/>
            <p:cNvSpPr/>
            <p:nvPr/>
          </p:nvSpPr>
          <p:spPr>
            <a:xfrm rot="5400000">
              <a:off x="2798117" y="1903293"/>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16" name="TextBox 215"/>
            <p:cNvSpPr txBox="1"/>
            <p:nvPr/>
          </p:nvSpPr>
          <p:spPr>
            <a:xfrm>
              <a:off x="2889376" y="1888222"/>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sp>
          <p:nvSpPr>
            <p:cNvPr id="211" name="Oval 210"/>
            <p:cNvSpPr/>
            <p:nvPr/>
          </p:nvSpPr>
          <p:spPr>
            <a:xfrm>
              <a:off x="2990966" y="2086632"/>
              <a:ext cx="228579" cy="24920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12" name="Chord 211"/>
            <p:cNvSpPr/>
            <p:nvPr/>
          </p:nvSpPr>
          <p:spPr>
            <a:xfrm rot="5400000">
              <a:off x="2798117" y="2484238"/>
              <a:ext cx="614277" cy="317471"/>
            </a:xfrm>
            <a:prstGeom prst="chord">
              <a:avLst>
                <a:gd name="adj1" fmla="val 5386779"/>
                <a:gd name="adj2" fmla="val 1624086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600">
                <a:solidFill>
                  <a:prstClr val="white"/>
                </a:solidFill>
                <a:latin typeface="Calibri" panose="020F0502020204030204"/>
              </a:endParaRPr>
            </a:p>
          </p:txBody>
        </p:sp>
        <p:sp>
          <p:nvSpPr>
            <p:cNvPr id="213" name="TextBox 212"/>
            <p:cNvSpPr txBox="1"/>
            <p:nvPr/>
          </p:nvSpPr>
          <p:spPr>
            <a:xfrm>
              <a:off x="2889376" y="2470754"/>
              <a:ext cx="447635" cy="199997"/>
            </a:xfrm>
            <a:prstGeom prst="rect">
              <a:avLst/>
            </a:prstGeom>
            <a:noFill/>
          </p:spPr>
          <p:txBody>
            <a:bodyPr wrap="none">
              <a:spAutoFit/>
            </a:bodyPr>
            <a:lstStyle/>
            <a:p>
              <a:pPr defTabSz="685800" eaLnBrk="1" fontAlgn="auto" hangingPunct="1">
                <a:spcBef>
                  <a:spcPts val="0"/>
                </a:spcBef>
                <a:spcAft>
                  <a:spcPts val="0"/>
                </a:spcAft>
                <a:defRPr/>
              </a:pPr>
              <a:r>
                <a:rPr lang="en-US" sz="700" dirty="0">
                  <a:solidFill>
                    <a:srgbClr val="FFFF00"/>
                  </a:solidFill>
                  <a:latin typeface="Calibri" panose="020F0502020204030204"/>
                </a:rPr>
                <a:t>patient</a:t>
              </a:r>
            </a:p>
          </p:txBody>
        </p:sp>
        <p:grpSp>
          <p:nvGrpSpPr>
            <p:cNvPr id="17463" name="Group 337"/>
            <p:cNvGrpSpPr>
              <a:grpSpLocks noChangeAspect="1"/>
            </p:cNvGrpSpPr>
            <p:nvPr/>
          </p:nvGrpSpPr>
          <p:grpSpPr bwMode="auto">
            <a:xfrm>
              <a:off x="3625683" y="2825970"/>
              <a:ext cx="890957" cy="797150"/>
              <a:chOff x="5696260" y="2906986"/>
              <a:chExt cx="688179" cy="615722"/>
            </a:xfrm>
          </p:grpSpPr>
          <p:grpSp>
            <p:nvGrpSpPr>
              <p:cNvPr id="17482" name="Group 305"/>
              <p:cNvGrpSpPr>
                <a:grpSpLocks noChangeAspect="1"/>
              </p:cNvGrpSpPr>
              <p:nvPr/>
            </p:nvGrpSpPr>
            <p:grpSpPr bwMode="auto">
              <a:xfrm>
                <a:off x="5696260" y="2906986"/>
                <a:ext cx="352412" cy="348431"/>
                <a:chOff x="6786155" y="2592979"/>
                <a:chExt cx="627017" cy="619934"/>
              </a:xfrm>
            </p:grpSpPr>
            <p:sp>
              <p:nvSpPr>
                <p:cNvPr id="307" name="Oval 306"/>
                <p:cNvSpPr/>
                <p:nvPr/>
              </p:nvSpPr>
              <p:spPr>
                <a:xfrm>
                  <a:off x="6786466" y="2593439"/>
                  <a:ext cx="626081" cy="619505"/>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900">
                    <a:solidFill>
                      <a:prstClr val="white"/>
                    </a:solidFill>
                    <a:latin typeface="Calibri" panose="020F0502020204030204"/>
                  </a:endParaRPr>
                </a:p>
              </p:txBody>
            </p:sp>
            <p:sp>
              <p:nvSpPr>
                <p:cNvPr id="308" name="TextBox 307"/>
                <p:cNvSpPr txBox="1"/>
                <p:nvPr/>
              </p:nvSpPr>
              <p:spPr>
                <a:xfrm>
                  <a:off x="6801737" y="2669787"/>
                  <a:ext cx="536640" cy="423183"/>
                </a:xfrm>
                <a:prstGeom prst="rect">
                  <a:avLst/>
                </a:prstGeom>
                <a:noFill/>
              </p:spPr>
              <p:txBody>
                <a:bodyPr wrap="none">
                  <a:spAutoFit/>
                </a:bodyPr>
                <a:lstStyle/>
                <a:p>
                  <a:pPr defTabSz="685800" eaLnBrk="1" fontAlgn="auto" hangingPunct="1">
                    <a:spcBef>
                      <a:spcPts val="0"/>
                    </a:spcBef>
                    <a:spcAft>
                      <a:spcPts val="0"/>
                    </a:spcAft>
                    <a:defRPr/>
                  </a:pPr>
                  <a:r>
                    <a:rPr lang="en-US" sz="1400" dirty="0">
                      <a:solidFill>
                        <a:srgbClr val="FFFF00"/>
                      </a:solidFill>
                      <a:latin typeface="Calibri" panose="020F0502020204030204"/>
                    </a:rPr>
                    <a:t>PG</a:t>
                  </a:r>
                </a:p>
              </p:txBody>
            </p:sp>
          </p:grpSp>
          <p:grpSp>
            <p:nvGrpSpPr>
              <p:cNvPr id="17483" name="Group 308"/>
              <p:cNvGrpSpPr>
                <a:grpSpLocks noChangeAspect="1"/>
              </p:cNvGrpSpPr>
              <p:nvPr/>
            </p:nvGrpSpPr>
            <p:grpSpPr bwMode="auto">
              <a:xfrm>
                <a:off x="5977254" y="2912567"/>
                <a:ext cx="352412" cy="348431"/>
                <a:chOff x="6786155" y="2592979"/>
                <a:chExt cx="627017" cy="619934"/>
              </a:xfrm>
            </p:grpSpPr>
            <p:sp>
              <p:nvSpPr>
                <p:cNvPr id="310" name="Oval 309"/>
                <p:cNvSpPr/>
                <p:nvPr/>
              </p:nvSpPr>
              <p:spPr>
                <a:xfrm>
                  <a:off x="6786073" y="2594418"/>
                  <a:ext cx="626080" cy="619505"/>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900">
                    <a:solidFill>
                      <a:prstClr val="white"/>
                    </a:solidFill>
                    <a:latin typeface="Calibri" panose="020F0502020204030204"/>
                  </a:endParaRPr>
                </a:p>
              </p:txBody>
            </p:sp>
            <p:sp>
              <p:nvSpPr>
                <p:cNvPr id="311" name="TextBox 310"/>
                <p:cNvSpPr txBox="1"/>
                <p:nvPr/>
              </p:nvSpPr>
              <p:spPr>
                <a:xfrm>
                  <a:off x="6801342" y="2670764"/>
                  <a:ext cx="536640" cy="423183"/>
                </a:xfrm>
                <a:prstGeom prst="rect">
                  <a:avLst/>
                </a:prstGeom>
                <a:noFill/>
              </p:spPr>
              <p:txBody>
                <a:bodyPr wrap="none">
                  <a:spAutoFit/>
                </a:bodyPr>
                <a:lstStyle/>
                <a:p>
                  <a:pPr defTabSz="685800" eaLnBrk="1" fontAlgn="auto" hangingPunct="1">
                    <a:spcBef>
                      <a:spcPts val="0"/>
                    </a:spcBef>
                    <a:spcAft>
                      <a:spcPts val="0"/>
                    </a:spcAft>
                    <a:defRPr/>
                  </a:pPr>
                  <a:r>
                    <a:rPr lang="en-US" sz="1400" dirty="0">
                      <a:solidFill>
                        <a:srgbClr val="FFFF00"/>
                      </a:solidFill>
                      <a:latin typeface="Calibri" panose="020F0502020204030204"/>
                    </a:rPr>
                    <a:t>PG</a:t>
                  </a:r>
                </a:p>
              </p:txBody>
            </p:sp>
          </p:grpSp>
          <p:grpSp>
            <p:nvGrpSpPr>
              <p:cNvPr id="17484" name="Group 311"/>
              <p:cNvGrpSpPr>
                <a:grpSpLocks noChangeAspect="1"/>
              </p:cNvGrpSpPr>
              <p:nvPr/>
            </p:nvGrpSpPr>
            <p:grpSpPr bwMode="auto">
              <a:xfrm>
                <a:off x="5743786" y="3167001"/>
                <a:ext cx="352412" cy="348431"/>
                <a:chOff x="6786155" y="2592979"/>
                <a:chExt cx="627017" cy="619934"/>
              </a:xfrm>
            </p:grpSpPr>
            <p:sp>
              <p:nvSpPr>
                <p:cNvPr id="313" name="Oval 312"/>
                <p:cNvSpPr/>
                <p:nvPr/>
              </p:nvSpPr>
              <p:spPr>
                <a:xfrm>
                  <a:off x="6786985" y="2593265"/>
                  <a:ext cx="626080" cy="619505"/>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900">
                    <a:solidFill>
                      <a:prstClr val="white"/>
                    </a:solidFill>
                    <a:latin typeface="Calibri" panose="020F0502020204030204"/>
                  </a:endParaRPr>
                </a:p>
              </p:txBody>
            </p:sp>
            <p:sp>
              <p:nvSpPr>
                <p:cNvPr id="314" name="TextBox 313"/>
                <p:cNvSpPr txBox="1"/>
                <p:nvPr/>
              </p:nvSpPr>
              <p:spPr>
                <a:xfrm>
                  <a:off x="6802255" y="2669613"/>
                  <a:ext cx="536640" cy="423183"/>
                </a:xfrm>
                <a:prstGeom prst="rect">
                  <a:avLst/>
                </a:prstGeom>
                <a:noFill/>
              </p:spPr>
              <p:txBody>
                <a:bodyPr wrap="none">
                  <a:spAutoFit/>
                </a:bodyPr>
                <a:lstStyle/>
                <a:p>
                  <a:pPr defTabSz="685800" eaLnBrk="1" fontAlgn="auto" hangingPunct="1">
                    <a:spcBef>
                      <a:spcPts val="0"/>
                    </a:spcBef>
                    <a:spcAft>
                      <a:spcPts val="0"/>
                    </a:spcAft>
                    <a:defRPr/>
                  </a:pPr>
                  <a:r>
                    <a:rPr lang="en-US" sz="1400" dirty="0">
                      <a:solidFill>
                        <a:srgbClr val="FFFF00"/>
                      </a:solidFill>
                      <a:latin typeface="Calibri" panose="020F0502020204030204"/>
                    </a:rPr>
                    <a:t>PG</a:t>
                  </a:r>
                </a:p>
              </p:txBody>
            </p:sp>
          </p:grpSp>
          <p:grpSp>
            <p:nvGrpSpPr>
              <p:cNvPr id="17485" name="Group 314"/>
              <p:cNvGrpSpPr>
                <a:grpSpLocks noChangeAspect="1"/>
              </p:cNvGrpSpPr>
              <p:nvPr/>
            </p:nvGrpSpPr>
            <p:grpSpPr bwMode="auto">
              <a:xfrm>
                <a:off x="6032027" y="3174277"/>
                <a:ext cx="352412" cy="348431"/>
                <a:chOff x="6786155" y="2592979"/>
                <a:chExt cx="627017" cy="619934"/>
              </a:xfrm>
            </p:grpSpPr>
            <p:sp>
              <p:nvSpPr>
                <p:cNvPr id="316" name="Oval 315"/>
                <p:cNvSpPr/>
                <p:nvPr/>
              </p:nvSpPr>
              <p:spPr>
                <a:xfrm>
                  <a:off x="6786784" y="2593408"/>
                  <a:ext cx="626081" cy="619505"/>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900">
                    <a:solidFill>
                      <a:prstClr val="white"/>
                    </a:solidFill>
                    <a:latin typeface="Calibri" panose="020F0502020204030204"/>
                  </a:endParaRPr>
                </a:p>
              </p:txBody>
            </p:sp>
            <p:sp>
              <p:nvSpPr>
                <p:cNvPr id="317" name="TextBox 316"/>
                <p:cNvSpPr txBox="1"/>
                <p:nvPr/>
              </p:nvSpPr>
              <p:spPr>
                <a:xfrm>
                  <a:off x="6802055" y="2669756"/>
                  <a:ext cx="536640" cy="423183"/>
                </a:xfrm>
                <a:prstGeom prst="rect">
                  <a:avLst/>
                </a:prstGeom>
                <a:noFill/>
              </p:spPr>
              <p:txBody>
                <a:bodyPr wrap="none">
                  <a:spAutoFit/>
                </a:bodyPr>
                <a:lstStyle/>
                <a:p>
                  <a:pPr defTabSz="685800" eaLnBrk="1" fontAlgn="auto" hangingPunct="1">
                    <a:spcBef>
                      <a:spcPts val="0"/>
                    </a:spcBef>
                    <a:spcAft>
                      <a:spcPts val="0"/>
                    </a:spcAft>
                    <a:defRPr/>
                  </a:pPr>
                  <a:r>
                    <a:rPr lang="en-US" sz="1400" dirty="0">
                      <a:solidFill>
                        <a:srgbClr val="FFFF00"/>
                      </a:solidFill>
                      <a:latin typeface="Calibri" panose="020F0502020204030204"/>
                    </a:rPr>
                    <a:t>PG</a:t>
                  </a:r>
                </a:p>
              </p:txBody>
            </p:sp>
          </p:grpSp>
        </p:grpSp>
        <p:grpSp>
          <p:nvGrpSpPr>
            <p:cNvPr id="17464" name="Group 322"/>
            <p:cNvGrpSpPr>
              <a:grpSpLocks/>
            </p:cNvGrpSpPr>
            <p:nvPr/>
          </p:nvGrpSpPr>
          <p:grpSpPr bwMode="auto">
            <a:xfrm>
              <a:off x="3680326" y="726332"/>
              <a:ext cx="1155099" cy="756674"/>
              <a:chOff x="6016869" y="1142040"/>
              <a:chExt cx="879166" cy="520347"/>
            </a:xfrm>
          </p:grpSpPr>
          <p:grpSp>
            <p:nvGrpSpPr>
              <p:cNvPr id="17478" name="Group 320"/>
              <p:cNvGrpSpPr>
                <a:grpSpLocks/>
              </p:cNvGrpSpPr>
              <p:nvPr/>
            </p:nvGrpSpPr>
            <p:grpSpPr bwMode="auto">
              <a:xfrm>
                <a:off x="6016869" y="1142040"/>
                <a:ext cx="879166" cy="520347"/>
                <a:chOff x="6735663" y="504222"/>
                <a:chExt cx="1123583" cy="710436"/>
              </a:xfrm>
            </p:grpSpPr>
            <p:sp>
              <p:nvSpPr>
                <p:cNvPr id="319" name="Frame 318"/>
                <p:cNvSpPr/>
                <p:nvPr/>
              </p:nvSpPr>
              <p:spPr>
                <a:xfrm>
                  <a:off x="6735228" y="504222"/>
                  <a:ext cx="1124066" cy="710867"/>
                </a:xfrm>
                <a:prstGeom prst="fram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320" name="Rectangle 319"/>
                <p:cNvSpPr/>
                <p:nvPr/>
              </p:nvSpPr>
              <p:spPr>
                <a:xfrm>
                  <a:off x="6826328" y="584698"/>
                  <a:ext cx="958853" cy="5543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grpSp>
          <p:sp>
            <p:nvSpPr>
              <p:cNvPr id="322" name="TextBox 321"/>
              <p:cNvSpPr txBox="1"/>
              <p:nvPr/>
            </p:nvSpPr>
            <p:spPr>
              <a:xfrm>
                <a:off x="6027403" y="1184610"/>
                <a:ext cx="833634" cy="397319"/>
              </a:xfrm>
              <a:prstGeom prst="rect">
                <a:avLst/>
              </a:prstGeom>
              <a:noFill/>
            </p:spPr>
            <p:txBody>
              <a:bodyPr>
                <a:spAutoFit/>
              </a:bodyPr>
              <a:lstStyle/>
              <a:p>
                <a:pPr algn="ctr" defTabSz="685800" eaLnBrk="1" fontAlgn="auto" hangingPunct="1">
                  <a:spcBef>
                    <a:spcPts val="0"/>
                  </a:spcBef>
                  <a:spcAft>
                    <a:spcPts val="0"/>
                  </a:spcAft>
                  <a:defRPr/>
                </a:pPr>
                <a:r>
                  <a:rPr lang="en-US" sz="1050" b="1" dirty="0">
                    <a:solidFill>
                      <a:prstClr val="white"/>
                    </a:solidFill>
                    <a:latin typeface="Papyrus" panose="03070502060502030205" pitchFamily="66" charset="0"/>
                  </a:rPr>
                  <a:t>research and disease</a:t>
                </a:r>
              </a:p>
              <a:p>
                <a:pPr algn="ctr" defTabSz="685800" eaLnBrk="1" fontAlgn="auto" hangingPunct="1">
                  <a:spcBef>
                    <a:spcPts val="0"/>
                  </a:spcBef>
                  <a:spcAft>
                    <a:spcPts val="0"/>
                  </a:spcAft>
                  <a:defRPr/>
                </a:pPr>
                <a:r>
                  <a:rPr lang="en-US" sz="1050" b="1" dirty="0">
                    <a:solidFill>
                      <a:prstClr val="white"/>
                    </a:solidFill>
                    <a:latin typeface="Papyrus" panose="03070502060502030205" pitchFamily="66" charset="0"/>
                  </a:rPr>
                  <a:t>knowledge</a:t>
                </a:r>
              </a:p>
            </p:txBody>
          </p:sp>
        </p:grpSp>
        <p:grpSp>
          <p:nvGrpSpPr>
            <p:cNvPr id="17465" name="Group 2"/>
            <p:cNvGrpSpPr>
              <a:grpSpLocks noChangeAspect="1"/>
            </p:cNvGrpSpPr>
            <p:nvPr/>
          </p:nvGrpSpPr>
          <p:grpSpPr bwMode="auto">
            <a:xfrm>
              <a:off x="4461158" y="1463435"/>
              <a:ext cx="1243305" cy="1222883"/>
              <a:chOff x="4601704" y="1543683"/>
              <a:chExt cx="937098" cy="921705"/>
            </a:xfrm>
          </p:grpSpPr>
          <p:sp>
            <p:nvSpPr>
              <p:cNvPr id="336" name="Flowchart: Process 335"/>
              <p:cNvSpPr/>
              <p:nvPr/>
            </p:nvSpPr>
            <p:spPr>
              <a:xfrm>
                <a:off x="4644550" y="2261042"/>
                <a:ext cx="758527" cy="15552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nvGrpSpPr>
              <p:cNvPr id="17467" name="Group 329"/>
              <p:cNvGrpSpPr>
                <a:grpSpLocks/>
              </p:cNvGrpSpPr>
              <p:nvPr/>
            </p:nvGrpSpPr>
            <p:grpSpPr bwMode="auto">
              <a:xfrm>
                <a:off x="4754446" y="1543683"/>
                <a:ext cx="545802" cy="686435"/>
                <a:chOff x="8245431" y="1007485"/>
                <a:chExt cx="562491" cy="707424"/>
              </a:xfrm>
            </p:grpSpPr>
            <p:grpSp>
              <p:nvGrpSpPr>
                <p:cNvPr id="17472" name="Group 325"/>
                <p:cNvGrpSpPr>
                  <a:grpSpLocks noChangeAspect="1"/>
                </p:cNvGrpSpPr>
                <p:nvPr/>
              </p:nvGrpSpPr>
              <p:grpSpPr bwMode="auto">
                <a:xfrm>
                  <a:off x="8245431" y="1081028"/>
                  <a:ext cx="562491" cy="633881"/>
                  <a:chOff x="7741749" y="764604"/>
                  <a:chExt cx="771410" cy="869315"/>
                </a:xfrm>
              </p:grpSpPr>
              <p:sp>
                <p:nvSpPr>
                  <p:cNvPr id="324" name="Trapezoid 323"/>
                  <p:cNvSpPr/>
                  <p:nvPr/>
                </p:nvSpPr>
                <p:spPr>
                  <a:xfrm>
                    <a:off x="7741995" y="930259"/>
                    <a:ext cx="771076" cy="703403"/>
                  </a:xfrm>
                  <a:prstGeom prst="trapezoid">
                    <a:avLst>
                      <a:gd name="adj" fmla="val 458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25" name="Trapezoid 324"/>
                  <p:cNvSpPr/>
                  <p:nvPr/>
                </p:nvSpPr>
                <p:spPr>
                  <a:xfrm flipV="1">
                    <a:off x="7975347" y="764554"/>
                    <a:ext cx="304372" cy="295902"/>
                  </a:xfrm>
                  <a:prstGeom prst="trapezoid">
                    <a:avLst>
                      <a:gd name="adj" fmla="val 3186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nvGrpSpPr>
                <p:cNvPr id="17473" name="Group 328"/>
                <p:cNvGrpSpPr>
                  <a:grpSpLocks/>
                </p:cNvGrpSpPr>
                <p:nvPr/>
              </p:nvGrpSpPr>
              <p:grpSpPr bwMode="auto">
                <a:xfrm rot="1021795">
                  <a:off x="8584176" y="1007485"/>
                  <a:ext cx="166405" cy="674633"/>
                  <a:chOff x="9008041" y="1017562"/>
                  <a:chExt cx="137160" cy="624634"/>
                </a:xfrm>
              </p:grpSpPr>
              <p:sp>
                <p:nvSpPr>
                  <p:cNvPr id="327" name="Flowchart: Off-page Connector 326"/>
                  <p:cNvSpPr/>
                  <p:nvPr/>
                </p:nvSpPr>
                <p:spPr>
                  <a:xfrm>
                    <a:off x="9030648" y="1080190"/>
                    <a:ext cx="91468" cy="560507"/>
                  </a:xfrm>
                  <a:prstGeom prst="flowChartOffpageConnector">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28" name="Flowchart: Terminator 327"/>
                  <p:cNvSpPr/>
                  <p:nvPr/>
                </p:nvSpPr>
                <p:spPr>
                  <a:xfrm>
                    <a:off x="9007655" y="1017195"/>
                    <a:ext cx="137202" cy="50229"/>
                  </a:xfrm>
                  <a:prstGeom prst="flowChartTerminator">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grpSp>
          <p:grpSp>
            <p:nvGrpSpPr>
              <p:cNvPr id="17468" name="Group 330"/>
              <p:cNvGrpSpPr>
                <a:grpSpLocks noChangeAspect="1"/>
              </p:cNvGrpSpPr>
              <p:nvPr/>
            </p:nvGrpSpPr>
            <p:grpSpPr bwMode="auto">
              <a:xfrm>
                <a:off x="4601704" y="1634254"/>
                <a:ext cx="305565" cy="831134"/>
                <a:chOff x="3865517" y="2516777"/>
                <a:chExt cx="489858" cy="1332412"/>
              </a:xfrm>
            </p:grpSpPr>
            <p:sp>
              <p:nvSpPr>
                <p:cNvPr id="332" name="Oval 331"/>
                <p:cNvSpPr/>
                <p:nvPr/>
              </p:nvSpPr>
              <p:spPr>
                <a:xfrm>
                  <a:off x="3934204" y="2516610"/>
                  <a:ext cx="350995" cy="3855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33" name="Chord 332"/>
                <p:cNvSpPr/>
                <p:nvPr/>
              </p:nvSpPr>
              <p:spPr>
                <a:xfrm rot="5400000">
                  <a:off x="3635977" y="3131289"/>
                  <a:ext cx="947449" cy="489091"/>
                </a:xfrm>
                <a:prstGeom prst="chord">
                  <a:avLst>
                    <a:gd name="adj1" fmla="val 5386779"/>
                    <a:gd name="adj2" fmla="val 16240866"/>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pSp>
          <p:sp>
            <p:nvSpPr>
              <p:cNvPr id="335" name="TextBox 334"/>
              <p:cNvSpPr txBox="1"/>
              <p:nvPr/>
            </p:nvSpPr>
            <p:spPr>
              <a:xfrm>
                <a:off x="4634978" y="2213187"/>
                <a:ext cx="903294" cy="232093"/>
              </a:xfrm>
              <a:prstGeom prst="rect">
                <a:avLst/>
              </a:prstGeom>
              <a:noFill/>
            </p:spPr>
            <p:txBody>
              <a:bodyPr>
                <a:spAutoFit/>
              </a:bodyPr>
              <a:lstStyle/>
              <a:p>
                <a:pPr defTabSz="685800" eaLnBrk="1" fontAlgn="auto" hangingPunct="1">
                  <a:spcBef>
                    <a:spcPts val="0"/>
                  </a:spcBef>
                  <a:spcAft>
                    <a:spcPts val="0"/>
                  </a:spcAft>
                  <a:defRPr/>
                </a:pPr>
                <a:r>
                  <a:rPr lang="en-US" sz="1400" dirty="0">
                    <a:solidFill>
                      <a:srgbClr val="FFFF00"/>
                    </a:solidFill>
                    <a:latin typeface="Calibri" panose="020F0502020204030204"/>
                  </a:rPr>
                  <a:t>researchers</a:t>
                </a:r>
              </a:p>
            </p:txBody>
          </p:sp>
        </p:grpSp>
      </p:grpSp>
      <p:sp>
        <p:nvSpPr>
          <p:cNvPr id="62" name="TextBox 61"/>
          <p:cNvSpPr txBox="1"/>
          <p:nvPr/>
        </p:nvSpPr>
        <p:spPr bwMode="auto">
          <a:xfrm>
            <a:off x="7322255" y="3766392"/>
            <a:ext cx="4773916" cy="2123658"/>
          </a:xfrm>
          <a:prstGeom prst="rect">
            <a:avLst/>
          </a:prstGeom>
          <a:noFill/>
        </p:spPr>
        <p:txBody>
          <a:bodyPr wrap="square">
            <a:spAutoFit/>
          </a:bodyPr>
          <a:lstStyle/>
          <a:p>
            <a:pPr defTabSz="457200" eaLnBrk="1" fontAlgn="auto" hangingPunct="1">
              <a:spcBef>
                <a:spcPts val="0"/>
              </a:spcBef>
              <a:spcAft>
                <a:spcPts val="1200"/>
              </a:spcAft>
              <a:defRPr/>
            </a:pPr>
            <a:r>
              <a:rPr lang="en-US" sz="2000" b="1" dirty="0">
                <a:solidFill>
                  <a:srgbClr val="4B9CD3"/>
                </a:solidFill>
                <a:latin typeface="Tahoma" panose="020B0604030504040204" pitchFamily="34" charset="0"/>
                <a:ea typeface="Tahoma" panose="020B0604030504040204" pitchFamily="34" charset="0"/>
                <a:cs typeface="Tahoma" panose="020B0604030504040204" pitchFamily="34" charset="0"/>
              </a:rPr>
              <a:t>Research Patient Advocates (RPAs)</a:t>
            </a:r>
            <a:endParaRPr lang="en-US" u="sng" dirty="0">
              <a:solidFill>
                <a:srgbClr val="356D93"/>
              </a:solidFill>
              <a:latin typeface="Calibri" panose="020F0502020204030204"/>
            </a:endParaRPr>
          </a:p>
          <a:p>
            <a:pPr defTabSz="457200" eaLnBrk="1" fontAlgn="auto" hangingPunct="1">
              <a:spcBef>
                <a:spcPts val="0"/>
              </a:spcBef>
              <a:spcAft>
                <a:spcPts val="1200"/>
              </a:spcAft>
              <a:defRPr/>
            </a:pPr>
            <a:r>
              <a:rPr lang="en-US" sz="1800" dirty="0">
                <a:latin typeface="Tahoma" panose="020B0604030504040204" pitchFamily="34" charset="0"/>
                <a:ea typeface="Tahoma" panose="020B0604030504040204" pitchFamily="34" charset="0"/>
                <a:cs typeface="Tahoma" panose="020B0604030504040204" pitchFamily="34" charset="0"/>
              </a:rPr>
              <a:t>Personal experiences</a:t>
            </a:r>
          </a:p>
          <a:p>
            <a:pPr defTabSz="457200" eaLnBrk="1" fontAlgn="auto" hangingPunct="1">
              <a:spcBef>
                <a:spcPts val="0"/>
              </a:spcBef>
              <a:spcAft>
                <a:spcPts val="1200"/>
              </a:spcAft>
              <a:defRPr/>
            </a:pPr>
            <a:r>
              <a:rPr lang="en-US" sz="1800" dirty="0">
                <a:latin typeface="Tahoma" panose="020B0604030504040204" pitchFamily="34" charset="0"/>
                <a:ea typeface="Tahoma" panose="020B0604030504040204" pitchFamily="34" charset="0"/>
                <a:cs typeface="Tahoma" panose="020B0604030504040204" pitchFamily="34" charset="0"/>
              </a:rPr>
              <a:t>Knowledge of the disease</a:t>
            </a:r>
          </a:p>
          <a:p>
            <a:pPr defTabSz="457200" eaLnBrk="1" fontAlgn="auto" hangingPunct="1">
              <a:spcBef>
                <a:spcPts val="0"/>
              </a:spcBef>
              <a:spcAft>
                <a:spcPts val="1200"/>
              </a:spcAft>
              <a:defRPr/>
            </a:pPr>
            <a:r>
              <a:rPr lang="en-US" sz="1800" dirty="0">
                <a:latin typeface="Tahoma" panose="020B0604030504040204" pitchFamily="34" charset="0"/>
                <a:ea typeface="Tahoma" panose="020B0604030504040204" pitchFamily="34" charset="0"/>
                <a:cs typeface="Tahoma" panose="020B0604030504040204" pitchFamily="34" charset="0"/>
              </a:rPr>
              <a:t>Understand research policy and programs</a:t>
            </a:r>
          </a:p>
          <a:p>
            <a:pPr defTabSz="457200" eaLnBrk="1" fontAlgn="auto" hangingPunct="1">
              <a:spcBef>
                <a:spcPts val="0"/>
              </a:spcBef>
              <a:spcAft>
                <a:spcPts val="1200"/>
              </a:spcAft>
              <a:defRPr/>
            </a:pPr>
            <a:r>
              <a:rPr lang="en-US" sz="1800" dirty="0">
                <a:latin typeface="Tahoma" panose="020B0604030504040204" pitchFamily="34" charset="0"/>
                <a:ea typeface="Tahoma" panose="020B0604030504040204" pitchFamily="34" charset="0"/>
                <a:cs typeface="Tahoma" panose="020B0604030504040204" pitchFamily="34" charset="0"/>
              </a:rPr>
              <a:t>Hard to find</a:t>
            </a:r>
          </a:p>
        </p:txBody>
      </p:sp>
      <p:sp>
        <p:nvSpPr>
          <p:cNvPr id="17413" name="TextBox 273"/>
          <p:cNvSpPr txBox="1">
            <a:spLocks noChangeArrowheads="1"/>
          </p:cNvSpPr>
          <p:nvPr/>
        </p:nvSpPr>
        <p:spPr bwMode="auto">
          <a:xfrm>
            <a:off x="824057" y="6325373"/>
            <a:ext cx="26897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ea typeface="ＭＳ Ｐゴシック" panose="020B0600070205080204" pitchFamily="34" charset="-128"/>
              </a:defRPr>
            </a:lvl1pPr>
            <a:lvl2pPr marL="742950" indent="-285750" algn="ctr">
              <a:defRPr sz="4400">
                <a:solidFill>
                  <a:schemeClr val="tx2"/>
                </a:solidFill>
                <a:latin typeface="Arial" panose="020B0604020202020204" pitchFamily="34" charset="0"/>
                <a:ea typeface="ＭＳ Ｐゴシック" panose="020B0600070205080204" pitchFamily="34" charset="-128"/>
              </a:defRPr>
            </a:lvl2pPr>
            <a:lvl3pPr marL="1143000" indent="-228600" algn="ctr">
              <a:defRPr sz="4400">
                <a:solidFill>
                  <a:schemeClr val="tx2"/>
                </a:solidFill>
                <a:latin typeface="Arial" panose="020B0604020202020204" pitchFamily="34" charset="0"/>
                <a:ea typeface="ＭＳ Ｐゴシック" panose="020B0600070205080204" pitchFamily="34" charset="-128"/>
              </a:defRPr>
            </a:lvl3pPr>
            <a:lvl4pPr marL="1600200" indent="-228600" algn="ctr">
              <a:defRPr sz="4400">
                <a:solidFill>
                  <a:schemeClr val="tx2"/>
                </a:solidFill>
                <a:latin typeface="Arial" panose="020B0604020202020204" pitchFamily="34" charset="0"/>
                <a:ea typeface="ＭＳ Ｐゴシック" panose="020B0600070205080204" pitchFamily="34" charset="-128"/>
              </a:defRPr>
            </a:lvl4pPr>
            <a:lvl5pPr marL="2057400" indent="-228600" algn="ctr">
              <a:defRPr sz="44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defRPr/>
            </a:pPr>
            <a:r>
              <a:rPr lang="en-US" altLang="en-US" sz="1200" i="1" dirty="0">
                <a:solidFill>
                  <a:srgbClr val="44546A"/>
                </a:solidFill>
              </a:rPr>
              <a:t>Spears, Collyar. DIA Global Forum, September 2017 9(6) 14-15</a:t>
            </a:r>
          </a:p>
        </p:txBody>
      </p:sp>
      <p:cxnSp>
        <p:nvCxnSpPr>
          <p:cNvPr id="3" name="Straight Connector 2"/>
          <p:cNvCxnSpPr/>
          <p:nvPr/>
        </p:nvCxnSpPr>
        <p:spPr>
          <a:xfrm>
            <a:off x="6941309" y="741412"/>
            <a:ext cx="0" cy="5120640"/>
          </a:xfrm>
          <a:prstGeom prst="line">
            <a:avLst/>
          </a:prstGeom>
          <a:ln w="19050">
            <a:solidFill>
              <a:srgbClr val="4B9CD3"/>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3046348" y="741412"/>
            <a:ext cx="0" cy="5120640"/>
          </a:xfrm>
          <a:prstGeom prst="line">
            <a:avLst/>
          </a:prstGeom>
          <a:ln w="19050">
            <a:solidFill>
              <a:srgbClr val="4B9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21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6B051-401B-4E42-9387-8CA66B308E11}"/>
              </a:ext>
            </a:extLst>
          </p:cNvPr>
          <p:cNvPicPr>
            <a:picLocks noChangeAspect="1"/>
          </p:cNvPicPr>
          <p:nvPr/>
        </p:nvPicPr>
        <p:blipFill>
          <a:blip r:embed="rId2"/>
          <a:stretch>
            <a:fillRect/>
          </a:stretch>
        </p:blipFill>
        <p:spPr>
          <a:xfrm>
            <a:off x="1071772" y="548046"/>
            <a:ext cx="4318287" cy="6217920"/>
          </a:xfrm>
          <a:prstGeom prst="rect">
            <a:avLst/>
          </a:prstGeom>
          <a:ln>
            <a:solidFill>
              <a:schemeClr val="tx1"/>
            </a:solidFill>
          </a:ln>
        </p:spPr>
      </p:pic>
      <p:sp>
        <p:nvSpPr>
          <p:cNvPr id="6" name="TextBox 5">
            <a:extLst>
              <a:ext uri="{FF2B5EF4-FFF2-40B4-BE49-F238E27FC236}">
                <a16:creationId xmlns:a16="http://schemas.microsoft.com/office/drawing/2014/main" id="{734A616D-8CEE-034E-885D-EAAE5BDF726A}"/>
              </a:ext>
            </a:extLst>
          </p:cNvPr>
          <p:cNvSpPr txBox="1"/>
          <p:nvPr/>
        </p:nvSpPr>
        <p:spPr>
          <a:xfrm>
            <a:off x="2610488" y="110171"/>
            <a:ext cx="1240853"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icrosoft Sans Serif" panose="020B0604020202020204" pitchFamily="34" charset="0"/>
                <a:cs typeface="Microsoft Sans Serif" panose="020B0604020202020204" pitchFamily="34" charset="0"/>
              </a:rPr>
              <a:t>First Draft</a:t>
            </a:r>
          </a:p>
        </p:txBody>
      </p:sp>
      <p:sp>
        <p:nvSpPr>
          <p:cNvPr id="7" name="TextBox 6">
            <a:extLst>
              <a:ext uri="{FF2B5EF4-FFF2-40B4-BE49-F238E27FC236}">
                <a16:creationId xmlns:a16="http://schemas.microsoft.com/office/drawing/2014/main" id="{CCC9EF4E-CCFC-2043-9C79-F2A658EA893D}"/>
              </a:ext>
            </a:extLst>
          </p:cNvPr>
          <p:cNvSpPr txBox="1"/>
          <p:nvPr/>
        </p:nvSpPr>
        <p:spPr>
          <a:xfrm>
            <a:off x="8063243" y="110171"/>
            <a:ext cx="185582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icrosoft Sans Serif" panose="020B0604020202020204" pitchFamily="34" charset="0"/>
                <a:cs typeface="Microsoft Sans Serif" panose="020B0604020202020204" pitchFamily="34" charset="0"/>
              </a:rPr>
              <a:t>Final Document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948" y="548046"/>
            <a:ext cx="4304713" cy="6217920"/>
          </a:xfrm>
          <a:prstGeom prst="rect">
            <a:avLst/>
          </a:prstGeom>
          <a:ln>
            <a:solidFill>
              <a:schemeClr val="tx1"/>
            </a:solidFill>
          </a:ln>
        </p:spPr>
      </p:pic>
    </p:spTree>
    <p:extLst>
      <p:ext uri="{BB962C8B-B14F-4D97-AF65-F5344CB8AC3E}">
        <p14:creationId xmlns:p14="http://schemas.microsoft.com/office/powerpoint/2010/main" val="306769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7291466" y="6288110"/>
            <a:ext cx="4809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11"/>
          <p:cNvSpPr txBox="1">
            <a:spLocks/>
          </p:cNvSpPr>
          <p:nvPr/>
        </p:nvSpPr>
        <p:spPr>
          <a:xfrm>
            <a:off x="1053580" y="205285"/>
            <a:ext cx="10164147" cy="1879450"/>
          </a:xfrm>
          <a:prstGeom prst="rect">
            <a:avLst/>
          </a:prstGeom>
        </p:spPr>
        <p:txBody>
          <a:bodyPr>
            <a:noAutofit/>
          </a:bodyPr>
          <a:lstStyle>
            <a:lvl1pPr algn="l" defTabSz="914400" rtl="0" eaLnBrk="1" latinLnBrk="0" hangingPunct="1">
              <a:lnSpc>
                <a:spcPct val="90000"/>
              </a:lnSpc>
              <a:spcBef>
                <a:spcPct val="0"/>
              </a:spcBef>
              <a:buNone/>
              <a:defRPr sz="4400" b="0" i="0" kern="1200" baseline="0">
                <a:solidFill>
                  <a:srgbClr val="003366"/>
                </a:solidFill>
                <a:latin typeface="Calibri" panose="020F0502020204030204" pitchFamily="34"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PEER</a:t>
            </a:r>
            <a:r>
              <a:rPr kumimoji="0" lang="en-US" sz="4800" b="0"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atient and Community </a:t>
            </a: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ngagement to </a:t>
            </a: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ducate </a:t>
            </a:r>
            <a:r>
              <a:rPr kumimoji="0" lang="en-US" sz="2800" b="1" i="0" u="none" strike="noStrike" kern="1200" cap="none" spc="0" normalizeH="0" baseline="0" noProof="0" dirty="0">
                <a:ln>
                  <a:noFill/>
                </a:ln>
                <a:solidFill>
                  <a:srgbClr val="78AAD6"/>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R</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esearchers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j-ea"/>
              <a:cs typeface="Times New Roman" panose="02020603050405020304" pitchFamily="18" charset="0"/>
            </a:endParaRPr>
          </a:p>
        </p:txBody>
      </p:sp>
      <p:grpSp>
        <p:nvGrpSpPr>
          <p:cNvPr id="49" name="Group 48"/>
          <p:cNvGrpSpPr/>
          <p:nvPr/>
        </p:nvGrpSpPr>
        <p:grpSpPr>
          <a:xfrm>
            <a:off x="289403" y="1980617"/>
            <a:ext cx="5669279" cy="1323439"/>
            <a:chOff x="6334737" y="2179485"/>
            <a:chExt cx="5669279" cy="1323439"/>
          </a:xfrm>
        </p:grpSpPr>
        <p:pic>
          <p:nvPicPr>
            <p:cNvPr id="27" name="Graphic 4" descr="Handshake with solid fill">
              <a:extLst>
                <a:ext uri="{FF2B5EF4-FFF2-40B4-BE49-F238E27FC236}">
                  <a16:creationId xmlns:a16="http://schemas.microsoft.com/office/drawing/2014/main" id="{3A0C89FF-A55D-3A4D-A1E0-ED2A17EAA4B0}"/>
                </a:ext>
              </a:extLst>
            </p:cNvPr>
            <p:cNvPicPr>
              <a:picLocks noChangeAspect="1"/>
            </p:cNvPicPr>
            <p:nvPr/>
          </p:nvPicPr>
          <p:blipFill>
            <a:blip r:embed="rId3">
              <a:biLevel thresh="75000"/>
              <a:extLst>
                <a:ext uri="{96DAC541-7B7A-43D3-8B79-37D633B846F1}">
                  <asvg:svgBlip xmlns:asvg="http://schemas.microsoft.com/office/drawing/2016/SVG/main" r:embed="rId4"/>
                </a:ext>
              </a:extLst>
            </a:blip>
            <a:stretch>
              <a:fillRect/>
            </a:stretch>
          </p:blipFill>
          <p:spPr>
            <a:xfrm>
              <a:off x="6334737" y="2459172"/>
              <a:ext cx="731520" cy="731520"/>
            </a:xfrm>
            <a:prstGeom prst="rect">
              <a:avLst/>
            </a:prstGeom>
          </p:spPr>
        </p:pic>
        <p:sp>
          <p:nvSpPr>
            <p:cNvPr id="41" name="Rounded Rectangle 40"/>
            <p:cNvSpPr/>
            <p:nvPr/>
          </p:nvSpPr>
          <p:spPr>
            <a:xfrm>
              <a:off x="7066256" y="2179485"/>
              <a:ext cx="4937760" cy="1323439"/>
            </a:xfrm>
            <a:prstGeom prst="roundRect">
              <a:avLst/>
            </a:prstGeom>
            <a:solidFill>
              <a:srgbClr val="78AA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8AAD6"/>
                  </a:solidFill>
                  <a:effectLst/>
                  <a:uLnTx/>
                  <a:uFillTx/>
                  <a:latin typeface="Calibri" panose="020F0502020204030204"/>
                  <a:ea typeface="Microsoft Sans Serif" panose="020B0604020202020204" pitchFamily="34" charset="0"/>
                  <a:cs typeface="Microsoft Sans Serif" panose="020B0604020202020204" pitchFamily="34" charset="0"/>
                </a:rPr>
                <a:t>PART</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nership</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between patients, advocates, community members, researchers, trainees, CRCE and community organizations.</a:t>
              </a:r>
            </a:p>
          </p:txBody>
        </p:sp>
      </p:grpSp>
      <p:grpSp>
        <p:nvGrpSpPr>
          <p:cNvPr id="48" name="Group 47"/>
          <p:cNvGrpSpPr/>
          <p:nvPr/>
        </p:nvGrpSpPr>
        <p:grpSpPr>
          <a:xfrm>
            <a:off x="289403" y="3433893"/>
            <a:ext cx="5669279" cy="1323439"/>
            <a:chOff x="6334737" y="3608088"/>
            <a:chExt cx="5669279" cy="1323439"/>
          </a:xfrm>
        </p:grpSpPr>
        <p:pic>
          <p:nvPicPr>
            <p:cNvPr id="29" name="Graphic 11" descr="Heart with solid fill">
              <a:extLst>
                <a:ext uri="{FF2B5EF4-FFF2-40B4-BE49-F238E27FC236}">
                  <a16:creationId xmlns:a16="http://schemas.microsoft.com/office/drawing/2014/main" id="{23EFA0D8-8626-5347-88EF-A2AD047D1F19}"/>
                </a:ext>
              </a:extLst>
            </p:cNvPr>
            <p:cNvPicPr>
              <a:picLocks noChangeAspect="1"/>
            </p:cNvPicPr>
            <p:nvPr/>
          </p:nvPicPr>
          <p:blipFill>
            <a:blip r:embed="rId5">
              <a:biLevel thresh="75000"/>
              <a:extLst>
                <a:ext uri="{96DAC541-7B7A-43D3-8B79-37D633B846F1}">
                  <asvg:svgBlip xmlns:asvg="http://schemas.microsoft.com/office/drawing/2016/SVG/main" r:embed="rId6"/>
                </a:ext>
              </a:extLst>
            </a:blip>
            <a:stretch>
              <a:fillRect/>
            </a:stretch>
          </p:blipFill>
          <p:spPr>
            <a:xfrm>
              <a:off x="6334737" y="3882144"/>
              <a:ext cx="731520" cy="731520"/>
            </a:xfrm>
            <a:prstGeom prst="rect">
              <a:avLst/>
            </a:prstGeom>
          </p:spPr>
        </p:pic>
        <p:sp>
          <p:nvSpPr>
            <p:cNvPr id="42" name="Rounded Rectangle 41"/>
            <p:cNvSpPr/>
            <p:nvPr/>
          </p:nvSpPr>
          <p:spPr>
            <a:xfrm>
              <a:off x="7066256" y="3608088"/>
              <a:ext cx="4937760" cy="1323439"/>
            </a:xfrm>
            <a:prstGeom prst="roundRect">
              <a:avLst/>
            </a:prstGeom>
            <a:solidFill>
              <a:srgbClr val="78AA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Expand the education of researchers and trainees to include the human element of cancer by engagement with patients and community members.</a:t>
              </a:r>
            </a:p>
          </p:txBody>
        </p:sp>
      </p:grpSp>
      <p:grpSp>
        <p:nvGrpSpPr>
          <p:cNvPr id="47" name="Group 46"/>
          <p:cNvGrpSpPr/>
          <p:nvPr/>
        </p:nvGrpSpPr>
        <p:grpSpPr>
          <a:xfrm>
            <a:off x="289402" y="4887169"/>
            <a:ext cx="5669280" cy="1323439"/>
            <a:chOff x="6334736" y="5086037"/>
            <a:chExt cx="5669280" cy="1323439"/>
          </a:xfrm>
        </p:grpSpPr>
        <p:pic>
          <p:nvPicPr>
            <p:cNvPr id="30" name="Graphic 13" descr="Neighborhood with solid fill">
              <a:extLst>
                <a:ext uri="{FF2B5EF4-FFF2-40B4-BE49-F238E27FC236}">
                  <a16:creationId xmlns:a16="http://schemas.microsoft.com/office/drawing/2014/main" id="{36495155-D8BD-B049-8642-01D53B1336CB}"/>
                </a:ext>
              </a:extLst>
            </p:cNvPr>
            <p:cNvPicPr>
              <a:picLocks noChangeAspect="1"/>
            </p:cNvPicPr>
            <p:nvPr/>
          </p:nvPicPr>
          <p:blipFill>
            <a:blip r:embed="rId7">
              <a:biLevel thresh="75000"/>
              <a:extLst>
                <a:ext uri="{96DAC541-7B7A-43D3-8B79-37D633B846F1}">
                  <asvg:svgBlip xmlns:asvg="http://schemas.microsoft.com/office/drawing/2016/SVG/main" r:embed="rId8"/>
                </a:ext>
              </a:extLst>
            </a:blip>
            <a:stretch>
              <a:fillRect/>
            </a:stretch>
          </p:blipFill>
          <p:spPr>
            <a:xfrm>
              <a:off x="6334736" y="5350363"/>
              <a:ext cx="731520" cy="731520"/>
            </a:xfrm>
            <a:prstGeom prst="rect">
              <a:avLst/>
            </a:prstGeom>
          </p:spPr>
        </p:pic>
        <p:sp>
          <p:nvSpPr>
            <p:cNvPr id="43" name="Rounded Rectangle 42"/>
            <p:cNvSpPr/>
            <p:nvPr/>
          </p:nvSpPr>
          <p:spPr>
            <a:xfrm>
              <a:off x="7066256" y="5086037"/>
              <a:ext cx="4937760" cy="1323439"/>
            </a:xfrm>
            <a:prstGeom prst="roundRect">
              <a:avLst/>
            </a:prstGeom>
            <a:solidFill>
              <a:srgbClr val="78AA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Instill a sense of responsibility to the public by preparing them for and providing outreach opportunities</a:t>
              </a:r>
            </a:p>
          </p:txBody>
        </p:sp>
      </p:gr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6969" y="2676760"/>
            <a:ext cx="2194560" cy="1461842"/>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4735" y="4160726"/>
            <a:ext cx="2600961" cy="146304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4735" y="2675562"/>
            <a:ext cx="2600960" cy="1463040"/>
          </a:xfrm>
          <a:prstGeom prst="rect">
            <a:avLst/>
          </a:prstGeom>
        </p:spPr>
      </p:pic>
      <p:sp>
        <p:nvSpPr>
          <p:cNvPr id="28" name="TextBox 27"/>
          <p:cNvSpPr txBox="1"/>
          <p:nvPr/>
        </p:nvSpPr>
        <p:spPr>
          <a:xfrm>
            <a:off x="6673811" y="1961568"/>
            <a:ext cx="19621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PEER Lectures</a:t>
            </a:r>
          </a:p>
        </p:txBody>
      </p:sp>
      <p:sp>
        <p:nvSpPr>
          <p:cNvPr id="31" name="TextBox 30"/>
          <p:cNvSpPr txBox="1"/>
          <p:nvPr/>
        </p:nvSpPr>
        <p:spPr>
          <a:xfrm>
            <a:off x="9375333" y="1951871"/>
            <a:ext cx="25969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PEER Engagements</a:t>
            </a:r>
          </a:p>
        </p:txBody>
      </p:sp>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t="22480" b="10769"/>
          <a:stretch/>
        </p:blipFill>
        <p:spPr>
          <a:xfrm>
            <a:off x="9516969" y="4279219"/>
            <a:ext cx="2194560" cy="1309987"/>
          </a:xfrm>
          <a:prstGeom prst="rect">
            <a:avLst/>
          </a:prstGeom>
        </p:spPr>
      </p:pic>
    </p:spTree>
    <p:extLst>
      <p:ext uri="{BB962C8B-B14F-4D97-AF65-F5344CB8AC3E}">
        <p14:creationId xmlns:p14="http://schemas.microsoft.com/office/powerpoint/2010/main" val="1670064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55270"/>
            <a:ext cx="11732491" cy="548640"/>
          </a:xfrm>
        </p:spPr>
        <p:txBody>
          <a:bodyPr>
            <a:noAutofit/>
          </a:bodyPr>
          <a:lstStyle/>
          <a:p>
            <a:r>
              <a:rPr lang="en-US" dirty="0">
                <a:solidFill>
                  <a:srgbClr val="78AAD6"/>
                </a:solidFill>
                <a:ea typeface="Microsoft Sans Serif" panose="020B0604020202020204" pitchFamily="34" charset="0"/>
                <a:cs typeface="Microsoft Sans Serif" panose="020B0604020202020204" pitchFamily="34" charset="0"/>
              </a:rPr>
              <a:t>PEER Outcomes</a:t>
            </a:r>
            <a:endParaRPr lang="en-US" sz="1800" dirty="0"/>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anose="020B0600070205080204" pitchFamily="34" charset="-128"/>
              <a:cs typeface="+mn-cs"/>
            </a:endParaRPr>
          </a:p>
        </p:txBody>
      </p:sp>
      <p:sp>
        <p:nvSpPr>
          <p:cNvPr id="11" name="Rounded Rectangle 10"/>
          <p:cNvSpPr/>
          <p:nvPr/>
        </p:nvSpPr>
        <p:spPr>
          <a:xfrm>
            <a:off x="4184042" y="1774618"/>
            <a:ext cx="3417769" cy="4394955"/>
          </a:xfrm>
          <a:prstGeom prst="roundRect">
            <a:avLst/>
          </a:prstGeom>
          <a:solidFill>
            <a:schemeClr val="bg1"/>
          </a:solid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PEER program will produce well-rounded researchers who are aware of translational potential of their research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Researchers who participate in the PEER program will be able to speak in community settings to enhance the scientific knowledge of society.</a:t>
            </a:r>
          </a:p>
        </p:txBody>
      </p:sp>
      <p:sp>
        <p:nvSpPr>
          <p:cNvPr id="12" name="Rounded Rectangle 11"/>
          <p:cNvSpPr/>
          <p:nvPr/>
        </p:nvSpPr>
        <p:spPr>
          <a:xfrm>
            <a:off x="4064125" y="1343346"/>
            <a:ext cx="3657600" cy="788623"/>
          </a:xfrm>
          <a:prstGeom prst="roundRect">
            <a:avLst/>
          </a:prstGeom>
          <a:solidFill>
            <a:schemeClr val="accent5">
              <a:lumMod val="20000"/>
              <a:lumOff val="80000"/>
            </a:schemeClr>
          </a:solidFill>
          <a:ln w="57150">
            <a:solidFill>
              <a:srgbClr val="003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Well-rounded training for researchers</a:t>
            </a:r>
          </a:p>
        </p:txBody>
      </p:sp>
      <p:sp>
        <p:nvSpPr>
          <p:cNvPr id="28" name="Rounded Rectangle 27"/>
          <p:cNvSpPr/>
          <p:nvPr/>
        </p:nvSpPr>
        <p:spPr>
          <a:xfrm>
            <a:off x="360384" y="1774619"/>
            <a:ext cx="3417769" cy="2524116"/>
          </a:xfrm>
          <a:prstGeom prst="roundRect">
            <a:avLst/>
          </a:prstGeom>
          <a:solidFill>
            <a:schemeClr val="bg1"/>
          </a:solid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Connect young researchers, patients, and community members for grant submission requiring consumer advocates, lay abstracts and translational potential.</a:t>
            </a:r>
          </a:p>
        </p:txBody>
      </p:sp>
      <p:sp>
        <p:nvSpPr>
          <p:cNvPr id="29" name="Rounded Rectangle 28"/>
          <p:cNvSpPr/>
          <p:nvPr/>
        </p:nvSpPr>
        <p:spPr>
          <a:xfrm>
            <a:off x="240467" y="1343346"/>
            <a:ext cx="3657600" cy="788623"/>
          </a:xfrm>
          <a:prstGeom prst="roundRect">
            <a:avLst/>
          </a:prstGeom>
          <a:solidFill>
            <a:schemeClr val="accent5">
              <a:lumMod val="20000"/>
              <a:lumOff val="80000"/>
            </a:schemeClr>
          </a:solidFill>
          <a:ln w="57150">
            <a:solidFill>
              <a:srgbClr val="003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Connections through engagement</a:t>
            </a:r>
          </a:p>
        </p:txBody>
      </p:sp>
      <p:sp>
        <p:nvSpPr>
          <p:cNvPr id="31" name="Rounded Rectangle 30"/>
          <p:cNvSpPr/>
          <p:nvPr/>
        </p:nvSpPr>
        <p:spPr>
          <a:xfrm>
            <a:off x="8127617" y="1774619"/>
            <a:ext cx="3417769" cy="1882984"/>
          </a:xfrm>
          <a:prstGeom prst="roundRect">
            <a:avLst/>
          </a:prstGeom>
          <a:solidFill>
            <a:schemeClr val="bg1"/>
          </a:solid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Patients and community members who participate in the PEER program will appreciate the complexity of the research process.</a:t>
            </a:r>
          </a:p>
        </p:txBody>
      </p:sp>
      <p:sp>
        <p:nvSpPr>
          <p:cNvPr id="32" name="Rounded Rectangle 31"/>
          <p:cNvSpPr/>
          <p:nvPr/>
        </p:nvSpPr>
        <p:spPr>
          <a:xfrm>
            <a:off x="8007700" y="1343346"/>
            <a:ext cx="3657600" cy="788623"/>
          </a:xfrm>
          <a:prstGeom prst="roundRect">
            <a:avLst/>
          </a:prstGeom>
          <a:solidFill>
            <a:schemeClr val="accent5">
              <a:lumMod val="20000"/>
              <a:lumOff val="80000"/>
            </a:schemeClr>
          </a:solidFill>
          <a:ln w="57150">
            <a:solidFill>
              <a:srgbClr val="003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Appreciation of research</a:t>
            </a:r>
          </a:p>
        </p:txBody>
      </p:sp>
      <p:pic>
        <p:nvPicPr>
          <p:cNvPr id="5" name="Picture 4"/>
          <p:cNvPicPr>
            <a:picLocks noChangeAspect="1"/>
          </p:cNvPicPr>
          <p:nvPr/>
        </p:nvPicPr>
        <p:blipFill rotWithShape="1">
          <a:blip r:embed="rId3"/>
          <a:srcRect t="24270" b="17449"/>
          <a:stretch/>
        </p:blipFill>
        <p:spPr>
          <a:xfrm>
            <a:off x="459176" y="4414346"/>
            <a:ext cx="3365284" cy="1755227"/>
          </a:xfrm>
          <a:prstGeom prst="rect">
            <a:avLst/>
          </a:prstGeom>
          <a:ln w="38100">
            <a:solidFill>
              <a:srgbClr val="92D050"/>
            </a:solidFill>
          </a:ln>
        </p:spPr>
      </p:pic>
      <p:pic>
        <p:nvPicPr>
          <p:cNvPr id="3" name="Picture 2"/>
          <p:cNvPicPr>
            <a:picLocks noChangeAspect="1"/>
          </p:cNvPicPr>
          <p:nvPr/>
        </p:nvPicPr>
        <p:blipFill>
          <a:blip r:embed="rId4"/>
          <a:stretch>
            <a:fillRect/>
          </a:stretch>
        </p:blipFill>
        <p:spPr>
          <a:xfrm>
            <a:off x="8127617" y="3768437"/>
            <a:ext cx="3441770" cy="2314928"/>
          </a:xfrm>
          <a:prstGeom prst="rect">
            <a:avLst/>
          </a:prstGeom>
          <a:ln w="38100">
            <a:solidFill>
              <a:srgbClr val="92D050"/>
            </a:solidFill>
          </a:ln>
        </p:spPr>
      </p:pic>
    </p:spTree>
    <p:extLst>
      <p:ext uri="{BB962C8B-B14F-4D97-AF65-F5344CB8AC3E}">
        <p14:creationId xmlns:p14="http://schemas.microsoft.com/office/powerpoint/2010/main" val="4206733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16D6-5E2B-48FF-B1A3-6B85B68AF118}"/>
              </a:ext>
            </a:extLst>
          </p:cNvPr>
          <p:cNvSpPr>
            <a:spLocks noGrp="1"/>
          </p:cNvSpPr>
          <p:nvPr>
            <p:ph type="title"/>
          </p:nvPr>
        </p:nvSpPr>
        <p:spPr/>
        <p:txBody>
          <a:bodyPr>
            <a:normAutofit fontScale="90000"/>
          </a:bodyPr>
          <a:lstStyle/>
          <a:p>
            <a:r>
              <a:rPr lang="en-US">
                <a:cs typeface="Arial"/>
              </a:rPr>
              <a:t>UNC Lineberger Advocates Collaborate with Researchers and Providers</a:t>
            </a:r>
            <a:endParaRPr lang="en-US"/>
          </a:p>
        </p:txBody>
      </p:sp>
      <p:sp>
        <p:nvSpPr>
          <p:cNvPr id="4" name="Slide Number Placeholder 3">
            <a:extLst>
              <a:ext uri="{FF2B5EF4-FFF2-40B4-BE49-F238E27FC236}">
                <a16:creationId xmlns:a16="http://schemas.microsoft.com/office/drawing/2014/main" id="{54E69AB0-4893-42E6-8606-4B359ECD0355}"/>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pic>
        <p:nvPicPr>
          <p:cNvPr id="3" name="Picture 5" descr="Timeline&#10;&#10;Description automatically generated">
            <a:extLst>
              <a:ext uri="{FF2B5EF4-FFF2-40B4-BE49-F238E27FC236}">
                <a16:creationId xmlns:a16="http://schemas.microsoft.com/office/drawing/2014/main" id="{E288AAF5-E392-438E-9C4F-BAA896D6C4E1}"/>
              </a:ext>
            </a:extLst>
          </p:cNvPr>
          <p:cNvPicPr>
            <a:picLocks noChangeAspect="1"/>
          </p:cNvPicPr>
          <p:nvPr/>
        </p:nvPicPr>
        <p:blipFill>
          <a:blip r:embed="rId3"/>
          <a:stretch>
            <a:fillRect/>
          </a:stretch>
        </p:blipFill>
        <p:spPr>
          <a:xfrm>
            <a:off x="1307439" y="1435836"/>
            <a:ext cx="9676207" cy="4806512"/>
          </a:xfrm>
          <a:prstGeom prst="rect">
            <a:avLst/>
          </a:prstGeom>
        </p:spPr>
      </p:pic>
      <p:sp>
        <p:nvSpPr>
          <p:cNvPr id="8" name="TextBox 7">
            <a:extLst>
              <a:ext uri="{FF2B5EF4-FFF2-40B4-BE49-F238E27FC236}">
                <a16:creationId xmlns:a16="http://schemas.microsoft.com/office/drawing/2014/main" id="{2D5E9469-C05C-4E8F-910C-CEC2A240FF80}"/>
              </a:ext>
            </a:extLst>
          </p:cNvPr>
          <p:cNvSpPr txBox="1"/>
          <p:nvPr/>
        </p:nvSpPr>
        <p:spPr>
          <a:xfrm>
            <a:off x="10050" y="1014884"/>
            <a:ext cx="121718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ＭＳ Ｐゴシック"/>
                <a:cs typeface="Arial"/>
              </a:rPr>
              <a:t>Over 50 advocates representing communities across NC contribute to research and programs.</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45100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92121A84-EA72-499B-8306-C277B6E083B5}"/>
              </a:ext>
            </a:extLst>
          </p:cNvPr>
          <p:cNvSpPr>
            <a:spLocks noGrp="1"/>
          </p:cNvSpPr>
          <p:nvPr>
            <p:ph type="sldNum" sz="quarter" idx="4"/>
          </p:nvPr>
        </p:nvSpPr>
        <p:spPr>
          <a:xfrm>
            <a:off x="7291466" y="6356350"/>
            <a:ext cx="480934" cy="365125"/>
          </a:xfrm>
        </p:spPr>
        <p:txBody>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4478D493-9D1A-5E47-80BE-EDA6678EBF5F}"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ts val="600"/>
                </a:spcAft>
                <a:buClrTx/>
                <a:buSzTx/>
                <a:buFontTx/>
                <a:buNone/>
                <a:tabLst/>
                <a:defRPr/>
              </a:pPr>
              <a:t>44</a:t>
            </a:fld>
            <a:endPar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333495" y="2146530"/>
            <a:ext cx="4486900" cy="2024458"/>
          </a:xfrm>
          <a:prstGeom prst="rect">
            <a:avLst/>
          </a:prstGeom>
        </p:spPr>
      </p:pic>
      <p:sp>
        <p:nvSpPr>
          <p:cNvPr id="2" name="TextBox 1"/>
          <p:cNvSpPr txBox="1"/>
          <p:nvPr/>
        </p:nvSpPr>
        <p:spPr>
          <a:xfrm>
            <a:off x="788635" y="685800"/>
            <a:ext cx="3039102"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4B9CD3"/>
                </a:solidFill>
                <a:effectLst/>
                <a:uLnTx/>
                <a:uFillTx/>
                <a:latin typeface="Calibri" panose="020F0502020204030204"/>
                <a:ea typeface="ＭＳ Ｐゴシック" panose="020B0600070205080204" pitchFamily="34" charset="-128"/>
                <a:cs typeface="+mn-cs"/>
              </a:rPr>
              <a:t>Questions?</a:t>
            </a:r>
          </a:p>
        </p:txBody>
      </p:sp>
      <p:sp>
        <p:nvSpPr>
          <p:cNvPr id="4" name="TextBox 3"/>
          <p:cNvSpPr txBox="1"/>
          <p:nvPr/>
        </p:nvSpPr>
        <p:spPr>
          <a:xfrm>
            <a:off x="872933" y="4599920"/>
            <a:ext cx="3221908" cy="19389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B9CD3"/>
                </a:solidFill>
                <a:effectLst/>
                <a:uLnTx/>
                <a:uFillTx/>
                <a:latin typeface="Calibri" panose="020F0502020204030204"/>
                <a:ea typeface="ＭＳ Ｐゴシック" panose="020B0600070205080204" pitchFamily="34" charset="-128"/>
                <a:cs typeface="+mn-cs"/>
              </a:rPr>
              <a:t>Contact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PARTinfo@med.unc.edu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PEERinfo@med.unc.edu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paspears@med.unc.edu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p>
        </p:txBody>
      </p:sp>
      <p:pic>
        <p:nvPicPr>
          <p:cNvPr id="8" name="Picture 7"/>
          <p:cNvPicPr>
            <a:picLocks noChangeAspect="1"/>
          </p:cNvPicPr>
          <p:nvPr/>
        </p:nvPicPr>
        <p:blipFill>
          <a:blip r:embed="rId3"/>
          <a:stretch>
            <a:fillRect/>
          </a:stretch>
        </p:blipFill>
        <p:spPr>
          <a:xfrm>
            <a:off x="5204337" y="1231900"/>
            <a:ext cx="6682863" cy="4456112"/>
          </a:xfrm>
          <a:prstGeom prst="rect">
            <a:avLst/>
          </a:prstGeom>
        </p:spPr>
      </p:pic>
    </p:spTree>
    <p:extLst>
      <p:ext uri="{BB962C8B-B14F-4D97-AF65-F5344CB8AC3E}">
        <p14:creationId xmlns:p14="http://schemas.microsoft.com/office/powerpoint/2010/main" val="834390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NCI definition of a research advocate (2011)</a:t>
            </a:r>
          </a:p>
        </p:txBody>
      </p:sp>
      <p:sp>
        <p:nvSpPr>
          <p:cNvPr id="4" name="Rounded Rectangle 3"/>
          <p:cNvSpPr/>
          <p:nvPr/>
        </p:nvSpPr>
        <p:spPr>
          <a:xfrm>
            <a:off x="439190" y="1310640"/>
            <a:ext cx="6360196" cy="4656463"/>
          </a:xfrm>
          <a:prstGeom prst="roundRect">
            <a:avLst/>
          </a:prstGeom>
          <a:solidFill>
            <a:schemeClr val="accent5">
              <a:lumMod val="40000"/>
              <a:lumOff val="6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Someone who brings a nonscientific viewpoint to the research process and communicates a collective patient perspective.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 collective patient perspective is created when a person has knowledge of multiple disease experiences and conveys this collective perspective rather than his or her own exclusive experience</a:t>
            </a:r>
          </a:p>
        </p:txBody>
      </p:sp>
      <p:sp>
        <p:nvSpPr>
          <p:cNvPr id="6" name="TextBox 5"/>
          <p:cNvSpPr txBox="1"/>
          <p:nvPr/>
        </p:nvSpPr>
        <p:spPr>
          <a:xfrm>
            <a:off x="914400" y="6180463"/>
            <a:ext cx="2532185" cy="57708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REF: Advocates in Research Working Group. Recommendations. (National Cancer Institute, Bethesda, MD, 2011)</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Rounded Rectangle 4"/>
          <p:cNvSpPr/>
          <p:nvPr/>
        </p:nvSpPr>
        <p:spPr>
          <a:xfrm>
            <a:off x="7090715" y="3065266"/>
            <a:ext cx="1371600" cy="1369701"/>
          </a:xfrm>
          <a:prstGeom prst="roundRect">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7226934" y="3212426"/>
            <a:ext cx="1043177" cy="1043177"/>
          </a:xfrm>
          <a:prstGeom prst="rect">
            <a:avLst/>
          </a:prstGeom>
        </p:spPr>
      </p:pic>
      <p:sp>
        <p:nvSpPr>
          <p:cNvPr id="8" name="Rounded Rectangle 7"/>
          <p:cNvSpPr/>
          <p:nvPr/>
        </p:nvSpPr>
        <p:spPr>
          <a:xfrm>
            <a:off x="7090715" y="1396251"/>
            <a:ext cx="1371600" cy="1369701"/>
          </a:xfrm>
          <a:prstGeom prst="roundRect">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170819" y="1511962"/>
            <a:ext cx="1155406" cy="1151795"/>
          </a:xfrm>
          <a:prstGeom prst="rect">
            <a:avLst/>
          </a:prstGeom>
        </p:spPr>
      </p:pic>
      <p:sp>
        <p:nvSpPr>
          <p:cNvPr id="10" name="Rounded Rectangle 9"/>
          <p:cNvSpPr/>
          <p:nvPr/>
        </p:nvSpPr>
        <p:spPr>
          <a:xfrm>
            <a:off x="7090715" y="4738079"/>
            <a:ext cx="1371600" cy="1369701"/>
          </a:xfrm>
          <a:prstGeom prst="roundRect">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7291283" y="5029717"/>
            <a:ext cx="914479" cy="914479"/>
          </a:xfrm>
          <a:prstGeom prst="rect">
            <a:avLst/>
          </a:prstGeom>
        </p:spPr>
      </p:pic>
      <p:sp>
        <p:nvSpPr>
          <p:cNvPr id="3" name="TextBox 2"/>
          <p:cNvSpPr txBox="1"/>
          <p:nvPr/>
        </p:nvSpPr>
        <p:spPr>
          <a:xfrm>
            <a:off x="8662883" y="1629600"/>
            <a:ext cx="2989385" cy="830997"/>
          </a:xfrm>
          <a:prstGeom prst="rect">
            <a:avLst/>
          </a:prstGeom>
          <a:noFill/>
        </p:spPr>
        <p:txBody>
          <a:bodyPr wrap="square" rtlCol="0">
            <a:spAutoFit/>
          </a:bodyPr>
          <a:lstStyle/>
          <a:p>
            <a:r>
              <a:rPr lang="en-US" dirty="0"/>
              <a:t>Collective Patient Perspective</a:t>
            </a:r>
          </a:p>
        </p:txBody>
      </p:sp>
      <p:sp>
        <p:nvSpPr>
          <p:cNvPr id="12" name="TextBox 11"/>
          <p:cNvSpPr txBox="1"/>
          <p:nvPr/>
        </p:nvSpPr>
        <p:spPr>
          <a:xfrm>
            <a:off x="8663353" y="3503181"/>
            <a:ext cx="2989385" cy="461665"/>
          </a:xfrm>
          <a:prstGeom prst="rect">
            <a:avLst/>
          </a:prstGeom>
          <a:noFill/>
        </p:spPr>
        <p:txBody>
          <a:bodyPr wrap="square" rtlCol="0">
            <a:spAutoFit/>
          </a:bodyPr>
          <a:lstStyle/>
          <a:p>
            <a:r>
              <a:rPr lang="en-US" dirty="0"/>
              <a:t>Broad Impact</a:t>
            </a:r>
          </a:p>
        </p:txBody>
      </p:sp>
      <p:sp>
        <p:nvSpPr>
          <p:cNvPr id="13" name="TextBox 12"/>
          <p:cNvSpPr txBox="1"/>
          <p:nvPr/>
        </p:nvSpPr>
        <p:spPr>
          <a:xfrm>
            <a:off x="8662883" y="5007430"/>
            <a:ext cx="3235570" cy="830997"/>
          </a:xfrm>
          <a:prstGeom prst="rect">
            <a:avLst/>
          </a:prstGeom>
          <a:noFill/>
        </p:spPr>
        <p:txBody>
          <a:bodyPr wrap="square" rtlCol="0">
            <a:spAutoFit/>
          </a:bodyPr>
          <a:lstStyle/>
          <a:p>
            <a:r>
              <a:rPr lang="en-US" dirty="0"/>
              <a:t>Interested in Science, NOT a Scientist</a:t>
            </a:r>
          </a:p>
        </p:txBody>
      </p:sp>
    </p:spTree>
    <p:extLst>
      <p:ext uri="{BB962C8B-B14F-4D97-AF65-F5344CB8AC3E}">
        <p14:creationId xmlns:p14="http://schemas.microsoft.com/office/powerpoint/2010/main" val="35726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small" dirty="0"/>
              <a:t>Why</a:t>
            </a:r>
            <a:r>
              <a:rPr lang="en-US" dirty="0"/>
              <a:t> involve patient advocates?</a:t>
            </a:r>
          </a:p>
        </p:txBody>
      </p:sp>
      <p:sp>
        <p:nvSpPr>
          <p:cNvPr id="4" name="Content Placeholder 2"/>
          <p:cNvSpPr>
            <a:spLocks noGrp="1"/>
          </p:cNvSpPr>
          <p:nvPr>
            <p:ph idx="1"/>
          </p:nvPr>
        </p:nvSpPr>
        <p:spPr>
          <a:xfrm>
            <a:off x="419100" y="1513390"/>
            <a:ext cx="11233638" cy="1253256"/>
          </a:xfrm>
          <a:ln>
            <a:solidFill>
              <a:srgbClr val="00B050"/>
            </a:solidFill>
          </a:ln>
        </p:spPr>
        <p:txBody>
          <a:bodyPr/>
          <a:lstStyle/>
          <a:p>
            <a:pPr marL="0" indent="0">
              <a:buNone/>
              <a:defRPr/>
            </a:pPr>
            <a:r>
              <a:rPr lang="en-US" sz="3600" b="0" dirty="0">
                <a:ea typeface="+mj-ea"/>
                <a:cs typeface="Times New Roman" panose="02020603050405020304" pitchFamily="18" charset="0"/>
              </a:rPr>
              <a:t>The Perception of </a:t>
            </a:r>
            <a:r>
              <a:rPr lang="en-US" sz="3600" dirty="0">
                <a:solidFill>
                  <a:srgbClr val="4B9CD3"/>
                </a:solidFill>
                <a:ea typeface="+mj-ea"/>
                <a:cs typeface="Times New Roman" panose="02020603050405020304" pitchFamily="18" charset="0"/>
              </a:rPr>
              <a:t>Value</a:t>
            </a:r>
          </a:p>
          <a:p>
            <a:pPr marL="0" indent="0">
              <a:buNone/>
              <a:defRPr/>
            </a:pPr>
            <a:r>
              <a:rPr lang="en-US" sz="2800" b="0" dirty="0">
                <a:solidFill>
                  <a:srgbClr val="FF0000"/>
                </a:solidFill>
              </a:rPr>
              <a:t>Different stakeholders may have different perspectives about value</a:t>
            </a:r>
          </a:p>
          <a:p>
            <a:pPr marL="0" indent="0">
              <a:buNone/>
              <a:defRPr/>
            </a:pPr>
            <a:endParaRPr lang="en-US" sz="700" b="0" dirty="0">
              <a:solidFill>
                <a:srgbClr val="800000"/>
              </a:solidFill>
            </a:endParaRPr>
          </a:p>
        </p:txBody>
      </p:sp>
      <p:sp>
        <p:nvSpPr>
          <p:cNvPr id="5" name="Rounded Rectangle 4"/>
          <p:cNvSpPr/>
          <p:nvPr/>
        </p:nvSpPr>
        <p:spPr>
          <a:xfrm>
            <a:off x="1233860" y="3267029"/>
            <a:ext cx="3692770" cy="52753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Government/non-profit</a:t>
            </a:r>
          </a:p>
        </p:txBody>
      </p:sp>
      <p:sp>
        <p:nvSpPr>
          <p:cNvPr id="6" name="Rounded Rectangle 5"/>
          <p:cNvSpPr/>
          <p:nvPr/>
        </p:nvSpPr>
        <p:spPr>
          <a:xfrm>
            <a:off x="6283565" y="3267029"/>
            <a:ext cx="3692770" cy="52753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Pharmaceutical Industry</a:t>
            </a:r>
          </a:p>
        </p:txBody>
      </p:sp>
      <p:sp>
        <p:nvSpPr>
          <p:cNvPr id="7" name="Rounded Rectangle 6"/>
          <p:cNvSpPr/>
          <p:nvPr/>
        </p:nvSpPr>
        <p:spPr>
          <a:xfrm>
            <a:off x="1233860" y="4007077"/>
            <a:ext cx="3692770" cy="52753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Individual</a:t>
            </a:r>
          </a:p>
        </p:txBody>
      </p:sp>
      <p:sp>
        <p:nvSpPr>
          <p:cNvPr id="8" name="Rounded Rectangle 7"/>
          <p:cNvSpPr/>
          <p:nvPr/>
        </p:nvSpPr>
        <p:spPr>
          <a:xfrm>
            <a:off x="6283565" y="4007077"/>
            <a:ext cx="3692770" cy="52753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Population</a:t>
            </a:r>
          </a:p>
        </p:txBody>
      </p:sp>
      <p:sp>
        <p:nvSpPr>
          <p:cNvPr id="9" name="Rounded Rectangle 8"/>
          <p:cNvSpPr/>
          <p:nvPr/>
        </p:nvSpPr>
        <p:spPr>
          <a:xfrm>
            <a:off x="1233860" y="4747125"/>
            <a:ext cx="3692770" cy="52753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Researcher</a:t>
            </a:r>
          </a:p>
        </p:txBody>
      </p:sp>
      <p:sp>
        <p:nvSpPr>
          <p:cNvPr id="10" name="Rounded Rectangle 9"/>
          <p:cNvSpPr/>
          <p:nvPr/>
        </p:nvSpPr>
        <p:spPr>
          <a:xfrm>
            <a:off x="6283565" y="4747125"/>
            <a:ext cx="3692770" cy="52753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Society</a:t>
            </a:r>
          </a:p>
        </p:txBody>
      </p:sp>
      <p:sp>
        <p:nvSpPr>
          <p:cNvPr id="11" name="Rounded Rectangle 10"/>
          <p:cNvSpPr/>
          <p:nvPr/>
        </p:nvSpPr>
        <p:spPr>
          <a:xfrm>
            <a:off x="1233860" y="5487173"/>
            <a:ext cx="3692770" cy="52753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Patient</a:t>
            </a:r>
          </a:p>
        </p:txBody>
      </p:sp>
      <p:sp>
        <p:nvSpPr>
          <p:cNvPr id="12" name="Rounded Rectangle 11"/>
          <p:cNvSpPr/>
          <p:nvPr/>
        </p:nvSpPr>
        <p:spPr>
          <a:xfrm>
            <a:off x="6283565" y="5487173"/>
            <a:ext cx="3692770" cy="52753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Physician</a:t>
            </a:r>
          </a:p>
        </p:txBody>
      </p:sp>
      <p:grpSp>
        <p:nvGrpSpPr>
          <p:cNvPr id="13" name="Group 12"/>
          <p:cNvGrpSpPr/>
          <p:nvPr/>
        </p:nvGrpSpPr>
        <p:grpSpPr>
          <a:xfrm>
            <a:off x="5076093" y="3387969"/>
            <a:ext cx="973016" cy="368916"/>
            <a:chOff x="5076093" y="3387969"/>
            <a:chExt cx="973016" cy="368916"/>
          </a:xfrm>
        </p:grpSpPr>
        <p:sp>
          <p:nvSpPr>
            <p:cNvPr id="14" name="Left-Right Arrow 13"/>
            <p:cNvSpPr/>
            <p:nvPr/>
          </p:nvSpPr>
          <p:spPr>
            <a:xfrm>
              <a:off x="5076093" y="3387969"/>
              <a:ext cx="973016" cy="368916"/>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TextBox 14"/>
            <p:cNvSpPr txBox="1"/>
            <p:nvPr/>
          </p:nvSpPr>
          <p:spPr>
            <a:xfrm>
              <a:off x="5339324" y="3387969"/>
              <a:ext cx="470000" cy="338554"/>
            </a:xfrm>
            <a:prstGeom prst="rect">
              <a:avLst/>
            </a:prstGeom>
            <a:noFill/>
          </p:spPr>
          <p:txBody>
            <a:bodyPr wrap="none" rtlCol="0">
              <a:spAutoFit/>
            </a:bodyPr>
            <a:lstStyle/>
            <a:p>
              <a:r>
                <a:rPr lang="en-US" sz="1600" b="1" dirty="0">
                  <a:solidFill>
                    <a:schemeClr val="bg1"/>
                  </a:solidFill>
                </a:rPr>
                <a:t>vs.</a:t>
              </a:r>
            </a:p>
          </p:txBody>
        </p:sp>
      </p:grpSp>
      <p:grpSp>
        <p:nvGrpSpPr>
          <p:cNvPr id="16" name="Group 15"/>
          <p:cNvGrpSpPr/>
          <p:nvPr/>
        </p:nvGrpSpPr>
        <p:grpSpPr>
          <a:xfrm>
            <a:off x="5076093" y="4086388"/>
            <a:ext cx="973016" cy="368916"/>
            <a:chOff x="5076093" y="3387969"/>
            <a:chExt cx="973016" cy="368916"/>
          </a:xfrm>
        </p:grpSpPr>
        <p:sp>
          <p:nvSpPr>
            <p:cNvPr id="17" name="Left-Right Arrow 16"/>
            <p:cNvSpPr/>
            <p:nvPr/>
          </p:nvSpPr>
          <p:spPr>
            <a:xfrm>
              <a:off x="5076093" y="3387969"/>
              <a:ext cx="973016" cy="368916"/>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TextBox 17"/>
            <p:cNvSpPr txBox="1"/>
            <p:nvPr/>
          </p:nvSpPr>
          <p:spPr>
            <a:xfrm>
              <a:off x="5339324" y="3387969"/>
              <a:ext cx="470000" cy="338554"/>
            </a:xfrm>
            <a:prstGeom prst="rect">
              <a:avLst/>
            </a:prstGeom>
            <a:noFill/>
          </p:spPr>
          <p:txBody>
            <a:bodyPr wrap="none" rtlCol="0">
              <a:spAutoFit/>
            </a:bodyPr>
            <a:lstStyle/>
            <a:p>
              <a:r>
                <a:rPr lang="en-US" sz="1600" b="1" dirty="0">
                  <a:solidFill>
                    <a:schemeClr val="bg1"/>
                  </a:solidFill>
                </a:rPr>
                <a:t>vs.</a:t>
              </a:r>
            </a:p>
          </p:txBody>
        </p:sp>
      </p:grpSp>
      <p:grpSp>
        <p:nvGrpSpPr>
          <p:cNvPr id="19" name="Group 18"/>
          <p:cNvGrpSpPr/>
          <p:nvPr/>
        </p:nvGrpSpPr>
        <p:grpSpPr>
          <a:xfrm>
            <a:off x="5118590" y="4826436"/>
            <a:ext cx="973016" cy="368916"/>
            <a:chOff x="5076093" y="3387969"/>
            <a:chExt cx="973016" cy="368916"/>
          </a:xfrm>
        </p:grpSpPr>
        <p:sp>
          <p:nvSpPr>
            <p:cNvPr id="20" name="Left-Right Arrow 19"/>
            <p:cNvSpPr/>
            <p:nvPr/>
          </p:nvSpPr>
          <p:spPr>
            <a:xfrm>
              <a:off x="5076093" y="3387969"/>
              <a:ext cx="973016" cy="368916"/>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 name="TextBox 20"/>
            <p:cNvSpPr txBox="1"/>
            <p:nvPr/>
          </p:nvSpPr>
          <p:spPr>
            <a:xfrm>
              <a:off x="5339324" y="3387969"/>
              <a:ext cx="470000" cy="338554"/>
            </a:xfrm>
            <a:prstGeom prst="rect">
              <a:avLst/>
            </a:prstGeom>
            <a:noFill/>
          </p:spPr>
          <p:txBody>
            <a:bodyPr wrap="none" rtlCol="0">
              <a:spAutoFit/>
            </a:bodyPr>
            <a:lstStyle/>
            <a:p>
              <a:r>
                <a:rPr lang="en-US" sz="1600" b="1" dirty="0">
                  <a:solidFill>
                    <a:schemeClr val="bg1"/>
                  </a:solidFill>
                </a:rPr>
                <a:t>vs.</a:t>
              </a:r>
            </a:p>
          </p:txBody>
        </p:sp>
      </p:grpSp>
      <p:grpSp>
        <p:nvGrpSpPr>
          <p:cNvPr id="22" name="Group 21"/>
          <p:cNvGrpSpPr/>
          <p:nvPr/>
        </p:nvGrpSpPr>
        <p:grpSpPr>
          <a:xfrm>
            <a:off x="5087816" y="5566484"/>
            <a:ext cx="973016" cy="368916"/>
            <a:chOff x="5076093" y="3387969"/>
            <a:chExt cx="973016" cy="368916"/>
          </a:xfrm>
        </p:grpSpPr>
        <p:sp>
          <p:nvSpPr>
            <p:cNvPr id="23" name="Left-Right Arrow 22"/>
            <p:cNvSpPr/>
            <p:nvPr/>
          </p:nvSpPr>
          <p:spPr>
            <a:xfrm>
              <a:off x="5076093" y="3387969"/>
              <a:ext cx="973016" cy="368916"/>
            </a:xfrm>
            <a:prstGeom prst="lef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TextBox 23"/>
            <p:cNvSpPr txBox="1"/>
            <p:nvPr/>
          </p:nvSpPr>
          <p:spPr>
            <a:xfrm>
              <a:off x="5339324" y="3387969"/>
              <a:ext cx="470000" cy="338554"/>
            </a:xfrm>
            <a:prstGeom prst="rect">
              <a:avLst/>
            </a:prstGeom>
            <a:noFill/>
          </p:spPr>
          <p:txBody>
            <a:bodyPr wrap="none" rtlCol="0">
              <a:spAutoFit/>
            </a:bodyPr>
            <a:lstStyle/>
            <a:p>
              <a:r>
                <a:rPr lang="en-US" sz="1600" b="1" dirty="0">
                  <a:solidFill>
                    <a:schemeClr val="bg1"/>
                  </a:solidFill>
                </a:rPr>
                <a:t>vs.</a:t>
              </a:r>
            </a:p>
          </p:txBody>
        </p:sp>
      </p:grpSp>
      <p:grpSp>
        <p:nvGrpSpPr>
          <p:cNvPr id="27" name="Group 26"/>
          <p:cNvGrpSpPr/>
          <p:nvPr/>
        </p:nvGrpSpPr>
        <p:grpSpPr>
          <a:xfrm>
            <a:off x="10864350" y="0"/>
            <a:ext cx="1133644" cy="1097280"/>
            <a:chOff x="9258288" y="193648"/>
            <a:chExt cx="1133644" cy="1097280"/>
          </a:xfrm>
        </p:grpSpPr>
        <p:sp>
          <p:nvSpPr>
            <p:cNvPr id="26" name="Oval 25"/>
            <p:cNvSpPr/>
            <p:nvPr/>
          </p:nvSpPr>
          <p:spPr>
            <a:xfrm>
              <a:off x="9276470" y="193648"/>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25" name="TextBox 24"/>
            <p:cNvSpPr txBox="1"/>
            <p:nvPr/>
          </p:nvSpPr>
          <p:spPr>
            <a:xfrm>
              <a:off x="9258288" y="419123"/>
              <a:ext cx="1133644" cy="646331"/>
            </a:xfrm>
            <a:prstGeom prst="rect">
              <a:avLst/>
            </a:prstGeom>
            <a:noFill/>
          </p:spPr>
          <p:txBody>
            <a:bodyPr wrap="none" rtlCol="0">
              <a:spAutoFit/>
            </a:bodyPr>
            <a:lstStyle/>
            <a:p>
              <a:r>
                <a:rPr lang="en-US" sz="3600" b="1" cap="small" dirty="0">
                  <a:solidFill>
                    <a:schemeClr val="bg1"/>
                  </a:solidFill>
                </a:rPr>
                <a:t>Why</a:t>
              </a:r>
              <a:endParaRPr lang="en-US" sz="3600" dirty="0">
                <a:solidFill>
                  <a:schemeClr val="bg1"/>
                </a:solidFill>
              </a:endParaRPr>
            </a:p>
          </p:txBody>
        </p:sp>
      </p:grpSp>
    </p:spTree>
    <p:extLst>
      <p:ext uri="{BB962C8B-B14F-4D97-AF65-F5344CB8AC3E}">
        <p14:creationId xmlns:p14="http://schemas.microsoft.com/office/powerpoint/2010/main" val="214290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loud 23"/>
          <p:cNvSpPr/>
          <p:nvPr/>
        </p:nvSpPr>
        <p:spPr>
          <a:xfrm>
            <a:off x="7462008" y="1358085"/>
            <a:ext cx="2009696" cy="1168400"/>
          </a:xfrm>
          <a:prstGeom prst="cloud">
            <a:avLst/>
          </a:prstGeom>
          <a:solidFill>
            <a:schemeClr val="accent2">
              <a:lumMod val="20000"/>
              <a:lumOff val="80000"/>
            </a:schemeClr>
          </a:solidFill>
          <a:ln w="28575">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3200" dirty="0">
                <a:solidFill>
                  <a:srgbClr val="003366"/>
                </a:solidFill>
                <a:latin typeface="Century Gothic"/>
              </a:rPr>
              <a:t>Cure</a:t>
            </a:r>
          </a:p>
        </p:txBody>
      </p:sp>
      <p:sp>
        <p:nvSpPr>
          <p:cNvPr id="4" name="Title 3"/>
          <p:cNvSpPr>
            <a:spLocks noGrp="1"/>
          </p:cNvSpPr>
          <p:nvPr>
            <p:ph type="title"/>
          </p:nvPr>
        </p:nvSpPr>
        <p:spPr>
          <a:xfrm>
            <a:off x="2000693" y="145567"/>
            <a:ext cx="8229600" cy="1143000"/>
          </a:xfrm>
          <a:noFill/>
        </p:spPr>
        <p:txBody>
          <a:bodyPr rtlCol="0">
            <a:noAutofit/>
          </a:bodyPr>
          <a:lstStyle/>
          <a:p>
            <a:pPr algn="ctr">
              <a:defRPr/>
            </a:pPr>
            <a:r>
              <a:rPr lang="en-US" sz="4000" dirty="0">
                <a:solidFill>
                  <a:srgbClr val="4B9CD3"/>
                </a:solidFill>
              </a:rPr>
              <a:t>Patient vs. Doctor Perspective</a:t>
            </a:r>
          </a:p>
        </p:txBody>
      </p:sp>
      <p:sp>
        <p:nvSpPr>
          <p:cNvPr id="5" name="Cloud 4"/>
          <p:cNvSpPr/>
          <p:nvPr/>
        </p:nvSpPr>
        <p:spPr>
          <a:xfrm>
            <a:off x="7668303" y="2353118"/>
            <a:ext cx="1803400" cy="1168400"/>
          </a:xfrm>
          <a:prstGeom prst="cloud">
            <a:avLst/>
          </a:prstGeom>
          <a:solidFill>
            <a:schemeClr val="accent6">
              <a:lumMod val="20000"/>
              <a:lumOff val="80000"/>
            </a:schemeClr>
          </a:solidFill>
          <a:ln w="28575" cmpd="sng">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800" dirty="0">
                <a:solidFill>
                  <a:srgbClr val="003366"/>
                </a:solidFill>
                <a:latin typeface="Century Gothic"/>
              </a:rPr>
              <a:t>Pain</a:t>
            </a:r>
          </a:p>
        </p:txBody>
      </p:sp>
      <p:sp>
        <p:nvSpPr>
          <p:cNvPr id="6" name="Cloud 5"/>
          <p:cNvSpPr/>
          <p:nvPr/>
        </p:nvSpPr>
        <p:spPr>
          <a:xfrm>
            <a:off x="8287606" y="3274975"/>
            <a:ext cx="2005256" cy="1168400"/>
          </a:xfrm>
          <a:prstGeom prst="cloud">
            <a:avLst/>
          </a:prstGeom>
          <a:solidFill>
            <a:schemeClr val="accent4">
              <a:lumMod val="20000"/>
              <a:lumOff val="80000"/>
            </a:schemeClr>
          </a:solidFill>
          <a:ln w="28575">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pPr>
            <a:r>
              <a:rPr lang="en-US" sz="2800" dirty="0">
                <a:solidFill>
                  <a:srgbClr val="003366"/>
                </a:solidFill>
                <a:latin typeface="Century Gothic"/>
              </a:rPr>
              <a:t>Living</a:t>
            </a:r>
          </a:p>
        </p:txBody>
      </p:sp>
      <p:sp>
        <p:nvSpPr>
          <p:cNvPr id="7" name="Cloud 6"/>
          <p:cNvSpPr/>
          <p:nvPr/>
        </p:nvSpPr>
        <p:spPr>
          <a:xfrm>
            <a:off x="8932578" y="1730463"/>
            <a:ext cx="2204163" cy="1669866"/>
          </a:xfrm>
          <a:prstGeom prst="cloud">
            <a:avLst/>
          </a:prstGeom>
          <a:solidFill>
            <a:schemeClr val="accent5">
              <a:lumMod val="20000"/>
              <a:lumOff val="80000"/>
            </a:schemeClr>
          </a:solidFill>
          <a:ln w="28575" cmpd="sng">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dirty="0">
                <a:solidFill>
                  <a:srgbClr val="003366"/>
                </a:solidFill>
                <a:latin typeface="Century Gothic"/>
              </a:rPr>
              <a:t>normal activity/ function</a:t>
            </a:r>
          </a:p>
        </p:txBody>
      </p:sp>
      <p:sp>
        <p:nvSpPr>
          <p:cNvPr id="9" name="Cloud 8"/>
          <p:cNvSpPr/>
          <p:nvPr/>
        </p:nvSpPr>
        <p:spPr>
          <a:xfrm>
            <a:off x="1579002" y="3231373"/>
            <a:ext cx="2815198" cy="1168400"/>
          </a:xfrm>
          <a:prstGeom prst="cloud">
            <a:avLst/>
          </a:prstGeom>
          <a:solidFill>
            <a:schemeClr val="accent5">
              <a:lumMod val="20000"/>
              <a:lumOff val="80000"/>
            </a:schemeClr>
          </a:solidFill>
          <a:ln w="28575">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dirty="0">
                <a:solidFill>
                  <a:srgbClr val="003366"/>
                </a:solidFill>
                <a:latin typeface="Century Gothic"/>
              </a:rPr>
              <a:t>Experience</a:t>
            </a:r>
          </a:p>
        </p:txBody>
      </p:sp>
      <p:sp>
        <p:nvSpPr>
          <p:cNvPr id="10" name="Cloud 9"/>
          <p:cNvSpPr/>
          <p:nvPr/>
        </p:nvSpPr>
        <p:spPr>
          <a:xfrm>
            <a:off x="1754735" y="1200967"/>
            <a:ext cx="2489200" cy="1217568"/>
          </a:xfrm>
          <a:prstGeom prst="cloud">
            <a:avLst/>
          </a:prstGeom>
          <a:solidFill>
            <a:schemeClr val="accent4">
              <a:lumMod val="20000"/>
              <a:lumOff val="80000"/>
            </a:schemeClr>
          </a:solidFill>
          <a:ln w="28575">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dirty="0">
                <a:solidFill>
                  <a:srgbClr val="003366"/>
                </a:solidFill>
                <a:latin typeface="Century Gothic"/>
              </a:rPr>
              <a:t>Evidence</a:t>
            </a:r>
          </a:p>
        </p:txBody>
      </p:sp>
      <p:sp>
        <p:nvSpPr>
          <p:cNvPr id="11" name="Cloud 10"/>
          <p:cNvSpPr/>
          <p:nvPr/>
        </p:nvSpPr>
        <p:spPr>
          <a:xfrm>
            <a:off x="3102482" y="2176463"/>
            <a:ext cx="1496832" cy="1168400"/>
          </a:xfrm>
          <a:prstGeom prst="cloud">
            <a:avLst/>
          </a:prstGeom>
          <a:solidFill>
            <a:schemeClr val="accent6">
              <a:lumMod val="20000"/>
              <a:lumOff val="80000"/>
            </a:schemeClr>
          </a:solidFill>
          <a:ln w="28575">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800" dirty="0">
                <a:solidFill>
                  <a:srgbClr val="003366"/>
                </a:solidFill>
                <a:latin typeface="Century Gothic"/>
              </a:rPr>
              <a:t>Risk</a:t>
            </a:r>
          </a:p>
        </p:txBody>
      </p:sp>
      <p:pic>
        <p:nvPicPr>
          <p:cNvPr id="21522" name="Picture 19"/>
          <p:cNvPicPr>
            <a:picLocks noChangeAspect="1"/>
          </p:cNvPicPr>
          <p:nvPr/>
        </p:nvPicPr>
        <p:blipFill>
          <a:blip r:embed="rId2">
            <a:extLst>
              <a:ext uri="{28A0092B-C50C-407E-A947-70E740481C1C}">
                <a14:useLocalDpi xmlns:a14="http://schemas.microsoft.com/office/drawing/2010/main" val="0"/>
              </a:ext>
            </a:extLst>
          </a:blip>
          <a:srcRect r="49789"/>
          <a:stretch>
            <a:fillRect/>
          </a:stretch>
        </p:blipFill>
        <p:spPr bwMode="auto">
          <a:xfrm>
            <a:off x="7209952" y="4338877"/>
            <a:ext cx="2129344"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7"/>
          <p:cNvPicPr>
            <a:picLocks noChangeAspect="1"/>
          </p:cNvPicPr>
          <p:nvPr/>
        </p:nvPicPr>
        <p:blipFill>
          <a:blip r:embed="rId2">
            <a:extLst>
              <a:ext uri="{28A0092B-C50C-407E-A947-70E740481C1C}">
                <a14:useLocalDpi xmlns:a14="http://schemas.microsoft.com/office/drawing/2010/main" val="0"/>
              </a:ext>
            </a:extLst>
          </a:blip>
          <a:srcRect r="49789"/>
          <a:stretch>
            <a:fillRect/>
          </a:stretch>
        </p:blipFill>
        <p:spPr bwMode="auto">
          <a:xfrm>
            <a:off x="3351954" y="4338877"/>
            <a:ext cx="2129344"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3788984" y="4680657"/>
            <a:ext cx="1017588" cy="400050"/>
          </a:xfrm>
          <a:prstGeom prst="rect">
            <a:avLst/>
          </a:prstGeom>
          <a:noFill/>
        </p:spPr>
        <p:txBody>
          <a:bodyPr wrap="none">
            <a:spAutoFit/>
          </a:bodyPr>
          <a:lstStyle/>
          <a:p>
            <a:pPr defTabSz="457200" eaLnBrk="1" fontAlgn="auto" hangingPunct="1">
              <a:spcBef>
                <a:spcPts val="0"/>
              </a:spcBef>
              <a:spcAft>
                <a:spcPts val="0"/>
              </a:spcAft>
              <a:defRPr/>
            </a:pPr>
            <a:r>
              <a:rPr lang="en-US" sz="2000" b="1" dirty="0">
                <a:solidFill>
                  <a:schemeClr val="bg1"/>
                </a:solidFill>
                <a:latin typeface="Century Gothic"/>
              </a:rPr>
              <a:t>Doctor</a:t>
            </a:r>
          </a:p>
        </p:txBody>
      </p:sp>
      <p:sp>
        <p:nvSpPr>
          <p:cNvPr id="13" name="TextBox 12"/>
          <p:cNvSpPr txBox="1"/>
          <p:nvPr/>
        </p:nvSpPr>
        <p:spPr bwMode="auto">
          <a:xfrm>
            <a:off x="7647956" y="4680657"/>
            <a:ext cx="1031875" cy="400050"/>
          </a:xfrm>
          <a:prstGeom prst="rect">
            <a:avLst/>
          </a:prstGeom>
          <a:noFill/>
        </p:spPr>
        <p:txBody>
          <a:bodyPr wrap="none">
            <a:spAutoFit/>
          </a:bodyPr>
          <a:lstStyle/>
          <a:p>
            <a:pPr defTabSz="457200" eaLnBrk="1" fontAlgn="auto" hangingPunct="1">
              <a:spcBef>
                <a:spcPts val="0"/>
              </a:spcBef>
              <a:spcAft>
                <a:spcPts val="0"/>
              </a:spcAft>
              <a:defRPr/>
            </a:pPr>
            <a:r>
              <a:rPr lang="en-US" sz="2000" b="1" dirty="0">
                <a:solidFill>
                  <a:schemeClr val="bg1"/>
                </a:solidFill>
                <a:latin typeface="Century Gothic"/>
              </a:rPr>
              <a:t>Patient</a:t>
            </a:r>
          </a:p>
        </p:txBody>
      </p:sp>
      <p:sp>
        <p:nvSpPr>
          <p:cNvPr id="14" name="Left-Right Arrow 13"/>
          <p:cNvSpPr/>
          <p:nvPr/>
        </p:nvSpPr>
        <p:spPr>
          <a:xfrm>
            <a:off x="5172899" y="4860504"/>
            <a:ext cx="2166973" cy="494272"/>
          </a:xfrm>
          <a:prstGeom prst="leftRightArrow">
            <a:avLst/>
          </a:prstGeom>
          <a:solidFill>
            <a:srgbClr val="4B9CD3"/>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entury Gothic"/>
            </a:endParaRPr>
          </a:p>
        </p:txBody>
      </p:sp>
      <p:sp>
        <p:nvSpPr>
          <p:cNvPr id="16" name="TextBox 15"/>
          <p:cNvSpPr txBox="1"/>
          <p:nvPr/>
        </p:nvSpPr>
        <p:spPr>
          <a:xfrm>
            <a:off x="4551806" y="1673720"/>
            <a:ext cx="3127375" cy="1323439"/>
          </a:xfrm>
          <a:prstGeom prst="rect">
            <a:avLst/>
          </a:prstGeom>
          <a:solidFill>
            <a:schemeClr val="tx2">
              <a:lumMod val="20000"/>
              <a:lumOff val="80000"/>
            </a:schemeClr>
          </a:solidFill>
          <a:ln w="28575" cmpd="sng">
            <a:noFill/>
          </a:ln>
          <a:effectLst>
            <a:outerShdw blurRad="44450" dist="27940" dir="5400000" algn="ctr">
              <a:srgbClr val="000000">
                <a:alpha val="32000"/>
              </a:srgbClr>
            </a:outerShdw>
          </a:effectLst>
        </p:spPr>
        <p:txBody>
          <a:bodyPr>
            <a:spAutoFit/>
          </a:bodyPr>
          <a:lstStyle/>
          <a:p>
            <a:pPr algn="ctr" defTabSz="457200" eaLnBrk="1" fontAlgn="auto" hangingPunct="1">
              <a:spcBef>
                <a:spcPts val="0"/>
              </a:spcBef>
              <a:spcAft>
                <a:spcPts val="0"/>
              </a:spcAft>
              <a:defRP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It’s not about agreement</a:t>
            </a:r>
          </a:p>
          <a:p>
            <a:pPr algn="ctr" defTabSz="457200" eaLnBrk="1" fontAlgn="auto" hangingPunct="1">
              <a:spcBef>
                <a:spcPts val="0"/>
              </a:spcBef>
              <a:spcAft>
                <a:spcPts val="0"/>
              </a:spcAft>
              <a:defRP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It’s about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understanding </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each others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VALUES</a:t>
            </a:r>
          </a:p>
        </p:txBody>
      </p:sp>
      <p:sp>
        <p:nvSpPr>
          <p:cNvPr id="21" name="Oval 20"/>
          <p:cNvSpPr/>
          <p:nvPr/>
        </p:nvSpPr>
        <p:spPr>
          <a:xfrm rot="540000">
            <a:off x="3643980" y="5299016"/>
            <a:ext cx="225179" cy="351259"/>
          </a:xfrm>
          <a:prstGeom prst="ellipse">
            <a:avLst/>
          </a:prstGeom>
          <a:solidFill>
            <a:schemeClr val="bg1"/>
          </a:solidFill>
          <a:ln>
            <a:solidFill>
              <a:schemeClr val="bg1"/>
            </a:solidFill>
          </a:ln>
          <a:effectLst/>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entury Gothic"/>
            </a:endParaRPr>
          </a:p>
        </p:txBody>
      </p:sp>
      <p:sp>
        <p:nvSpPr>
          <p:cNvPr id="22" name="Oval 21"/>
          <p:cNvSpPr/>
          <p:nvPr/>
        </p:nvSpPr>
        <p:spPr>
          <a:xfrm rot="1020000">
            <a:off x="4750356" y="5225287"/>
            <a:ext cx="285256" cy="396051"/>
          </a:xfrm>
          <a:prstGeom prst="ellipse">
            <a:avLst/>
          </a:prstGeom>
          <a:solidFill>
            <a:schemeClr val="bg1"/>
          </a:solidFill>
          <a:ln>
            <a:noFill/>
          </a:ln>
          <a:effectLst/>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entury Gothic"/>
            </a:endParaRPr>
          </a:p>
        </p:txBody>
      </p:sp>
      <p:sp>
        <p:nvSpPr>
          <p:cNvPr id="25" name="Cloud 24"/>
          <p:cNvSpPr/>
          <p:nvPr/>
        </p:nvSpPr>
        <p:spPr>
          <a:xfrm>
            <a:off x="1230923" y="2176463"/>
            <a:ext cx="2121031" cy="1247814"/>
          </a:xfrm>
          <a:prstGeom prst="cloud">
            <a:avLst/>
          </a:prstGeom>
          <a:solidFill>
            <a:schemeClr val="accent2">
              <a:lumMod val="20000"/>
              <a:lumOff val="80000"/>
            </a:schemeClr>
          </a:solidFill>
          <a:ln w="28575">
            <a:solidFill>
              <a:schemeClr val="tx1">
                <a:lumMod val="50000"/>
                <a:lumOff val="50000"/>
              </a:schemeClr>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800" dirty="0">
                <a:solidFill>
                  <a:srgbClr val="003366"/>
                </a:solidFill>
                <a:latin typeface="Century Gothic"/>
              </a:rPr>
              <a:t>Benefit</a:t>
            </a:r>
          </a:p>
        </p:txBody>
      </p:sp>
      <p:sp>
        <p:nvSpPr>
          <p:cNvPr id="2" name="Slide Number Placeholder 1"/>
          <p:cNvSpPr>
            <a:spLocks noGrp="1"/>
          </p:cNvSpPr>
          <p:nvPr>
            <p:ph type="sldNum" sz="quarter" idx="4"/>
          </p:nvPr>
        </p:nvSpPr>
        <p:spPr/>
        <p:txBody>
          <a:bodyPr/>
          <a:lstStyle/>
          <a:p>
            <a:fld id="{4478D493-9D1A-5E47-80BE-EDA6678EBF5F}" type="slidenum">
              <a:rPr lang="en-US" altLang="en-US" smtClean="0"/>
              <a:pPr/>
              <a:t>7</a:t>
            </a:fld>
            <a:endParaRPr lang="en-US" altLang="en-US"/>
          </a:p>
        </p:txBody>
      </p:sp>
      <p:sp>
        <p:nvSpPr>
          <p:cNvPr id="3" name="TextBox 2"/>
          <p:cNvSpPr txBox="1"/>
          <p:nvPr/>
        </p:nvSpPr>
        <p:spPr>
          <a:xfrm>
            <a:off x="4969845" y="4438489"/>
            <a:ext cx="2634054" cy="523220"/>
          </a:xfrm>
          <a:prstGeom prst="rect">
            <a:avLst/>
          </a:prstGeom>
          <a:noFill/>
        </p:spPr>
        <p:txBody>
          <a:bodyPr wrap="non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Communication</a:t>
            </a:r>
          </a:p>
        </p:txBody>
      </p:sp>
    </p:spTree>
    <p:extLst>
      <p:ext uri="{BB962C8B-B14F-4D97-AF65-F5344CB8AC3E}">
        <p14:creationId xmlns:p14="http://schemas.microsoft.com/office/powerpoint/2010/main" val="102256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2578"/>
          <a:stretch/>
        </p:blipFill>
        <p:spPr>
          <a:xfrm>
            <a:off x="1157123" y="1125415"/>
            <a:ext cx="2899062" cy="5292549"/>
          </a:xfrm>
          <a:prstGeom prst="rect">
            <a:avLst/>
          </a:prstGeom>
        </p:spPr>
      </p:pic>
      <p:sp>
        <p:nvSpPr>
          <p:cNvPr id="3" name="TextBox 2"/>
          <p:cNvSpPr txBox="1"/>
          <p:nvPr/>
        </p:nvSpPr>
        <p:spPr>
          <a:xfrm>
            <a:off x="1868192" y="375448"/>
            <a:ext cx="8597225" cy="646331"/>
          </a:xfrm>
          <a:prstGeom prst="rect">
            <a:avLst/>
          </a:prstGeom>
          <a:noFill/>
        </p:spPr>
        <p:txBody>
          <a:bodyPr wrap="none" rtlCol="0">
            <a:spAutoFit/>
          </a:bodyPr>
          <a:lstStyle/>
          <a:p>
            <a:r>
              <a:rPr lang="en-US" sz="3600" b="1" dirty="0">
                <a:solidFill>
                  <a:srgbClr val="4B9CD3"/>
                </a:solidFill>
              </a:rPr>
              <a:t>Perception matters --- Context matters</a:t>
            </a:r>
          </a:p>
        </p:txBody>
      </p:sp>
      <p:sp>
        <p:nvSpPr>
          <p:cNvPr id="5" name="TextBox 4"/>
          <p:cNvSpPr txBox="1"/>
          <p:nvPr/>
        </p:nvSpPr>
        <p:spPr>
          <a:xfrm>
            <a:off x="1808198" y="1360941"/>
            <a:ext cx="1596912" cy="584775"/>
          </a:xfrm>
          <a:prstGeom prst="rect">
            <a:avLst/>
          </a:prstGeom>
          <a:solidFill>
            <a:schemeClr val="accent6">
              <a:lumMod val="60000"/>
              <a:lumOff val="40000"/>
            </a:schemeClr>
          </a:solidFill>
        </p:spPr>
        <p:txBody>
          <a:bodyPr wrap="none" rtlCol="0">
            <a:spAutoFit/>
          </a:bodyPr>
          <a:lstStyle/>
          <a:p>
            <a:r>
              <a:rPr lang="en-US" sz="3200" dirty="0"/>
              <a:t>Doctors</a:t>
            </a:r>
          </a:p>
        </p:txBody>
      </p:sp>
      <p:grpSp>
        <p:nvGrpSpPr>
          <p:cNvPr id="8" name="Group 7"/>
          <p:cNvGrpSpPr/>
          <p:nvPr/>
        </p:nvGrpSpPr>
        <p:grpSpPr>
          <a:xfrm>
            <a:off x="4066005" y="1125415"/>
            <a:ext cx="3232900" cy="5291787"/>
            <a:chOff x="5801020" y="1371600"/>
            <a:chExt cx="3232900" cy="5291787"/>
          </a:xfrm>
        </p:grpSpPr>
        <p:pic>
          <p:nvPicPr>
            <p:cNvPr id="7" name="Picture 6"/>
            <p:cNvPicPr>
              <a:picLocks noChangeAspect="1"/>
            </p:cNvPicPr>
            <p:nvPr/>
          </p:nvPicPr>
          <p:blipFill rotWithShape="1">
            <a:blip r:embed="rId3"/>
            <a:srcRect l="47130"/>
            <a:stretch/>
          </p:blipFill>
          <p:spPr>
            <a:xfrm>
              <a:off x="5801020" y="1371600"/>
              <a:ext cx="3232900" cy="5291787"/>
            </a:xfrm>
            <a:prstGeom prst="rect">
              <a:avLst/>
            </a:prstGeom>
          </p:spPr>
        </p:pic>
        <p:sp>
          <p:nvSpPr>
            <p:cNvPr id="6" name="TextBox 5"/>
            <p:cNvSpPr txBox="1"/>
            <p:nvPr/>
          </p:nvSpPr>
          <p:spPr>
            <a:xfrm>
              <a:off x="6442365" y="1607127"/>
              <a:ext cx="1665841" cy="584775"/>
            </a:xfrm>
            <a:prstGeom prst="rect">
              <a:avLst/>
            </a:prstGeom>
            <a:solidFill>
              <a:schemeClr val="accent5">
                <a:lumMod val="40000"/>
                <a:lumOff val="60000"/>
              </a:schemeClr>
            </a:solidFill>
          </p:spPr>
          <p:txBody>
            <a:bodyPr wrap="none" rtlCol="0">
              <a:spAutoFit/>
            </a:bodyPr>
            <a:lstStyle/>
            <a:p>
              <a:r>
                <a:rPr lang="en-US" sz="3200" dirty="0"/>
                <a:t>Patients</a:t>
              </a:r>
            </a:p>
          </p:txBody>
        </p:sp>
      </p:grpSp>
      <p:sp>
        <p:nvSpPr>
          <p:cNvPr id="4" name="TextBox 3"/>
          <p:cNvSpPr txBox="1"/>
          <p:nvPr/>
        </p:nvSpPr>
        <p:spPr>
          <a:xfrm>
            <a:off x="7702062" y="2617146"/>
            <a:ext cx="4161692" cy="2308324"/>
          </a:xfrm>
          <a:prstGeom prst="rect">
            <a:avLst/>
          </a:prstGeom>
          <a:noFill/>
        </p:spPr>
        <p:txBody>
          <a:bodyPr wrap="square" rtlCol="0">
            <a:spAutoFit/>
          </a:bodyPr>
          <a:lstStyle/>
          <a:p>
            <a:r>
              <a:rPr lang="en-US" dirty="0"/>
              <a:t>“Oncologists most valued gains </a:t>
            </a:r>
            <a:r>
              <a:rPr lang="en-US" b="1" dirty="0">
                <a:solidFill>
                  <a:srgbClr val="4B9CD3"/>
                </a:solidFill>
              </a:rPr>
              <a:t>in survival</a:t>
            </a:r>
            <a:r>
              <a:rPr lang="en-US" dirty="0"/>
              <a:t>, whereas patients assigned a higher monetary value to treatments that enhanced </a:t>
            </a:r>
            <a:r>
              <a:rPr lang="en-US" b="1" dirty="0" err="1">
                <a:solidFill>
                  <a:schemeClr val="accent5"/>
                </a:solidFill>
              </a:rPr>
              <a:t>QoL</a:t>
            </a:r>
            <a:r>
              <a:rPr lang="en-US" dirty="0"/>
              <a:t>.” (</a:t>
            </a:r>
            <a:r>
              <a:rPr lang="en-US" dirty="0" err="1"/>
              <a:t>Dilla</a:t>
            </a:r>
            <a:r>
              <a:rPr lang="en-US" dirty="0"/>
              <a:t> 2016) </a:t>
            </a:r>
          </a:p>
        </p:txBody>
      </p:sp>
    </p:spTree>
    <p:extLst>
      <p:ext uri="{BB962C8B-B14F-4D97-AF65-F5344CB8AC3E}">
        <p14:creationId xmlns:p14="http://schemas.microsoft.com/office/powerpoint/2010/main" val="100304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89" y="444695"/>
            <a:ext cx="8224164" cy="548640"/>
          </a:xfrm>
        </p:spPr>
        <p:txBody>
          <a:bodyPr/>
          <a:lstStyle/>
          <a:p>
            <a:r>
              <a:rPr lang="en-US" sz="3200" dirty="0"/>
              <a:t>Patients can help you communicate your science to the public</a:t>
            </a:r>
          </a:p>
        </p:txBody>
      </p:sp>
      <p:grpSp>
        <p:nvGrpSpPr>
          <p:cNvPr id="4" name="Group 3"/>
          <p:cNvGrpSpPr/>
          <p:nvPr/>
        </p:nvGrpSpPr>
        <p:grpSpPr>
          <a:xfrm>
            <a:off x="10864350" y="0"/>
            <a:ext cx="1133644" cy="1097280"/>
            <a:chOff x="9258288" y="193648"/>
            <a:chExt cx="1133644" cy="1097280"/>
          </a:xfrm>
        </p:grpSpPr>
        <p:sp>
          <p:nvSpPr>
            <p:cNvPr id="5" name="Oval 4"/>
            <p:cNvSpPr/>
            <p:nvPr/>
          </p:nvSpPr>
          <p:spPr>
            <a:xfrm>
              <a:off x="9276470" y="193648"/>
              <a:ext cx="1097280" cy="10972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6" name="TextBox 5"/>
            <p:cNvSpPr txBox="1"/>
            <p:nvPr/>
          </p:nvSpPr>
          <p:spPr>
            <a:xfrm>
              <a:off x="9258288" y="419123"/>
              <a:ext cx="1133644" cy="646331"/>
            </a:xfrm>
            <a:prstGeom prst="rect">
              <a:avLst/>
            </a:prstGeom>
            <a:noFill/>
          </p:spPr>
          <p:txBody>
            <a:bodyPr wrap="none" rtlCol="0">
              <a:spAutoFit/>
            </a:bodyPr>
            <a:lstStyle/>
            <a:p>
              <a:r>
                <a:rPr lang="en-US" sz="3600" b="1" cap="small" dirty="0">
                  <a:solidFill>
                    <a:schemeClr val="bg1"/>
                  </a:solidFill>
                </a:rPr>
                <a:t>Why</a:t>
              </a:r>
              <a:endParaRPr lang="en-US" sz="3600" dirty="0">
                <a:solidFill>
                  <a:schemeClr val="bg1"/>
                </a:solidFill>
              </a:endParaRPr>
            </a:p>
          </p:txBody>
        </p:sp>
      </p:grpSp>
      <p:sp>
        <p:nvSpPr>
          <p:cNvPr id="7" name="TextBox 6"/>
          <p:cNvSpPr txBox="1"/>
          <p:nvPr/>
        </p:nvSpPr>
        <p:spPr>
          <a:xfrm>
            <a:off x="1308143" y="6286996"/>
            <a:ext cx="1671933" cy="48218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 Campbell, N&amp;O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December 26, 2013 </a:t>
            </a:r>
            <a:endParaRPr kumimoji="0" lang="en-US" sz="12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8" name="Rectangle 7"/>
          <p:cNvSpPr/>
          <p:nvPr/>
        </p:nvSpPr>
        <p:spPr>
          <a:xfrm>
            <a:off x="380422" y="5269966"/>
            <a:ext cx="11441723" cy="830997"/>
          </a:xfrm>
          <a:prstGeom prst="rect">
            <a:avLst/>
          </a:prstGeom>
          <a:solidFill>
            <a:schemeClr val="accent4">
              <a:lumMod val="20000"/>
              <a:lumOff val="80000"/>
            </a:schemeClr>
          </a:solidFill>
        </p:spPr>
        <p:txBody>
          <a:bodyPr wrap="square">
            <a:spAutoFit/>
          </a:bodyPr>
          <a:lstStyle/>
          <a:p>
            <a:pPr>
              <a:spcBef>
                <a:spcPts val="0"/>
              </a:spcBef>
              <a:spcAft>
                <a:spcPts val="0"/>
              </a:spcAft>
            </a:pPr>
            <a:r>
              <a:rPr lang="en-US" dirty="0">
                <a:latin typeface="Tahoma" panose="020B0604030504040204" pitchFamily="34" charset="0"/>
                <a:ea typeface="Tahoma" panose="020B0604030504040204" pitchFamily="34" charset="0"/>
                <a:cs typeface="Tahoma" panose="020B0604030504040204" pitchFamily="34" charset="0"/>
              </a:rPr>
              <a:t>“...when good science is produced, that science </a:t>
            </a:r>
          </a:p>
          <a:p>
            <a:pPr marL="0" indent="0">
              <a:spcBef>
                <a:spcPts val="0"/>
              </a:spcBef>
              <a:spcAft>
                <a:spcPts val="0"/>
              </a:spcAft>
              <a:buNone/>
            </a:pP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needs to be better communicated to nonscientists.</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9" name="Rectangle 8"/>
          <p:cNvSpPr/>
          <p:nvPr/>
        </p:nvSpPr>
        <p:spPr>
          <a:xfrm>
            <a:off x="380422" y="3754912"/>
            <a:ext cx="11441723" cy="1200329"/>
          </a:xfrm>
          <a:prstGeom prst="rect">
            <a:avLst/>
          </a:prstGeom>
          <a:solidFill>
            <a:schemeClr val="accent5">
              <a:lumMod val="20000"/>
              <a:lumOff val="80000"/>
            </a:schemeClr>
          </a:solidFill>
        </p:spPr>
        <p:txBody>
          <a:bodyPr wrap="square">
            <a:spAutoFit/>
          </a:bodyPr>
          <a:lstStyle/>
          <a:p>
            <a:pPr>
              <a:spcBef>
                <a:spcPts val="0"/>
              </a:spcBef>
              <a:spcAft>
                <a:spcPts val="0"/>
              </a:spcAft>
            </a:pPr>
            <a:r>
              <a:rPr lang="en-US" dirty="0">
                <a:latin typeface="Tahoma" panose="020B0604030504040204" pitchFamily="34" charset="0"/>
                <a:ea typeface="Tahoma" panose="020B0604030504040204" pitchFamily="34" charset="0"/>
                <a:cs typeface="Tahoma" panose="020B0604030504040204" pitchFamily="34" charset="0"/>
              </a:rPr>
              <a:t>“Unless good science is communicated …., the public will only pay attention to bad “science” </a:t>
            </a:r>
          </a:p>
          <a:p>
            <a:pPr marL="0" indent="0">
              <a:spcBef>
                <a:spcPts val="0"/>
              </a:spcBef>
              <a:spcAft>
                <a:spcPts val="0"/>
              </a:spcAf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politicians will listen only to ideological arguments free of data.”</a:t>
            </a:r>
          </a:p>
        </p:txBody>
      </p:sp>
      <p:sp>
        <p:nvSpPr>
          <p:cNvPr id="10" name="Rectangle 9"/>
          <p:cNvSpPr/>
          <p:nvPr/>
        </p:nvSpPr>
        <p:spPr>
          <a:xfrm>
            <a:off x="380423" y="1379093"/>
            <a:ext cx="11441723" cy="1938992"/>
          </a:xfrm>
          <a:prstGeom prst="rect">
            <a:avLst/>
          </a:prstGeom>
          <a:solidFill>
            <a:schemeClr val="accent6">
              <a:lumMod val="20000"/>
              <a:lumOff val="80000"/>
            </a:schemeClr>
          </a:solidFill>
        </p:spPr>
        <p:txBody>
          <a:bodyPr wrap="square">
            <a:spAutoFit/>
          </a:bodyPr>
          <a:lstStyle/>
          <a:p>
            <a:pPr marL="0" indent="0">
              <a:spcAft>
                <a:spcPts val="0"/>
              </a:spcAft>
              <a:buNone/>
            </a:pPr>
            <a:r>
              <a:rPr lang="en-US" sz="2000" b="1" dirty="0">
                <a:solidFill>
                  <a:schemeClr val="accent5"/>
                </a:solidFill>
                <a:latin typeface="Tahoma" panose="020B0604030504040204" pitchFamily="34" charset="0"/>
                <a:ea typeface="Tahoma" panose="020B0604030504040204" pitchFamily="34" charset="0"/>
                <a:cs typeface="Tahoma" panose="020B0604030504040204" pitchFamily="34" charset="0"/>
              </a:rPr>
              <a:t>We know</a:t>
            </a:r>
          </a:p>
          <a:p>
            <a:pPr lvl="1">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producing bad science for the sake of a good story </a:t>
            </a:r>
            <a:r>
              <a:rPr lang="en-US" sz="2000" b="1" dirty="0">
                <a:latin typeface="Tahoma" panose="020B0604030504040204" pitchFamily="34" charset="0"/>
                <a:ea typeface="Tahoma" panose="020B0604030504040204" pitchFamily="34" charset="0"/>
                <a:cs typeface="Tahoma" panose="020B0604030504040204" pitchFamily="34" charset="0"/>
              </a:rPr>
              <a:t>is wrong</a:t>
            </a:r>
          </a:p>
          <a:p>
            <a:pPr marL="0" indent="0">
              <a:spcAft>
                <a:spcPts val="0"/>
              </a:spcAft>
              <a:buNone/>
            </a:pPr>
            <a:endParaRPr lang="en-US" sz="20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000" b="1" dirty="0">
                <a:solidFill>
                  <a:schemeClr val="accent5"/>
                </a:solidFill>
                <a:latin typeface="Tahoma" panose="020B0604030504040204" pitchFamily="34" charset="0"/>
                <a:ea typeface="Tahoma" panose="020B0604030504040204" pitchFamily="34" charset="0"/>
                <a:cs typeface="Tahoma" panose="020B0604030504040204" pitchFamily="34" charset="0"/>
              </a:rPr>
              <a:t>We don’t think about</a:t>
            </a:r>
            <a:r>
              <a:rPr lang="en-US" sz="2000" dirty="0">
                <a:solidFill>
                  <a:schemeClr val="accent5"/>
                </a:solidFill>
                <a:latin typeface="Tahoma" panose="020B0604030504040204" pitchFamily="34" charset="0"/>
                <a:ea typeface="Tahoma" panose="020B0604030504040204" pitchFamily="34" charset="0"/>
                <a:cs typeface="Tahoma" panose="020B0604030504040204" pitchFamily="34" charset="0"/>
              </a:rPr>
              <a:t>	</a:t>
            </a:r>
          </a:p>
          <a:p>
            <a:pPr lvl="1">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producing good science but never communicating it with a good story </a:t>
            </a:r>
            <a:r>
              <a:rPr lang="en-US" sz="2000" b="1" dirty="0">
                <a:latin typeface="Tahoma" panose="020B0604030504040204" pitchFamily="34" charset="0"/>
                <a:ea typeface="Tahoma" panose="020B0604030504040204" pitchFamily="34" charset="0"/>
                <a:cs typeface="Tahoma" panose="020B0604030504040204" pitchFamily="34" charset="0"/>
              </a:rPr>
              <a:t>is failing to do what is right and necessary</a:t>
            </a:r>
          </a:p>
        </p:txBody>
      </p:sp>
    </p:spTree>
    <p:extLst>
      <p:ext uri="{BB962C8B-B14F-4D97-AF65-F5344CB8AC3E}">
        <p14:creationId xmlns:p14="http://schemas.microsoft.com/office/powerpoint/2010/main" val="2797728729"/>
      </p:ext>
    </p:extLst>
  </p:cSld>
  <p:clrMapOvr>
    <a:masterClrMapping/>
  </p:clrMapOvr>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A54C87-5D35-814E-9328-3164F897C5DB}" vid="{69C8D452-FACA-7049-AC91-8E5BD2C5433D}"/>
    </a:ext>
  </a:extLst>
</a:theme>
</file>

<file path=ppt/theme/theme2.xml><?xml version="1.0" encoding="utf-8"?>
<a:theme xmlns:a="http://schemas.openxmlformats.org/drawingml/2006/main" name="1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CCC ppt slide template 2018 VER2" id="{8B87043E-9184-C842-8FD9-A3D184D34173}" vid="{595D5CD3-651A-2A4D-A938-4EAAE7D1A948}"/>
    </a:ext>
  </a:extLst>
</a:theme>
</file>

<file path=ppt/theme/theme3.xml><?xml version="1.0" encoding="utf-8"?>
<a:theme xmlns:a="http://schemas.openxmlformats.org/drawingml/2006/main" name="2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A54C87-5D35-814E-9328-3164F897C5DB}" vid="{69C8D452-FACA-7049-AC91-8E5BD2C5433D}"/>
    </a:ext>
  </a:extLst>
</a:theme>
</file>

<file path=ppt/theme/theme4.xml><?xml version="1.0" encoding="utf-8"?>
<a:theme xmlns:a="http://schemas.openxmlformats.org/drawingml/2006/main" name="3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CCC ppt slide template 2018 VER2" id="{8B87043E-9184-C842-8FD9-A3D184D34173}" vid="{595D5CD3-651A-2A4D-A938-4EAAE7D1A94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4da8a9a-c79d-4224-97e2-6407766d8965">
      <UserInfo>
        <DisplayName>Platz, Jessica J</DisplayName>
        <AccountId>17</AccountId>
        <AccountType/>
      </UserInfo>
      <UserInfo>
        <DisplayName>Darr, David Brian</DisplayName>
        <AccountId>19</AccountId>
        <AccountType/>
      </UserInfo>
      <UserInfo>
        <DisplayName>Menkens, Anne</DisplayName>
        <AccountId>16</AccountId>
        <AccountType/>
      </UserInfo>
      <UserInfo>
        <DisplayName>Schaller, Bill</DisplayName>
        <AccountId>18</AccountId>
        <AccountType/>
      </UserInfo>
      <UserInfo>
        <DisplayName>Martin, Barbara Alvarez</DisplayName>
        <AccountId>6</AccountId>
        <AccountType/>
      </UserInfo>
      <UserInfo>
        <DisplayName>Earp, Shelton</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D3A691EFB61E409856101EB33284E7" ma:contentTypeVersion="12" ma:contentTypeDescription="Create a new document." ma:contentTypeScope="" ma:versionID="75d02fcc628cc47ea2af690053c8fcff">
  <xsd:schema xmlns:xsd="http://www.w3.org/2001/XMLSchema" xmlns:xs="http://www.w3.org/2001/XMLSchema" xmlns:p="http://schemas.microsoft.com/office/2006/metadata/properties" xmlns:ns2="c4da8a9a-c79d-4224-97e2-6407766d8965" xmlns:ns3="ccfa0781-3c9a-44bd-83e5-554a7bdb30b1" targetNamespace="http://schemas.microsoft.com/office/2006/metadata/properties" ma:root="true" ma:fieldsID="0692ad6dcec319ed7aceaeaa808d4ab0" ns2:_="" ns3:_="">
    <xsd:import namespace="c4da8a9a-c79d-4224-97e2-6407766d8965"/>
    <xsd:import namespace="ccfa0781-3c9a-44bd-83e5-554a7bdb30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a8a9a-c79d-4224-97e2-6407766d896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fa0781-3c9a-44bd-83e5-554a7bdb30b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5FB0FE-04AE-4349-9782-B7FDA1F66A85}">
  <ds:schemaRefs>
    <ds:schemaRef ds:uri="http://schemas.microsoft.com/sharepoint/v3/contenttype/forms"/>
  </ds:schemaRefs>
</ds:datastoreItem>
</file>

<file path=customXml/itemProps2.xml><?xml version="1.0" encoding="utf-8"?>
<ds:datastoreItem xmlns:ds="http://schemas.openxmlformats.org/officeDocument/2006/customXml" ds:itemID="{1CBC5F4B-038E-4F93-A626-1B907A86555F}">
  <ds:schemaRefs>
    <ds:schemaRef ds:uri="http://purl.org/dc/elements/1.1/"/>
    <ds:schemaRef ds:uri="http://schemas.microsoft.com/office/2006/metadata/properties"/>
    <ds:schemaRef ds:uri="http://purl.org/dc/terms/"/>
    <ds:schemaRef ds:uri="e060738a-2591-4258-b423-43fad15c87cf"/>
    <ds:schemaRef ds:uri="981b3c01-6b17-4b50-94ac-8e01978d9560"/>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c4da8a9a-c79d-4224-97e2-6407766d8965"/>
  </ds:schemaRefs>
</ds:datastoreItem>
</file>

<file path=customXml/itemProps3.xml><?xml version="1.0" encoding="utf-8"?>
<ds:datastoreItem xmlns:ds="http://schemas.openxmlformats.org/officeDocument/2006/customXml" ds:itemID="{8693FE1A-B2D6-4193-AE35-78D7692B6E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da8a9a-c79d-4224-97e2-6407766d8965"/>
    <ds:schemaRef ds:uri="ccfa0781-3c9a-44bd-83e5-554a7bdb30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13746</TotalTime>
  <Words>2688</Words>
  <Application>Microsoft Macintosh PowerPoint</Application>
  <PresentationFormat>Widescreen</PresentationFormat>
  <Paragraphs>565</Paragraphs>
  <Slides>44</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44</vt:i4>
      </vt:variant>
    </vt:vector>
  </HeadingPairs>
  <TitlesOfParts>
    <vt:vector size="59" baseType="lpstr">
      <vt:lpstr>Arial</vt:lpstr>
      <vt:lpstr>Calibri</vt:lpstr>
      <vt:lpstr>Century Gothic</vt:lpstr>
      <vt:lpstr>Helvetica Neue</vt:lpstr>
      <vt:lpstr>Microsoft Sans Serif</vt:lpstr>
      <vt:lpstr>Papyrus</vt:lpstr>
      <vt:lpstr>Tahoma</vt:lpstr>
      <vt:lpstr>Times New Roman</vt:lpstr>
      <vt:lpstr>Whitney Semibold</vt:lpstr>
      <vt:lpstr>Wingdings</vt:lpstr>
      <vt:lpstr>Wingdings 2</vt:lpstr>
      <vt:lpstr>Blank Presentation</vt:lpstr>
      <vt:lpstr>1_Blank Presentation</vt:lpstr>
      <vt:lpstr>2_Blank Presentation</vt:lpstr>
      <vt:lpstr>3_Blank Presentation</vt:lpstr>
      <vt:lpstr>The role of advocates in  clinical trials research</vt:lpstr>
      <vt:lpstr>What you need to know</vt:lpstr>
      <vt:lpstr>Who are patient advocates?</vt:lpstr>
      <vt:lpstr>PowerPoint Presentation</vt:lpstr>
      <vt:lpstr>NCI definition of a research advocate (2011)</vt:lpstr>
      <vt:lpstr>Why involve patient advocates?</vt:lpstr>
      <vt:lpstr>Patient vs. Doctor Perspective</vt:lpstr>
      <vt:lpstr>PowerPoint Presentation</vt:lpstr>
      <vt:lpstr>Patients can help you communicate your science to the public</vt:lpstr>
      <vt:lpstr>What can advocates do?</vt:lpstr>
      <vt:lpstr>What can advocates do?</vt:lpstr>
      <vt:lpstr>Patient engagement in clinical cancer research</vt:lpstr>
      <vt:lpstr>Drug Development Process</vt:lpstr>
      <vt:lpstr>Drug Development Process</vt:lpstr>
      <vt:lpstr>What can patient advocates add to clinical trials?</vt:lpstr>
      <vt:lpstr>PowerPoint Presentation</vt:lpstr>
      <vt:lpstr>Engaging patients adds urgency to clinical research</vt:lpstr>
      <vt:lpstr>When do you engage patient advocates?</vt:lpstr>
      <vt:lpstr>When do you engage patient advocates?</vt:lpstr>
      <vt:lpstr>How do you begin to engage an advocate in your research?</vt:lpstr>
      <vt:lpstr>PowerPoint Presentation</vt:lpstr>
      <vt:lpstr>Patient Advocate Engagement</vt:lpstr>
      <vt:lpstr>Alliance for Clinical Trials in Oncology Patient Advocate Committee</vt:lpstr>
      <vt:lpstr>Key Patient Advocate Roles in the Alliance</vt:lpstr>
      <vt:lpstr>PowerPoint Presentation</vt:lpstr>
      <vt:lpstr>PowerPoint Presentation</vt:lpstr>
      <vt:lpstr>What do advocates consider?</vt:lpstr>
      <vt:lpstr>SCRC review guidance for advocates</vt:lpstr>
      <vt:lpstr>What does the advocate consider?</vt:lpstr>
      <vt:lpstr>Alliance Public Results Summaries</vt:lpstr>
      <vt:lpstr>PowerPoint Presentation</vt:lpstr>
      <vt:lpstr>Patient Advocate Engagement in Research @ UNC Lineberger</vt:lpstr>
      <vt:lpstr>UNC Patient Advocates for Research Council (PARC)</vt:lpstr>
      <vt:lpstr>PowerPoint Presentation</vt:lpstr>
      <vt:lpstr>UNC Breast SPORE Advocates (Specialized Program of Research Excellence)</vt:lpstr>
      <vt:lpstr>Project Assignments</vt:lpstr>
      <vt:lpstr>PARC/SPORE: Patient Engagement in Research</vt:lpstr>
      <vt:lpstr>PowerPoint Presentation</vt:lpstr>
      <vt:lpstr>Materials Development Process Steps</vt:lpstr>
      <vt:lpstr>PowerPoint Presentation</vt:lpstr>
      <vt:lpstr>PowerPoint Presentation</vt:lpstr>
      <vt:lpstr>PEER Outcomes</vt:lpstr>
      <vt:lpstr>UNC Lineberger Advocates Collaborate with Researchers and Providers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Schaller, Bill</dc:creator>
  <cp:lastModifiedBy>Paylor, Jason Dell Jr</cp:lastModifiedBy>
  <cp:revision>57</cp:revision>
  <cp:lastPrinted>2018-09-28T16:34:33Z</cp:lastPrinted>
  <dcterms:created xsi:type="dcterms:W3CDTF">2019-05-21T16:20:21Z</dcterms:created>
  <dcterms:modified xsi:type="dcterms:W3CDTF">2021-11-16T13:28:55Z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0x0101003AD3A691EFB61E409856101EB33284E7</vt:lpwstr>
  </property>
</Properties>
</file>