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4"/>
  </p:sldMasterIdLst>
  <p:notesMasterIdLst>
    <p:notesMasterId r:id="rId42"/>
  </p:notesMasterIdLst>
  <p:handoutMasterIdLst>
    <p:handoutMasterId r:id="rId43"/>
  </p:handoutMasterIdLst>
  <p:sldIdLst>
    <p:sldId id="256" r:id="rId5"/>
    <p:sldId id="330" r:id="rId6"/>
    <p:sldId id="312" r:id="rId7"/>
    <p:sldId id="315" r:id="rId8"/>
    <p:sldId id="258" r:id="rId9"/>
    <p:sldId id="262" r:id="rId10"/>
    <p:sldId id="263" r:id="rId11"/>
    <p:sldId id="310" r:id="rId12"/>
    <p:sldId id="264" r:id="rId13"/>
    <p:sldId id="265" r:id="rId14"/>
    <p:sldId id="266" r:id="rId15"/>
    <p:sldId id="267" r:id="rId16"/>
    <p:sldId id="309" r:id="rId17"/>
    <p:sldId id="308" r:id="rId18"/>
    <p:sldId id="297" r:id="rId19"/>
    <p:sldId id="269" r:id="rId20"/>
    <p:sldId id="272" r:id="rId21"/>
    <p:sldId id="303" r:id="rId22"/>
    <p:sldId id="302" r:id="rId23"/>
    <p:sldId id="274" r:id="rId24"/>
    <p:sldId id="304" r:id="rId25"/>
    <p:sldId id="319" r:id="rId26"/>
    <p:sldId id="331" r:id="rId27"/>
    <p:sldId id="320" r:id="rId28"/>
    <p:sldId id="321" r:id="rId29"/>
    <p:sldId id="322" r:id="rId30"/>
    <p:sldId id="323" r:id="rId31"/>
    <p:sldId id="325" r:id="rId32"/>
    <p:sldId id="328" r:id="rId33"/>
    <p:sldId id="299" r:id="rId34"/>
    <p:sldId id="275" r:id="rId35"/>
    <p:sldId id="306" r:id="rId36"/>
    <p:sldId id="307" r:id="rId37"/>
    <p:sldId id="313" r:id="rId38"/>
    <p:sldId id="318" r:id="rId39"/>
    <p:sldId id="329" r:id="rId40"/>
    <p:sldId id="314" r:id="rId41"/>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181"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362"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543"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724"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5905" algn="l" defTabSz="914362"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086" algn="l" defTabSz="914362"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266" algn="l" defTabSz="914362"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448" algn="l" defTabSz="914362"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864" userDrawn="1">
          <p15:clr>
            <a:srgbClr val="A4A3A4"/>
          </p15:clr>
        </p15:guide>
        <p15:guide id="2" pos="26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uland, Dan" initials="RD" lastIdx="2" clrIdx="0">
    <p:extLst>
      <p:ext uri="{19B8F6BF-5375-455C-9EA6-DF929625EA0E}">
        <p15:presenceInfo xmlns:p15="http://schemas.microsoft.com/office/powerpoint/2012/main" userId="f887c43e-5fde-421d-b112-0b897d653ac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9CD3"/>
    <a:srgbClr val="FFFFFF"/>
    <a:srgbClr val="662B14"/>
    <a:srgbClr val="C39BE1"/>
    <a:srgbClr val="5AA1D6"/>
    <a:srgbClr val="B2D7FF"/>
    <a:srgbClr val="3DAAD6"/>
    <a:srgbClr val="7EB8DF"/>
    <a:srgbClr val="78AAD6"/>
    <a:srgbClr val="AAAA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BDC4BF-E35E-DE49-A070-07D92F13C007}" v="3" dt="2022-03-04T04:31:55.5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65" autoAdjust="0"/>
    <p:restoredTop sz="68800" autoAdjust="0"/>
  </p:normalViewPr>
  <p:slideViewPr>
    <p:cSldViewPr snapToGrid="0">
      <p:cViewPr varScale="1">
        <p:scale>
          <a:sx n="55" d="100"/>
          <a:sy n="55" d="100"/>
        </p:scale>
        <p:origin x="908" y="48"/>
      </p:cViewPr>
      <p:guideLst>
        <p:guide orient="horz" pos="864"/>
        <p:guide pos="264"/>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61" d="100"/>
          <a:sy n="61" d="100"/>
        </p:scale>
        <p:origin x="2484" y="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50"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 Marjory" userId="51b1dd0c-abbf-4220-aee9-b81f38b4f499" providerId="ADAL" clId="{9ABDC4BF-E35E-DE49-A070-07D92F13C007}"/>
    <pc:docChg chg="custSel delSld modSld">
      <pc:chgData name="Charlot, Marjory" userId="51b1dd0c-abbf-4220-aee9-b81f38b4f499" providerId="ADAL" clId="{9ABDC4BF-E35E-DE49-A070-07D92F13C007}" dt="2022-03-04T13:15:35.535" v="3232" actId="20577"/>
      <pc:docMkLst>
        <pc:docMk/>
      </pc:docMkLst>
      <pc:sldChg chg="modSp mod">
        <pc:chgData name="Charlot, Marjory" userId="51b1dd0c-abbf-4220-aee9-b81f38b4f499" providerId="ADAL" clId="{9ABDC4BF-E35E-DE49-A070-07D92F13C007}" dt="2022-03-04T12:55:20.538" v="3084" actId="20577"/>
        <pc:sldMkLst>
          <pc:docMk/>
          <pc:sldMk cId="0" sldId="256"/>
        </pc:sldMkLst>
        <pc:spChg chg="mod">
          <ac:chgData name="Charlot, Marjory" userId="51b1dd0c-abbf-4220-aee9-b81f38b4f499" providerId="ADAL" clId="{9ABDC4BF-E35E-DE49-A070-07D92F13C007}" dt="2022-03-04T12:55:20.538" v="3084" actId="20577"/>
          <ac:spMkLst>
            <pc:docMk/>
            <pc:sldMk cId="0" sldId="256"/>
            <ac:spMk id="17" creationId="{003B1DB1-0D3E-7148-9320-0DF9A61D9793}"/>
          </ac:spMkLst>
        </pc:spChg>
      </pc:sldChg>
      <pc:sldChg chg="modNotesTx">
        <pc:chgData name="Charlot, Marjory" userId="51b1dd0c-abbf-4220-aee9-b81f38b4f499" providerId="ADAL" clId="{9ABDC4BF-E35E-DE49-A070-07D92F13C007}" dt="2022-03-04T04:41:51.601" v="2965" actId="20577"/>
        <pc:sldMkLst>
          <pc:docMk/>
          <pc:sldMk cId="2668448739" sldId="258"/>
        </pc:sldMkLst>
      </pc:sldChg>
      <pc:sldChg chg="addSp delSp modSp mod modNotesTx">
        <pc:chgData name="Charlot, Marjory" userId="51b1dd0c-abbf-4220-aee9-b81f38b4f499" providerId="ADAL" clId="{9ABDC4BF-E35E-DE49-A070-07D92F13C007}" dt="2022-03-04T13:15:35.535" v="3232" actId="20577"/>
        <pc:sldMkLst>
          <pc:docMk/>
          <pc:sldMk cId="2291057613" sldId="262"/>
        </pc:sldMkLst>
        <pc:spChg chg="mod">
          <ac:chgData name="Charlot, Marjory" userId="51b1dd0c-abbf-4220-aee9-b81f38b4f499" providerId="ADAL" clId="{9ABDC4BF-E35E-DE49-A070-07D92F13C007}" dt="2022-03-04T03:51:58.205" v="455" actId="20577"/>
          <ac:spMkLst>
            <pc:docMk/>
            <pc:sldMk cId="2291057613" sldId="262"/>
            <ac:spMk id="2" creationId="{00000000-0000-0000-0000-000000000000}"/>
          </ac:spMkLst>
        </pc:spChg>
        <pc:spChg chg="add mod">
          <ac:chgData name="Charlot, Marjory" userId="51b1dd0c-abbf-4220-aee9-b81f38b4f499" providerId="ADAL" clId="{9ABDC4BF-E35E-DE49-A070-07D92F13C007}" dt="2022-03-04T03:57:49.772" v="557" actId="1076"/>
          <ac:spMkLst>
            <pc:docMk/>
            <pc:sldMk cId="2291057613" sldId="262"/>
            <ac:spMk id="3" creationId="{8E866A7C-7F9F-9741-A104-2017FA80C85D}"/>
          </ac:spMkLst>
        </pc:spChg>
        <pc:spChg chg="mod">
          <ac:chgData name="Charlot, Marjory" userId="51b1dd0c-abbf-4220-aee9-b81f38b4f499" providerId="ADAL" clId="{9ABDC4BF-E35E-DE49-A070-07D92F13C007}" dt="2022-03-04T03:56:28.797" v="469" actId="1076"/>
          <ac:spMkLst>
            <pc:docMk/>
            <pc:sldMk cId="2291057613" sldId="262"/>
            <ac:spMk id="5" creationId="{00000000-0000-0000-0000-000000000000}"/>
          </ac:spMkLst>
        </pc:spChg>
        <pc:spChg chg="mod">
          <ac:chgData name="Charlot, Marjory" userId="51b1dd0c-abbf-4220-aee9-b81f38b4f499" providerId="ADAL" clId="{9ABDC4BF-E35E-DE49-A070-07D92F13C007}" dt="2022-03-04T03:55:50.660" v="465" actId="1076"/>
          <ac:spMkLst>
            <pc:docMk/>
            <pc:sldMk cId="2291057613" sldId="262"/>
            <ac:spMk id="10" creationId="{00000000-0000-0000-0000-000000000000}"/>
          </ac:spMkLst>
        </pc:spChg>
        <pc:picChg chg="del mod">
          <ac:chgData name="Charlot, Marjory" userId="51b1dd0c-abbf-4220-aee9-b81f38b4f499" providerId="ADAL" clId="{9ABDC4BF-E35E-DE49-A070-07D92F13C007}" dt="2022-03-04T03:55:09.959" v="461" actId="478"/>
          <ac:picMkLst>
            <pc:docMk/>
            <pc:sldMk cId="2291057613" sldId="262"/>
            <ac:picMk id="22" creationId="{AE7144D2-90D5-9547-BEB6-169354AAE27B}"/>
          </ac:picMkLst>
        </pc:picChg>
        <pc:picChg chg="mod">
          <ac:chgData name="Charlot, Marjory" userId="51b1dd0c-abbf-4220-aee9-b81f38b4f499" providerId="ADAL" clId="{9ABDC4BF-E35E-DE49-A070-07D92F13C007}" dt="2022-03-04T03:55:37.540" v="464" actId="14100"/>
          <ac:picMkLst>
            <pc:docMk/>
            <pc:sldMk cId="2291057613" sldId="262"/>
            <ac:picMk id="27" creationId="{F56C01CE-FD4F-6D47-8A4C-36D7E173021B}"/>
          </ac:picMkLst>
        </pc:picChg>
      </pc:sldChg>
      <pc:sldChg chg="modNotesTx">
        <pc:chgData name="Charlot, Marjory" userId="51b1dd0c-abbf-4220-aee9-b81f38b4f499" providerId="ADAL" clId="{9ABDC4BF-E35E-DE49-A070-07D92F13C007}" dt="2022-03-04T04:07:05.899" v="898" actId="20577"/>
        <pc:sldMkLst>
          <pc:docMk/>
          <pc:sldMk cId="1344871103" sldId="264"/>
        </pc:sldMkLst>
      </pc:sldChg>
      <pc:sldChg chg="modNotesTx">
        <pc:chgData name="Charlot, Marjory" userId="51b1dd0c-abbf-4220-aee9-b81f38b4f499" providerId="ADAL" clId="{9ABDC4BF-E35E-DE49-A070-07D92F13C007}" dt="2022-03-04T04:08:54.585" v="922" actId="20577"/>
        <pc:sldMkLst>
          <pc:docMk/>
          <pc:sldMk cId="2187233978" sldId="265"/>
        </pc:sldMkLst>
      </pc:sldChg>
      <pc:sldChg chg="modNotesTx">
        <pc:chgData name="Charlot, Marjory" userId="51b1dd0c-abbf-4220-aee9-b81f38b4f499" providerId="ADAL" clId="{9ABDC4BF-E35E-DE49-A070-07D92F13C007}" dt="2022-03-04T04:11:17.109" v="1044" actId="20577"/>
        <pc:sldMkLst>
          <pc:docMk/>
          <pc:sldMk cId="3952795378" sldId="266"/>
        </pc:sldMkLst>
      </pc:sldChg>
      <pc:sldChg chg="modNotesTx">
        <pc:chgData name="Charlot, Marjory" userId="51b1dd0c-abbf-4220-aee9-b81f38b4f499" providerId="ADAL" clId="{9ABDC4BF-E35E-DE49-A070-07D92F13C007}" dt="2022-03-04T04:12:04.582" v="1066" actId="20577"/>
        <pc:sldMkLst>
          <pc:docMk/>
          <pc:sldMk cId="1491211750" sldId="267"/>
        </pc:sldMkLst>
      </pc:sldChg>
      <pc:sldChg chg="modNotesTx">
        <pc:chgData name="Charlot, Marjory" userId="51b1dd0c-abbf-4220-aee9-b81f38b4f499" providerId="ADAL" clId="{9ABDC4BF-E35E-DE49-A070-07D92F13C007}" dt="2022-03-04T04:19:36.558" v="1336" actId="20577"/>
        <pc:sldMkLst>
          <pc:docMk/>
          <pc:sldMk cId="3392262690" sldId="269"/>
        </pc:sldMkLst>
      </pc:sldChg>
      <pc:sldChg chg="modNotesTx">
        <pc:chgData name="Charlot, Marjory" userId="51b1dd0c-abbf-4220-aee9-b81f38b4f499" providerId="ADAL" clId="{9ABDC4BF-E35E-DE49-A070-07D92F13C007}" dt="2022-03-04T04:32:51.056" v="2374" actId="20577"/>
        <pc:sldMkLst>
          <pc:docMk/>
          <pc:sldMk cId="2150127868" sldId="275"/>
        </pc:sldMkLst>
      </pc:sldChg>
      <pc:sldChg chg="modNotesTx">
        <pc:chgData name="Charlot, Marjory" userId="51b1dd0c-abbf-4220-aee9-b81f38b4f499" providerId="ADAL" clId="{9ABDC4BF-E35E-DE49-A070-07D92F13C007}" dt="2022-03-04T04:18:23.632" v="1300" actId="20577"/>
        <pc:sldMkLst>
          <pc:docMk/>
          <pc:sldMk cId="4124318755" sldId="297"/>
        </pc:sldMkLst>
      </pc:sldChg>
      <pc:sldChg chg="modNotesTx">
        <pc:chgData name="Charlot, Marjory" userId="51b1dd0c-abbf-4220-aee9-b81f38b4f499" providerId="ADAL" clId="{9ABDC4BF-E35E-DE49-A070-07D92F13C007}" dt="2022-03-04T04:35:53.376" v="2712" actId="20577"/>
        <pc:sldMkLst>
          <pc:docMk/>
          <pc:sldMk cId="149341665" sldId="299"/>
        </pc:sldMkLst>
      </pc:sldChg>
      <pc:sldChg chg="modNotesTx">
        <pc:chgData name="Charlot, Marjory" userId="51b1dd0c-abbf-4220-aee9-b81f38b4f499" providerId="ADAL" clId="{9ABDC4BF-E35E-DE49-A070-07D92F13C007}" dt="2022-03-04T04:30:27.850" v="2251" actId="20577"/>
        <pc:sldMkLst>
          <pc:docMk/>
          <pc:sldMk cId="2150135053" sldId="306"/>
        </pc:sldMkLst>
      </pc:sldChg>
      <pc:sldChg chg="modNotesTx">
        <pc:chgData name="Charlot, Marjory" userId="51b1dd0c-abbf-4220-aee9-b81f38b4f499" providerId="ADAL" clId="{9ABDC4BF-E35E-DE49-A070-07D92F13C007}" dt="2022-03-04T04:29:18.334" v="2050" actId="20577"/>
        <pc:sldMkLst>
          <pc:docMk/>
          <pc:sldMk cId="3099502733" sldId="307"/>
        </pc:sldMkLst>
      </pc:sldChg>
      <pc:sldChg chg="modNotesTx">
        <pc:chgData name="Charlot, Marjory" userId="51b1dd0c-abbf-4220-aee9-b81f38b4f499" providerId="ADAL" clId="{9ABDC4BF-E35E-DE49-A070-07D92F13C007}" dt="2022-03-04T04:16:35.540" v="1233" actId="20577"/>
        <pc:sldMkLst>
          <pc:docMk/>
          <pc:sldMk cId="3813389091" sldId="308"/>
        </pc:sldMkLst>
      </pc:sldChg>
      <pc:sldChg chg="modNotesTx">
        <pc:chgData name="Charlot, Marjory" userId="51b1dd0c-abbf-4220-aee9-b81f38b4f499" providerId="ADAL" clId="{9ABDC4BF-E35E-DE49-A070-07D92F13C007}" dt="2022-03-04T04:15:49.920" v="1217" actId="20577"/>
        <pc:sldMkLst>
          <pc:docMk/>
          <pc:sldMk cId="1731410281" sldId="309"/>
        </pc:sldMkLst>
      </pc:sldChg>
      <pc:sldChg chg="modNotesTx">
        <pc:chgData name="Charlot, Marjory" userId="51b1dd0c-abbf-4220-aee9-b81f38b4f499" providerId="ADAL" clId="{9ABDC4BF-E35E-DE49-A070-07D92F13C007}" dt="2022-03-04T04:05:48.141" v="852" actId="20577"/>
        <pc:sldMkLst>
          <pc:docMk/>
          <pc:sldMk cId="2124394990" sldId="310"/>
        </pc:sldMkLst>
      </pc:sldChg>
      <pc:sldChg chg="modNotesTx">
        <pc:chgData name="Charlot, Marjory" userId="51b1dd0c-abbf-4220-aee9-b81f38b4f499" providerId="ADAL" clId="{9ABDC4BF-E35E-DE49-A070-07D92F13C007}" dt="2022-03-04T12:58:27.974" v="3203" actId="20577"/>
        <pc:sldMkLst>
          <pc:docMk/>
          <pc:sldMk cId="7963411" sldId="312"/>
        </pc:sldMkLst>
      </pc:sldChg>
      <pc:sldChg chg="modNotesTx">
        <pc:chgData name="Charlot, Marjory" userId="51b1dd0c-abbf-4220-aee9-b81f38b4f499" providerId="ADAL" clId="{9ABDC4BF-E35E-DE49-A070-07D92F13C007}" dt="2022-03-04T04:28:04.310" v="1936" actId="20577"/>
        <pc:sldMkLst>
          <pc:docMk/>
          <pc:sldMk cId="669842436" sldId="313"/>
        </pc:sldMkLst>
      </pc:sldChg>
      <pc:sldChg chg="modNotesTx">
        <pc:chgData name="Charlot, Marjory" userId="51b1dd0c-abbf-4220-aee9-b81f38b4f499" providerId="ADAL" clId="{9ABDC4BF-E35E-DE49-A070-07D92F13C007}" dt="2022-03-04T02:28:20.070" v="126" actId="20577"/>
        <pc:sldMkLst>
          <pc:docMk/>
          <pc:sldMk cId="883941618" sldId="315"/>
        </pc:sldMkLst>
      </pc:sldChg>
      <pc:sldChg chg="modNotesTx">
        <pc:chgData name="Charlot, Marjory" userId="51b1dd0c-abbf-4220-aee9-b81f38b4f499" providerId="ADAL" clId="{9ABDC4BF-E35E-DE49-A070-07D92F13C007}" dt="2022-03-04T04:38:10.835" v="2895" actId="20577"/>
        <pc:sldMkLst>
          <pc:docMk/>
          <pc:sldMk cId="1827784318" sldId="320"/>
        </pc:sldMkLst>
      </pc:sldChg>
      <pc:sldChg chg="modNotesTx">
        <pc:chgData name="Charlot, Marjory" userId="51b1dd0c-abbf-4220-aee9-b81f38b4f499" providerId="ADAL" clId="{9ABDC4BF-E35E-DE49-A070-07D92F13C007}" dt="2022-03-04T04:23:38.217" v="1608" actId="20577"/>
        <pc:sldMkLst>
          <pc:docMk/>
          <pc:sldMk cId="573607934" sldId="322"/>
        </pc:sldMkLst>
      </pc:sldChg>
      <pc:sldChg chg="del">
        <pc:chgData name="Charlot, Marjory" userId="51b1dd0c-abbf-4220-aee9-b81f38b4f499" providerId="ADAL" clId="{9ABDC4BF-E35E-DE49-A070-07D92F13C007}" dt="2022-03-04T04:28:40.819" v="1937" actId="2696"/>
        <pc:sldMkLst>
          <pc:docMk/>
          <pc:sldMk cId="628390149" sldId="33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Users\lsmarti\Library\Containers\com.microsoft.Excel\Data\Library\Application%20Support\Microsoft\Timeline_trainings%20(1)%20(version%201).xlsb"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 Enrollment by Race</a:t>
            </a: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896508800370541"/>
          <c:y val="0.16317968529837124"/>
          <c:w val="0.86103494580518702"/>
          <c:h val="0.71374134791922295"/>
        </c:manualLayout>
      </c:layout>
      <c:barChart>
        <c:barDir val="col"/>
        <c:grouping val="clustered"/>
        <c:varyColors val="0"/>
        <c:ser>
          <c:idx val="0"/>
          <c:order val="0"/>
          <c:tx>
            <c:strRef>
              <c:f>Sheet1!$B$1</c:f>
              <c:strCache>
                <c:ptCount val="1"/>
                <c:pt idx="0">
                  <c:v>%</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AI/AN</c:v>
                </c:pt>
                <c:pt idx="1">
                  <c:v>Multirace</c:v>
                </c:pt>
                <c:pt idx="2">
                  <c:v>Black</c:v>
                </c:pt>
                <c:pt idx="3">
                  <c:v>Asian</c:v>
                </c:pt>
                <c:pt idx="4">
                  <c:v>White</c:v>
                </c:pt>
              </c:strCache>
            </c:strRef>
          </c:cat>
          <c:val>
            <c:numRef>
              <c:f>Sheet1!$B$2:$B$6</c:f>
              <c:numCache>
                <c:formatCode>General</c:formatCode>
                <c:ptCount val="5"/>
                <c:pt idx="0">
                  <c:v>1</c:v>
                </c:pt>
                <c:pt idx="1">
                  <c:v>2</c:v>
                </c:pt>
                <c:pt idx="2">
                  <c:v>4</c:v>
                </c:pt>
                <c:pt idx="3">
                  <c:v>20</c:v>
                </c:pt>
                <c:pt idx="4">
                  <c:v>68</c:v>
                </c:pt>
              </c:numCache>
            </c:numRef>
          </c:val>
          <c:extLst>
            <c:ext xmlns:c16="http://schemas.microsoft.com/office/drawing/2014/chart" uri="{C3380CC4-5D6E-409C-BE32-E72D297353CC}">
              <c16:uniqueId val="{00000000-2D98-462B-A9AB-002C2435659E}"/>
            </c:ext>
          </c:extLst>
        </c:ser>
        <c:dLbls>
          <c:dLblPos val="outEnd"/>
          <c:showLegendKey val="0"/>
          <c:showVal val="1"/>
          <c:showCatName val="0"/>
          <c:showSerName val="0"/>
          <c:showPercent val="0"/>
          <c:showBubbleSize val="0"/>
        </c:dLbls>
        <c:gapWidth val="219"/>
        <c:overlap val="-27"/>
        <c:axId val="1061153808"/>
        <c:axId val="1061154136"/>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Column1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Sheet1!$A$2:$A$6</c15:sqref>
                        </c15:formulaRef>
                      </c:ext>
                    </c:extLst>
                    <c:strCache>
                      <c:ptCount val="5"/>
                      <c:pt idx="0">
                        <c:v>AI/AN</c:v>
                      </c:pt>
                      <c:pt idx="1">
                        <c:v>Multirace</c:v>
                      </c:pt>
                      <c:pt idx="2">
                        <c:v>Black</c:v>
                      </c:pt>
                      <c:pt idx="3">
                        <c:v>Asian</c:v>
                      </c:pt>
                      <c:pt idx="4">
                        <c:v>White</c:v>
                      </c:pt>
                    </c:strCache>
                  </c:strRef>
                </c:cat>
                <c:val>
                  <c:numRef>
                    <c:extLst>
                      <c:ext uri="{02D57815-91ED-43cb-92C2-25804820EDAC}">
                        <c15:formulaRef>
                          <c15:sqref>Sheet1!$C$2:$C$6</c15:sqref>
                        </c15:formulaRef>
                      </c:ext>
                    </c:extLst>
                    <c:numCache>
                      <c:formatCode>General</c:formatCode>
                      <c:ptCount val="5"/>
                    </c:numCache>
                  </c:numRef>
                </c:val>
                <c:extLst>
                  <c:ext xmlns:c16="http://schemas.microsoft.com/office/drawing/2014/chart" uri="{C3380CC4-5D6E-409C-BE32-E72D297353CC}">
                    <c16:uniqueId val="{00000001-2D98-462B-A9AB-002C2435659E}"/>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Column2</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Sheet1!$A$2:$A$6</c15:sqref>
                        </c15:formulaRef>
                      </c:ext>
                    </c:extLst>
                    <c:strCache>
                      <c:ptCount val="5"/>
                      <c:pt idx="0">
                        <c:v>AI/AN</c:v>
                      </c:pt>
                      <c:pt idx="1">
                        <c:v>Multirace</c:v>
                      </c:pt>
                      <c:pt idx="2">
                        <c:v>Black</c:v>
                      </c:pt>
                      <c:pt idx="3">
                        <c:v>Asian</c:v>
                      </c:pt>
                      <c:pt idx="4">
                        <c:v>White</c:v>
                      </c:pt>
                    </c:strCache>
                  </c:strRef>
                </c:cat>
                <c:val>
                  <c:numRef>
                    <c:extLst xmlns:c15="http://schemas.microsoft.com/office/drawing/2012/chart">
                      <c:ext xmlns:c15="http://schemas.microsoft.com/office/drawing/2012/chart" uri="{02D57815-91ED-43cb-92C2-25804820EDAC}">
                        <c15:formulaRef>
                          <c15:sqref>Sheet1!$D$2:$D$6</c15:sqref>
                        </c15:formulaRef>
                      </c:ext>
                    </c:extLst>
                    <c:numCache>
                      <c:formatCode>General</c:formatCode>
                      <c:ptCount val="5"/>
                    </c:numCache>
                  </c:numRef>
                </c:val>
                <c:extLst xmlns:c15="http://schemas.microsoft.com/office/drawing/2012/chart">
                  <c:ext xmlns:c16="http://schemas.microsoft.com/office/drawing/2014/chart" uri="{C3380CC4-5D6E-409C-BE32-E72D297353CC}">
                    <c16:uniqueId val="{00000002-2D98-462B-A9AB-002C2435659E}"/>
                  </c:ext>
                </c:extLst>
              </c15:ser>
            </c15:filteredBarSeries>
          </c:ext>
        </c:extLst>
      </c:barChart>
      <c:catAx>
        <c:axId val="1061153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1154136"/>
        <c:crosses val="autoZero"/>
        <c:auto val="1"/>
        <c:lblAlgn val="ctr"/>
        <c:lblOffset val="100"/>
        <c:noMultiLvlLbl val="0"/>
      </c:catAx>
      <c:valAx>
        <c:axId val="10611541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11538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8827701988781845"/>
          <c:y val="0.16927083333333334"/>
          <c:w val="0.45848976382913803"/>
          <c:h val="0.81770833333333337"/>
        </c:manualLayout>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E70F-400E-9995-E00B193CB68A}"/>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E70F-400E-9995-E00B193CB68A}"/>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E70F-400E-9995-E00B193CB68A}"/>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E70F-400E-9995-E00B193CB68A}"/>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E70F-400E-9995-E00B193CB68A}"/>
              </c:ext>
            </c:extLst>
          </c:dPt>
          <c:dLbls>
            <c:dLbl>
              <c:idx val="0"/>
              <c:layout>
                <c:manualLayout>
                  <c:x val="7.0021566303128335E-2"/>
                  <c:y val="-8.9692084249822831E-3"/>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E70F-400E-9995-E00B193CB68A}"/>
                </c:ext>
              </c:extLst>
            </c:dLbl>
            <c:dLbl>
              <c:idx val="1"/>
              <c:layout>
                <c:manualLayout>
                  <c:x val="-5.5222088835534214E-2"/>
                  <c:y val="1.0600706713780854E-2"/>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E70F-400E-9995-E00B193CB68A}"/>
                </c:ext>
              </c:extLst>
            </c:dLbl>
            <c:dLbl>
              <c:idx val="2"/>
              <c:layout>
                <c:manualLayout>
                  <c:x val="-0.12725090036014405"/>
                  <c:y val="0.10247349823321555"/>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3"/>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E70F-400E-9995-E00B193CB68A}"/>
                </c:ext>
              </c:extLst>
            </c:dLbl>
            <c:dLbl>
              <c:idx val="3"/>
              <c:layout>
                <c:manualLayout>
                  <c:x val="8.2483793463946943E-3"/>
                  <c:y val="1.4613806719208288E-3"/>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spc="0" baseline="0">
                      <a:solidFill>
                        <a:schemeClr val="accent4"/>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728691241366587"/>
                      <c:h val="0.20224329083788298"/>
                    </c:manualLayout>
                  </c15:layout>
                </c:ext>
                <c:ext xmlns:c16="http://schemas.microsoft.com/office/drawing/2014/chart" uri="{C3380CC4-5D6E-409C-BE32-E72D297353CC}">
                  <c16:uniqueId val="{00000007-E70F-400E-9995-E00B193CB68A}"/>
                </c:ext>
              </c:extLst>
            </c:dLbl>
            <c:dLbl>
              <c:idx val="4"/>
              <c:layout>
                <c:manualLayout>
                  <c:x val="0.21425572272901092"/>
                  <c:y val="1.1031824146981684E-4"/>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5"/>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9-E70F-400E-9995-E00B193CB68A}"/>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Sheet2!$A$1:$A$5</c:f>
              <c:strCache>
                <c:ptCount val="5"/>
                <c:pt idx="0">
                  <c:v>Black or African American</c:v>
                </c:pt>
                <c:pt idx="1">
                  <c:v>White</c:v>
                </c:pt>
                <c:pt idx="2">
                  <c:v>Hispanic or Lantinx</c:v>
                </c:pt>
                <c:pt idx="3">
                  <c:v>Multiracial</c:v>
                </c:pt>
                <c:pt idx="4">
                  <c:v>Did not respond</c:v>
                </c:pt>
              </c:strCache>
            </c:strRef>
          </c:cat>
          <c:val>
            <c:numRef>
              <c:f>Sheet2!$B$1:$B$5</c:f>
              <c:numCache>
                <c:formatCode>General</c:formatCode>
                <c:ptCount val="5"/>
                <c:pt idx="0">
                  <c:v>31</c:v>
                </c:pt>
                <c:pt idx="1">
                  <c:v>12</c:v>
                </c:pt>
                <c:pt idx="2">
                  <c:v>5</c:v>
                </c:pt>
                <c:pt idx="3">
                  <c:v>1</c:v>
                </c:pt>
                <c:pt idx="4">
                  <c:v>2</c:v>
                </c:pt>
              </c:numCache>
            </c:numRef>
          </c:val>
          <c:extLst>
            <c:ext xmlns:c16="http://schemas.microsoft.com/office/drawing/2014/chart" uri="{C3380CC4-5D6E-409C-BE32-E72D297353CC}">
              <c16:uniqueId val="{0000000A-E70F-400E-9995-E00B193CB68A}"/>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FBCD49-1984-4EBF-B017-C04B9392EF83}"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AAEB5828-CCC0-4497-980E-837F0BB5ECA3}">
      <dgm:prSet custT="1"/>
      <dgm:spPr/>
      <dgm:t>
        <a:bodyPr/>
        <a:lstStyle/>
        <a:p>
          <a:r>
            <a:rPr lang="en-US" sz="3200" b="1" dirty="0">
              <a:solidFill>
                <a:schemeClr val="bg1"/>
              </a:solidFill>
            </a:rPr>
            <a:t>Advancements in cancer care result from clinical trials</a:t>
          </a:r>
        </a:p>
      </dgm:t>
    </dgm:pt>
    <dgm:pt modelId="{FB606781-74B0-4812-A61A-0DBBB91640A7}" type="parTrans" cxnId="{6BCC5C76-1C41-40C1-9DB5-BCBD15A238E9}">
      <dgm:prSet/>
      <dgm:spPr/>
      <dgm:t>
        <a:bodyPr/>
        <a:lstStyle/>
        <a:p>
          <a:endParaRPr lang="en-US"/>
        </a:p>
      </dgm:t>
    </dgm:pt>
    <dgm:pt modelId="{B698748B-6123-460B-853E-8D4C95F4975B}" type="sibTrans" cxnId="{6BCC5C76-1C41-40C1-9DB5-BCBD15A238E9}">
      <dgm:prSet/>
      <dgm:spPr/>
      <dgm:t>
        <a:bodyPr/>
        <a:lstStyle/>
        <a:p>
          <a:endParaRPr lang="en-US"/>
        </a:p>
      </dgm:t>
    </dgm:pt>
    <dgm:pt modelId="{AEB08040-BA1E-4923-ADB5-4222C5CB6810}">
      <dgm:prSet custT="1"/>
      <dgm:spPr/>
      <dgm:t>
        <a:bodyPr/>
        <a:lstStyle/>
        <a:p>
          <a:r>
            <a:rPr lang="en-US" sz="3200" b="1" dirty="0">
              <a:solidFill>
                <a:schemeClr val="bg1"/>
              </a:solidFill>
            </a:rPr>
            <a:t>Cancer clinical trials improve survival and quality of life</a:t>
          </a:r>
        </a:p>
      </dgm:t>
    </dgm:pt>
    <dgm:pt modelId="{1CEE770F-EEE0-4F5B-963B-6BDD7EF50384}" type="parTrans" cxnId="{647D01BD-9421-49F3-BB8B-CDB353ADAB01}">
      <dgm:prSet/>
      <dgm:spPr/>
      <dgm:t>
        <a:bodyPr/>
        <a:lstStyle/>
        <a:p>
          <a:endParaRPr lang="en-US"/>
        </a:p>
      </dgm:t>
    </dgm:pt>
    <dgm:pt modelId="{EBFE8E4B-48B0-4CCA-B5F3-024F24B37D65}" type="sibTrans" cxnId="{647D01BD-9421-49F3-BB8B-CDB353ADAB01}">
      <dgm:prSet/>
      <dgm:spPr/>
      <dgm:t>
        <a:bodyPr/>
        <a:lstStyle/>
        <a:p>
          <a:endParaRPr lang="en-US"/>
        </a:p>
      </dgm:t>
    </dgm:pt>
    <dgm:pt modelId="{04C554EE-59C0-45C0-BC53-1B5551486A54}">
      <dgm:prSet custT="1"/>
      <dgm:spPr/>
      <dgm:t>
        <a:bodyPr/>
        <a:lstStyle/>
        <a:p>
          <a:r>
            <a:rPr lang="en-US" sz="3200" b="1" dirty="0">
              <a:solidFill>
                <a:schemeClr val="bg1"/>
              </a:solidFill>
            </a:rPr>
            <a:t>Not all racial &amp; ethnic groups have equitable opportunities to contribute to nor benefit from these advancements</a:t>
          </a:r>
        </a:p>
      </dgm:t>
    </dgm:pt>
    <dgm:pt modelId="{BBE4BC81-B3A8-4590-8E8C-64BD8A420AF7}" type="parTrans" cxnId="{9536705C-5F4F-44C0-8FF6-F05412813B63}">
      <dgm:prSet/>
      <dgm:spPr/>
      <dgm:t>
        <a:bodyPr/>
        <a:lstStyle/>
        <a:p>
          <a:endParaRPr lang="en-US"/>
        </a:p>
      </dgm:t>
    </dgm:pt>
    <dgm:pt modelId="{5AEFB094-9B39-4FB6-895B-CB898CB318AA}" type="sibTrans" cxnId="{9536705C-5F4F-44C0-8FF6-F05412813B63}">
      <dgm:prSet/>
      <dgm:spPr/>
      <dgm:t>
        <a:bodyPr/>
        <a:lstStyle/>
        <a:p>
          <a:endParaRPr lang="en-US"/>
        </a:p>
      </dgm:t>
    </dgm:pt>
    <dgm:pt modelId="{20D01A19-4BC7-41F9-95F9-39D2A2C631E2}" type="pres">
      <dgm:prSet presAssocID="{46FBCD49-1984-4EBF-B017-C04B9392EF83}" presName="linear" presStyleCnt="0">
        <dgm:presLayoutVars>
          <dgm:dir/>
          <dgm:animLvl val="lvl"/>
          <dgm:resizeHandles val="exact"/>
        </dgm:presLayoutVars>
      </dgm:prSet>
      <dgm:spPr/>
      <dgm:t>
        <a:bodyPr/>
        <a:lstStyle/>
        <a:p>
          <a:endParaRPr lang="en-US"/>
        </a:p>
      </dgm:t>
    </dgm:pt>
    <dgm:pt modelId="{63AB37A8-59F3-4132-87EC-601F6D693231}" type="pres">
      <dgm:prSet presAssocID="{AAEB5828-CCC0-4497-980E-837F0BB5ECA3}" presName="parentLin" presStyleCnt="0"/>
      <dgm:spPr/>
    </dgm:pt>
    <dgm:pt modelId="{ED480A2B-65C0-415C-8F90-FF29E93BB88F}" type="pres">
      <dgm:prSet presAssocID="{AAEB5828-CCC0-4497-980E-837F0BB5ECA3}" presName="parentLeftMargin" presStyleLbl="node1" presStyleIdx="0" presStyleCnt="3"/>
      <dgm:spPr/>
      <dgm:t>
        <a:bodyPr/>
        <a:lstStyle/>
        <a:p>
          <a:endParaRPr lang="en-US"/>
        </a:p>
      </dgm:t>
    </dgm:pt>
    <dgm:pt modelId="{9227347D-E2CC-4E67-AD1A-8335BEF815D6}" type="pres">
      <dgm:prSet presAssocID="{AAEB5828-CCC0-4497-980E-837F0BB5ECA3}" presName="parentText" presStyleLbl="node1" presStyleIdx="0" presStyleCnt="3" custScaleX="142857">
        <dgm:presLayoutVars>
          <dgm:chMax val="0"/>
          <dgm:bulletEnabled val="1"/>
        </dgm:presLayoutVars>
      </dgm:prSet>
      <dgm:spPr/>
      <dgm:t>
        <a:bodyPr/>
        <a:lstStyle/>
        <a:p>
          <a:endParaRPr lang="en-US"/>
        </a:p>
      </dgm:t>
    </dgm:pt>
    <dgm:pt modelId="{300AF59A-97EF-41C3-9C33-73EE4E52DB9A}" type="pres">
      <dgm:prSet presAssocID="{AAEB5828-CCC0-4497-980E-837F0BB5ECA3}" presName="negativeSpace" presStyleCnt="0"/>
      <dgm:spPr/>
    </dgm:pt>
    <dgm:pt modelId="{DE7F1116-61EB-40FC-A78A-A168DFE5DE26}" type="pres">
      <dgm:prSet presAssocID="{AAEB5828-CCC0-4497-980E-837F0BB5ECA3}" presName="childText" presStyleLbl="conFgAcc1" presStyleIdx="0" presStyleCnt="3">
        <dgm:presLayoutVars>
          <dgm:bulletEnabled val="1"/>
        </dgm:presLayoutVars>
      </dgm:prSet>
      <dgm:spPr/>
    </dgm:pt>
    <dgm:pt modelId="{3CF798F9-1019-4625-9672-F17F6E9C2AEC}" type="pres">
      <dgm:prSet presAssocID="{B698748B-6123-460B-853E-8D4C95F4975B}" presName="spaceBetweenRectangles" presStyleCnt="0"/>
      <dgm:spPr/>
    </dgm:pt>
    <dgm:pt modelId="{976D0262-D3C4-4796-B966-742FDF08D8B9}" type="pres">
      <dgm:prSet presAssocID="{AEB08040-BA1E-4923-ADB5-4222C5CB6810}" presName="parentLin" presStyleCnt="0"/>
      <dgm:spPr/>
    </dgm:pt>
    <dgm:pt modelId="{D443C069-46E9-4C09-8ACA-82EC0FED51D3}" type="pres">
      <dgm:prSet presAssocID="{AEB08040-BA1E-4923-ADB5-4222C5CB6810}" presName="parentLeftMargin" presStyleLbl="node1" presStyleIdx="0" presStyleCnt="3"/>
      <dgm:spPr/>
      <dgm:t>
        <a:bodyPr/>
        <a:lstStyle/>
        <a:p>
          <a:endParaRPr lang="en-US"/>
        </a:p>
      </dgm:t>
    </dgm:pt>
    <dgm:pt modelId="{ED021492-FFB0-4E15-9574-DBED7F1F2CCF}" type="pres">
      <dgm:prSet presAssocID="{AEB08040-BA1E-4923-ADB5-4222C5CB6810}" presName="parentText" presStyleLbl="node1" presStyleIdx="1" presStyleCnt="3" custScaleX="142857">
        <dgm:presLayoutVars>
          <dgm:chMax val="0"/>
          <dgm:bulletEnabled val="1"/>
        </dgm:presLayoutVars>
      </dgm:prSet>
      <dgm:spPr/>
      <dgm:t>
        <a:bodyPr/>
        <a:lstStyle/>
        <a:p>
          <a:endParaRPr lang="en-US"/>
        </a:p>
      </dgm:t>
    </dgm:pt>
    <dgm:pt modelId="{597F12D7-7E9C-48F4-82E6-E84E848B6C37}" type="pres">
      <dgm:prSet presAssocID="{AEB08040-BA1E-4923-ADB5-4222C5CB6810}" presName="negativeSpace" presStyleCnt="0"/>
      <dgm:spPr/>
    </dgm:pt>
    <dgm:pt modelId="{E0431E2C-0125-4C29-9A26-0F326F6C1803}" type="pres">
      <dgm:prSet presAssocID="{AEB08040-BA1E-4923-ADB5-4222C5CB6810}" presName="childText" presStyleLbl="conFgAcc1" presStyleIdx="1" presStyleCnt="3">
        <dgm:presLayoutVars>
          <dgm:bulletEnabled val="1"/>
        </dgm:presLayoutVars>
      </dgm:prSet>
      <dgm:spPr/>
    </dgm:pt>
    <dgm:pt modelId="{414C757F-64B6-41D2-9D75-A75FB422F649}" type="pres">
      <dgm:prSet presAssocID="{EBFE8E4B-48B0-4CCA-B5F3-024F24B37D65}" presName="spaceBetweenRectangles" presStyleCnt="0"/>
      <dgm:spPr/>
    </dgm:pt>
    <dgm:pt modelId="{7AE5450B-02C9-47EC-9D37-A2AA1705EB8C}" type="pres">
      <dgm:prSet presAssocID="{04C554EE-59C0-45C0-BC53-1B5551486A54}" presName="parentLin" presStyleCnt="0"/>
      <dgm:spPr/>
    </dgm:pt>
    <dgm:pt modelId="{BB52A22F-1F98-4EE9-8CDE-BDDC09C623B7}" type="pres">
      <dgm:prSet presAssocID="{04C554EE-59C0-45C0-BC53-1B5551486A54}" presName="parentLeftMargin" presStyleLbl="node1" presStyleIdx="1" presStyleCnt="3"/>
      <dgm:spPr/>
      <dgm:t>
        <a:bodyPr/>
        <a:lstStyle/>
        <a:p>
          <a:endParaRPr lang="en-US"/>
        </a:p>
      </dgm:t>
    </dgm:pt>
    <dgm:pt modelId="{479577D1-D1E2-4367-8E19-4BFCC25F8E3C}" type="pres">
      <dgm:prSet presAssocID="{04C554EE-59C0-45C0-BC53-1B5551486A54}" presName="parentText" presStyleLbl="node1" presStyleIdx="2" presStyleCnt="3" custScaleX="142857" custScaleY="138034">
        <dgm:presLayoutVars>
          <dgm:chMax val="0"/>
          <dgm:bulletEnabled val="1"/>
        </dgm:presLayoutVars>
      </dgm:prSet>
      <dgm:spPr/>
      <dgm:t>
        <a:bodyPr/>
        <a:lstStyle/>
        <a:p>
          <a:endParaRPr lang="en-US"/>
        </a:p>
      </dgm:t>
    </dgm:pt>
    <dgm:pt modelId="{45389023-8768-4654-A34B-6D2C381501B3}" type="pres">
      <dgm:prSet presAssocID="{04C554EE-59C0-45C0-BC53-1B5551486A54}" presName="negativeSpace" presStyleCnt="0"/>
      <dgm:spPr/>
    </dgm:pt>
    <dgm:pt modelId="{3BEEA3BE-C761-4EC0-83B7-8226A7873570}" type="pres">
      <dgm:prSet presAssocID="{04C554EE-59C0-45C0-BC53-1B5551486A54}" presName="childText" presStyleLbl="conFgAcc1" presStyleIdx="2" presStyleCnt="3">
        <dgm:presLayoutVars>
          <dgm:bulletEnabled val="1"/>
        </dgm:presLayoutVars>
      </dgm:prSet>
      <dgm:spPr/>
    </dgm:pt>
  </dgm:ptLst>
  <dgm:cxnLst>
    <dgm:cxn modelId="{9536705C-5F4F-44C0-8FF6-F05412813B63}" srcId="{46FBCD49-1984-4EBF-B017-C04B9392EF83}" destId="{04C554EE-59C0-45C0-BC53-1B5551486A54}" srcOrd="2" destOrd="0" parTransId="{BBE4BC81-B3A8-4590-8E8C-64BD8A420AF7}" sibTransId="{5AEFB094-9B39-4FB6-895B-CB898CB318AA}"/>
    <dgm:cxn modelId="{647D01BD-9421-49F3-BB8B-CDB353ADAB01}" srcId="{46FBCD49-1984-4EBF-B017-C04B9392EF83}" destId="{AEB08040-BA1E-4923-ADB5-4222C5CB6810}" srcOrd="1" destOrd="0" parTransId="{1CEE770F-EEE0-4F5B-963B-6BDD7EF50384}" sibTransId="{EBFE8E4B-48B0-4CCA-B5F3-024F24B37D65}"/>
    <dgm:cxn modelId="{6BCC5C76-1C41-40C1-9DB5-BCBD15A238E9}" srcId="{46FBCD49-1984-4EBF-B017-C04B9392EF83}" destId="{AAEB5828-CCC0-4497-980E-837F0BB5ECA3}" srcOrd="0" destOrd="0" parTransId="{FB606781-74B0-4812-A61A-0DBBB91640A7}" sibTransId="{B698748B-6123-460B-853E-8D4C95F4975B}"/>
    <dgm:cxn modelId="{8AE1D386-5CAF-4824-88E8-9EF5D58408CE}" type="presOf" srcId="{04C554EE-59C0-45C0-BC53-1B5551486A54}" destId="{479577D1-D1E2-4367-8E19-4BFCC25F8E3C}" srcOrd="1" destOrd="0" presId="urn:microsoft.com/office/officeart/2005/8/layout/list1"/>
    <dgm:cxn modelId="{955ECE87-E597-4E17-8ADE-E427CC9818B9}" type="presOf" srcId="{AAEB5828-CCC0-4497-980E-837F0BB5ECA3}" destId="{9227347D-E2CC-4E67-AD1A-8335BEF815D6}" srcOrd="1" destOrd="0" presId="urn:microsoft.com/office/officeart/2005/8/layout/list1"/>
    <dgm:cxn modelId="{1717E86D-FF82-4C81-9E53-1359D018E5E8}" type="presOf" srcId="{AAEB5828-CCC0-4497-980E-837F0BB5ECA3}" destId="{ED480A2B-65C0-415C-8F90-FF29E93BB88F}" srcOrd="0" destOrd="0" presId="urn:microsoft.com/office/officeart/2005/8/layout/list1"/>
    <dgm:cxn modelId="{DB7CC37E-0AC4-4AAB-A618-10EDFA9B59EC}" type="presOf" srcId="{46FBCD49-1984-4EBF-B017-C04B9392EF83}" destId="{20D01A19-4BC7-41F9-95F9-39D2A2C631E2}" srcOrd="0" destOrd="0" presId="urn:microsoft.com/office/officeart/2005/8/layout/list1"/>
    <dgm:cxn modelId="{8A8ECB4B-536D-40AE-A86D-51E243152FCF}" type="presOf" srcId="{04C554EE-59C0-45C0-BC53-1B5551486A54}" destId="{BB52A22F-1F98-4EE9-8CDE-BDDC09C623B7}" srcOrd="0" destOrd="0" presId="urn:microsoft.com/office/officeart/2005/8/layout/list1"/>
    <dgm:cxn modelId="{3D0A423A-CB1D-46DA-ACCE-05EBD1CB04F8}" type="presOf" srcId="{AEB08040-BA1E-4923-ADB5-4222C5CB6810}" destId="{ED021492-FFB0-4E15-9574-DBED7F1F2CCF}" srcOrd="1" destOrd="0" presId="urn:microsoft.com/office/officeart/2005/8/layout/list1"/>
    <dgm:cxn modelId="{4E5FB3A7-40A5-4695-8C72-169BA711325F}" type="presOf" srcId="{AEB08040-BA1E-4923-ADB5-4222C5CB6810}" destId="{D443C069-46E9-4C09-8ACA-82EC0FED51D3}" srcOrd="0" destOrd="0" presId="urn:microsoft.com/office/officeart/2005/8/layout/list1"/>
    <dgm:cxn modelId="{9D02EB17-BDEB-4039-9DC8-C65BB9705BCB}" type="presParOf" srcId="{20D01A19-4BC7-41F9-95F9-39D2A2C631E2}" destId="{63AB37A8-59F3-4132-87EC-601F6D693231}" srcOrd="0" destOrd="0" presId="urn:microsoft.com/office/officeart/2005/8/layout/list1"/>
    <dgm:cxn modelId="{8CC55000-5151-4AB3-9EDB-A274AADF8583}" type="presParOf" srcId="{63AB37A8-59F3-4132-87EC-601F6D693231}" destId="{ED480A2B-65C0-415C-8F90-FF29E93BB88F}" srcOrd="0" destOrd="0" presId="urn:microsoft.com/office/officeart/2005/8/layout/list1"/>
    <dgm:cxn modelId="{16F44727-0BF9-4572-AEC5-D5A7B77B7246}" type="presParOf" srcId="{63AB37A8-59F3-4132-87EC-601F6D693231}" destId="{9227347D-E2CC-4E67-AD1A-8335BEF815D6}" srcOrd="1" destOrd="0" presId="urn:microsoft.com/office/officeart/2005/8/layout/list1"/>
    <dgm:cxn modelId="{1AB387E1-0366-4F4D-B59C-4DB190414256}" type="presParOf" srcId="{20D01A19-4BC7-41F9-95F9-39D2A2C631E2}" destId="{300AF59A-97EF-41C3-9C33-73EE4E52DB9A}" srcOrd="1" destOrd="0" presId="urn:microsoft.com/office/officeart/2005/8/layout/list1"/>
    <dgm:cxn modelId="{43779C66-4B1F-4E4A-99A5-A9CA177B9D78}" type="presParOf" srcId="{20D01A19-4BC7-41F9-95F9-39D2A2C631E2}" destId="{DE7F1116-61EB-40FC-A78A-A168DFE5DE26}" srcOrd="2" destOrd="0" presId="urn:microsoft.com/office/officeart/2005/8/layout/list1"/>
    <dgm:cxn modelId="{D2151AE4-CFB1-45A9-9B84-4F1E3D565892}" type="presParOf" srcId="{20D01A19-4BC7-41F9-95F9-39D2A2C631E2}" destId="{3CF798F9-1019-4625-9672-F17F6E9C2AEC}" srcOrd="3" destOrd="0" presId="urn:microsoft.com/office/officeart/2005/8/layout/list1"/>
    <dgm:cxn modelId="{A355E758-5DB2-4751-8E37-DEE5B9A7751F}" type="presParOf" srcId="{20D01A19-4BC7-41F9-95F9-39D2A2C631E2}" destId="{976D0262-D3C4-4796-B966-742FDF08D8B9}" srcOrd="4" destOrd="0" presId="urn:microsoft.com/office/officeart/2005/8/layout/list1"/>
    <dgm:cxn modelId="{6F422F29-2B08-4EF1-9C17-AF4AECA7F721}" type="presParOf" srcId="{976D0262-D3C4-4796-B966-742FDF08D8B9}" destId="{D443C069-46E9-4C09-8ACA-82EC0FED51D3}" srcOrd="0" destOrd="0" presId="urn:microsoft.com/office/officeart/2005/8/layout/list1"/>
    <dgm:cxn modelId="{EC276032-20AF-434C-A368-9F51F83E5F60}" type="presParOf" srcId="{976D0262-D3C4-4796-B966-742FDF08D8B9}" destId="{ED021492-FFB0-4E15-9574-DBED7F1F2CCF}" srcOrd="1" destOrd="0" presId="urn:microsoft.com/office/officeart/2005/8/layout/list1"/>
    <dgm:cxn modelId="{0210E70F-D856-4207-9053-377759011FB9}" type="presParOf" srcId="{20D01A19-4BC7-41F9-95F9-39D2A2C631E2}" destId="{597F12D7-7E9C-48F4-82E6-E84E848B6C37}" srcOrd="5" destOrd="0" presId="urn:microsoft.com/office/officeart/2005/8/layout/list1"/>
    <dgm:cxn modelId="{9CB9622A-910C-4FEC-BAB3-237BBCDAA158}" type="presParOf" srcId="{20D01A19-4BC7-41F9-95F9-39D2A2C631E2}" destId="{E0431E2C-0125-4C29-9A26-0F326F6C1803}" srcOrd="6" destOrd="0" presId="urn:microsoft.com/office/officeart/2005/8/layout/list1"/>
    <dgm:cxn modelId="{43EB8532-797B-4728-816B-04A68053F9E8}" type="presParOf" srcId="{20D01A19-4BC7-41F9-95F9-39D2A2C631E2}" destId="{414C757F-64B6-41D2-9D75-A75FB422F649}" srcOrd="7" destOrd="0" presId="urn:microsoft.com/office/officeart/2005/8/layout/list1"/>
    <dgm:cxn modelId="{F2B62AA1-9070-4E48-A9CF-073AF4673C92}" type="presParOf" srcId="{20D01A19-4BC7-41F9-95F9-39D2A2C631E2}" destId="{7AE5450B-02C9-47EC-9D37-A2AA1705EB8C}" srcOrd="8" destOrd="0" presId="urn:microsoft.com/office/officeart/2005/8/layout/list1"/>
    <dgm:cxn modelId="{E7442D7F-F32C-4367-B12D-136204E04DB5}" type="presParOf" srcId="{7AE5450B-02C9-47EC-9D37-A2AA1705EB8C}" destId="{BB52A22F-1F98-4EE9-8CDE-BDDC09C623B7}" srcOrd="0" destOrd="0" presId="urn:microsoft.com/office/officeart/2005/8/layout/list1"/>
    <dgm:cxn modelId="{148683B2-C277-4935-A3A3-7B2687EDFAB3}" type="presParOf" srcId="{7AE5450B-02C9-47EC-9D37-A2AA1705EB8C}" destId="{479577D1-D1E2-4367-8E19-4BFCC25F8E3C}" srcOrd="1" destOrd="0" presId="urn:microsoft.com/office/officeart/2005/8/layout/list1"/>
    <dgm:cxn modelId="{2D74D93C-1C3B-4463-9CBF-66BCD5617F45}" type="presParOf" srcId="{20D01A19-4BC7-41F9-95F9-39D2A2C631E2}" destId="{45389023-8768-4654-A34B-6D2C381501B3}" srcOrd="9" destOrd="0" presId="urn:microsoft.com/office/officeart/2005/8/layout/list1"/>
    <dgm:cxn modelId="{A8DF26DB-00BA-41B4-96B7-BA594509C56D}" type="presParOf" srcId="{20D01A19-4BC7-41F9-95F9-39D2A2C631E2}" destId="{3BEEA3BE-C761-4EC0-83B7-8226A7873570}"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0666429-6911-406C-93ED-6DC177D85F8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7B9FA34-9197-48D9-9367-BE732F2CCCD1}">
      <dgm:prSet/>
      <dgm:spPr>
        <a:solidFill>
          <a:schemeClr val="accent6"/>
        </a:solidFill>
      </dgm:spPr>
      <dgm:t>
        <a:bodyPr/>
        <a:lstStyle/>
        <a:p>
          <a:r>
            <a:rPr lang="en-US" dirty="0"/>
            <a:t>Systematic monitoring of trial screening and recruitment processes by race</a:t>
          </a:r>
        </a:p>
      </dgm:t>
    </dgm:pt>
    <dgm:pt modelId="{4D98BC3E-956B-494E-B51F-D5ACDBEC3FD2}" type="parTrans" cxnId="{836208D8-FA73-480C-BAF6-54C74CC4AA19}">
      <dgm:prSet/>
      <dgm:spPr/>
      <dgm:t>
        <a:bodyPr/>
        <a:lstStyle/>
        <a:p>
          <a:endParaRPr lang="en-US"/>
        </a:p>
      </dgm:t>
    </dgm:pt>
    <dgm:pt modelId="{5B90A6C1-9440-4A77-96A1-E12AFC6BBA39}" type="sibTrans" cxnId="{836208D8-FA73-480C-BAF6-54C74CC4AA19}">
      <dgm:prSet/>
      <dgm:spPr/>
      <dgm:t>
        <a:bodyPr/>
        <a:lstStyle/>
        <a:p>
          <a:endParaRPr lang="en-US"/>
        </a:p>
      </dgm:t>
    </dgm:pt>
    <dgm:pt modelId="{BAFA4B8C-0EF3-400E-91BD-185339E9B645}">
      <dgm:prSet/>
      <dgm:spPr>
        <a:solidFill>
          <a:schemeClr val="accent2">
            <a:lumMod val="75000"/>
          </a:schemeClr>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Successful recruitment and retention strategies to ensure a diverse and inclusive oncology workforce</a:t>
          </a:r>
        </a:p>
      </dgm:t>
    </dgm:pt>
    <dgm:pt modelId="{51667FD1-7618-438D-ACC2-C9D1EA6D65F4}" type="parTrans" cxnId="{FEAAC9A4-4784-4FC6-B055-149A20BB0203}">
      <dgm:prSet/>
      <dgm:spPr/>
      <dgm:t>
        <a:bodyPr/>
        <a:lstStyle/>
        <a:p>
          <a:endParaRPr lang="en-US"/>
        </a:p>
      </dgm:t>
    </dgm:pt>
    <dgm:pt modelId="{C24CFADB-EB32-40E4-AEF3-C7BFE47F6C77}" type="sibTrans" cxnId="{FEAAC9A4-4784-4FC6-B055-149A20BB0203}">
      <dgm:prSet/>
      <dgm:spPr/>
      <dgm:t>
        <a:bodyPr/>
        <a:lstStyle/>
        <a:p>
          <a:endParaRPr lang="en-US"/>
        </a:p>
      </dgm:t>
    </dgm:pt>
    <dgm:pt modelId="{126FB13F-AE38-A74B-9C19-866A877BA560}">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Engagement of historically underrepresented/excluded populations in clinical trial design and recruitment</a:t>
          </a:r>
        </a:p>
        <a:p>
          <a:endParaRPr lang="en-US" dirty="0"/>
        </a:p>
      </dgm:t>
    </dgm:pt>
    <dgm:pt modelId="{2ED70A05-4F91-D044-BC92-62B568383D95}" type="parTrans" cxnId="{B749A917-47B3-344A-BDA5-A2CD0EE35C76}">
      <dgm:prSet/>
      <dgm:spPr/>
      <dgm:t>
        <a:bodyPr/>
        <a:lstStyle/>
        <a:p>
          <a:endParaRPr lang="en-US"/>
        </a:p>
      </dgm:t>
    </dgm:pt>
    <dgm:pt modelId="{EBC84ED1-160E-FB41-8D8E-64D6CB34A5DD}" type="sibTrans" cxnId="{B749A917-47B3-344A-BDA5-A2CD0EE35C76}">
      <dgm:prSet/>
      <dgm:spPr/>
      <dgm:t>
        <a:bodyPr/>
        <a:lstStyle/>
        <a:p>
          <a:endParaRPr lang="en-US"/>
        </a:p>
      </dgm:t>
    </dgm:pt>
    <dgm:pt modelId="{8FE667F4-199F-2543-A989-5C38F35B965D}" type="pres">
      <dgm:prSet presAssocID="{A0666429-6911-406C-93ED-6DC177D85F89}" presName="linear" presStyleCnt="0">
        <dgm:presLayoutVars>
          <dgm:animLvl val="lvl"/>
          <dgm:resizeHandles val="exact"/>
        </dgm:presLayoutVars>
      </dgm:prSet>
      <dgm:spPr/>
      <dgm:t>
        <a:bodyPr/>
        <a:lstStyle/>
        <a:p>
          <a:endParaRPr lang="en-US"/>
        </a:p>
      </dgm:t>
    </dgm:pt>
    <dgm:pt modelId="{D2024678-7AAB-FF41-A673-E72825855E87}" type="pres">
      <dgm:prSet presAssocID="{F7B9FA34-9197-48D9-9367-BE732F2CCCD1}" presName="parentText" presStyleLbl="node1" presStyleIdx="0" presStyleCnt="3">
        <dgm:presLayoutVars>
          <dgm:chMax val="0"/>
          <dgm:bulletEnabled val="1"/>
        </dgm:presLayoutVars>
      </dgm:prSet>
      <dgm:spPr/>
      <dgm:t>
        <a:bodyPr/>
        <a:lstStyle/>
        <a:p>
          <a:endParaRPr lang="en-US"/>
        </a:p>
      </dgm:t>
    </dgm:pt>
    <dgm:pt modelId="{F773ABFE-FF44-BD4B-AE16-F45DF0FF8F0E}" type="pres">
      <dgm:prSet presAssocID="{5B90A6C1-9440-4A77-96A1-E12AFC6BBA39}" presName="spacer" presStyleCnt="0"/>
      <dgm:spPr/>
    </dgm:pt>
    <dgm:pt modelId="{AC82EDD7-A015-4F4B-ADD7-033C9DFCD264}" type="pres">
      <dgm:prSet presAssocID="{BAFA4B8C-0EF3-400E-91BD-185339E9B645}" presName="parentText" presStyleLbl="node1" presStyleIdx="1" presStyleCnt="3">
        <dgm:presLayoutVars>
          <dgm:chMax val="0"/>
          <dgm:bulletEnabled val="1"/>
        </dgm:presLayoutVars>
      </dgm:prSet>
      <dgm:spPr/>
      <dgm:t>
        <a:bodyPr/>
        <a:lstStyle/>
        <a:p>
          <a:endParaRPr lang="en-US"/>
        </a:p>
      </dgm:t>
    </dgm:pt>
    <dgm:pt modelId="{295AFF2D-AC60-6C40-A15B-84A16956611C}" type="pres">
      <dgm:prSet presAssocID="{C24CFADB-EB32-40E4-AEF3-C7BFE47F6C77}" presName="spacer" presStyleCnt="0"/>
      <dgm:spPr/>
    </dgm:pt>
    <dgm:pt modelId="{4B87E5E7-9818-0649-A78F-A79A5318D087}" type="pres">
      <dgm:prSet presAssocID="{126FB13F-AE38-A74B-9C19-866A877BA560}" presName="parentText" presStyleLbl="node1" presStyleIdx="2" presStyleCnt="3">
        <dgm:presLayoutVars>
          <dgm:chMax val="0"/>
          <dgm:bulletEnabled val="1"/>
        </dgm:presLayoutVars>
      </dgm:prSet>
      <dgm:spPr/>
      <dgm:t>
        <a:bodyPr/>
        <a:lstStyle/>
        <a:p>
          <a:endParaRPr lang="en-US"/>
        </a:p>
      </dgm:t>
    </dgm:pt>
  </dgm:ptLst>
  <dgm:cxnLst>
    <dgm:cxn modelId="{8FE98CFC-6DEF-3C49-86B5-D8A6A4A6AE94}" type="presOf" srcId="{A0666429-6911-406C-93ED-6DC177D85F89}" destId="{8FE667F4-199F-2543-A989-5C38F35B965D}" srcOrd="0" destOrd="0" presId="urn:microsoft.com/office/officeart/2005/8/layout/vList2"/>
    <dgm:cxn modelId="{B3FCB153-2CA0-C64C-9468-31C003F05A41}" type="presOf" srcId="{BAFA4B8C-0EF3-400E-91BD-185339E9B645}" destId="{AC82EDD7-A015-4F4B-ADD7-033C9DFCD264}" srcOrd="0" destOrd="0" presId="urn:microsoft.com/office/officeart/2005/8/layout/vList2"/>
    <dgm:cxn modelId="{FEAAC9A4-4784-4FC6-B055-149A20BB0203}" srcId="{A0666429-6911-406C-93ED-6DC177D85F89}" destId="{BAFA4B8C-0EF3-400E-91BD-185339E9B645}" srcOrd="1" destOrd="0" parTransId="{51667FD1-7618-438D-ACC2-C9D1EA6D65F4}" sibTransId="{C24CFADB-EB32-40E4-AEF3-C7BFE47F6C77}"/>
    <dgm:cxn modelId="{B749A917-47B3-344A-BDA5-A2CD0EE35C76}" srcId="{A0666429-6911-406C-93ED-6DC177D85F89}" destId="{126FB13F-AE38-A74B-9C19-866A877BA560}" srcOrd="2" destOrd="0" parTransId="{2ED70A05-4F91-D044-BC92-62B568383D95}" sibTransId="{EBC84ED1-160E-FB41-8D8E-64D6CB34A5DD}"/>
    <dgm:cxn modelId="{106F2905-3576-E84E-A41B-50A1B306055B}" type="presOf" srcId="{F7B9FA34-9197-48D9-9367-BE732F2CCCD1}" destId="{D2024678-7AAB-FF41-A673-E72825855E87}" srcOrd="0" destOrd="0" presId="urn:microsoft.com/office/officeart/2005/8/layout/vList2"/>
    <dgm:cxn modelId="{DF296F52-6885-F44F-9796-E5F34A632E13}" type="presOf" srcId="{126FB13F-AE38-A74B-9C19-866A877BA560}" destId="{4B87E5E7-9818-0649-A78F-A79A5318D087}" srcOrd="0" destOrd="0" presId="urn:microsoft.com/office/officeart/2005/8/layout/vList2"/>
    <dgm:cxn modelId="{836208D8-FA73-480C-BAF6-54C74CC4AA19}" srcId="{A0666429-6911-406C-93ED-6DC177D85F89}" destId="{F7B9FA34-9197-48D9-9367-BE732F2CCCD1}" srcOrd="0" destOrd="0" parTransId="{4D98BC3E-956B-494E-B51F-D5ACDBEC3FD2}" sibTransId="{5B90A6C1-9440-4A77-96A1-E12AFC6BBA39}"/>
    <dgm:cxn modelId="{FCF551A0-D343-7347-B939-51C4E8B6BF8D}" type="presParOf" srcId="{8FE667F4-199F-2543-A989-5C38F35B965D}" destId="{D2024678-7AAB-FF41-A673-E72825855E87}" srcOrd="0" destOrd="0" presId="urn:microsoft.com/office/officeart/2005/8/layout/vList2"/>
    <dgm:cxn modelId="{F2A6B554-84E4-6A47-9EDA-0BAFE0B28992}" type="presParOf" srcId="{8FE667F4-199F-2543-A989-5C38F35B965D}" destId="{F773ABFE-FF44-BD4B-AE16-F45DF0FF8F0E}" srcOrd="1" destOrd="0" presId="urn:microsoft.com/office/officeart/2005/8/layout/vList2"/>
    <dgm:cxn modelId="{038A668C-39A3-3D4D-ABA0-5365B10833F6}" type="presParOf" srcId="{8FE667F4-199F-2543-A989-5C38F35B965D}" destId="{AC82EDD7-A015-4F4B-ADD7-033C9DFCD264}" srcOrd="2" destOrd="0" presId="urn:microsoft.com/office/officeart/2005/8/layout/vList2"/>
    <dgm:cxn modelId="{83467993-8F2A-DA42-9A87-12EA0733F138}" type="presParOf" srcId="{8FE667F4-199F-2543-A989-5C38F35B965D}" destId="{295AFF2D-AC60-6C40-A15B-84A16956611C}" srcOrd="3" destOrd="0" presId="urn:microsoft.com/office/officeart/2005/8/layout/vList2"/>
    <dgm:cxn modelId="{65E3807C-51A7-6944-B06F-303974FB15A1}" type="presParOf" srcId="{8FE667F4-199F-2543-A989-5C38F35B965D}" destId="{4B87E5E7-9818-0649-A78F-A79A5318D087}"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6021201-39A8-43F7-9160-DAA5553064BA}" type="doc">
      <dgm:prSet loTypeId="urn:microsoft.com/office/officeart/2005/8/layout/vProcess5" loCatId="process" qsTypeId="urn:microsoft.com/office/officeart/2005/8/quickstyle/simple4" qsCatId="simple" csTypeId="urn:microsoft.com/office/officeart/2005/8/colors/colorful5" csCatId="colorful" phldr="1"/>
      <dgm:spPr/>
      <dgm:t>
        <a:bodyPr/>
        <a:lstStyle/>
        <a:p>
          <a:endParaRPr lang="en-US"/>
        </a:p>
      </dgm:t>
    </dgm:pt>
    <dgm:pt modelId="{795C19F3-AACA-4D14-83AB-1840F3BB339A}">
      <dgm:prSet custT="1"/>
      <dgm:spPr/>
      <dgm:t>
        <a:bodyPr/>
        <a:lstStyle/>
        <a:p>
          <a:r>
            <a:rPr lang="en-US" sz="2000" b="1" dirty="0"/>
            <a:t>Patients are experts of their lived experience</a:t>
          </a:r>
        </a:p>
      </dgm:t>
    </dgm:pt>
    <dgm:pt modelId="{DA50AB57-DBDE-4030-A1CB-713D2482F882}" type="parTrans" cxnId="{06C2EABF-58BB-4349-BF35-FEA75CC3F70C}">
      <dgm:prSet/>
      <dgm:spPr/>
      <dgm:t>
        <a:bodyPr/>
        <a:lstStyle/>
        <a:p>
          <a:endParaRPr lang="en-US"/>
        </a:p>
      </dgm:t>
    </dgm:pt>
    <dgm:pt modelId="{943F2E2C-528C-4DA3-99A1-D92657254B98}" type="sibTrans" cxnId="{06C2EABF-58BB-4349-BF35-FEA75CC3F70C}">
      <dgm:prSet/>
      <dgm:spPr/>
      <dgm:t>
        <a:bodyPr/>
        <a:lstStyle/>
        <a:p>
          <a:endParaRPr lang="en-US"/>
        </a:p>
      </dgm:t>
    </dgm:pt>
    <dgm:pt modelId="{B7A5AAD7-C5A0-453C-9567-4A78D0DA1CAF}">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b="1" dirty="0"/>
            <a:t>Informs research questions</a:t>
          </a:r>
        </a:p>
      </dgm:t>
    </dgm:pt>
    <dgm:pt modelId="{41109ED6-9ED3-4EEE-B448-3F19D383E856}" type="parTrans" cxnId="{EA861FCD-DA2D-423E-B346-66B600DAFC9D}">
      <dgm:prSet/>
      <dgm:spPr/>
      <dgm:t>
        <a:bodyPr/>
        <a:lstStyle/>
        <a:p>
          <a:endParaRPr lang="en-US"/>
        </a:p>
      </dgm:t>
    </dgm:pt>
    <dgm:pt modelId="{BC4A9419-4046-46DE-A7F5-4510AE47A5DC}" type="sibTrans" cxnId="{EA861FCD-DA2D-423E-B346-66B600DAFC9D}">
      <dgm:prSet/>
      <dgm:spPr/>
      <dgm:t>
        <a:bodyPr/>
        <a:lstStyle/>
        <a:p>
          <a:endParaRPr lang="en-US"/>
        </a:p>
      </dgm:t>
    </dgm:pt>
    <dgm:pt modelId="{41A94B1A-1CB2-4C40-B5FC-4329CA21F6BF}">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b="1" dirty="0"/>
            <a:t>Promotes equity through partnership</a:t>
          </a:r>
        </a:p>
        <a:p>
          <a:endParaRPr lang="en-US" sz="2000" b="1" dirty="0"/>
        </a:p>
      </dgm:t>
    </dgm:pt>
    <dgm:pt modelId="{44EB1152-35F7-49DB-9E71-B307B44A00B1}" type="parTrans" cxnId="{A1858739-10D1-4F1E-89FB-C1B9C9574AD7}">
      <dgm:prSet/>
      <dgm:spPr/>
      <dgm:t>
        <a:bodyPr/>
        <a:lstStyle/>
        <a:p>
          <a:endParaRPr lang="en-US"/>
        </a:p>
      </dgm:t>
    </dgm:pt>
    <dgm:pt modelId="{96AFF9E9-369A-40B5-BD20-DCCEF16964B4}" type="sibTrans" cxnId="{A1858739-10D1-4F1E-89FB-C1B9C9574AD7}">
      <dgm:prSet/>
      <dgm:spPr/>
      <dgm:t>
        <a:bodyPr/>
        <a:lstStyle/>
        <a:p>
          <a:endParaRPr lang="en-US"/>
        </a:p>
      </dgm:t>
    </dgm:pt>
    <dgm:pt modelId="{615731BF-31A1-E14E-B95C-6C80B5ADC002}" type="pres">
      <dgm:prSet presAssocID="{26021201-39A8-43F7-9160-DAA5553064BA}" presName="outerComposite" presStyleCnt="0">
        <dgm:presLayoutVars>
          <dgm:chMax val="5"/>
          <dgm:dir/>
          <dgm:resizeHandles val="exact"/>
        </dgm:presLayoutVars>
      </dgm:prSet>
      <dgm:spPr/>
      <dgm:t>
        <a:bodyPr/>
        <a:lstStyle/>
        <a:p>
          <a:endParaRPr lang="en-US"/>
        </a:p>
      </dgm:t>
    </dgm:pt>
    <dgm:pt modelId="{47BF24A3-47AE-EF4D-934E-EAD31ED9200C}" type="pres">
      <dgm:prSet presAssocID="{26021201-39A8-43F7-9160-DAA5553064BA}" presName="dummyMaxCanvas" presStyleCnt="0">
        <dgm:presLayoutVars/>
      </dgm:prSet>
      <dgm:spPr/>
    </dgm:pt>
    <dgm:pt modelId="{6FE8F9D7-5C9C-4D31-814D-3E6674E6E3D7}" type="pres">
      <dgm:prSet presAssocID="{26021201-39A8-43F7-9160-DAA5553064BA}" presName="ThreeNodes_1" presStyleLbl="node1" presStyleIdx="0" presStyleCnt="3">
        <dgm:presLayoutVars>
          <dgm:bulletEnabled val="1"/>
        </dgm:presLayoutVars>
      </dgm:prSet>
      <dgm:spPr/>
      <dgm:t>
        <a:bodyPr/>
        <a:lstStyle/>
        <a:p>
          <a:endParaRPr lang="en-US"/>
        </a:p>
      </dgm:t>
    </dgm:pt>
    <dgm:pt modelId="{182B2735-9FBF-4F95-8801-81464994919B}" type="pres">
      <dgm:prSet presAssocID="{26021201-39A8-43F7-9160-DAA5553064BA}" presName="ThreeNodes_2" presStyleLbl="node1" presStyleIdx="1" presStyleCnt="3">
        <dgm:presLayoutVars>
          <dgm:bulletEnabled val="1"/>
        </dgm:presLayoutVars>
      </dgm:prSet>
      <dgm:spPr/>
      <dgm:t>
        <a:bodyPr/>
        <a:lstStyle/>
        <a:p>
          <a:endParaRPr lang="en-US"/>
        </a:p>
      </dgm:t>
    </dgm:pt>
    <dgm:pt modelId="{9CC788FC-8D2C-4D57-80CD-401415D01D7B}" type="pres">
      <dgm:prSet presAssocID="{26021201-39A8-43F7-9160-DAA5553064BA}" presName="ThreeNodes_3" presStyleLbl="node1" presStyleIdx="2" presStyleCnt="3">
        <dgm:presLayoutVars>
          <dgm:bulletEnabled val="1"/>
        </dgm:presLayoutVars>
      </dgm:prSet>
      <dgm:spPr/>
      <dgm:t>
        <a:bodyPr/>
        <a:lstStyle/>
        <a:p>
          <a:endParaRPr lang="en-US"/>
        </a:p>
      </dgm:t>
    </dgm:pt>
    <dgm:pt modelId="{94FCB248-32C5-4D45-81A1-989943474CAF}" type="pres">
      <dgm:prSet presAssocID="{26021201-39A8-43F7-9160-DAA5553064BA}" presName="ThreeConn_1-2" presStyleLbl="fgAccFollowNode1" presStyleIdx="0" presStyleCnt="2">
        <dgm:presLayoutVars>
          <dgm:bulletEnabled val="1"/>
        </dgm:presLayoutVars>
      </dgm:prSet>
      <dgm:spPr/>
      <dgm:t>
        <a:bodyPr/>
        <a:lstStyle/>
        <a:p>
          <a:endParaRPr lang="en-US"/>
        </a:p>
      </dgm:t>
    </dgm:pt>
    <dgm:pt modelId="{EF892C23-682D-4061-AE96-F15B7E8905F3}" type="pres">
      <dgm:prSet presAssocID="{26021201-39A8-43F7-9160-DAA5553064BA}" presName="ThreeConn_2-3" presStyleLbl="fgAccFollowNode1" presStyleIdx="1" presStyleCnt="2">
        <dgm:presLayoutVars>
          <dgm:bulletEnabled val="1"/>
        </dgm:presLayoutVars>
      </dgm:prSet>
      <dgm:spPr/>
      <dgm:t>
        <a:bodyPr/>
        <a:lstStyle/>
        <a:p>
          <a:endParaRPr lang="en-US"/>
        </a:p>
      </dgm:t>
    </dgm:pt>
    <dgm:pt modelId="{6B2F3F0D-E5AB-41AF-BCF3-095D14CBE143}" type="pres">
      <dgm:prSet presAssocID="{26021201-39A8-43F7-9160-DAA5553064BA}" presName="ThreeNodes_1_text" presStyleLbl="node1" presStyleIdx="2" presStyleCnt="3">
        <dgm:presLayoutVars>
          <dgm:bulletEnabled val="1"/>
        </dgm:presLayoutVars>
      </dgm:prSet>
      <dgm:spPr/>
      <dgm:t>
        <a:bodyPr/>
        <a:lstStyle/>
        <a:p>
          <a:endParaRPr lang="en-US"/>
        </a:p>
      </dgm:t>
    </dgm:pt>
    <dgm:pt modelId="{4B2A5A20-0456-4A1D-9562-987CEEE7013E}" type="pres">
      <dgm:prSet presAssocID="{26021201-39A8-43F7-9160-DAA5553064BA}" presName="ThreeNodes_2_text" presStyleLbl="node1" presStyleIdx="2" presStyleCnt="3">
        <dgm:presLayoutVars>
          <dgm:bulletEnabled val="1"/>
        </dgm:presLayoutVars>
      </dgm:prSet>
      <dgm:spPr/>
      <dgm:t>
        <a:bodyPr/>
        <a:lstStyle/>
        <a:p>
          <a:endParaRPr lang="en-US"/>
        </a:p>
      </dgm:t>
    </dgm:pt>
    <dgm:pt modelId="{53FE95DB-3C9C-41AF-9080-70762A6FE140}" type="pres">
      <dgm:prSet presAssocID="{26021201-39A8-43F7-9160-DAA5553064BA}" presName="ThreeNodes_3_text" presStyleLbl="node1" presStyleIdx="2" presStyleCnt="3">
        <dgm:presLayoutVars>
          <dgm:bulletEnabled val="1"/>
        </dgm:presLayoutVars>
      </dgm:prSet>
      <dgm:spPr/>
      <dgm:t>
        <a:bodyPr/>
        <a:lstStyle/>
        <a:p>
          <a:endParaRPr lang="en-US"/>
        </a:p>
      </dgm:t>
    </dgm:pt>
  </dgm:ptLst>
  <dgm:cxnLst>
    <dgm:cxn modelId="{EA861FCD-DA2D-423E-B346-66B600DAFC9D}" srcId="{26021201-39A8-43F7-9160-DAA5553064BA}" destId="{B7A5AAD7-C5A0-453C-9567-4A78D0DA1CAF}" srcOrd="1" destOrd="0" parTransId="{41109ED6-9ED3-4EEE-B448-3F19D383E856}" sibTransId="{BC4A9419-4046-46DE-A7F5-4510AE47A5DC}"/>
    <dgm:cxn modelId="{6CD68CB0-FBA7-C24E-9731-FE11C1A69406}" type="presOf" srcId="{26021201-39A8-43F7-9160-DAA5553064BA}" destId="{615731BF-31A1-E14E-B95C-6C80B5ADC002}" srcOrd="0" destOrd="0" presId="urn:microsoft.com/office/officeart/2005/8/layout/vProcess5"/>
    <dgm:cxn modelId="{07FC24A9-D407-4508-9AD7-015108E92BC4}" type="presOf" srcId="{BC4A9419-4046-46DE-A7F5-4510AE47A5DC}" destId="{EF892C23-682D-4061-AE96-F15B7E8905F3}" srcOrd="0" destOrd="0" presId="urn:microsoft.com/office/officeart/2005/8/layout/vProcess5"/>
    <dgm:cxn modelId="{08E0198B-9C60-4EFB-818D-36B6565B091B}" type="presOf" srcId="{41A94B1A-1CB2-4C40-B5FC-4329CA21F6BF}" destId="{9CC788FC-8D2C-4D57-80CD-401415D01D7B}" srcOrd="0" destOrd="0" presId="urn:microsoft.com/office/officeart/2005/8/layout/vProcess5"/>
    <dgm:cxn modelId="{A1858739-10D1-4F1E-89FB-C1B9C9574AD7}" srcId="{26021201-39A8-43F7-9160-DAA5553064BA}" destId="{41A94B1A-1CB2-4C40-B5FC-4329CA21F6BF}" srcOrd="2" destOrd="0" parTransId="{44EB1152-35F7-49DB-9E71-B307B44A00B1}" sibTransId="{96AFF9E9-369A-40B5-BD20-DCCEF16964B4}"/>
    <dgm:cxn modelId="{06C2EABF-58BB-4349-BF35-FEA75CC3F70C}" srcId="{26021201-39A8-43F7-9160-DAA5553064BA}" destId="{795C19F3-AACA-4D14-83AB-1840F3BB339A}" srcOrd="0" destOrd="0" parTransId="{DA50AB57-DBDE-4030-A1CB-713D2482F882}" sibTransId="{943F2E2C-528C-4DA3-99A1-D92657254B98}"/>
    <dgm:cxn modelId="{66189AC3-7ABA-43BF-831B-393D1FE6F38A}" type="presOf" srcId="{795C19F3-AACA-4D14-83AB-1840F3BB339A}" destId="{6FE8F9D7-5C9C-4D31-814D-3E6674E6E3D7}" srcOrd="0" destOrd="0" presId="urn:microsoft.com/office/officeart/2005/8/layout/vProcess5"/>
    <dgm:cxn modelId="{598ACBFA-FACD-45B1-9556-50AC9642F9B2}" type="presOf" srcId="{795C19F3-AACA-4D14-83AB-1840F3BB339A}" destId="{6B2F3F0D-E5AB-41AF-BCF3-095D14CBE143}" srcOrd="1" destOrd="0" presId="urn:microsoft.com/office/officeart/2005/8/layout/vProcess5"/>
    <dgm:cxn modelId="{85B0A145-E4A2-42CA-90BC-DFCE82DC8204}" type="presOf" srcId="{B7A5AAD7-C5A0-453C-9567-4A78D0DA1CAF}" destId="{4B2A5A20-0456-4A1D-9562-987CEEE7013E}" srcOrd="1" destOrd="0" presId="urn:microsoft.com/office/officeart/2005/8/layout/vProcess5"/>
    <dgm:cxn modelId="{6B37E101-8097-4523-B34A-56E2C63958E6}" type="presOf" srcId="{943F2E2C-528C-4DA3-99A1-D92657254B98}" destId="{94FCB248-32C5-4D45-81A1-989943474CAF}" srcOrd="0" destOrd="0" presId="urn:microsoft.com/office/officeart/2005/8/layout/vProcess5"/>
    <dgm:cxn modelId="{9350D59A-72E6-4FB4-8775-02DEF8D6B621}" type="presOf" srcId="{41A94B1A-1CB2-4C40-B5FC-4329CA21F6BF}" destId="{53FE95DB-3C9C-41AF-9080-70762A6FE140}" srcOrd="1" destOrd="0" presId="urn:microsoft.com/office/officeart/2005/8/layout/vProcess5"/>
    <dgm:cxn modelId="{3A55CEE9-BC78-4FB9-A775-1364A442AB9C}" type="presOf" srcId="{B7A5AAD7-C5A0-453C-9567-4A78D0DA1CAF}" destId="{182B2735-9FBF-4F95-8801-81464994919B}" srcOrd="0" destOrd="0" presId="urn:microsoft.com/office/officeart/2005/8/layout/vProcess5"/>
    <dgm:cxn modelId="{86B4A812-31F4-5840-B720-DE9457F53F5D}" type="presParOf" srcId="{615731BF-31A1-E14E-B95C-6C80B5ADC002}" destId="{47BF24A3-47AE-EF4D-934E-EAD31ED9200C}" srcOrd="0" destOrd="0" presId="urn:microsoft.com/office/officeart/2005/8/layout/vProcess5"/>
    <dgm:cxn modelId="{82057A88-1DD6-4DA1-B1F7-5A0C5532030D}" type="presParOf" srcId="{615731BF-31A1-E14E-B95C-6C80B5ADC002}" destId="{6FE8F9D7-5C9C-4D31-814D-3E6674E6E3D7}" srcOrd="1" destOrd="0" presId="urn:microsoft.com/office/officeart/2005/8/layout/vProcess5"/>
    <dgm:cxn modelId="{6481B339-7369-4F7D-8C81-3D1E4C0CE3D7}" type="presParOf" srcId="{615731BF-31A1-E14E-B95C-6C80B5ADC002}" destId="{182B2735-9FBF-4F95-8801-81464994919B}" srcOrd="2" destOrd="0" presId="urn:microsoft.com/office/officeart/2005/8/layout/vProcess5"/>
    <dgm:cxn modelId="{EDB95329-4657-411C-BE8E-49662E6E2254}" type="presParOf" srcId="{615731BF-31A1-E14E-B95C-6C80B5ADC002}" destId="{9CC788FC-8D2C-4D57-80CD-401415D01D7B}" srcOrd="3" destOrd="0" presId="urn:microsoft.com/office/officeart/2005/8/layout/vProcess5"/>
    <dgm:cxn modelId="{12CB0F25-9D88-4806-9C75-01779A9B2845}" type="presParOf" srcId="{615731BF-31A1-E14E-B95C-6C80B5ADC002}" destId="{94FCB248-32C5-4D45-81A1-989943474CAF}" srcOrd="4" destOrd="0" presId="urn:microsoft.com/office/officeart/2005/8/layout/vProcess5"/>
    <dgm:cxn modelId="{6F2D84B5-163C-40A7-9DE9-CF194CEE3DA1}" type="presParOf" srcId="{615731BF-31A1-E14E-B95C-6C80B5ADC002}" destId="{EF892C23-682D-4061-AE96-F15B7E8905F3}" srcOrd="5" destOrd="0" presId="urn:microsoft.com/office/officeart/2005/8/layout/vProcess5"/>
    <dgm:cxn modelId="{2EE690BB-1C68-4835-9A5F-C3C90EF88297}" type="presParOf" srcId="{615731BF-31A1-E14E-B95C-6C80B5ADC002}" destId="{6B2F3F0D-E5AB-41AF-BCF3-095D14CBE143}" srcOrd="6" destOrd="0" presId="urn:microsoft.com/office/officeart/2005/8/layout/vProcess5"/>
    <dgm:cxn modelId="{68BC354B-CBC4-4521-B7E5-2D6FDDE35FD3}" type="presParOf" srcId="{615731BF-31A1-E14E-B95C-6C80B5ADC002}" destId="{4B2A5A20-0456-4A1D-9562-987CEEE7013E}" srcOrd="7" destOrd="0" presId="urn:microsoft.com/office/officeart/2005/8/layout/vProcess5"/>
    <dgm:cxn modelId="{8B02879F-2200-40E5-815A-4DB9362D6C22}" type="presParOf" srcId="{615731BF-31A1-E14E-B95C-6C80B5ADC002}" destId="{53FE95DB-3C9C-41AF-9080-70762A6FE140}"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3001BA7-6D0F-4696-ACD2-711734D63916}" type="doc">
      <dgm:prSet loTypeId="urn:microsoft.com/office/officeart/2005/8/layout/cycle5" loCatId="cycle" qsTypeId="urn:microsoft.com/office/officeart/2005/8/quickstyle/simple5" qsCatId="simple" csTypeId="urn:microsoft.com/office/officeart/2005/8/colors/colorful3" csCatId="colorful" phldr="1"/>
      <dgm:spPr/>
      <dgm:t>
        <a:bodyPr/>
        <a:lstStyle/>
        <a:p>
          <a:endParaRPr lang="en-US"/>
        </a:p>
      </dgm:t>
    </dgm:pt>
    <dgm:pt modelId="{4F14920F-487D-41C5-B67B-31A01D9D544B}">
      <dgm:prSet phldrT="[Text]" custT="1"/>
      <dgm:spPr>
        <a:solidFill>
          <a:schemeClr val="tx2"/>
        </a:solidFill>
      </dgm:spPr>
      <dgm:t>
        <a:bodyPr/>
        <a:lstStyle/>
        <a:p>
          <a:r>
            <a:rPr lang="en-US" sz="2000" b="1" dirty="0"/>
            <a:t>Convene Action Group</a:t>
          </a:r>
        </a:p>
      </dgm:t>
    </dgm:pt>
    <dgm:pt modelId="{A1263998-39DE-4211-82BF-FF9F4718A4D0}" type="parTrans" cxnId="{08DABA98-AC0A-417B-82B0-A7E2E6C75B65}">
      <dgm:prSet/>
      <dgm:spPr/>
      <dgm:t>
        <a:bodyPr/>
        <a:lstStyle/>
        <a:p>
          <a:endParaRPr lang="en-US"/>
        </a:p>
      </dgm:t>
    </dgm:pt>
    <dgm:pt modelId="{4DC32941-2BBA-4DEE-B6C5-05A687D73334}" type="sibTrans" cxnId="{08DABA98-AC0A-417B-82B0-A7E2E6C75B65}">
      <dgm:prSet/>
      <dgm:spPr>
        <a:solidFill>
          <a:schemeClr val="tx2"/>
        </a:solidFill>
      </dgm:spPr>
      <dgm:t>
        <a:bodyPr/>
        <a:lstStyle/>
        <a:p>
          <a:endParaRPr lang="en-US"/>
        </a:p>
      </dgm:t>
    </dgm:pt>
    <dgm:pt modelId="{0B5A4CBD-3E12-45F8-A6B8-10D1854B77FE}">
      <dgm:prSet phldrT="[Text]" custT="1"/>
      <dgm:spPr>
        <a:solidFill>
          <a:schemeClr val="tx2"/>
        </a:solidFill>
      </dgm:spPr>
      <dgm:t>
        <a:bodyPr/>
        <a:lstStyle/>
        <a:p>
          <a:r>
            <a:rPr lang="en-US" sz="2000" b="1" dirty="0"/>
            <a:t>Define Mission &amp; Values</a:t>
          </a:r>
        </a:p>
      </dgm:t>
    </dgm:pt>
    <dgm:pt modelId="{1DF7CECC-1B74-4900-93E5-62CF372B76F9}" type="parTrans" cxnId="{06A1F999-1EB2-48F7-B564-1010DD85EABC}">
      <dgm:prSet/>
      <dgm:spPr/>
      <dgm:t>
        <a:bodyPr/>
        <a:lstStyle/>
        <a:p>
          <a:endParaRPr lang="en-US"/>
        </a:p>
      </dgm:t>
    </dgm:pt>
    <dgm:pt modelId="{2D32C2F9-E176-40CE-A538-71E15F0C765E}" type="sibTrans" cxnId="{06A1F999-1EB2-48F7-B564-1010DD85EABC}">
      <dgm:prSet/>
      <dgm:spPr/>
      <dgm:t>
        <a:bodyPr/>
        <a:lstStyle/>
        <a:p>
          <a:endParaRPr lang="en-US"/>
        </a:p>
      </dgm:t>
    </dgm:pt>
    <dgm:pt modelId="{021BF1DE-E7A7-4057-B8AC-96BA2216C6A9}">
      <dgm:prSet phldrT="[Text]" custT="1"/>
      <dgm:spPr>
        <a:solidFill>
          <a:schemeClr val="tx2"/>
        </a:solidFill>
      </dgm:spPr>
      <dgm:t>
        <a:bodyPr/>
        <a:lstStyle/>
        <a:p>
          <a:r>
            <a:rPr lang="en-US" sz="2000" b="1" dirty="0"/>
            <a:t>Assess Conditions, Assets, Needs </a:t>
          </a:r>
        </a:p>
      </dgm:t>
    </dgm:pt>
    <dgm:pt modelId="{7CCF1148-15AF-4A74-960F-E182E0C13D7E}" type="parTrans" cxnId="{AFBAC497-7874-4105-B31D-5E3A88139555}">
      <dgm:prSet/>
      <dgm:spPr/>
      <dgm:t>
        <a:bodyPr/>
        <a:lstStyle/>
        <a:p>
          <a:endParaRPr lang="en-US"/>
        </a:p>
      </dgm:t>
    </dgm:pt>
    <dgm:pt modelId="{0BC31991-C18A-452D-98FD-7183AD54359B}" type="sibTrans" cxnId="{AFBAC497-7874-4105-B31D-5E3A88139555}">
      <dgm:prSet/>
      <dgm:spPr/>
      <dgm:t>
        <a:bodyPr/>
        <a:lstStyle/>
        <a:p>
          <a:endParaRPr lang="en-US"/>
        </a:p>
      </dgm:t>
    </dgm:pt>
    <dgm:pt modelId="{5F205D28-076F-49FF-B1AD-09AB2CF11CCF}">
      <dgm:prSet phldrT="[Text]" custT="1"/>
      <dgm:spPr>
        <a:solidFill>
          <a:schemeClr val="tx2"/>
        </a:solidFill>
      </dgm:spPr>
      <dgm:t>
        <a:bodyPr/>
        <a:lstStyle/>
        <a:p>
          <a:r>
            <a:rPr lang="en-US" sz="2000" b="1" dirty="0"/>
            <a:t>Set Goals &amp; Objectives</a:t>
          </a:r>
        </a:p>
      </dgm:t>
    </dgm:pt>
    <dgm:pt modelId="{D00535FA-18C6-4A4D-BA0C-979A53124B68}" type="parTrans" cxnId="{33B86563-D89D-40B1-83BC-F3B1C55E74F1}">
      <dgm:prSet/>
      <dgm:spPr/>
      <dgm:t>
        <a:bodyPr/>
        <a:lstStyle/>
        <a:p>
          <a:endParaRPr lang="en-US"/>
        </a:p>
      </dgm:t>
    </dgm:pt>
    <dgm:pt modelId="{60458C93-4D2B-4256-98C9-F1236DBDE335}" type="sibTrans" cxnId="{33B86563-D89D-40B1-83BC-F3B1C55E74F1}">
      <dgm:prSet/>
      <dgm:spPr/>
      <dgm:t>
        <a:bodyPr/>
        <a:lstStyle/>
        <a:p>
          <a:endParaRPr lang="en-US"/>
        </a:p>
      </dgm:t>
    </dgm:pt>
    <dgm:pt modelId="{DEA5FFFF-FD5A-458A-A5CA-08D80EC6FE4E}">
      <dgm:prSet phldrT="[Text]" custT="1"/>
      <dgm:spPr>
        <a:solidFill>
          <a:schemeClr val="tx2"/>
        </a:solidFill>
      </dgm:spPr>
      <dgm:t>
        <a:bodyPr/>
        <a:lstStyle/>
        <a:p>
          <a:r>
            <a:rPr lang="en-US" sz="2000" b="1" dirty="0"/>
            <a:t>Select Strategy &amp; Tactics</a:t>
          </a:r>
        </a:p>
      </dgm:t>
    </dgm:pt>
    <dgm:pt modelId="{81A5ECDA-8894-40EA-BD88-D84833115294}" type="parTrans" cxnId="{50D6153B-9797-4B7F-9C26-A31F19EDA4C8}">
      <dgm:prSet/>
      <dgm:spPr/>
      <dgm:t>
        <a:bodyPr/>
        <a:lstStyle/>
        <a:p>
          <a:endParaRPr lang="en-US"/>
        </a:p>
      </dgm:t>
    </dgm:pt>
    <dgm:pt modelId="{FF81E19D-F974-4561-9E3C-2E3365F58494}" type="sibTrans" cxnId="{50D6153B-9797-4B7F-9C26-A31F19EDA4C8}">
      <dgm:prSet/>
      <dgm:spPr/>
      <dgm:t>
        <a:bodyPr/>
        <a:lstStyle/>
        <a:p>
          <a:endParaRPr lang="en-US"/>
        </a:p>
      </dgm:t>
    </dgm:pt>
    <dgm:pt modelId="{1C8429CF-51C3-46F8-BA26-9B7B89BE7DE4}">
      <dgm:prSet phldrT="[Text]" custT="1"/>
      <dgm:spPr>
        <a:solidFill>
          <a:schemeClr val="tx2"/>
        </a:solidFill>
      </dgm:spPr>
      <dgm:t>
        <a:bodyPr/>
        <a:lstStyle/>
        <a:p>
          <a:r>
            <a:rPr lang="en-US" sz="2000" b="1" dirty="0"/>
            <a:t>Evaluate &amp; Adjust</a:t>
          </a:r>
        </a:p>
      </dgm:t>
    </dgm:pt>
    <dgm:pt modelId="{26F010FA-B60A-4B94-9C6C-6BB1AF10F7E8}" type="parTrans" cxnId="{428C080F-209F-4457-BFE8-8BC511AD06BF}">
      <dgm:prSet/>
      <dgm:spPr/>
      <dgm:t>
        <a:bodyPr/>
        <a:lstStyle/>
        <a:p>
          <a:endParaRPr lang="en-US"/>
        </a:p>
      </dgm:t>
    </dgm:pt>
    <dgm:pt modelId="{8FF2E1AE-E03B-458B-8D3E-B629740F1F04}" type="sibTrans" cxnId="{428C080F-209F-4457-BFE8-8BC511AD06BF}">
      <dgm:prSet/>
      <dgm:spPr/>
      <dgm:t>
        <a:bodyPr/>
        <a:lstStyle/>
        <a:p>
          <a:endParaRPr lang="en-US"/>
        </a:p>
      </dgm:t>
    </dgm:pt>
    <dgm:pt modelId="{08D61EFD-C610-4A4D-8EB7-263A85994C4A}">
      <dgm:prSet custT="1"/>
      <dgm:spPr>
        <a:solidFill>
          <a:schemeClr val="tx2"/>
        </a:solidFill>
      </dgm:spPr>
      <dgm:t>
        <a:bodyPr/>
        <a:lstStyle/>
        <a:p>
          <a:r>
            <a:rPr lang="en-US" sz="2000" b="1" dirty="0"/>
            <a:t>Implement Action Plan</a:t>
          </a:r>
        </a:p>
      </dgm:t>
    </dgm:pt>
    <dgm:pt modelId="{1F21AD9E-BA01-42B1-9A1D-BFEC88358BA3}" type="parTrans" cxnId="{348B4DCE-D66D-4E09-A9C9-C87EBDC668B9}">
      <dgm:prSet/>
      <dgm:spPr/>
      <dgm:t>
        <a:bodyPr/>
        <a:lstStyle/>
        <a:p>
          <a:endParaRPr lang="en-US"/>
        </a:p>
      </dgm:t>
    </dgm:pt>
    <dgm:pt modelId="{26BB2AE8-9444-4669-9FAD-1CE300566397}" type="sibTrans" cxnId="{348B4DCE-D66D-4E09-A9C9-C87EBDC668B9}">
      <dgm:prSet/>
      <dgm:spPr/>
      <dgm:t>
        <a:bodyPr/>
        <a:lstStyle/>
        <a:p>
          <a:endParaRPr lang="en-US"/>
        </a:p>
      </dgm:t>
    </dgm:pt>
    <dgm:pt modelId="{04247528-4CE8-4B1E-9D81-3A52F49482E3}" type="pres">
      <dgm:prSet presAssocID="{D3001BA7-6D0F-4696-ACD2-711734D63916}" presName="cycle" presStyleCnt="0">
        <dgm:presLayoutVars>
          <dgm:dir/>
          <dgm:resizeHandles val="exact"/>
        </dgm:presLayoutVars>
      </dgm:prSet>
      <dgm:spPr/>
      <dgm:t>
        <a:bodyPr/>
        <a:lstStyle/>
        <a:p>
          <a:endParaRPr lang="en-US"/>
        </a:p>
      </dgm:t>
    </dgm:pt>
    <dgm:pt modelId="{A3350859-16E9-446B-A7E8-7AE94645C20C}" type="pres">
      <dgm:prSet presAssocID="{4F14920F-487D-41C5-B67B-31A01D9D544B}" presName="node" presStyleLbl="node1" presStyleIdx="0" presStyleCnt="7" custScaleX="117692" custScaleY="127817" custRadScaleRad="134847" custRadScaleInc="5868">
        <dgm:presLayoutVars>
          <dgm:bulletEnabled val="1"/>
        </dgm:presLayoutVars>
      </dgm:prSet>
      <dgm:spPr/>
      <dgm:t>
        <a:bodyPr/>
        <a:lstStyle/>
        <a:p>
          <a:endParaRPr lang="en-US"/>
        </a:p>
      </dgm:t>
    </dgm:pt>
    <dgm:pt modelId="{35BC3DEC-5706-46FA-9F61-F8E49B131EC3}" type="pres">
      <dgm:prSet presAssocID="{4F14920F-487D-41C5-B67B-31A01D9D544B}" presName="spNode" presStyleCnt="0"/>
      <dgm:spPr/>
    </dgm:pt>
    <dgm:pt modelId="{E0D502FE-83E4-4A16-AB6D-D8B1B2C9BE81}" type="pres">
      <dgm:prSet presAssocID="{4DC32941-2BBA-4DEE-B6C5-05A687D73334}" presName="sibTrans" presStyleLbl="sibTrans1D1" presStyleIdx="0" presStyleCnt="7"/>
      <dgm:spPr/>
      <dgm:t>
        <a:bodyPr/>
        <a:lstStyle/>
        <a:p>
          <a:endParaRPr lang="en-US"/>
        </a:p>
      </dgm:t>
    </dgm:pt>
    <dgm:pt modelId="{41C74877-F5DE-4F62-B91F-6D6AC56CC146}" type="pres">
      <dgm:prSet presAssocID="{0B5A4CBD-3E12-45F8-A6B8-10D1854B77FE}" presName="node" presStyleLbl="node1" presStyleIdx="1" presStyleCnt="7" custScaleX="130556" custScaleY="131426">
        <dgm:presLayoutVars>
          <dgm:bulletEnabled val="1"/>
        </dgm:presLayoutVars>
      </dgm:prSet>
      <dgm:spPr/>
      <dgm:t>
        <a:bodyPr/>
        <a:lstStyle/>
        <a:p>
          <a:endParaRPr lang="en-US"/>
        </a:p>
      </dgm:t>
    </dgm:pt>
    <dgm:pt modelId="{0BE07318-C998-461B-8F63-DC3EBD5AC26E}" type="pres">
      <dgm:prSet presAssocID="{0B5A4CBD-3E12-45F8-A6B8-10D1854B77FE}" presName="spNode" presStyleCnt="0"/>
      <dgm:spPr/>
    </dgm:pt>
    <dgm:pt modelId="{C9E68E2C-4309-4B89-BE63-56A084A98EEC}" type="pres">
      <dgm:prSet presAssocID="{2D32C2F9-E176-40CE-A538-71E15F0C765E}" presName="sibTrans" presStyleLbl="sibTrans1D1" presStyleIdx="1" presStyleCnt="7"/>
      <dgm:spPr/>
      <dgm:t>
        <a:bodyPr/>
        <a:lstStyle/>
        <a:p>
          <a:endParaRPr lang="en-US"/>
        </a:p>
      </dgm:t>
    </dgm:pt>
    <dgm:pt modelId="{D33ECAF7-B192-4956-97C4-AAD68EA710B9}" type="pres">
      <dgm:prSet presAssocID="{021BF1DE-E7A7-4057-B8AC-96BA2216C6A9}" presName="node" presStyleLbl="node1" presStyleIdx="2" presStyleCnt="7" custScaleX="152308" custScaleY="164310">
        <dgm:presLayoutVars>
          <dgm:bulletEnabled val="1"/>
        </dgm:presLayoutVars>
      </dgm:prSet>
      <dgm:spPr/>
      <dgm:t>
        <a:bodyPr/>
        <a:lstStyle/>
        <a:p>
          <a:endParaRPr lang="en-US"/>
        </a:p>
      </dgm:t>
    </dgm:pt>
    <dgm:pt modelId="{E543B26B-C0DC-4328-AE81-8B2DAFEB2DEB}" type="pres">
      <dgm:prSet presAssocID="{021BF1DE-E7A7-4057-B8AC-96BA2216C6A9}" presName="spNode" presStyleCnt="0"/>
      <dgm:spPr/>
    </dgm:pt>
    <dgm:pt modelId="{47F2ECD3-1709-42F2-B448-8F574E21413E}" type="pres">
      <dgm:prSet presAssocID="{0BC31991-C18A-452D-98FD-7183AD54359B}" presName="sibTrans" presStyleLbl="sibTrans1D1" presStyleIdx="2" presStyleCnt="7"/>
      <dgm:spPr/>
      <dgm:t>
        <a:bodyPr/>
        <a:lstStyle/>
        <a:p>
          <a:endParaRPr lang="en-US"/>
        </a:p>
      </dgm:t>
    </dgm:pt>
    <dgm:pt modelId="{3FD6B8AF-DFB0-4F9E-9FBF-82F3FE9E4124}" type="pres">
      <dgm:prSet presAssocID="{5F205D28-076F-49FF-B1AD-09AB2CF11CCF}" presName="node" presStyleLbl="node1" presStyleIdx="3" presStyleCnt="7" custScaleX="136070" custScaleY="104824">
        <dgm:presLayoutVars>
          <dgm:bulletEnabled val="1"/>
        </dgm:presLayoutVars>
      </dgm:prSet>
      <dgm:spPr/>
      <dgm:t>
        <a:bodyPr/>
        <a:lstStyle/>
        <a:p>
          <a:endParaRPr lang="en-US"/>
        </a:p>
      </dgm:t>
    </dgm:pt>
    <dgm:pt modelId="{3E1663D0-2036-4123-AD51-BC509B3BA9C2}" type="pres">
      <dgm:prSet presAssocID="{5F205D28-076F-49FF-B1AD-09AB2CF11CCF}" presName="spNode" presStyleCnt="0"/>
      <dgm:spPr/>
    </dgm:pt>
    <dgm:pt modelId="{7709A149-7457-4881-96DE-DD11745661E5}" type="pres">
      <dgm:prSet presAssocID="{60458C93-4D2B-4256-98C9-F1236DBDE335}" presName="sibTrans" presStyleLbl="sibTrans1D1" presStyleIdx="3" presStyleCnt="7"/>
      <dgm:spPr/>
      <dgm:t>
        <a:bodyPr/>
        <a:lstStyle/>
        <a:p>
          <a:endParaRPr lang="en-US"/>
        </a:p>
      </dgm:t>
    </dgm:pt>
    <dgm:pt modelId="{84CFFF0B-D49C-4CA3-9CFE-B3951DFF57B8}" type="pres">
      <dgm:prSet presAssocID="{DEA5FFFF-FD5A-458A-A5CA-08D80EC6FE4E}" presName="node" presStyleLbl="node1" presStyleIdx="4" presStyleCnt="7" custScaleX="136013" custScaleY="108897">
        <dgm:presLayoutVars>
          <dgm:bulletEnabled val="1"/>
        </dgm:presLayoutVars>
      </dgm:prSet>
      <dgm:spPr/>
      <dgm:t>
        <a:bodyPr/>
        <a:lstStyle/>
        <a:p>
          <a:endParaRPr lang="en-US"/>
        </a:p>
      </dgm:t>
    </dgm:pt>
    <dgm:pt modelId="{1090E31C-7875-4E05-885C-786130FDDBDC}" type="pres">
      <dgm:prSet presAssocID="{DEA5FFFF-FD5A-458A-A5CA-08D80EC6FE4E}" presName="spNode" presStyleCnt="0"/>
      <dgm:spPr/>
    </dgm:pt>
    <dgm:pt modelId="{A4069A10-7933-4630-8F0A-10B0589E710A}" type="pres">
      <dgm:prSet presAssocID="{FF81E19D-F974-4561-9E3C-2E3365F58494}" presName="sibTrans" presStyleLbl="sibTrans1D1" presStyleIdx="4" presStyleCnt="7"/>
      <dgm:spPr/>
      <dgm:t>
        <a:bodyPr/>
        <a:lstStyle/>
        <a:p>
          <a:endParaRPr lang="en-US"/>
        </a:p>
      </dgm:t>
    </dgm:pt>
    <dgm:pt modelId="{4CF1AAB3-F756-480D-AA2E-5D2B3ACB6A58}" type="pres">
      <dgm:prSet presAssocID="{08D61EFD-C610-4A4D-8EB7-263A85994C4A}" presName="node" presStyleLbl="node1" presStyleIdx="5" presStyleCnt="7" custScaleX="140802" custScaleY="142623">
        <dgm:presLayoutVars>
          <dgm:bulletEnabled val="1"/>
        </dgm:presLayoutVars>
      </dgm:prSet>
      <dgm:spPr/>
      <dgm:t>
        <a:bodyPr/>
        <a:lstStyle/>
        <a:p>
          <a:endParaRPr lang="en-US"/>
        </a:p>
      </dgm:t>
    </dgm:pt>
    <dgm:pt modelId="{15444780-FA0D-4323-A674-C316DE44C399}" type="pres">
      <dgm:prSet presAssocID="{08D61EFD-C610-4A4D-8EB7-263A85994C4A}" presName="spNode" presStyleCnt="0"/>
      <dgm:spPr/>
    </dgm:pt>
    <dgm:pt modelId="{6DF21A3A-A117-486F-B4E8-DE37B7A4F3DE}" type="pres">
      <dgm:prSet presAssocID="{26BB2AE8-9444-4669-9FAD-1CE300566397}" presName="sibTrans" presStyleLbl="sibTrans1D1" presStyleIdx="5" presStyleCnt="7"/>
      <dgm:spPr/>
      <dgm:t>
        <a:bodyPr/>
        <a:lstStyle/>
        <a:p>
          <a:endParaRPr lang="en-US"/>
        </a:p>
      </dgm:t>
    </dgm:pt>
    <dgm:pt modelId="{F0A5ABEA-9745-4DA1-9C4C-F61A19C8CD00}" type="pres">
      <dgm:prSet presAssocID="{1C8429CF-51C3-46F8-BA26-9B7B89BE7DE4}" presName="node" presStyleLbl="node1" presStyleIdx="6" presStyleCnt="7" custScaleX="130572" custScaleY="118727">
        <dgm:presLayoutVars>
          <dgm:bulletEnabled val="1"/>
        </dgm:presLayoutVars>
      </dgm:prSet>
      <dgm:spPr/>
      <dgm:t>
        <a:bodyPr/>
        <a:lstStyle/>
        <a:p>
          <a:endParaRPr lang="en-US"/>
        </a:p>
      </dgm:t>
    </dgm:pt>
    <dgm:pt modelId="{ECCF750B-5283-4B8C-9C3F-155755ABEC41}" type="pres">
      <dgm:prSet presAssocID="{1C8429CF-51C3-46F8-BA26-9B7B89BE7DE4}" presName="spNode" presStyleCnt="0"/>
      <dgm:spPr/>
    </dgm:pt>
    <dgm:pt modelId="{551500CB-241A-4612-AC8D-0F1289B0D9DC}" type="pres">
      <dgm:prSet presAssocID="{8FF2E1AE-E03B-458B-8D3E-B629740F1F04}" presName="sibTrans" presStyleLbl="sibTrans1D1" presStyleIdx="6" presStyleCnt="7"/>
      <dgm:spPr/>
      <dgm:t>
        <a:bodyPr/>
        <a:lstStyle/>
        <a:p>
          <a:endParaRPr lang="en-US"/>
        </a:p>
      </dgm:t>
    </dgm:pt>
  </dgm:ptLst>
  <dgm:cxnLst>
    <dgm:cxn modelId="{33B86563-D89D-40B1-83BC-F3B1C55E74F1}" srcId="{D3001BA7-6D0F-4696-ACD2-711734D63916}" destId="{5F205D28-076F-49FF-B1AD-09AB2CF11CCF}" srcOrd="3" destOrd="0" parTransId="{D00535FA-18C6-4A4D-BA0C-979A53124B68}" sibTransId="{60458C93-4D2B-4256-98C9-F1236DBDE335}"/>
    <dgm:cxn modelId="{9FC0B0B3-5CF8-0048-B6DE-09EFE1355724}" type="presOf" srcId="{D3001BA7-6D0F-4696-ACD2-711734D63916}" destId="{04247528-4CE8-4B1E-9D81-3A52F49482E3}" srcOrd="0" destOrd="0" presId="urn:microsoft.com/office/officeart/2005/8/layout/cycle5"/>
    <dgm:cxn modelId="{DCA22936-BE06-B641-B757-485BE66DFCBC}" type="presOf" srcId="{1C8429CF-51C3-46F8-BA26-9B7B89BE7DE4}" destId="{F0A5ABEA-9745-4DA1-9C4C-F61A19C8CD00}" srcOrd="0" destOrd="0" presId="urn:microsoft.com/office/officeart/2005/8/layout/cycle5"/>
    <dgm:cxn modelId="{5D44A712-F640-3D47-BD13-51F9F560F319}" type="presOf" srcId="{021BF1DE-E7A7-4057-B8AC-96BA2216C6A9}" destId="{D33ECAF7-B192-4956-97C4-AAD68EA710B9}" srcOrd="0" destOrd="0" presId="urn:microsoft.com/office/officeart/2005/8/layout/cycle5"/>
    <dgm:cxn modelId="{84E39FB4-22BB-7E48-80BD-F42EC0781112}" type="presOf" srcId="{4DC32941-2BBA-4DEE-B6C5-05A687D73334}" destId="{E0D502FE-83E4-4A16-AB6D-D8B1B2C9BE81}" srcOrd="0" destOrd="0" presId="urn:microsoft.com/office/officeart/2005/8/layout/cycle5"/>
    <dgm:cxn modelId="{0D5C4D13-742C-0444-AB95-0FB12B487B93}" type="presOf" srcId="{2D32C2F9-E176-40CE-A538-71E15F0C765E}" destId="{C9E68E2C-4309-4B89-BE63-56A084A98EEC}" srcOrd="0" destOrd="0" presId="urn:microsoft.com/office/officeart/2005/8/layout/cycle5"/>
    <dgm:cxn modelId="{36C7E864-F3A3-C746-81C0-7ED0DA40BD05}" type="presOf" srcId="{5F205D28-076F-49FF-B1AD-09AB2CF11CCF}" destId="{3FD6B8AF-DFB0-4F9E-9FBF-82F3FE9E4124}" srcOrd="0" destOrd="0" presId="urn:microsoft.com/office/officeart/2005/8/layout/cycle5"/>
    <dgm:cxn modelId="{08DABA98-AC0A-417B-82B0-A7E2E6C75B65}" srcId="{D3001BA7-6D0F-4696-ACD2-711734D63916}" destId="{4F14920F-487D-41C5-B67B-31A01D9D544B}" srcOrd="0" destOrd="0" parTransId="{A1263998-39DE-4211-82BF-FF9F4718A4D0}" sibTransId="{4DC32941-2BBA-4DEE-B6C5-05A687D73334}"/>
    <dgm:cxn modelId="{22AA74A5-2071-334E-999E-8DF879683A7B}" type="presOf" srcId="{60458C93-4D2B-4256-98C9-F1236DBDE335}" destId="{7709A149-7457-4881-96DE-DD11745661E5}" srcOrd="0" destOrd="0" presId="urn:microsoft.com/office/officeart/2005/8/layout/cycle5"/>
    <dgm:cxn modelId="{FC84D1B9-AE15-974B-95A5-67D159931DFB}" type="presOf" srcId="{08D61EFD-C610-4A4D-8EB7-263A85994C4A}" destId="{4CF1AAB3-F756-480D-AA2E-5D2B3ACB6A58}" srcOrd="0" destOrd="0" presId="urn:microsoft.com/office/officeart/2005/8/layout/cycle5"/>
    <dgm:cxn modelId="{AFBAC497-7874-4105-B31D-5E3A88139555}" srcId="{D3001BA7-6D0F-4696-ACD2-711734D63916}" destId="{021BF1DE-E7A7-4057-B8AC-96BA2216C6A9}" srcOrd="2" destOrd="0" parTransId="{7CCF1148-15AF-4A74-960F-E182E0C13D7E}" sibTransId="{0BC31991-C18A-452D-98FD-7183AD54359B}"/>
    <dgm:cxn modelId="{06A1F999-1EB2-48F7-B564-1010DD85EABC}" srcId="{D3001BA7-6D0F-4696-ACD2-711734D63916}" destId="{0B5A4CBD-3E12-45F8-A6B8-10D1854B77FE}" srcOrd="1" destOrd="0" parTransId="{1DF7CECC-1B74-4900-93E5-62CF372B76F9}" sibTransId="{2D32C2F9-E176-40CE-A538-71E15F0C765E}"/>
    <dgm:cxn modelId="{6DCFC839-6213-E64D-8D13-782A9F46FE92}" type="presOf" srcId="{DEA5FFFF-FD5A-458A-A5CA-08D80EC6FE4E}" destId="{84CFFF0B-D49C-4CA3-9CFE-B3951DFF57B8}" srcOrd="0" destOrd="0" presId="urn:microsoft.com/office/officeart/2005/8/layout/cycle5"/>
    <dgm:cxn modelId="{348B4DCE-D66D-4E09-A9C9-C87EBDC668B9}" srcId="{D3001BA7-6D0F-4696-ACD2-711734D63916}" destId="{08D61EFD-C610-4A4D-8EB7-263A85994C4A}" srcOrd="5" destOrd="0" parTransId="{1F21AD9E-BA01-42B1-9A1D-BFEC88358BA3}" sibTransId="{26BB2AE8-9444-4669-9FAD-1CE300566397}"/>
    <dgm:cxn modelId="{428C080F-209F-4457-BFE8-8BC511AD06BF}" srcId="{D3001BA7-6D0F-4696-ACD2-711734D63916}" destId="{1C8429CF-51C3-46F8-BA26-9B7B89BE7DE4}" srcOrd="6" destOrd="0" parTransId="{26F010FA-B60A-4B94-9C6C-6BB1AF10F7E8}" sibTransId="{8FF2E1AE-E03B-458B-8D3E-B629740F1F04}"/>
    <dgm:cxn modelId="{C881615E-1556-1847-887D-7D944357850B}" type="presOf" srcId="{26BB2AE8-9444-4669-9FAD-1CE300566397}" destId="{6DF21A3A-A117-486F-B4E8-DE37B7A4F3DE}" srcOrd="0" destOrd="0" presId="urn:microsoft.com/office/officeart/2005/8/layout/cycle5"/>
    <dgm:cxn modelId="{009FE1D1-A4CD-D448-9723-2A4F9D8E3856}" type="presOf" srcId="{0B5A4CBD-3E12-45F8-A6B8-10D1854B77FE}" destId="{41C74877-F5DE-4F62-B91F-6D6AC56CC146}" srcOrd="0" destOrd="0" presId="urn:microsoft.com/office/officeart/2005/8/layout/cycle5"/>
    <dgm:cxn modelId="{5A1C7828-75A8-4B40-8163-6D5844E4FCBA}" type="presOf" srcId="{0BC31991-C18A-452D-98FD-7183AD54359B}" destId="{47F2ECD3-1709-42F2-B448-8F574E21413E}" srcOrd="0" destOrd="0" presId="urn:microsoft.com/office/officeart/2005/8/layout/cycle5"/>
    <dgm:cxn modelId="{50D6153B-9797-4B7F-9C26-A31F19EDA4C8}" srcId="{D3001BA7-6D0F-4696-ACD2-711734D63916}" destId="{DEA5FFFF-FD5A-458A-A5CA-08D80EC6FE4E}" srcOrd="4" destOrd="0" parTransId="{81A5ECDA-8894-40EA-BD88-D84833115294}" sibTransId="{FF81E19D-F974-4561-9E3C-2E3365F58494}"/>
    <dgm:cxn modelId="{CF696014-1F44-BB49-84A4-A93311C4BDC6}" type="presOf" srcId="{FF81E19D-F974-4561-9E3C-2E3365F58494}" destId="{A4069A10-7933-4630-8F0A-10B0589E710A}" srcOrd="0" destOrd="0" presId="urn:microsoft.com/office/officeart/2005/8/layout/cycle5"/>
    <dgm:cxn modelId="{D8D73F5B-5B6E-0149-8BA0-8D303BB392A7}" type="presOf" srcId="{4F14920F-487D-41C5-B67B-31A01D9D544B}" destId="{A3350859-16E9-446B-A7E8-7AE94645C20C}" srcOrd="0" destOrd="0" presId="urn:microsoft.com/office/officeart/2005/8/layout/cycle5"/>
    <dgm:cxn modelId="{47593509-D36E-8C46-A7B6-76C9CCF54AFA}" type="presOf" srcId="{8FF2E1AE-E03B-458B-8D3E-B629740F1F04}" destId="{551500CB-241A-4612-AC8D-0F1289B0D9DC}" srcOrd="0" destOrd="0" presId="urn:microsoft.com/office/officeart/2005/8/layout/cycle5"/>
    <dgm:cxn modelId="{1C081AFA-8425-5C4D-9C82-9C0362C94848}" type="presParOf" srcId="{04247528-4CE8-4B1E-9D81-3A52F49482E3}" destId="{A3350859-16E9-446B-A7E8-7AE94645C20C}" srcOrd="0" destOrd="0" presId="urn:microsoft.com/office/officeart/2005/8/layout/cycle5"/>
    <dgm:cxn modelId="{5F4C9A7A-56F6-BB48-B9C8-3355D239848F}" type="presParOf" srcId="{04247528-4CE8-4B1E-9D81-3A52F49482E3}" destId="{35BC3DEC-5706-46FA-9F61-F8E49B131EC3}" srcOrd="1" destOrd="0" presId="urn:microsoft.com/office/officeart/2005/8/layout/cycle5"/>
    <dgm:cxn modelId="{010B6D49-49E5-5A43-8E6C-14CDB1092E65}" type="presParOf" srcId="{04247528-4CE8-4B1E-9D81-3A52F49482E3}" destId="{E0D502FE-83E4-4A16-AB6D-D8B1B2C9BE81}" srcOrd="2" destOrd="0" presId="urn:microsoft.com/office/officeart/2005/8/layout/cycle5"/>
    <dgm:cxn modelId="{2DBCE3FE-1D75-9642-BEFA-403A2450BAF8}" type="presParOf" srcId="{04247528-4CE8-4B1E-9D81-3A52F49482E3}" destId="{41C74877-F5DE-4F62-B91F-6D6AC56CC146}" srcOrd="3" destOrd="0" presId="urn:microsoft.com/office/officeart/2005/8/layout/cycle5"/>
    <dgm:cxn modelId="{2501D578-D669-D145-AD01-6A6BC83F16DE}" type="presParOf" srcId="{04247528-4CE8-4B1E-9D81-3A52F49482E3}" destId="{0BE07318-C998-461B-8F63-DC3EBD5AC26E}" srcOrd="4" destOrd="0" presId="urn:microsoft.com/office/officeart/2005/8/layout/cycle5"/>
    <dgm:cxn modelId="{297B2C94-7666-BA4C-A5D5-8D98BAC03398}" type="presParOf" srcId="{04247528-4CE8-4B1E-9D81-3A52F49482E3}" destId="{C9E68E2C-4309-4B89-BE63-56A084A98EEC}" srcOrd="5" destOrd="0" presId="urn:microsoft.com/office/officeart/2005/8/layout/cycle5"/>
    <dgm:cxn modelId="{E383C5E0-5827-5548-8813-2888338A5679}" type="presParOf" srcId="{04247528-4CE8-4B1E-9D81-3A52F49482E3}" destId="{D33ECAF7-B192-4956-97C4-AAD68EA710B9}" srcOrd="6" destOrd="0" presId="urn:microsoft.com/office/officeart/2005/8/layout/cycle5"/>
    <dgm:cxn modelId="{6FBEEF6F-7554-1240-BDCB-B466551FEF9E}" type="presParOf" srcId="{04247528-4CE8-4B1E-9D81-3A52F49482E3}" destId="{E543B26B-C0DC-4328-AE81-8B2DAFEB2DEB}" srcOrd="7" destOrd="0" presId="urn:microsoft.com/office/officeart/2005/8/layout/cycle5"/>
    <dgm:cxn modelId="{5470811F-7E99-8946-A8AC-719E24FF0B72}" type="presParOf" srcId="{04247528-4CE8-4B1E-9D81-3A52F49482E3}" destId="{47F2ECD3-1709-42F2-B448-8F574E21413E}" srcOrd="8" destOrd="0" presId="urn:microsoft.com/office/officeart/2005/8/layout/cycle5"/>
    <dgm:cxn modelId="{E5A3294E-01F4-9847-A9F6-C79FBFAA5C8D}" type="presParOf" srcId="{04247528-4CE8-4B1E-9D81-3A52F49482E3}" destId="{3FD6B8AF-DFB0-4F9E-9FBF-82F3FE9E4124}" srcOrd="9" destOrd="0" presId="urn:microsoft.com/office/officeart/2005/8/layout/cycle5"/>
    <dgm:cxn modelId="{64BC7BF0-E0DA-3E45-AFBA-421C4E105BD0}" type="presParOf" srcId="{04247528-4CE8-4B1E-9D81-3A52F49482E3}" destId="{3E1663D0-2036-4123-AD51-BC509B3BA9C2}" srcOrd="10" destOrd="0" presId="urn:microsoft.com/office/officeart/2005/8/layout/cycle5"/>
    <dgm:cxn modelId="{F91187E2-EEBF-1443-BB60-5B66DE24C722}" type="presParOf" srcId="{04247528-4CE8-4B1E-9D81-3A52F49482E3}" destId="{7709A149-7457-4881-96DE-DD11745661E5}" srcOrd="11" destOrd="0" presId="urn:microsoft.com/office/officeart/2005/8/layout/cycle5"/>
    <dgm:cxn modelId="{7ACAD6D8-44B7-D740-836B-CDF687447389}" type="presParOf" srcId="{04247528-4CE8-4B1E-9D81-3A52F49482E3}" destId="{84CFFF0B-D49C-4CA3-9CFE-B3951DFF57B8}" srcOrd="12" destOrd="0" presId="urn:microsoft.com/office/officeart/2005/8/layout/cycle5"/>
    <dgm:cxn modelId="{06E5CDDE-0DAA-0F41-A624-E550BC7AD721}" type="presParOf" srcId="{04247528-4CE8-4B1E-9D81-3A52F49482E3}" destId="{1090E31C-7875-4E05-885C-786130FDDBDC}" srcOrd="13" destOrd="0" presId="urn:microsoft.com/office/officeart/2005/8/layout/cycle5"/>
    <dgm:cxn modelId="{CF9C5842-4D43-1D4B-B8E8-BF1C382C44DE}" type="presParOf" srcId="{04247528-4CE8-4B1E-9D81-3A52F49482E3}" destId="{A4069A10-7933-4630-8F0A-10B0589E710A}" srcOrd="14" destOrd="0" presId="urn:microsoft.com/office/officeart/2005/8/layout/cycle5"/>
    <dgm:cxn modelId="{8BF0AC96-DFC2-2248-8442-47C0B3348882}" type="presParOf" srcId="{04247528-4CE8-4B1E-9D81-3A52F49482E3}" destId="{4CF1AAB3-F756-480D-AA2E-5D2B3ACB6A58}" srcOrd="15" destOrd="0" presId="urn:microsoft.com/office/officeart/2005/8/layout/cycle5"/>
    <dgm:cxn modelId="{2708C3FF-BC29-AC43-B0C5-D0C7CD59A6BB}" type="presParOf" srcId="{04247528-4CE8-4B1E-9D81-3A52F49482E3}" destId="{15444780-FA0D-4323-A674-C316DE44C399}" srcOrd="16" destOrd="0" presId="urn:microsoft.com/office/officeart/2005/8/layout/cycle5"/>
    <dgm:cxn modelId="{53459FDE-D25E-5F4B-A94D-D787D3D3ACE6}" type="presParOf" srcId="{04247528-4CE8-4B1E-9D81-3A52F49482E3}" destId="{6DF21A3A-A117-486F-B4E8-DE37B7A4F3DE}" srcOrd="17" destOrd="0" presId="urn:microsoft.com/office/officeart/2005/8/layout/cycle5"/>
    <dgm:cxn modelId="{385E7B1A-5467-A44C-B047-994D83D245E5}" type="presParOf" srcId="{04247528-4CE8-4B1E-9D81-3A52F49482E3}" destId="{F0A5ABEA-9745-4DA1-9C4C-F61A19C8CD00}" srcOrd="18" destOrd="0" presId="urn:microsoft.com/office/officeart/2005/8/layout/cycle5"/>
    <dgm:cxn modelId="{C58C701D-2AEA-C747-A811-0FF7B370EBAC}" type="presParOf" srcId="{04247528-4CE8-4B1E-9D81-3A52F49482E3}" destId="{ECCF750B-5283-4B8C-9C3F-155755ABEC41}" srcOrd="19" destOrd="0" presId="urn:microsoft.com/office/officeart/2005/8/layout/cycle5"/>
    <dgm:cxn modelId="{59832335-A100-2A42-A375-FC83440D149F}" type="presParOf" srcId="{04247528-4CE8-4B1E-9D81-3A52F49482E3}" destId="{551500CB-241A-4612-AC8D-0F1289B0D9DC}" srcOrd="20"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F94D5C4-6FDF-475D-88BB-D973B4B29D6D}" type="doc">
      <dgm:prSet loTypeId="urn:microsoft.com/office/officeart/2005/8/layout/vList3" loCatId="list" qsTypeId="urn:microsoft.com/office/officeart/2005/8/quickstyle/simple1" qsCatId="simple" csTypeId="urn:microsoft.com/office/officeart/2005/8/colors/colorful5" csCatId="colorful" phldr="1"/>
      <dgm:spPr/>
      <dgm:t>
        <a:bodyPr/>
        <a:lstStyle/>
        <a:p>
          <a:endParaRPr lang="en-US"/>
        </a:p>
      </dgm:t>
    </dgm:pt>
    <dgm:pt modelId="{60D4C2AD-92A1-4F91-B079-CBE30E1DB2D3}">
      <dgm:prSet/>
      <dgm:spPr/>
      <dgm:t>
        <a:bodyPr/>
        <a:lstStyle/>
        <a:p>
          <a:pPr rtl="0"/>
          <a:r>
            <a:rPr lang="en-US" dirty="0"/>
            <a:t>Stakeholder engagement</a:t>
          </a:r>
        </a:p>
      </dgm:t>
    </dgm:pt>
    <dgm:pt modelId="{AF2836DA-5FA5-4DA7-92D0-64CAD6677E9F}" type="parTrans" cxnId="{DE308D9D-9FBE-4BB6-803D-0158CBDCB1DF}">
      <dgm:prSet/>
      <dgm:spPr/>
      <dgm:t>
        <a:bodyPr/>
        <a:lstStyle/>
        <a:p>
          <a:endParaRPr lang="en-US"/>
        </a:p>
      </dgm:t>
    </dgm:pt>
    <dgm:pt modelId="{25926B5F-DEBD-4347-8E95-E244E8B0A717}" type="sibTrans" cxnId="{DE308D9D-9FBE-4BB6-803D-0158CBDCB1DF}">
      <dgm:prSet/>
      <dgm:spPr/>
      <dgm:t>
        <a:bodyPr/>
        <a:lstStyle/>
        <a:p>
          <a:endParaRPr lang="en-US"/>
        </a:p>
      </dgm:t>
    </dgm:pt>
    <dgm:pt modelId="{693F54A1-F300-429F-8B60-AE278E552B11}">
      <dgm:prSet/>
      <dgm:spPr/>
      <dgm:t>
        <a:bodyPr/>
        <a:lstStyle/>
        <a:p>
          <a:pPr rtl="0"/>
          <a:r>
            <a:rPr lang="en-US" dirty="0"/>
            <a:t>Bidirectional training for research staff and patient navigator</a:t>
          </a:r>
        </a:p>
      </dgm:t>
    </dgm:pt>
    <dgm:pt modelId="{643087BD-4845-4891-93E7-48AC3FFB9038}" type="parTrans" cxnId="{0F172DD1-F8C5-48F4-8F54-4F13BB08C6B2}">
      <dgm:prSet/>
      <dgm:spPr/>
      <dgm:t>
        <a:bodyPr/>
        <a:lstStyle/>
        <a:p>
          <a:endParaRPr lang="en-US"/>
        </a:p>
      </dgm:t>
    </dgm:pt>
    <dgm:pt modelId="{8917C75B-9D30-404F-9D37-B304FFA9EEEA}" type="sibTrans" cxnId="{0F172DD1-F8C5-48F4-8F54-4F13BB08C6B2}">
      <dgm:prSet/>
      <dgm:spPr/>
      <dgm:t>
        <a:bodyPr/>
        <a:lstStyle/>
        <a:p>
          <a:endParaRPr lang="en-US"/>
        </a:p>
      </dgm:t>
    </dgm:pt>
    <dgm:pt modelId="{8E24FF2E-9F7F-4B2F-AC3E-EB788FEBBED3}">
      <dgm:prSet/>
      <dgm:spPr/>
      <dgm:t>
        <a:bodyPr/>
        <a:lstStyle/>
        <a:p>
          <a:pPr rtl="0"/>
          <a:r>
            <a:rPr lang="en-US" dirty="0"/>
            <a:t>Leverage electronic health record</a:t>
          </a:r>
        </a:p>
      </dgm:t>
    </dgm:pt>
    <dgm:pt modelId="{8E3216DB-B5ED-488D-B9A7-22046C5EC3C2}" type="parTrans" cxnId="{65E5DB3E-047B-4623-A74F-D1A733583EFF}">
      <dgm:prSet/>
      <dgm:spPr/>
      <dgm:t>
        <a:bodyPr/>
        <a:lstStyle/>
        <a:p>
          <a:endParaRPr lang="en-US"/>
        </a:p>
      </dgm:t>
    </dgm:pt>
    <dgm:pt modelId="{3768CCF2-D7F4-4359-936C-F071511319D4}" type="sibTrans" cxnId="{65E5DB3E-047B-4623-A74F-D1A733583EFF}">
      <dgm:prSet/>
      <dgm:spPr/>
      <dgm:t>
        <a:bodyPr/>
        <a:lstStyle/>
        <a:p>
          <a:endParaRPr lang="en-US"/>
        </a:p>
      </dgm:t>
    </dgm:pt>
    <dgm:pt modelId="{A5B6CCDA-EA21-4F85-BC0D-BE9D925BAA9A}" type="pres">
      <dgm:prSet presAssocID="{5F94D5C4-6FDF-475D-88BB-D973B4B29D6D}" presName="linearFlow" presStyleCnt="0">
        <dgm:presLayoutVars>
          <dgm:dir/>
          <dgm:resizeHandles val="exact"/>
        </dgm:presLayoutVars>
      </dgm:prSet>
      <dgm:spPr/>
      <dgm:t>
        <a:bodyPr/>
        <a:lstStyle/>
        <a:p>
          <a:endParaRPr lang="en-US"/>
        </a:p>
      </dgm:t>
    </dgm:pt>
    <dgm:pt modelId="{6DB18AAF-6816-422B-8685-EDEF3713C228}" type="pres">
      <dgm:prSet presAssocID="{60D4C2AD-92A1-4F91-B079-CBE30E1DB2D3}" presName="composite" presStyleCnt="0"/>
      <dgm:spPr/>
    </dgm:pt>
    <dgm:pt modelId="{4D9352AD-5226-41D6-AE28-13BBD4DC8FFA}" type="pres">
      <dgm:prSet presAssocID="{60D4C2AD-92A1-4F91-B079-CBE30E1DB2D3}" presName="imgShp" presStyleLbl="fgImgPlace1" presStyleIdx="0" presStyleCnt="3"/>
      <dgm:spPr>
        <a:blipFill rotWithShape="1">
          <a:blip xmlns:r="http://schemas.openxmlformats.org/officeDocument/2006/relationships" r:embed="rId1"/>
          <a:stretch>
            <a:fillRect/>
          </a:stretch>
        </a:blipFill>
      </dgm:spPr>
    </dgm:pt>
    <dgm:pt modelId="{795E5761-E870-4CEA-A393-0F893672E023}" type="pres">
      <dgm:prSet presAssocID="{60D4C2AD-92A1-4F91-B079-CBE30E1DB2D3}" presName="txShp" presStyleLbl="node1" presStyleIdx="0" presStyleCnt="3">
        <dgm:presLayoutVars>
          <dgm:bulletEnabled val="1"/>
        </dgm:presLayoutVars>
      </dgm:prSet>
      <dgm:spPr/>
      <dgm:t>
        <a:bodyPr/>
        <a:lstStyle/>
        <a:p>
          <a:endParaRPr lang="en-US"/>
        </a:p>
      </dgm:t>
    </dgm:pt>
    <dgm:pt modelId="{8F39A1E8-5E10-497F-846C-6A662428A395}" type="pres">
      <dgm:prSet presAssocID="{25926B5F-DEBD-4347-8E95-E244E8B0A717}" presName="spacing" presStyleCnt="0"/>
      <dgm:spPr/>
    </dgm:pt>
    <dgm:pt modelId="{7AAF4CDE-D506-4A95-9B42-DEA2D1727E5A}" type="pres">
      <dgm:prSet presAssocID="{693F54A1-F300-429F-8B60-AE278E552B11}" presName="composite" presStyleCnt="0"/>
      <dgm:spPr/>
    </dgm:pt>
    <dgm:pt modelId="{DC80201B-9E09-4B46-9150-37AAA73FD6B0}" type="pres">
      <dgm:prSet presAssocID="{693F54A1-F300-429F-8B60-AE278E552B11}" presName="imgShp" presStyleLbl="fgImgPlace1" presStyleIdx="1" presStyleCnt="3"/>
      <dgm:spPr>
        <a:blipFill rotWithShape="1">
          <a:blip xmlns:r="http://schemas.openxmlformats.org/officeDocument/2006/relationships" r:embed="rId2"/>
          <a:stretch>
            <a:fillRect/>
          </a:stretch>
        </a:blipFill>
      </dgm:spPr>
    </dgm:pt>
    <dgm:pt modelId="{0F808501-7BB8-47E7-BD0A-00DD32021CFC}" type="pres">
      <dgm:prSet presAssocID="{693F54A1-F300-429F-8B60-AE278E552B11}" presName="txShp" presStyleLbl="node1" presStyleIdx="1" presStyleCnt="3">
        <dgm:presLayoutVars>
          <dgm:bulletEnabled val="1"/>
        </dgm:presLayoutVars>
      </dgm:prSet>
      <dgm:spPr/>
      <dgm:t>
        <a:bodyPr/>
        <a:lstStyle/>
        <a:p>
          <a:endParaRPr lang="en-US"/>
        </a:p>
      </dgm:t>
    </dgm:pt>
    <dgm:pt modelId="{D582978E-6E94-4065-86EB-631A934D5A7A}" type="pres">
      <dgm:prSet presAssocID="{8917C75B-9D30-404F-9D37-B304FFA9EEEA}" presName="spacing" presStyleCnt="0"/>
      <dgm:spPr/>
    </dgm:pt>
    <dgm:pt modelId="{4FCAF121-D89A-4C96-831D-CBB428FB786D}" type="pres">
      <dgm:prSet presAssocID="{8E24FF2E-9F7F-4B2F-AC3E-EB788FEBBED3}" presName="composite" presStyleCnt="0"/>
      <dgm:spPr/>
    </dgm:pt>
    <dgm:pt modelId="{D242A946-8FB4-4760-942B-15B395CF4F86}" type="pres">
      <dgm:prSet presAssocID="{8E24FF2E-9F7F-4B2F-AC3E-EB788FEBBED3}" presName="imgShp" presStyleLbl="fgImgPlace1" presStyleIdx="2" presStyleCnt="3"/>
      <dgm:spPr>
        <a:blipFill rotWithShape="1">
          <a:blip xmlns:r="http://schemas.openxmlformats.org/officeDocument/2006/relationships" r:embed="rId3"/>
          <a:stretch>
            <a:fillRect/>
          </a:stretch>
        </a:blipFill>
      </dgm:spPr>
    </dgm:pt>
    <dgm:pt modelId="{0DD8C075-CC62-4761-8814-332E246515A1}" type="pres">
      <dgm:prSet presAssocID="{8E24FF2E-9F7F-4B2F-AC3E-EB788FEBBED3}" presName="txShp" presStyleLbl="node1" presStyleIdx="2" presStyleCnt="3">
        <dgm:presLayoutVars>
          <dgm:bulletEnabled val="1"/>
        </dgm:presLayoutVars>
      </dgm:prSet>
      <dgm:spPr/>
      <dgm:t>
        <a:bodyPr/>
        <a:lstStyle/>
        <a:p>
          <a:endParaRPr lang="en-US"/>
        </a:p>
      </dgm:t>
    </dgm:pt>
  </dgm:ptLst>
  <dgm:cxnLst>
    <dgm:cxn modelId="{C1A5AFCD-4F9E-49BA-9705-E7BD9239762D}" type="presOf" srcId="{60D4C2AD-92A1-4F91-B079-CBE30E1DB2D3}" destId="{795E5761-E870-4CEA-A393-0F893672E023}" srcOrd="0" destOrd="0" presId="urn:microsoft.com/office/officeart/2005/8/layout/vList3"/>
    <dgm:cxn modelId="{0F172DD1-F8C5-48F4-8F54-4F13BB08C6B2}" srcId="{5F94D5C4-6FDF-475D-88BB-D973B4B29D6D}" destId="{693F54A1-F300-429F-8B60-AE278E552B11}" srcOrd="1" destOrd="0" parTransId="{643087BD-4845-4891-93E7-48AC3FFB9038}" sibTransId="{8917C75B-9D30-404F-9D37-B304FFA9EEEA}"/>
    <dgm:cxn modelId="{57D339E9-A247-42FF-A4D7-2E5FA12A1EBF}" type="presOf" srcId="{5F94D5C4-6FDF-475D-88BB-D973B4B29D6D}" destId="{A5B6CCDA-EA21-4F85-BC0D-BE9D925BAA9A}" srcOrd="0" destOrd="0" presId="urn:microsoft.com/office/officeart/2005/8/layout/vList3"/>
    <dgm:cxn modelId="{DE308D9D-9FBE-4BB6-803D-0158CBDCB1DF}" srcId="{5F94D5C4-6FDF-475D-88BB-D973B4B29D6D}" destId="{60D4C2AD-92A1-4F91-B079-CBE30E1DB2D3}" srcOrd="0" destOrd="0" parTransId="{AF2836DA-5FA5-4DA7-92D0-64CAD6677E9F}" sibTransId="{25926B5F-DEBD-4347-8E95-E244E8B0A717}"/>
    <dgm:cxn modelId="{65E5DB3E-047B-4623-A74F-D1A733583EFF}" srcId="{5F94D5C4-6FDF-475D-88BB-D973B4B29D6D}" destId="{8E24FF2E-9F7F-4B2F-AC3E-EB788FEBBED3}" srcOrd="2" destOrd="0" parTransId="{8E3216DB-B5ED-488D-B9A7-22046C5EC3C2}" sibTransId="{3768CCF2-D7F4-4359-936C-F071511319D4}"/>
    <dgm:cxn modelId="{2F463292-A752-4746-BAB0-B70B81C7C777}" type="presOf" srcId="{8E24FF2E-9F7F-4B2F-AC3E-EB788FEBBED3}" destId="{0DD8C075-CC62-4761-8814-332E246515A1}" srcOrd="0" destOrd="0" presId="urn:microsoft.com/office/officeart/2005/8/layout/vList3"/>
    <dgm:cxn modelId="{99986A05-0E4B-467D-9997-A8F8D0C24093}" type="presOf" srcId="{693F54A1-F300-429F-8B60-AE278E552B11}" destId="{0F808501-7BB8-47E7-BD0A-00DD32021CFC}" srcOrd="0" destOrd="0" presId="urn:microsoft.com/office/officeart/2005/8/layout/vList3"/>
    <dgm:cxn modelId="{83529003-9B77-40C6-B5BD-FF1A355E44E2}" type="presParOf" srcId="{A5B6CCDA-EA21-4F85-BC0D-BE9D925BAA9A}" destId="{6DB18AAF-6816-422B-8685-EDEF3713C228}" srcOrd="0" destOrd="0" presId="urn:microsoft.com/office/officeart/2005/8/layout/vList3"/>
    <dgm:cxn modelId="{07F2D6B7-4154-446F-8762-E8BCAC444788}" type="presParOf" srcId="{6DB18AAF-6816-422B-8685-EDEF3713C228}" destId="{4D9352AD-5226-41D6-AE28-13BBD4DC8FFA}" srcOrd="0" destOrd="0" presId="urn:microsoft.com/office/officeart/2005/8/layout/vList3"/>
    <dgm:cxn modelId="{17892218-8068-4DD8-ABBC-592DC0053983}" type="presParOf" srcId="{6DB18AAF-6816-422B-8685-EDEF3713C228}" destId="{795E5761-E870-4CEA-A393-0F893672E023}" srcOrd="1" destOrd="0" presId="urn:microsoft.com/office/officeart/2005/8/layout/vList3"/>
    <dgm:cxn modelId="{5D1F0664-FB61-41F5-BC2F-8F1CF1540C88}" type="presParOf" srcId="{A5B6CCDA-EA21-4F85-BC0D-BE9D925BAA9A}" destId="{8F39A1E8-5E10-497F-846C-6A662428A395}" srcOrd="1" destOrd="0" presId="urn:microsoft.com/office/officeart/2005/8/layout/vList3"/>
    <dgm:cxn modelId="{6AF3EE3C-F270-4DE0-A027-6D2A7EFD0EB3}" type="presParOf" srcId="{A5B6CCDA-EA21-4F85-BC0D-BE9D925BAA9A}" destId="{7AAF4CDE-D506-4A95-9B42-DEA2D1727E5A}" srcOrd="2" destOrd="0" presId="urn:microsoft.com/office/officeart/2005/8/layout/vList3"/>
    <dgm:cxn modelId="{4A9BC793-2511-4220-BE4D-16D3CB6422EE}" type="presParOf" srcId="{7AAF4CDE-D506-4A95-9B42-DEA2D1727E5A}" destId="{DC80201B-9E09-4B46-9150-37AAA73FD6B0}" srcOrd="0" destOrd="0" presId="urn:microsoft.com/office/officeart/2005/8/layout/vList3"/>
    <dgm:cxn modelId="{D0C242FD-5238-466E-8920-E3AACCB9B807}" type="presParOf" srcId="{7AAF4CDE-D506-4A95-9B42-DEA2D1727E5A}" destId="{0F808501-7BB8-47E7-BD0A-00DD32021CFC}" srcOrd="1" destOrd="0" presId="urn:microsoft.com/office/officeart/2005/8/layout/vList3"/>
    <dgm:cxn modelId="{383E57D1-690E-4B7F-A446-66E12849CE63}" type="presParOf" srcId="{A5B6CCDA-EA21-4F85-BC0D-BE9D925BAA9A}" destId="{D582978E-6E94-4065-86EB-631A934D5A7A}" srcOrd="3" destOrd="0" presId="urn:microsoft.com/office/officeart/2005/8/layout/vList3"/>
    <dgm:cxn modelId="{D950F6D2-F304-49D5-9999-770BF1C86D24}" type="presParOf" srcId="{A5B6CCDA-EA21-4F85-BC0D-BE9D925BAA9A}" destId="{4FCAF121-D89A-4C96-831D-CBB428FB786D}" srcOrd="4" destOrd="0" presId="urn:microsoft.com/office/officeart/2005/8/layout/vList3"/>
    <dgm:cxn modelId="{14BED6A6-FB83-4B09-9CB4-8B41EEC547F9}" type="presParOf" srcId="{4FCAF121-D89A-4C96-831D-CBB428FB786D}" destId="{D242A946-8FB4-4760-942B-15B395CF4F86}" srcOrd="0" destOrd="0" presId="urn:microsoft.com/office/officeart/2005/8/layout/vList3"/>
    <dgm:cxn modelId="{E35037F8-EFA5-4D69-BF47-17E6B3072631}" type="presParOf" srcId="{4FCAF121-D89A-4C96-831D-CBB428FB786D}" destId="{0DD8C075-CC62-4761-8814-332E246515A1}"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29BBBF6-F23F-4EF7-80E6-3B924E2051ED}" type="doc">
      <dgm:prSet loTypeId="urn:microsoft.com/office/officeart/2005/8/layout/vList2" loCatId="list" qsTypeId="urn:microsoft.com/office/officeart/2005/8/quickstyle/simple2" qsCatId="simple" csTypeId="urn:microsoft.com/office/officeart/2005/8/colors/colorful5" csCatId="colorful" phldr="1"/>
      <dgm:spPr/>
      <dgm:t>
        <a:bodyPr/>
        <a:lstStyle/>
        <a:p>
          <a:endParaRPr lang="en-US"/>
        </a:p>
      </dgm:t>
    </dgm:pt>
    <dgm:pt modelId="{EFBF2C64-BBA5-442E-A523-AD09D60B9D84}">
      <dgm:prSet custT="1"/>
      <dgm:spPr/>
      <dgm:t>
        <a:bodyPr/>
        <a:lstStyle/>
        <a:p>
          <a:r>
            <a:rPr lang="en-US" sz="2400" b="1" dirty="0"/>
            <a:t>Community informed study concept and design</a:t>
          </a:r>
        </a:p>
      </dgm:t>
    </dgm:pt>
    <dgm:pt modelId="{CB05F4F8-BA47-4DF4-B410-94CFE5ACDC2E}" type="parTrans" cxnId="{560AC87B-2E2F-4CCB-AAAA-D6684C64E414}">
      <dgm:prSet/>
      <dgm:spPr/>
      <dgm:t>
        <a:bodyPr/>
        <a:lstStyle/>
        <a:p>
          <a:endParaRPr lang="en-US"/>
        </a:p>
      </dgm:t>
    </dgm:pt>
    <dgm:pt modelId="{3E513F74-B404-4F12-B737-56D0A57085F7}" type="sibTrans" cxnId="{560AC87B-2E2F-4CCB-AAAA-D6684C64E414}">
      <dgm:prSet/>
      <dgm:spPr/>
      <dgm:t>
        <a:bodyPr/>
        <a:lstStyle/>
        <a:p>
          <a:endParaRPr lang="en-US"/>
        </a:p>
      </dgm:t>
    </dgm:pt>
    <dgm:pt modelId="{704445A7-A35F-4522-BA96-AFA3EF537101}">
      <dgm:prSet custT="1"/>
      <dgm:spPr/>
      <dgm:t>
        <a:bodyPr/>
        <a:lstStyle/>
        <a:p>
          <a:endParaRPr lang="en-US" sz="2400" dirty="0"/>
        </a:p>
      </dgm:t>
    </dgm:pt>
    <dgm:pt modelId="{2707A8EE-5060-4D93-B9E5-88C6D9773227}" type="parTrans" cxnId="{3E4F44C8-4D3A-4F47-8C4E-D31C08119E77}">
      <dgm:prSet/>
      <dgm:spPr/>
      <dgm:t>
        <a:bodyPr/>
        <a:lstStyle/>
        <a:p>
          <a:endParaRPr lang="en-US"/>
        </a:p>
      </dgm:t>
    </dgm:pt>
    <dgm:pt modelId="{B09BAB2E-28B8-46DF-941F-578AB7233AE3}" type="sibTrans" cxnId="{3E4F44C8-4D3A-4F47-8C4E-D31C08119E77}">
      <dgm:prSet/>
      <dgm:spPr/>
      <dgm:t>
        <a:bodyPr/>
        <a:lstStyle/>
        <a:p>
          <a:endParaRPr lang="en-US"/>
        </a:p>
      </dgm:t>
    </dgm:pt>
    <dgm:pt modelId="{8F1DAAD8-BE21-4D36-B680-5AA64CF09DBD}">
      <dgm:prSet custT="1"/>
      <dgm:spPr/>
      <dgm:t>
        <a:bodyPr/>
        <a:lstStyle/>
        <a:p>
          <a:r>
            <a:rPr lang="en-US" sz="2400" b="1" dirty="0"/>
            <a:t>Patient research partners</a:t>
          </a:r>
        </a:p>
      </dgm:t>
    </dgm:pt>
    <dgm:pt modelId="{E2388037-FFFD-49EE-830F-CB441CFF9161}" type="parTrans" cxnId="{40B8EBFF-2BFA-422A-8DAE-4C9140033769}">
      <dgm:prSet/>
      <dgm:spPr/>
      <dgm:t>
        <a:bodyPr/>
        <a:lstStyle/>
        <a:p>
          <a:endParaRPr lang="en-US"/>
        </a:p>
      </dgm:t>
    </dgm:pt>
    <dgm:pt modelId="{0D6ABF3C-5124-4888-940A-4888848F57F9}" type="sibTrans" cxnId="{40B8EBFF-2BFA-422A-8DAE-4C9140033769}">
      <dgm:prSet/>
      <dgm:spPr/>
      <dgm:t>
        <a:bodyPr/>
        <a:lstStyle/>
        <a:p>
          <a:endParaRPr lang="en-US"/>
        </a:p>
      </dgm:t>
    </dgm:pt>
    <dgm:pt modelId="{E0684AD4-9BB7-468D-BB9A-8E64819E1E1C}">
      <dgm:prSet custT="1"/>
      <dgm:spPr/>
      <dgm:t>
        <a:bodyPr/>
        <a:lstStyle/>
        <a:p>
          <a:endParaRPr lang="en-US" sz="2400" dirty="0"/>
        </a:p>
      </dgm:t>
    </dgm:pt>
    <dgm:pt modelId="{72DD1D73-5043-4275-AD84-242494B3D83C}" type="parTrans" cxnId="{77C785FD-D12B-458A-9F97-46B6BF3BD301}">
      <dgm:prSet/>
      <dgm:spPr/>
      <dgm:t>
        <a:bodyPr/>
        <a:lstStyle/>
        <a:p>
          <a:endParaRPr lang="en-US"/>
        </a:p>
      </dgm:t>
    </dgm:pt>
    <dgm:pt modelId="{FCCC7BC1-9D35-4FE9-BF1D-F26586F7CE0D}" type="sibTrans" cxnId="{77C785FD-D12B-458A-9F97-46B6BF3BD301}">
      <dgm:prSet/>
      <dgm:spPr/>
      <dgm:t>
        <a:bodyPr/>
        <a:lstStyle/>
        <a:p>
          <a:endParaRPr lang="en-US"/>
        </a:p>
      </dgm:t>
    </dgm:pt>
    <dgm:pt modelId="{93A8610B-F697-3B4D-B557-11446F395A77}" type="pres">
      <dgm:prSet presAssocID="{829BBBF6-F23F-4EF7-80E6-3B924E2051ED}" presName="linear" presStyleCnt="0">
        <dgm:presLayoutVars>
          <dgm:animLvl val="lvl"/>
          <dgm:resizeHandles val="exact"/>
        </dgm:presLayoutVars>
      </dgm:prSet>
      <dgm:spPr/>
      <dgm:t>
        <a:bodyPr/>
        <a:lstStyle/>
        <a:p>
          <a:endParaRPr lang="en-US"/>
        </a:p>
      </dgm:t>
    </dgm:pt>
    <dgm:pt modelId="{5D08AAAA-BB67-0041-9AE2-1C9EA9091A95}" type="pres">
      <dgm:prSet presAssocID="{EFBF2C64-BBA5-442E-A523-AD09D60B9D84}" presName="parentText" presStyleLbl="node1" presStyleIdx="0" presStyleCnt="2">
        <dgm:presLayoutVars>
          <dgm:chMax val="0"/>
          <dgm:bulletEnabled val="1"/>
        </dgm:presLayoutVars>
      </dgm:prSet>
      <dgm:spPr/>
      <dgm:t>
        <a:bodyPr/>
        <a:lstStyle/>
        <a:p>
          <a:endParaRPr lang="en-US"/>
        </a:p>
      </dgm:t>
    </dgm:pt>
    <dgm:pt modelId="{0D08FD4F-C55C-D04D-B406-45BC706B4722}" type="pres">
      <dgm:prSet presAssocID="{EFBF2C64-BBA5-442E-A523-AD09D60B9D84}" presName="childText" presStyleLbl="revTx" presStyleIdx="0" presStyleCnt="2">
        <dgm:presLayoutVars>
          <dgm:bulletEnabled val="1"/>
        </dgm:presLayoutVars>
      </dgm:prSet>
      <dgm:spPr/>
      <dgm:t>
        <a:bodyPr/>
        <a:lstStyle/>
        <a:p>
          <a:endParaRPr lang="en-US"/>
        </a:p>
      </dgm:t>
    </dgm:pt>
    <dgm:pt modelId="{F320784C-2D14-E646-85F7-D15451FD9449}" type="pres">
      <dgm:prSet presAssocID="{8F1DAAD8-BE21-4D36-B680-5AA64CF09DBD}" presName="parentText" presStyleLbl="node1" presStyleIdx="1" presStyleCnt="2" custLinFactNeighborX="1047" custLinFactNeighborY="-83663">
        <dgm:presLayoutVars>
          <dgm:chMax val="0"/>
          <dgm:bulletEnabled val="1"/>
        </dgm:presLayoutVars>
      </dgm:prSet>
      <dgm:spPr/>
      <dgm:t>
        <a:bodyPr/>
        <a:lstStyle/>
        <a:p>
          <a:endParaRPr lang="en-US"/>
        </a:p>
      </dgm:t>
    </dgm:pt>
    <dgm:pt modelId="{E34A7D06-0856-9C40-A8AB-110D278214CE}" type="pres">
      <dgm:prSet presAssocID="{8F1DAAD8-BE21-4D36-B680-5AA64CF09DBD}" presName="childText" presStyleLbl="revTx" presStyleIdx="1" presStyleCnt="2">
        <dgm:presLayoutVars>
          <dgm:bulletEnabled val="1"/>
        </dgm:presLayoutVars>
      </dgm:prSet>
      <dgm:spPr/>
      <dgm:t>
        <a:bodyPr/>
        <a:lstStyle/>
        <a:p>
          <a:endParaRPr lang="en-US"/>
        </a:p>
      </dgm:t>
    </dgm:pt>
  </dgm:ptLst>
  <dgm:cxnLst>
    <dgm:cxn modelId="{40B8EBFF-2BFA-422A-8DAE-4C9140033769}" srcId="{829BBBF6-F23F-4EF7-80E6-3B924E2051ED}" destId="{8F1DAAD8-BE21-4D36-B680-5AA64CF09DBD}" srcOrd="1" destOrd="0" parTransId="{E2388037-FFFD-49EE-830F-CB441CFF9161}" sibTransId="{0D6ABF3C-5124-4888-940A-4888848F57F9}"/>
    <dgm:cxn modelId="{3E4F44C8-4D3A-4F47-8C4E-D31C08119E77}" srcId="{EFBF2C64-BBA5-442E-A523-AD09D60B9D84}" destId="{704445A7-A35F-4522-BA96-AFA3EF537101}" srcOrd="0" destOrd="0" parTransId="{2707A8EE-5060-4D93-B9E5-88C6D9773227}" sibTransId="{B09BAB2E-28B8-46DF-941F-578AB7233AE3}"/>
    <dgm:cxn modelId="{26751FB9-5963-794E-ADAE-4360BE4E07C8}" type="presOf" srcId="{704445A7-A35F-4522-BA96-AFA3EF537101}" destId="{0D08FD4F-C55C-D04D-B406-45BC706B4722}" srcOrd="0" destOrd="0" presId="urn:microsoft.com/office/officeart/2005/8/layout/vList2"/>
    <dgm:cxn modelId="{E7F8FA27-9A0C-FD4B-B641-6E6C3C431F50}" type="presOf" srcId="{EFBF2C64-BBA5-442E-A523-AD09D60B9D84}" destId="{5D08AAAA-BB67-0041-9AE2-1C9EA9091A95}" srcOrd="0" destOrd="0" presId="urn:microsoft.com/office/officeart/2005/8/layout/vList2"/>
    <dgm:cxn modelId="{77C785FD-D12B-458A-9F97-46B6BF3BD301}" srcId="{8F1DAAD8-BE21-4D36-B680-5AA64CF09DBD}" destId="{E0684AD4-9BB7-468D-BB9A-8E64819E1E1C}" srcOrd="0" destOrd="0" parTransId="{72DD1D73-5043-4275-AD84-242494B3D83C}" sibTransId="{FCCC7BC1-9D35-4FE9-BF1D-F26586F7CE0D}"/>
    <dgm:cxn modelId="{6AF06EF3-F22D-8245-AB62-9F5F8D2089BA}" type="presOf" srcId="{829BBBF6-F23F-4EF7-80E6-3B924E2051ED}" destId="{93A8610B-F697-3B4D-B557-11446F395A77}" srcOrd="0" destOrd="0" presId="urn:microsoft.com/office/officeart/2005/8/layout/vList2"/>
    <dgm:cxn modelId="{EAC0672B-68FB-3A4B-B6C7-1B3BF2057816}" type="presOf" srcId="{E0684AD4-9BB7-468D-BB9A-8E64819E1E1C}" destId="{E34A7D06-0856-9C40-A8AB-110D278214CE}" srcOrd="0" destOrd="0" presId="urn:microsoft.com/office/officeart/2005/8/layout/vList2"/>
    <dgm:cxn modelId="{560AC87B-2E2F-4CCB-AAAA-D6684C64E414}" srcId="{829BBBF6-F23F-4EF7-80E6-3B924E2051ED}" destId="{EFBF2C64-BBA5-442E-A523-AD09D60B9D84}" srcOrd="0" destOrd="0" parTransId="{CB05F4F8-BA47-4DF4-B410-94CFE5ACDC2E}" sibTransId="{3E513F74-B404-4F12-B737-56D0A57085F7}"/>
    <dgm:cxn modelId="{7D0EB948-DC6F-2746-9969-B5A3695479F3}" type="presOf" srcId="{8F1DAAD8-BE21-4D36-B680-5AA64CF09DBD}" destId="{F320784C-2D14-E646-85F7-D15451FD9449}" srcOrd="0" destOrd="0" presId="urn:microsoft.com/office/officeart/2005/8/layout/vList2"/>
    <dgm:cxn modelId="{7DAB3245-9CF9-BA44-9669-869BFB7A8352}" type="presParOf" srcId="{93A8610B-F697-3B4D-B557-11446F395A77}" destId="{5D08AAAA-BB67-0041-9AE2-1C9EA9091A95}" srcOrd="0" destOrd="0" presId="urn:microsoft.com/office/officeart/2005/8/layout/vList2"/>
    <dgm:cxn modelId="{F03E83C0-FD31-AC4F-979E-05A750C653D1}" type="presParOf" srcId="{93A8610B-F697-3B4D-B557-11446F395A77}" destId="{0D08FD4F-C55C-D04D-B406-45BC706B4722}" srcOrd="1" destOrd="0" presId="urn:microsoft.com/office/officeart/2005/8/layout/vList2"/>
    <dgm:cxn modelId="{8E0FDEDE-23BD-2946-A983-F19B0B9945CB}" type="presParOf" srcId="{93A8610B-F697-3B4D-B557-11446F395A77}" destId="{F320784C-2D14-E646-85F7-D15451FD9449}" srcOrd="2" destOrd="0" presId="urn:microsoft.com/office/officeart/2005/8/layout/vList2"/>
    <dgm:cxn modelId="{7B0B7884-E950-934E-9936-B0BACDDA0FCE}" type="presParOf" srcId="{93A8610B-F697-3B4D-B557-11446F395A77}" destId="{E34A7D06-0856-9C40-A8AB-110D278214CE}"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034C17-C1EC-0949-AA03-54FD233AA7D1}" type="doc">
      <dgm:prSet loTypeId="urn:microsoft.com/office/officeart/2005/8/layout/venn2" loCatId="" qsTypeId="urn:microsoft.com/office/officeart/2005/8/quickstyle/simple5" qsCatId="simple" csTypeId="urn:microsoft.com/office/officeart/2005/8/colors/colorful1" csCatId="colorful" phldr="1"/>
      <dgm:spPr/>
      <dgm:t>
        <a:bodyPr/>
        <a:lstStyle/>
        <a:p>
          <a:endParaRPr lang="en-US"/>
        </a:p>
      </dgm:t>
    </dgm:pt>
    <dgm:pt modelId="{AE25E96F-BD44-E343-83CE-4B285C46AF8F}" type="pres">
      <dgm:prSet presAssocID="{1F034C17-C1EC-0949-AA03-54FD233AA7D1}" presName="Name0" presStyleCnt="0">
        <dgm:presLayoutVars>
          <dgm:chMax val="7"/>
          <dgm:resizeHandles val="exact"/>
        </dgm:presLayoutVars>
      </dgm:prSet>
      <dgm:spPr/>
      <dgm:t>
        <a:bodyPr/>
        <a:lstStyle/>
        <a:p>
          <a:endParaRPr lang="en-US"/>
        </a:p>
      </dgm:t>
    </dgm:pt>
  </dgm:ptLst>
  <dgm:cxnLst>
    <dgm:cxn modelId="{84909F91-2F5A-A841-B3B1-2AC4417CCC85}" type="presOf" srcId="{1F034C17-C1EC-0949-AA03-54FD233AA7D1}" destId="{AE25E96F-BD44-E343-83CE-4B285C46AF8F}" srcOrd="0"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F034C17-C1EC-0949-AA03-54FD233AA7D1}" type="doc">
      <dgm:prSet loTypeId="urn:microsoft.com/office/officeart/2005/8/layout/venn2" loCatId="" qsTypeId="urn:microsoft.com/office/officeart/2005/8/quickstyle/simple5" qsCatId="simple" csTypeId="urn:microsoft.com/office/officeart/2005/8/colors/accent1_3" csCatId="accent1" phldr="1"/>
      <dgm:spPr/>
      <dgm:t>
        <a:bodyPr/>
        <a:lstStyle/>
        <a:p>
          <a:endParaRPr lang="en-US"/>
        </a:p>
      </dgm:t>
    </dgm:pt>
    <dgm:pt modelId="{07D6F4D8-5A5A-C148-B199-4587D6A665B4}">
      <dgm:prSet phldrT="[Text]" custT="1"/>
      <dgm:spPr/>
      <dgm:t>
        <a:bodyPr/>
        <a:lstStyle/>
        <a:p>
          <a:r>
            <a:rPr lang="en-US" sz="2000" dirty="0"/>
            <a:t>Policy</a:t>
          </a:r>
        </a:p>
      </dgm:t>
    </dgm:pt>
    <dgm:pt modelId="{EC990771-AFB4-B84D-AB00-C3F33E618CCA}" type="parTrans" cxnId="{D7A7B609-36B3-5F4E-B3C3-1F80EF8A4DB9}">
      <dgm:prSet/>
      <dgm:spPr/>
      <dgm:t>
        <a:bodyPr/>
        <a:lstStyle/>
        <a:p>
          <a:endParaRPr lang="en-US"/>
        </a:p>
      </dgm:t>
    </dgm:pt>
    <dgm:pt modelId="{6C79C8E3-B256-774F-873C-E4661C63B6F1}" type="sibTrans" cxnId="{D7A7B609-36B3-5F4E-B3C3-1F80EF8A4DB9}">
      <dgm:prSet/>
      <dgm:spPr/>
      <dgm:t>
        <a:bodyPr/>
        <a:lstStyle/>
        <a:p>
          <a:endParaRPr lang="en-US"/>
        </a:p>
      </dgm:t>
    </dgm:pt>
    <dgm:pt modelId="{A40D2057-3744-EC4A-8223-C70717D2D270}">
      <dgm:prSet phldrT="[Text]" custT="1"/>
      <dgm:spPr/>
      <dgm:t>
        <a:bodyPr/>
        <a:lstStyle/>
        <a:p>
          <a:r>
            <a:rPr lang="en-US" sz="2000" dirty="0"/>
            <a:t>Provider</a:t>
          </a:r>
        </a:p>
      </dgm:t>
    </dgm:pt>
    <dgm:pt modelId="{CBAC0C8F-DA89-E745-BB0D-3C176DE268AB}" type="parTrans" cxnId="{B40008F9-9AD4-A949-BE39-EAC1F1838B3D}">
      <dgm:prSet/>
      <dgm:spPr/>
      <dgm:t>
        <a:bodyPr/>
        <a:lstStyle/>
        <a:p>
          <a:endParaRPr lang="en-US"/>
        </a:p>
      </dgm:t>
    </dgm:pt>
    <dgm:pt modelId="{06ED8F81-A813-7942-82A8-F015D1E59B05}" type="sibTrans" cxnId="{B40008F9-9AD4-A949-BE39-EAC1F1838B3D}">
      <dgm:prSet/>
      <dgm:spPr/>
      <dgm:t>
        <a:bodyPr/>
        <a:lstStyle/>
        <a:p>
          <a:endParaRPr lang="en-US"/>
        </a:p>
      </dgm:t>
    </dgm:pt>
    <dgm:pt modelId="{3731BE4E-69C0-0E4B-A6D8-7C703CC3B180}">
      <dgm:prSet phldrT="[Text]" custT="1"/>
      <dgm:spPr/>
      <dgm:t>
        <a:bodyPr/>
        <a:lstStyle/>
        <a:p>
          <a:r>
            <a:rPr lang="en-US" sz="2000" dirty="0"/>
            <a:t>Patient</a:t>
          </a:r>
        </a:p>
      </dgm:t>
    </dgm:pt>
    <dgm:pt modelId="{E273C077-EEF4-0B44-BC4E-480E090AA2BC}" type="parTrans" cxnId="{031277AF-16C0-FA42-BE52-CAD5A466195A}">
      <dgm:prSet/>
      <dgm:spPr/>
      <dgm:t>
        <a:bodyPr/>
        <a:lstStyle/>
        <a:p>
          <a:endParaRPr lang="en-US"/>
        </a:p>
      </dgm:t>
    </dgm:pt>
    <dgm:pt modelId="{E19153DA-91C5-BF4D-B68A-132BA6F413BC}" type="sibTrans" cxnId="{031277AF-16C0-FA42-BE52-CAD5A466195A}">
      <dgm:prSet/>
      <dgm:spPr/>
      <dgm:t>
        <a:bodyPr/>
        <a:lstStyle/>
        <a:p>
          <a:endParaRPr lang="en-US"/>
        </a:p>
      </dgm:t>
    </dgm:pt>
    <dgm:pt modelId="{08248746-F63F-2B4F-A33D-6AC47468A53A}">
      <dgm:prSet custT="1"/>
      <dgm:spPr/>
      <dgm:t>
        <a:bodyPr/>
        <a:lstStyle/>
        <a:p>
          <a:r>
            <a:rPr lang="en-US" sz="1800" dirty="0"/>
            <a:t>Institution</a:t>
          </a:r>
        </a:p>
      </dgm:t>
    </dgm:pt>
    <dgm:pt modelId="{302F0A42-D293-E549-BE16-D3FDC0D315A2}" type="parTrans" cxnId="{2020340D-6E16-3B4B-9F35-1483632DF651}">
      <dgm:prSet/>
      <dgm:spPr/>
      <dgm:t>
        <a:bodyPr/>
        <a:lstStyle/>
        <a:p>
          <a:endParaRPr lang="en-US"/>
        </a:p>
      </dgm:t>
    </dgm:pt>
    <dgm:pt modelId="{C38EAD6E-4A13-AA42-BC3C-A765D68F7DA1}" type="sibTrans" cxnId="{2020340D-6E16-3B4B-9F35-1483632DF651}">
      <dgm:prSet/>
      <dgm:spPr/>
      <dgm:t>
        <a:bodyPr/>
        <a:lstStyle/>
        <a:p>
          <a:endParaRPr lang="en-US"/>
        </a:p>
      </dgm:t>
    </dgm:pt>
    <dgm:pt modelId="{004B294D-B351-6A4B-A3E3-26F89FB667A3}">
      <dgm:prSet custT="1"/>
      <dgm:spPr/>
      <dgm:t>
        <a:bodyPr/>
        <a:lstStyle/>
        <a:p>
          <a:r>
            <a:rPr lang="en-US" sz="1600" dirty="0"/>
            <a:t>Community</a:t>
          </a:r>
        </a:p>
      </dgm:t>
    </dgm:pt>
    <dgm:pt modelId="{1446F484-EB62-7B4F-88DF-72D16901E290}" type="parTrans" cxnId="{960790A2-053E-7F4B-A313-893C31960146}">
      <dgm:prSet/>
      <dgm:spPr/>
      <dgm:t>
        <a:bodyPr/>
        <a:lstStyle/>
        <a:p>
          <a:endParaRPr lang="en-US"/>
        </a:p>
      </dgm:t>
    </dgm:pt>
    <dgm:pt modelId="{B2439980-69B6-E744-B7B0-07A311FE042C}" type="sibTrans" cxnId="{960790A2-053E-7F4B-A313-893C31960146}">
      <dgm:prSet/>
      <dgm:spPr/>
      <dgm:t>
        <a:bodyPr/>
        <a:lstStyle/>
        <a:p>
          <a:endParaRPr lang="en-US"/>
        </a:p>
      </dgm:t>
    </dgm:pt>
    <dgm:pt modelId="{AE25E96F-BD44-E343-83CE-4B285C46AF8F}" type="pres">
      <dgm:prSet presAssocID="{1F034C17-C1EC-0949-AA03-54FD233AA7D1}" presName="Name0" presStyleCnt="0">
        <dgm:presLayoutVars>
          <dgm:chMax val="7"/>
          <dgm:resizeHandles val="exact"/>
        </dgm:presLayoutVars>
      </dgm:prSet>
      <dgm:spPr/>
      <dgm:t>
        <a:bodyPr/>
        <a:lstStyle/>
        <a:p>
          <a:endParaRPr lang="en-US"/>
        </a:p>
      </dgm:t>
    </dgm:pt>
    <dgm:pt modelId="{CC2B5DDA-C4D7-6C40-B816-332B3AB643A4}" type="pres">
      <dgm:prSet presAssocID="{1F034C17-C1EC-0949-AA03-54FD233AA7D1}" presName="comp1" presStyleCnt="0"/>
      <dgm:spPr/>
    </dgm:pt>
    <dgm:pt modelId="{3643823A-DB73-4E4D-A521-7DD9AD3297AF}" type="pres">
      <dgm:prSet presAssocID="{1F034C17-C1EC-0949-AA03-54FD233AA7D1}" presName="circle1" presStyleLbl="node1" presStyleIdx="0" presStyleCnt="5" custLinFactNeighborX="774" custLinFactNeighborY="-7352"/>
      <dgm:spPr/>
      <dgm:t>
        <a:bodyPr/>
        <a:lstStyle/>
        <a:p>
          <a:endParaRPr lang="en-US"/>
        </a:p>
      </dgm:t>
    </dgm:pt>
    <dgm:pt modelId="{9CD9687A-C5D6-7E4B-BB4B-5F11CEED5A8F}" type="pres">
      <dgm:prSet presAssocID="{1F034C17-C1EC-0949-AA03-54FD233AA7D1}" presName="c1text" presStyleLbl="node1" presStyleIdx="0" presStyleCnt="5">
        <dgm:presLayoutVars>
          <dgm:bulletEnabled val="1"/>
        </dgm:presLayoutVars>
      </dgm:prSet>
      <dgm:spPr/>
      <dgm:t>
        <a:bodyPr/>
        <a:lstStyle/>
        <a:p>
          <a:endParaRPr lang="en-US"/>
        </a:p>
      </dgm:t>
    </dgm:pt>
    <dgm:pt modelId="{47D5A950-2821-8346-AE7C-959ACA1D9629}" type="pres">
      <dgm:prSet presAssocID="{1F034C17-C1EC-0949-AA03-54FD233AA7D1}" presName="comp2" presStyleCnt="0"/>
      <dgm:spPr/>
    </dgm:pt>
    <dgm:pt modelId="{7BA1ECCB-FD04-D04E-8727-9C8458142911}" type="pres">
      <dgm:prSet presAssocID="{1F034C17-C1EC-0949-AA03-54FD233AA7D1}" presName="circle2" presStyleLbl="node1" presStyleIdx="1" presStyleCnt="5"/>
      <dgm:spPr/>
      <dgm:t>
        <a:bodyPr/>
        <a:lstStyle/>
        <a:p>
          <a:endParaRPr lang="en-US"/>
        </a:p>
      </dgm:t>
    </dgm:pt>
    <dgm:pt modelId="{836D803F-B60B-5B4B-8703-C41E3757449A}" type="pres">
      <dgm:prSet presAssocID="{1F034C17-C1EC-0949-AA03-54FD233AA7D1}" presName="c2text" presStyleLbl="node1" presStyleIdx="1" presStyleCnt="5">
        <dgm:presLayoutVars>
          <dgm:bulletEnabled val="1"/>
        </dgm:presLayoutVars>
      </dgm:prSet>
      <dgm:spPr/>
      <dgm:t>
        <a:bodyPr/>
        <a:lstStyle/>
        <a:p>
          <a:endParaRPr lang="en-US"/>
        </a:p>
      </dgm:t>
    </dgm:pt>
    <dgm:pt modelId="{2317FE98-8A36-3A4E-9C4F-0A55E882DBA6}" type="pres">
      <dgm:prSet presAssocID="{1F034C17-C1EC-0949-AA03-54FD233AA7D1}" presName="comp3" presStyleCnt="0"/>
      <dgm:spPr/>
    </dgm:pt>
    <dgm:pt modelId="{84EBC474-BD49-4740-BDB7-37A81249A13E}" type="pres">
      <dgm:prSet presAssocID="{1F034C17-C1EC-0949-AA03-54FD233AA7D1}" presName="circle3" presStyleLbl="node1" presStyleIdx="2" presStyleCnt="5"/>
      <dgm:spPr/>
      <dgm:t>
        <a:bodyPr/>
        <a:lstStyle/>
        <a:p>
          <a:endParaRPr lang="en-US"/>
        </a:p>
      </dgm:t>
    </dgm:pt>
    <dgm:pt modelId="{92A1B1DF-3DF2-FE47-8FCE-52811E863EBC}" type="pres">
      <dgm:prSet presAssocID="{1F034C17-C1EC-0949-AA03-54FD233AA7D1}" presName="c3text" presStyleLbl="node1" presStyleIdx="2" presStyleCnt="5">
        <dgm:presLayoutVars>
          <dgm:bulletEnabled val="1"/>
        </dgm:presLayoutVars>
      </dgm:prSet>
      <dgm:spPr/>
      <dgm:t>
        <a:bodyPr/>
        <a:lstStyle/>
        <a:p>
          <a:endParaRPr lang="en-US"/>
        </a:p>
      </dgm:t>
    </dgm:pt>
    <dgm:pt modelId="{B7A2FBB7-CF7D-E64A-80F2-AC21489347D5}" type="pres">
      <dgm:prSet presAssocID="{1F034C17-C1EC-0949-AA03-54FD233AA7D1}" presName="comp4" presStyleCnt="0"/>
      <dgm:spPr/>
    </dgm:pt>
    <dgm:pt modelId="{D8353CC7-B628-E549-A8E3-C97CA13D038A}" type="pres">
      <dgm:prSet presAssocID="{1F034C17-C1EC-0949-AA03-54FD233AA7D1}" presName="circle4" presStyleLbl="node1" presStyleIdx="3" presStyleCnt="5"/>
      <dgm:spPr/>
      <dgm:t>
        <a:bodyPr/>
        <a:lstStyle/>
        <a:p>
          <a:endParaRPr lang="en-US"/>
        </a:p>
      </dgm:t>
    </dgm:pt>
    <dgm:pt modelId="{7FFB303D-02F8-A54C-851D-B824D422F0E6}" type="pres">
      <dgm:prSet presAssocID="{1F034C17-C1EC-0949-AA03-54FD233AA7D1}" presName="c4text" presStyleLbl="node1" presStyleIdx="3" presStyleCnt="5">
        <dgm:presLayoutVars>
          <dgm:bulletEnabled val="1"/>
        </dgm:presLayoutVars>
      </dgm:prSet>
      <dgm:spPr/>
      <dgm:t>
        <a:bodyPr/>
        <a:lstStyle/>
        <a:p>
          <a:endParaRPr lang="en-US"/>
        </a:p>
      </dgm:t>
    </dgm:pt>
    <dgm:pt modelId="{22CB144A-5C6C-4743-B94E-A41F0BBCAD08}" type="pres">
      <dgm:prSet presAssocID="{1F034C17-C1EC-0949-AA03-54FD233AA7D1}" presName="comp5" presStyleCnt="0"/>
      <dgm:spPr/>
    </dgm:pt>
    <dgm:pt modelId="{FA05CD10-617F-8C45-9F19-3DAE611B61E6}" type="pres">
      <dgm:prSet presAssocID="{1F034C17-C1EC-0949-AA03-54FD233AA7D1}" presName="circle5" presStyleLbl="node1" presStyleIdx="4" presStyleCnt="5"/>
      <dgm:spPr/>
      <dgm:t>
        <a:bodyPr/>
        <a:lstStyle/>
        <a:p>
          <a:endParaRPr lang="en-US"/>
        </a:p>
      </dgm:t>
    </dgm:pt>
    <dgm:pt modelId="{32EE6D82-856D-5F43-9D38-B2AD18692616}" type="pres">
      <dgm:prSet presAssocID="{1F034C17-C1EC-0949-AA03-54FD233AA7D1}" presName="c5text" presStyleLbl="node1" presStyleIdx="4" presStyleCnt="5">
        <dgm:presLayoutVars>
          <dgm:bulletEnabled val="1"/>
        </dgm:presLayoutVars>
      </dgm:prSet>
      <dgm:spPr/>
      <dgm:t>
        <a:bodyPr/>
        <a:lstStyle/>
        <a:p>
          <a:endParaRPr lang="en-US"/>
        </a:p>
      </dgm:t>
    </dgm:pt>
  </dgm:ptLst>
  <dgm:cxnLst>
    <dgm:cxn modelId="{7AC2AE78-50D4-8346-8EEC-C42A9E15B525}" type="presOf" srcId="{004B294D-B351-6A4B-A3E3-26F89FB667A3}" destId="{92A1B1DF-3DF2-FE47-8FCE-52811E863EBC}" srcOrd="1" destOrd="0" presId="urn:microsoft.com/office/officeart/2005/8/layout/venn2"/>
    <dgm:cxn modelId="{97C21A65-CBBF-084F-8DCA-16B0D6B86680}" type="presOf" srcId="{07D6F4D8-5A5A-C148-B199-4587D6A665B4}" destId="{3643823A-DB73-4E4D-A521-7DD9AD3297AF}" srcOrd="0" destOrd="0" presId="urn:microsoft.com/office/officeart/2005/8/layout/venn2"/>
    <dgm:cxn modelId="{AC146657-97D5-EA48-B6A7-B2862B1C2D50}" type="presOf" srcId="{A40D2057-3744-EC4A-8223-C70717D2D270}" destId="{7FFB303D-02F8-A54C-851D-B824D422F0E6}" srcOrd="1" destOrd="0" presId="urn:microsoft.com/office/officeart/2005/8/layout/venn2"/>
    <dgm:cxn modelId="{D7A7B609-36B3-5F4E-B3C3-1F80EF8A4DB9}" srcId="{1F034C17-C1EC-0949-AA03-54FD233AA7D1}" destId="{07D6F4D8-5A5A-C148-B199-4587D6A665B4}" srcOrd="0" destOrd="0" parTransId="{EC990771-AFB4-B84D-AB00-C3F33E618CCA}" sibTransId="{6C79C8E3-B256-774F-873C-E4661C63B6F1}"/>
    <dgm:cxn modelId="{0FE0ADE4-0C7A-5045-B99E-CE6F589296E2}" type="presOf" srcId="{07D6F4D8-5A5A-C148-B199-4587D6A665B4}" destId="{9CD9687A-C5D6-7E4B-BB4B-5F11CEED5A8F}" srcOrd="1" destOrd="0" presId="urn:microsoft.com/office/officeart/2005/8/layout/venn2"/>
    <dgm:cxn modelId="{45FB4485-5BA7-7F4F-839D-B105394444D4}" type="presOf" srcId="{3731BE4E-69C0-0E4B-A6D8-7C703CC3B180}" destId="{FA05CD10-617F-8C45-9F19-3DAE611B61E6}" srcOrd="0" destOrd="0" presId="urn:microsoft.com/office/officeart/2005/8/layout/venn2"/>
    <dgm:cxn modelId="{3427F602-E595-5442-80A0-BE07F53E2BE1}" type="presOf" srcId="{08248746-F63F-2B4F-A33D-6AC47468A53A}" destId="{7BA1ECCB-FD04-D04E-8727-9C8458142911}" srcOrd="0" destOrd="0" presId="urn:microsoft.com/office/officeart/2005/8/layout/venn2"/>
    <dgm:cxn modelId="{637E2FC1-9F31-6345-92CC-80181E4EB318}" type="presOf" srcId="{08248746-F63F-2B4F-A33D-6AC47468A53A}" destId="{836D803F-B60B-5B4B-8703-C41E3757449A}" srcOrd="1" destOrd="0" presId="urn:microsoft.com/office/officeart/2005/8/layout/venn2"/>
    <dgm:cxn modelId="{031277AF-16C0-FA42-BE52-CAD5A466195A}" srcId="{1F034C17-C1EC-0949-AA03-54FD233AA7D1}" destId="{3731BE4E-69C0-0E4B-A6D8-7C703CC3B180}" srcOrd="4" destOrd="0" parTransId="{E273C077-EEF4-0B44-BC4E-480E090AA2BC}" sibTransId="{E19153DA-91C5-BF4D-B68A-132BA6F413BC}"/>
    <dgm:cxn modelId="{5A2ED457-E22C-0F42-BE1C-531C47B53CA7}" type="presOf" srcId="{A40D2057-3744-EC4A-8223-C70717D2D270}" destId="{D8353CC7-B628-E549-A8E3-C97CA13D038A}" srcOrd="0" destOrd="0" presId="urn:microsoft.com/office/officeart/2005/8/layout/venn2"/>
    <dgm:cxn modelId="{960790A2-053E-7F4B-A313-893C31960146}" srcId="{1F034C17-C1EC-0949-AA03-54FD233AA7D1}" destId="{004B294D-B351-6A4B-A3E3-26F89FB667A3}" srcOrd="2" destOrd="0" parTransId="{1446F484-EB62-7B4F-88DF-72D16901E290}" sibTransId="{B2439980-69B6-E744-B7B0-07A311FE042C}"/>
    <dgm:cxn modelId="{84909F91-2F5A-A841-B3B1-2AC4417CCC85}" type="presOf" srcId="{1F034C17-C1EC-0949-AA03-54FD233AA7D1}" destId="{AE25E96F-BD44-E343-83CE-4B285C46AF8F}" srcOrd="0" destOrd="0" presId="urn:microsoft.com/office/officeart/2005/8/layout/venn2"/>
    <dgm:cxn modelId="{2020340D-6E16-3B4B-9F35-1483632DF651}" srcId="{1F034C17-C1EC-0949-AA03-54FD233AA7D1}" destId="{08248746-F63F-2B4F-A33D-6AC47468A53A}" srcOrd="1" destOrd="0" parTransId="{302F0A42-D293-E549-BE16-D3FDC0D315A2}" sibTransId="{C38EAD6E-4A13-AA42-BC3C-A765D68F7DA1}"/>
    <dgm:cxn modelId="{90284992-3BFC-454C-B2FE-096615A03CDA}" type="presOf" srcId="{3731BE4E-69C0-0E4B-A6D8-7C703CC3B180}" destId="{32EE6D82-856D-5F43-9D38-B2AD18692616}" srcOrd="1" destOrd="0" presId="urn:microsoft.com/office/officeart/2005/8/layout/venn2"/>
    <dgm:cxn modelId="{DBA48B7C-006A-B549-A98D-7DB296C13B2D}" type="presOf" srcId="{004B294D-B351-6A4B-A3E3-26F89FB667A3}" destId="{84EBC474-BD49-4740-BDB7-37A81249A13E}" srcOrd="0" destOrd="0" presId="urn:microsoft.com/office/officeart/2005/8/layout/venn2"/>
    <dgm:cxn modelId="{B40008F9-9AD4-A949-BE39-EAC1F1838B3D}" srcId="{1F034C17-C1EC-0949-AA03-54FD233AA7D1}" destId="{A40D2057-3744-EC4A-8223-C70717D2D270}" srcOrd="3" destOrd="0" parTransId="{CBAC0C8F-DA89-E745-BB0D-3C176DE268AB}" sibTransId="{06ED8F81-A813-7942-82A8-F015D1E59B05}"/>
    <dgm:cxn modelId="{15699BEF-DD4E-8F4E-A1ED-345D65BABB40}" type="presParOf" srcId="{AE25E96F-BD44-E343-83CE-4B285C46AF8F}" destId="{CC2B5DDA-C4D7-6C40-B816-332B3AB643A4}" srcOrd="0" destOrd="0" presId="urn:microsoft.com/office/officeart/2005/8/layout/venn2"/>
    <dgm:cxn modelId="{6F55486D-A21B-764C-8BB5-D9A6F94C22EB}" type="presParOf" srcId="{CC2B5DDA-C4D7-6C40-B816-332B3AB643A4}" destId="{3643823A-DB73-4E4D-A521-7DD9AD3297AF}" srcOrd="0" destOrd="0" presId="urn:microsoft.com/office/officeart/2005/8/layout/venn2"/>
    <dgm:cxn modelId="{9DF45946-6B85-4848-B2BA-3C2722F90D19}" type="presParOf" srcId="{CC2B5DDA-C4D7-6C40-B816-332B3AB643A4}" destId="{9CD9687A-C5D6-7E4B-BB4B-5F11CEED5A8F}" srcOrd="1" destOrd="0" presId="urn:microsoft.com/office/officeart/2005/8/layout/venn2"/>
    <dgm:cxn modelId="{61C7426F-4138-0E43-99CF-C668EE0B44D7}" type="presParOf" srcId="{AE25E96F-BD44-E343-83CE-4B285C46AF8F}" destId="{47D5A950-2821-8346-AE7C-959ACA1D9629}" srcOrd="1" destOrd="0" presId="urn:microsoft.com/office/officeart/2005/8/layout/venn2"/>
    <dgm:cxn modelId="{2F4E7CFA-3464-7748-AD88-8DD4CC71A20D}" type="presParOf" srcId="{47D5A950-2821-8346-AE7C-959ACA1D9629}" destId="{7BA1ECCB-FD04-D04E-8727-9C8458142911}" srcOrd="0" destOrd="0" presId="urn:microsoft.com/office/officeart/2005/8/layout/venn2"/>
    <dgm:cxn modelId="{BBAFB707-9199-144B-A056-09AF7A2D7811}" type="presParOf" srcId="{47D5A950-2821-8346-AE7C-959ACA1D9629}" destId="{836D803F-B60B-5B4B-8703-C41E3757449A}" srcOrd="1" destOrd="0" presId="urn:microsoft.com/office/officeart/2005/8/layout/venn2"/>
    <dgm:cxn modelId="{9F765F3C-30CD-0549-B8F6-11B807F6B44C}" type="presParOf" srcId="{AE25E96F-BD44-E343-83CE-4B285C46AF8F}" destId="{2317FE98-8A36-3A4E-9C4F-0A55E882DBA6}" srcOrd="2" destOrd="0" presId="urn:microsoft.com/office/officeart/2005/8/layout/venn2"/>
    <dgm:cxn modelId="{F60899E1-A568-A349-8FD9-6701996E8E8D}" type="presParOf" srcId="{2317FE98-8A36-3A4E-9C4F-0A55E882DBA6}" destId="{84EBC474-BD49-4740-BDB7-37A81249A13E}" srcOrd="0" destOrd="0" presId="urn:microsoft.com/office/officeart/2005/8/layout/venn2"/>
    <dgm:cxn modelId="{E12988E4-FA86-4B48-90A2-F95BDFE96C52}" type="presParOf" srcId="{2317FE98-8A36-3A4E-9C4F-0A55E882DBA6}" destId="{92A1B1DF-3DF2-FE47-8FCE-52811E863EBC}" srcOrd="1" destOrd="0" presId="urn:microsoft.com/office/officeart/2005/8/layout/venn2"/>
    <dgm:cxn modelId="{441F3320-A168-AC46-81C8-64D71981E263}" type="presParOf" srcId="{AE25E96F-BD44-E343-83CE-4B285C46AF8F}" destId="{B7A2FBB7-CF7D-E64A-80F2-AC21489347D5}" srcOrd="3" destOrd="0" presId="urn:microsoft.com/office/officeart/2005/8/layout/venn2"/>
    <dgm:cxn modelId="{E13A9722-1893-6D45-91F0-810AC60040D1}" type="presParOf" srcId="{B7A2FBB7-CF7D-E64A-80F2-AC21489347D5}" destId="{D8353CC7-B628-E549-A8E3-C97CA13D038A}" srcOrd="0" destOrd="0" presId="urn:microsoft.com/office/officeart/2005/8/layout/venn2"/>
    <dgm:cxn modelId="{6AA82EB0-B244-334F-B3EB-D113E1E1FD12}" type="presParOf" srcId="{B7A2FBB7-CF7D-E64A-80F2-AC21489347D5}" destId="{7FFB303D-02F8-A54C-851D-B824D422F0E6}" srcOrd="1" destOrd="0" presId="urn:microsoft.com/office/officeart/2005/8/layout/venn2"/>
    <dgm:cxn modelId="{63635271-E162-CA42-9DF1-03AFF8B47D77}" type="presParOf" srcId="{AE25E96F-BD44-E343-83CE-4B285C46AF8F}" destId="{22CB144A-5C6C-4743-B94E-A41F0BBCAD08}" srcOrd="4" destOrd="0" presId="urn:microsoft.com/office/officeart/2005/8/layout/venn2"/>
    <dgm:cxn modelId="{D00EA545-D2BB-D049-BA93-C9686C198776}" type="presParOf" srcId="{22CB144A-5C6C-4743-B94E-A41F0BBCAD08}" destId="{FA05CD10-617F-8C45-9F19-3DAE611B61E6}" srcOrd="0" destOrd="0" presId="urn:microsoft.com/office/officeart/2005/8/layout/venn2"/>
    <dgm:cxn modelId="{953B95FB-366F-E94F-A4DB-4E6968522D73}" type="presParOf" srcId="{22CB144A-5C6C-4743-B94E-A41F0BBCAD08}" destId="{32EE6D82-856D-5F43-9D38-B2AD18692616}" srcOrd="1" destOrd="0" presId="urn:microsoft.com/office/officeart/2005/8/layout/venn2"/>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46FBCD49-1984-4EBF-B017-C04B9392EF83}" type="doc">
      <dgm:prSet loTypeId="urn:microsoft.com/office/officeart/2005/8/layout/vList5" loCatId="list" qsTypeId="urn:microsoft.com/office/officeart/2005/8/quickstyle/simple2" qsCatId="simple" csTypeId="urn:microsoft.com/office/officeart/2005/8/colors/colorful1" csCatId="colorful" phldr="1"/>
      <dgm:spPr/>
      <dgm:t>
        <a:bodyPr/>
        <a:lstStyle/>
        <a:p>
          <a:endParaRPr lang="en-US"/>
        </a:p>
      </dgm:t>
    </dgm:pt>
    <dgm:pt modelId="{AAEB5828-CCC0-4497-980E-837F0BB5ECA3}">
      <dgm:prSet/>
      <dgm:spPr/>
      <dgm:t>
        <a:bodyPr/>
        <a:lstStyle/>
        <a:p>
          <a:r>
            <a:rPr lang="en-US" b="1" dirty="0"/>
            <a:t>NIH Revitalization Act &amp; Accountability</a:t>
          </a:r>
        </a:p>
      </dgm:t>
    </dgm:pt>
    <dgm:pt modelId="{FB606781-74B0-4812-A61A-0DBBB91640A7}" type="parTrans" cxnId="{6BCC5C76-1C41-40C1-9DB5-BCBD15A238E9}">
      <dgm:prSet/>
      <dgm:spPr/>
      <dgm:t>
        <a:bodyPr/>
        <a:lstStyle/>
        <a:p>
          <a:endParaRPr lang="en-US"/>
        </a:p>
      </dgm:t>
    </dgm:pt>
    <dgm:pt modelId="{B698748B-6123-460B-853E-8D4C95F4975B}" type="sibTrans" cxnId="{6BCC5C76-1C41-40C1-9DB5-BCBD15A238E9}">
      <dgm:prSet/>
      <dgm:spPr/>
      <dgm:t>
        <a:bodyPr/>
        <a:lstStyle/>
        <a:p>
          <a:endParaRPr lang="en-US"/>
        </a:p>
      </dgm:t>
    </dgm:pt>
    <dgm:pt modelId="{2ADA6A17-85E5-D142-B835-405F185CEAEA}">
      <dgm:prSet custT="1"/>
      <dgm:spPr>
        <a:solidFill>
          <a:schemeClr val="accent4">
            <a:lumMod val="75000"/>
          </a:schemeClr>
        </a:solidFill>
        <a:ln>
          <a:solidFill>
            <a:schemeClr val="accent4">
              <a:lumMod val="75000"/>
            </a:schemeClr>
          </a:solidFill>
        </a:ln>
      </dgm:spPr>
      <dgm:t>
        <a:bodyPr/>
        <a:lstStyle/>
        <a:p>
          <a:r>
            <a:rPr lang="en-US" sz="2400" b="1" dirty="0"/>
            <a:t>Health Insurance Coverage</a:t>
          </a:r>
        </a:p>
      </dgm:t>
    </dgm:pt>
    <dgm:pt modelId="{67A13258-B963-CA46-92FA-3A6B5415956B}" type="parTrans" cxnId="{FAAE3E7F-2D43-054E-B22D-DF1778543EF3}">
      <dgm:prSet/>
      <dgm:spPr/>
      <dgm:t>
        <a:bodyPr/>
        <a:lstStyle/>
        <a:p>
          <a:endParaRPr lang="en-US"/>
        </a:p>
      </dgm:t>
    </dgm:pt>
    <dgm:pt modelId="{94E82772-17D9-884C-B797-2D0E53A375CD}" type="sibTrans" cxnId="{FAAE3E7F-2D43-054E-B22D-DF1778543EF3}">
      <dgm:prSet/>
      <dgm:spPr/>
      <dgm:t>
        <a:bodyPr/>
        <a:lstStyle/>
        <a:p>
          <a:endParaRPr lang="en-US"/>
        </a:p>
      </dgm:t>
    </dgm:pt>
    <dgm:pt modelId="{DA7B49D4-88EA-4BE2-AAA7-5ADCEB70CB54}" type="pres">
      <dgm:prSet presAssocID="{46FBCD49-1984-4EBF-B017-C04B9392EF83}" presName="Name0" presStyleCnt="0">
        <dgm:presLayoutVars>
          <dgm:dir/>
          <dgm:animLvl val="lvl"/>
          <dgm:resizeHandles val="exact"/>
        </dgm:presLayoutVars>
      </dgm:prSet>
      <dgm:spPr/>
      <dgm:t>
        <a:bodyPr/>
        <a:lstStyle/>
        <a:p>
          <a:endParaRPr lang="en-US"/>
        </a:p>
      </dgm:t>
    </dgm:pt>
    <dgm:pt modelId="{5F75DD2C-4022-40BC-B2BC-6A7175C0B66B}" type="pres">
      <dgm:prSet presAssocID="{AAEB5828-CCC0-4497-980E-837F0BB5ECA3}" presName="linNode" presStyleCnt="0"/>
      <dgm:spPr/>
    </dgm:pt>
    <dgm:pt modelId="{DC09A5D7-145F-404D-88FF-B5D5E10ACBEB}" type="pres">
      <dgm:prSet presAssocID="{AAEB5828-CCC0-4497-980E-837F0BB5ECA3}" presName="parentText" presStyleLbl="node1" presStyleIdx="0" presStyleCnt="2" custLinFactNeighborX="59865" custLinFactNeighborY="-23550">
        <dgm:presLayoutVars>
          <dgm:chMax val="1"/>
          <dgm:bulletEnabled val="1"/>
        </dgm:presLayoutVars>
      </dgm:prSet>
      <dgm:spPr/>
      <dgm:t>
        <a:bodyPr/>
        <a:lstStyle/>
        <a:p>
          <a:endParaRPr lang="en-US"/>
        </a:p>
      </dgm:t>
    </dgm:pt>
    <dgm:pt modelId="{61719C58-E44A-4BCD-A760-4E40A612FAF2}" type="pres">
      <dgm:prSet presAssocID="{B698748B-6123-460B-853E-8D4C95F4975B}" presName="sp" presStyleCnt="0"/>
      <dgm:spPr/>
    </dgm:pt>
    <dgm:pt modelId="{A615C5A1-D671-4AE8-A1E3-D81F236C0D6A}" type="pres">
      <dgm:prSet presAssocID="{2ADA6A17-85E5-D142-B835-405F185CEAEA}" presName="linNode" presStyleCnt="0"/>
      <dgm:spPr/>
    </dgm:pt>
    <dgm:pt modelId="{22C501F4-57ED-4CF1-9A4C-2B3694C32FB8}" type="pres">
      <dgm:prSet presAssocID="{2ADA6A17-85E5-D142-B835-405F185CEAEA}" presName="parentText" presStyleLbl="node1" presStyleIdx="1" presStyleCnt="2">
        <dgm:presLayoutVars>
          <dgm:chMax val="1"/>
          <dgm:bulletEnabled val="1"/>
        </dgm:presLayoutVars>
      </dgm:prSet>
      <dgm:spPr/>
      <dgm:t>
        <a:bodyPr/>
        <a:lstStyle/>
        <a:p>
          <a:endParaRPr lang="en-US"/>
        </a:p>
      </dgm:t>
    </dgm:pt>
  </dgm:ptLst>
  <dgm:cxnLst>
    <dgm:cxn modelId="{6BCC5C76-1C41-40C1-9DB5-BCBD15A238E9}" srcId="{46FBCD49-1984-4EBF-B017-C04B9392EF83}" destId="{AAEB5828-CCC0-4497-980E-837F0BB5ECA3}" srcOrd="0" destOrd="0" parTransId="{FB606781-74B0-4812-A61A-0DBBB91640A7}" sibTransId="{B698748B-6123-460B-853E-8D4C95F4975B}"/>
    <dgm:cxn modelId="{83C567B0-D093-4271-9A05-0E6EAA67CCCF}" type="presOf" srcId="{46FBCD49-1984-4EBF-B017-C04B9392EF83}" destId="{DA7B49D4-88EA-4BE2-AAA7-5ADCEB70CB54}" srcOrd="0" destOrd="0" presId="urn:microsoft.com/office/officeart/2005/8/layout/vList5"/>
    <dgm:cxn modelId="{FAAE3E7F-2D43-054E-B22D-DF1778543EF3}" srcId="{46FBCD49-1984-4EBF-B017-C04B9392EF83}" destId="{2ADA6A17-85E5-D142-B835-405F185CEAEA}" srcOrd="1" destOrd="0" parTransId="{67A13258-B963-CA46-92FA-3A6B5415956B}" sibTransId="{94E82772-17D9-884C-B797-2D0E53A375CD}"/>
    <dgm:cxn modelId="{D20F8C9C-DDCC-4855-B671-02378A965E55}" type="presOf" srcId="{2ADA6A17-85E5-D142-B835-405F185CEAEA}" destId="{22C501F4-57ED-4CF1-9A4C-2B3694C32FB8}" srcOrd="0" destOrd="0" presId="urn:microsoft.com/office/officeart/2005/8/layout/vList5"/>
    <dgm:cxn modelId="{A2BA8638-B4F6-427C-BF61-CAD67649E6B9}" type="presOf" srcId="{AAEB5828-CCC0-4497-980E-837F0BB5ECA3}" destId="{DC09A5D7-145F-404D-88FF-B5D5E10ACBEB}" srcOrd="0" destOrd="0" presId="urn:microsoft.com/office/officeart/2005/8/layout/vList5"/>
    <dgm:cxn modelId="{378BEEF2-D278-488C-A695-3D417191B800}" type="presParOf" srcId="{DA7B49D4-88EA-4BE2-AAA7-5ADCEB70CB54}" destId="{5F75DD2C-4022-40BC-B2BC-6A7175C0B66B}" srcOrd="0" destOrd="0" presId="urn:microsoft.com/office/officeart/2005/8/layout/vList5"/>
    <dgm:cxn modelId="{BE9021F9-1EAC-4F6F-B24A-3D8332457E09}" type="presParOf" srcId="{5F75DD2C-4022-40BC-B2BC-6A7175C0B66B}" destId="{DC09A5D7-145F-404D-88FF-B5D5E10ACBEB}" srcOrd="0" destOrd="0" presId="urn:microsoft.com/office/officeart/2005/8/layout/vList5"/>
    <dgm:cxn modelId="{8F04EED7-FA54-4D29-AF98-18BC9D15C6B5}" type="presParOf" srcId="{DA7B49D4-88EA-4BE2-AAA7-5ADCEB70CB54}" destId="{61719C58-E44A-4BCD-A760-4E40A612FAF2}" srcOrd="1" destOrd="0" presId="urn:microsoft.com/office/officeart/2005/8/layout/vList5"/>
    <dgm:cxn modelId="{ECD35FA1-1B55-4A1B-BA42-983A85FD4B40}" type="presParOf" srcId="{DA7B49D4-88EA-4BE2-AAA7-5ADCEB70CB54}" destId="{A615C5A1-D671-4AE8-A1E3-D81F236C0D6A}" srcOrd="2" destOrd="0" presId="urn:microsoft.com/office/officeart/2005/8/layout/vList5"/>
    <dgm:cxn modelId="{00F295BF-B905-4F6E-94D7-5D11D10E5528}" type="presParOf" srcId="{A615C5A1-D671-4AE8-A1E3-D81F236C0D6A}" destId="{22C501F4-57ED-4CF1-9A4C-2B3694C32FB8}"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CA6EF06-492A-4129-9B93-F1AC303A31F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E86E9DD-05C9-4183-9F09-09E455AB4AF3}">
      <dgm:prSet/>
      <dgm:spPr>
        <a:solidFill>
          <a:schemeClr val="accent2">
            <a:lumMod val="60000"/>
            <a:lumOff val="40000"/>
          </a:schemeClr>
        </a:solidFill>
      </dgm:spPr>
      <dgm:t>
        <a:bodyPr/>
        <a:lstStyle/>
        <a:p>
          <a:r>
            <a:rPr lang="en-US" dirty="0"/>
            <a:t>Clinical trials not available ~56%*</a:t>
          </a:r>
        </a:p>
      </dgm:t>
    </dgm:pt>
    <dgm:pt modelId="{3B934AB3-53D2-4B71-8CD3-A90CC7F74AFD}" type="parTrans" cxnId="{C32C39F7-D041-4FB4-ADD0-4236B1B8353D}">
      <dgm:prSet/>
      <dgm:spPr/>
      <dgm:t>
        <a:bodyPr/>
        <a:lstStyle/>
        <a:p>
          <a:endParaRPr lang="en-US"/>
        </a:p>
      </dgm:t>
    </dgm:pt>
    <dgm:pt modelId="{B9A008EB-77DC-4D84-B5B7-CCE2EA1C020A}" type="sibTrans" cxnId="{C32C39F7-D041-4FB4-ADD0-4236B1B8353D}">
      <dgm:prSet/>
      <dgm:spPr/>
      <dgm:t>
        <a:bodyPr/>
        <a:lstStyle/>
        <a:p>
          <a:endParaRPr lang="en-US"/>
        </a:p>
      </dgm:t>
    </dgm:pt>
    <dgm:pt modelId="{B03A5583-7F84-4AF5-AB94-7B3EB8B40F19}">
      <dgm:prSet/>
      <dgm:spPr>
        <a:solidFill>
          <a:srgbClr val="7030A0"/>
        </a:solidFill>
      </dgm:spPr>
      <dgm:t>
        <a:bodyPr/>
        <a:lstStyle/>
        <a:p>
          <a:r>
            <a:rPr lang="en-US" dirty="0"/>
            <a:t>Trial eligibility exclusion criteria ~ 22%*</a:t>
          </a:r>
        </a:p>
      </dgm:t>
    </dgm:pt>
    <dgm:pt modelId="{903B7B85-0E68-4F88-B35C-328650DD9CF0}" type="parTrans" cxnId="{E338DC2B-96EB-4053-ACB4-3BE0DA4ABCCD}">
      <dgm:prSet/>
      <dgm:spPr/>
      <dgm:t>
        <a:bodyPr/>
        <a:lstStyle/>
        <a:p>
          <a:endParaRPr lang="en-US"/>
        </a:p>
      </dgm:t>
    </dgm:pt>
    <dgm:pt modelId="{330FDD41-D98C-4CD3-A14C-BA2B9F8D23A4}" type="sibTrans" cxnId="{E338DC2B-96EB-4053-ACB4-3BE0DA4ABCCD}">
      <dgm:prSet/>
      <dgm:spPr/>
      <dgm:t>
        <a:bodyPr/>
        <a:lstStyle/>
        <a:p>
          <a:endParaRPr lang="en-US"/>
        </a:p>
      </dgm:t>
    </dgm:pt>
    <dgm:pt modelId="{E2BAE013-7994-4A2C-9017-0127BD5D4757}">
      <dgm:prSet/>
      <dgm:spPr/>
      <dgm:t>
        <a:bodyPr/>
        <a:lstStyle/>
        <a:p>
          <a:r>
            <a:rPr lang="en-US" dirty="0"/>
            <a:t>Lack of research infrastructure</a:t>
          </a:r>
        </a:p>
      </dgm:t>
    </dgm:pt>
    <dgm:pt modelId="{1FCB0352-DDA8-4FCD-AB50-1D121BE23793}" type="parTrans" cxnId="{CFB197E7-9DC4-4BCC-85A4-BCFBD27E9552}">
      <dgm:prSet/>
      <dgm:spPr/>
      <dgm:t>
        <a:bodyPr/>
        <a:lstStyle/>
        <a:p>
          <a:endParaRPr lang="en-US"/>
        </a:p>
      </dgm:t>
    </dgm:pt>
    <dgm:pt modelId="{8134CEAA-1914-4D9D-9E22-6B4D7D38D3DA}" type="sibTrans" cxnId="{CFB197E7-9DC4-4BCC-85A4-BCFBD27E9552}">
      <dgm:prSet/>
      <dgm:spPr/>
      <dgm:t>
        <a:bodyPr/>
        <a:lstStyle/>
        <a:p>
          <a:endParaRPr lang="en-US"/>
        </a:p>
      </dgm:t>
    </dgm:pt>
    <dgm:pt modelId="{F94ED687-74C1-1242-84B0-D2CCE2EA16B3}" type="pres">
      <dgm:prSet presAssocID="{BCA6EF06-492A-4129-9B93-F1AC303A31F9}" presName="linear" presStyleCnt="0">
        <dgm:presLayoutVars>
          <dgm:animLvl val="lvl"/>
          <dgm:resizeHandles val="exact"/>
        </dgm:presLayoutVars>
      </dgm:prSet>
      <dgm:spPr/>
      <dgm:t>
        <a:bodyPr/>
        <a:lstStyle/>
        <a:p>
          <a:endParaRPr lang="en-US"/>
        </a:p>
      </dgm:t>
    </dgm:pt>
    <dgm:pt modelId="{F4F8D8E5-7F1F-4249-B9B8-ECDD7BAECDED}" type="pres">
      <dgm:prSet presAssocID="{BE86E9DD-05C9-4183-9F09-09E455AB4AF3}" presName="parentText" presStyleLbl="node1" presStyleIdx="0" presStyleCnt="3">
        <dgm:presLayoutVars>
          <dgm:chMax val="0"/>
          <dgm:bulletEnabled val="1"/>
        </dgm:presLayoutVars>
      </dgm:prSet>
      <dgm:spPr/>
      <dgm:t>
        <a:bodyPr/>
        <a:lstStyle/>
        <a:p>
          <a:endParaRPr lang="en-US"/>
        </a:p>
      </dgm:t>
    </dgm:pt>
    <dgm:pt modelId="{E7E93618-680C-7E4C-ABA6-67B66A7FB7AA}" type="pres">
      <dgm:prSet presAssocID="{B9A008EB-77DC-4D84-B5B7-CCE2EA1C020A}" presName="spacer" presStyleCnt="0"/>
      <dgm:spPr/>
    </dgm:pt>
    <dgm:pt modelId="{E49E32CD-6281-0C45-838C-5DC7F7663242}" type="pres">
      <dgm:prSet presAssocID="{B03A5583-7F84-4AF5-AB94-7B3EB8B40F19}" presName="parentText" presStyleLbl="node1" presStyleIdx="1" presStyleCnt="3">
        <dgm:presLayoutVars>
          <dgm:chMax val="0"/>
          <dgm:bulletEnabled val="1"/>
        </dgm:presLayoutVars>
      </dgm:prSet>
      <dgm:spPr/>
      <dgm:t>
        <a:bodyPr/>
        <a:lstStyle/>
        <a:p>
          <a:endParaRPr lang="en-US"/>
        </a:p>
      </dgm:t>
    </dgm:pt>
    <dgm:pt modelId="{8EBF440D-9856-DE40-ACA2-7AE96676FFED}" type="pres">
      <dgm:prSet presAssocID="{330FDD41-D98C-4CD3-A14C-BA2B9F8D23A4}" presName="spacer" presStyleCnt="0"/>
      <dgm:spPr/>
    </dgm:pt>
    <dgm:pt modelId="{AF1B0C65-BD8A-1F4F-A0C6-B45535753EAC}" type="pres">
      <dgm:prSet presAssocID="{E2BAE013-7994-4A2C-9017-0127BD5D4757}" presName="parentText" presStyleLbl="node1" presStyleIdx="2" presStyleCnt="3">
        <dgm:presLayoutVars>
          <dgm:chMax val="0"/>
          <dgm:bulletEnabled val="1"/>
        </dgm:presLayoutVars>
      </dgm:prSet>
      <dgm:spPr/>
      <dgm:t>
        <a:bodyPr/>
        <a:lstStyle/>
        <a:p>
          <a:endParaRPr lang="en-US"/>
        </a:p>
      </dgm:t>
    </dgm:pt>
  </dgm:ptLst>
  <dgm:cxnLst>
    <dgm:cxn modelId="{C32C39F7-D041-4FB4-ADD0-4236B1B8353D}" srcId="{BCA6EF06-492A-4129-9B93-F1AC303A31F9}" destId="{BE86E9DD-05C9-4183-9F09-09E455AB4AF3}" srcOrd="0" destOrd="0" parTransId="{3B934AB3-53D2-4B71-8CD3-A90CC7F74AFD}" sibTransId="{B9A008EB-77DC-4D84-B5B7-CCE2EA1C020A}"/>
    <dgm:cxn modelId="{8095E931-5C51-0A45-828A-B6A518C769D8}" type="presOf" srcId="{BE86E9DD-05C9-4183-9F09-09E455AB4AF3}" destId="{F4F8D8E5-7F1F-4249-B9B8-ECDD7BAECDED}" srcOrd="0" destOrd="0" presId="urn:microsoft.com/office/officeart/2005/8/layout/vList2"/>
    <dgm:cxn modelId="{F91BE467-BBF6-8244-95CE-88F806EE6EE4}" type="presOf" srcId="{BCA6EF06-492A-4129-9B93-F1AC303A31F9}" destId="{F94ED687-74C1-1242-84B0-D2CCE2EA16B3}" srcOrd="0" destOrd="0" presId="urn:microsoft.com/office/officeart/2005/8/layout/vList2"/>
    <dgm:cxn modelId="{CFB197E7-9DC4-4BCC-85A4-BCFBD27E9552}" srcId="{BCA6EF06-492A-4129-9B93-F1AC303A31F9}" destId="{E2BAE013-7994-4A2C-9017-0127BD5D4757}" srcOrd="2" destOrd="0" parTransId="{1FCB0352-DDA8-4FCD-AB50-1D121BE23793}" sibTransId="{8134CEAA-1914-4D9D-9E22-6B4D7D38D3DA}"/>
    <dgm:cxn modelId="{E338DC2B-96EB-4053-ACB4-3BE0DA4ABCCD}" srcId="{BCA6EF06-492A-4129-9B93-F1AC303A31F9}" destId="{B03A5583-7F84-4AF5-AB94-7B3EB8B40F19}" srcOrd="1" destOrd="0" parTransId="{903B7B85-0E68-4F88-B35C-328650DD9CF0}" sibTransId="{330FDD41-D98C-4CD3-A14C-BA2B9F8D23A4}"/>
    <dgm:cxn modelId="{DE43BC7D-6CEA-8948-8B1D-E55E9015037F}" type="presOf" srcId="{E2BAE013-7994-4A2C-9017-0127BD5D4757}" destId="{AF1B0C65-BD8A-1F4F-A0C6-B45535753EAC}" srcOrd="0" destOrd="0" presId="urn:microsoft.com/office/officeart/2005/8/layout/vList2"/>
    <dgm:cxn modelId="{AAFE67DA-4CDA-9A40-90FA-7AE2BD816E20}" type="presOf" srcId="{B03A5583-7F84-4AF5-AB94-7B3EB8B40F19}" destId="{E49E32CD-6281-0C45-838C-5DC7F7663242}" srcOrd="0" destOrd="0" presId="urn:microsoft.com/office/officeart/2005/8/layout/vList2"/>
    <dgm:cxn modelId="{316419BA-0AC5-E24B-9CAD-6E2D04C0B3C4}" type="presParOf" srcId="{F94ED687-74C1-1242-84B0-D2CCE2EA16B3}" destId="{F4F8D8E5-7F1F-4249-B9B8-ECDD7BAECDED}" srcOrd="0" destOrd="0" presId="urn:microsoft.com/office/officeart/2005/8/layout/vList2"/>
    <dgm:cxn modelId="{C56DAD3B-A9DA-8047-A1A4-C0532AB857E0}" type="presParOf" srcId="{F94ED687-74C1-1242-84B0-D2CCE2EA16B3}" destId="{E7E93618-680C-7E4C-ABA6-67B66A7FB7AA}" srcOrd="1" destOrd="0" presId="urn:microsoft.com/office/officeart/2005/8/layout/vList2"/>
    <dgm:cxn modelId="{D932B78A-EE16-8F45-BA2E-72F699F0E07B}" type="presParOf" srcId="{F94ED687-74C1-1242-84B0-D2CCE2EA16B3}" destId="{E49E32CD-6281-0C45-838C-5DC7F7663242}" srcOrd="2" destOrd="0" presId="urn:microsoft.com/office/officeart/2005/8/layout/vList2"/>
    <dgm:cxn modelId="{5A3659BB-C266-6C41-981A-EF9D140D8D87}" type="presParOf" srcId="{F94ED687-74C1-1242-84B0-D2CCE2EA16B3}" destId="{8EBF440D-9856-DE40-ACA2-7AE96676FFED}" srcOrd="3" destOrd="0" presId="urn:microsoft.com/office/officeart/2005/8/layout/vList2"/>
    <dgm:cxn modelId="{8D1774C6-0F36-EB43-9E1F-F6A60F29FC26}" type="presParOf" srcId="{F94ED687-74C1-1242-84B0-D2CCE2EA16B3}" destId="{AF1B0C65-BD8A-1F4F-A0C6-B45535753EAC}"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47CD28C-B57F-417C-B9A3-540E0F0B7632}"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A4D158DC-189D-4950-B5B0-2ACF3E168EAC}">
      <dgm:prSet custT="1"/>
      <dgm:spPr/>
      <dgm:t>
        <a:bodyPr/>
        <a:lstStyle/>
        <a:p>
          <a:r>
            <a:rPr lang="en-US" sz="3600" dirty="0"/>
            <a:t>Racial bias </a:t>
          </a:r>
        </a:p>
      </dgm:t>
    </dgm:pt>
    <dgm:pt modelId="{0033A841-9775-4EB2-AFF9-9517AE5EDEC7}" type="parTrans" cxnId="{0D00C97D-B01C-45D3-9DF4-7A80A82DEFA4}">
      <dgm:prSet/>
      <dgm:spPr/>
      <dgm:t>
        <a:bodyPr/>
        <a:lstStyle/>
        <a:p>
          <a:endParaRPr lang="en-US"/>
        </a:p>
      </dgm:t>
    </dgm:pt>
    <dgm:pt modelId="{E753EE97-2C32-475A-812D-76C3D34CE595}" type="sibTrans" cxnId="{0D00C97D-B01C-45D3-9DF4-7A80A82DEFA4}">
      <dgm:prSet/>
      <dgm:spPr/>
      <dgm:t>
        <a:bodyPr/>
        <a:lstStyle/>
        <a:p>
          <a:endParaRPr lang="en-US"/>
        </a:p>
      </dgm:t>
    </dgm:pt>
    <dgm:pt modelId="{4425EA54-C652-4153-AEEF-67C07F44D38A}">
      <dgm:prSet custT="1"/>
      <dgm:spPr/>
      <dgm:t>
        <a:bodyPr/>
        <a:lstStyle/>
        <a:p>
          <a:r>
            <a:rPr lang="en-US" sz="3600" dirty="0"/>
            <a:t>Poor communication in racially discordant dyads</a:t>
          </a:r>
        </a:p>
      </dgm:t>
    </dgm:pt>
    <dgm:pt modelId="{A7DE3F89-90E1-4051-99A9-F341028E8B34}" type="parTrans" cxnId="{DF9732F3-EF8C-44C8-AD5C-5385E4F542EF}">
      <dgm:prSet/>
      <dgm:spPr/>
      <dgm:t>
        <a:bodyPr/>
        <a:lstStyle/>
        <a:p>
          <a:endParaRPr lang="en-US"/>
        </a:p>
      </dgm:t>
    </dgm:pt>
    <dgm:pt modelId="{5D159CD0-0794-439F-A33B-63305ED995C3}" type="sibTrans" cxnId="{DF9732F3-EF8C-44C8-AD5C-5385E4F542EF}">
      <dgm:prSet/>
      <dgm:spPr/>
      <dgm:t>
        <a:bodyPr/>
        <a:lstStyle/>
        <a:p>
          <a:endParaRPr lang="en-US"/>
        </a:p>
      </dgm:t>
    </dgm:pt>
    <dgm:pt modelId="{3A1B0D06-D4F0-F742-AA97-E7C76C7D687B}">
      <dgm:prSet custT="1"/>
      <dgm:spPr/>
      <dgm:t>
        <a:bodyPr/>
        <a:lstStyle/>
        <a:p>
          <a:r>
            <a:rPr lang="en-US" sz="3600" dirty="0"/>
            <a:t>Lack of workforce diversity</a:t>
          </a:r>
        </a:p>
      </dgm:t>
    </dgm:pt>
    <dgm:pt modelId="{B3922B3E-8AE7-5B41-8680-D681920644CF}" type="parTrans" cxnId="{916F6036-603B-EB41-96F2-BE3E20144815}">
      <dgm:prSet/>
      <dgm:spPr/>
      <dgm:t>
        <a:bodyPr/>
        <a:lstStyle/>
        <a:p>
          <a:endParaRPr lang="en-US"/>
        </a:p>
      </dgm:t>
    </dgm:pt>
    <dgm:pt modelId="{690E05A5-B858-AD4E-B67D-EB08062127DC}" type="sibTrans" cxnId="{916F6036-603B-EB41-96F2-BE3E20144815}">
      <dgm:prSet/>
      <dgm:spPr/>
      <dgm:t>
        <a:bodyPr/>
        <a:lstStyle/>
        <a:p>
          <a:endParaRPr lang="en-US"/>
        </a:p>
      </dgm:t>
    </dgm:pt>
    <dgm:pt modelId="{46078A42-4E1E-4061-93DD-4E5B6D6A97EF}" type="pres">
      <dgm:prSet presAssocID="{547CD28C-B57F-417C-B9A3-540E0F0B7632}" presName="Name0" presStyleCnt="0">
        <dgm:presLayoutVars>
          <dgm:chMax val="7"/>
          <dgm:chPref val="7"/>
          <dgm:dir/>
        </dgm:presLayoutVars>
      </dgm:prSet>
      <dgm:spPr/>
      <dgm:t>
        <a:bodyPr/>
        <a:lstStyle/>
        <a:p>
          <a:endParaRPr lang="en-US"/>
        </a:p>
      </dgm:t>
    </dgm:pt>
    <dgm:pt modelId="{43D9F7D2-FD03-4C52-A255-545BF4B84935}" type="pres">
      <dgm:prSet presAssocID="{547CD28C-B57F-417C-B9A3-540E0F0B7632}" presName="Name1" presStyleCnt="0"/>
      <dgm:spPr/>
    </dgm:pt>
    <dgm:pt modelId="{4F48B3DC-B884-468C-BA67-B42CC57EEC90}" type="pres">
      <dgm:prSet presAssocID="{547CD28C-B57F-417C-B9A3-540E0F0B7632}" presName="cycle" presStyleCnt="0"/>
      <dgm:spPr/>
    </dgm:pt>
    <dgm:pt modelId="{531CA8E7-C538-475A-8F24-AABBA501A222}" type="pres">
      <dgm:prSet presAssocID="{547CD28C-B57F-417C-B9A3-540E0F0B7632}" presName="srcNode" presStyleLbl="node1" presStyleIdx="0" presStyleCnt="3"/>
      <dgm:spPr/>
    </dgm:pt>
    <dgm:pt modelId="{2A40AFE2-9E94-4021-B1C7-F05890D179D2}" type="pres">
      <dgm:prSet presAssocID="{547CD28C-B57F-417C-B9A3-540E0F0B7632}" presName="conn" presStyleLbl="parChTrans1D2" presStyleIdx="0" presStyleCnt="1"/>
      <dgm:spPr/>
      <dgm:t>
        <a:bodyPr/>
        <a:lstStyle/>
        <a:p>
          <a:endParaRPr lang="en-US"/>
        </a:p>
      </dgm:t>
    </dgm:pt>
    <dgm:pt modelId="{E746EA65-076F-46FF-8629-0E29AEE98E7D}" type="pres">
      <dgm:prSet presAssocID="{547CD28C-B57F-417C-B9A3-540E0F0B7632}" presName="extraNode" presStyleLbl="node1" presStyleIdx="0" presStyleCnt="3"/>
      <dgm:spPr/>
    </dgm:pt>
    <dgm:pt modelId="{93D5F715-BAD7-45C0-B9CC-CAD922B4BB05}" type="pres">
      <dgm:prSet presAssocID="{547CD28C-B57F-417C-B9A3-540E0F0B7632}" presName="dstNode" presStyleLbl="node1" presStyleIdx="0" presStyleCnt="3"/>
      <dgm:spPr/>
    </dgm:pt>
    <dgm:pt modelId="{68EC05E1-1318-415C-B0A0-7DC4E3B40470}" type="pres">
      <dgm:prSet presAssocID="{A4D158DC-189D-4950-B5B0-2ACF3E168EAC}" presName="text_1" presStyleLbl="node1" presStyleIdx="0" presStyleCnt="3">
        <dgm:presLayoutVars>
          <dgm:bulletEnabled val="1"/>
        </dgm:presLayoutVars>
      </dgm:prSet>
      <dgm:spPr/>
      <dgm:t>
        <a:bodyPr/>
        <a:lstStyle/>
        <a:p>
          <a:endParaRPr lang="en-US"/>
        </a:p>
      </dgm:t>
    </dgm:pt>
    <dgm:pt modelId="{144561A1-B54E-4B99-9B4A-A2F05855D78A}" type="pres">
      <dgm:prSet presAssocID="{A4D158DC-189D-4950-B5B0-2ACF3E168EAC}" presName="accent_1" presStyleCnt="0"/>
      <dgm:spPr/>
    </dgm:pt>
    <dgm:pt modelId="{ED84A24E-59F2-4A2B-9112-529C214AE6D7}" type="pres">
      <dgm:prSet presAssocID="{A4D158DC-189D-4950-B5B0-2ACF3E168EAC}" presName="accentRepeatNode" presStyleLbl="solidFgAcc1" presStyleIdx="0" presStyleCnt="3"/>
      <dgm:spPr/>
    </dgm:pt>
    <dgm:pt modelId="{AC56E571-FCC1-4837-9D05-6A27B26E0D06}" type="pres">
      <dgm:prSet presAssocID="{4425EA54-C652-4153-AEEF-67C07F44D38A}" presName="text_2" presStyleLbl="node1" presStyleIdx="1" presStyleCnt="3">
        <dgm:presLayoutVars>
          <dgm:bulletEnabled val="1"/>
        </dgm:presLayoutVars>
      </dgm:prSet>
      <dgm:spPr/>
      <dgm:t>
        <a:bodyPr/>
        <a:lstStyle/>
        <a:p>
          <a:endParaRPr lang="en-US"/>
        </a:p>
      </dgm:t>
    </dgm:pt>
    <dgm:pt modelId="{5BEF0617-1007-42E0-85B7-9937EBE7131D}" type="pres">
      <dgm:prSet presAssocID="{4425EA54-C652-4153-AEEF-67C07F44D38A}" presName="accent_2" presStyleCnt="0"/>
      <dgm:spPr/>
    </dgm:pt>
    <dgm:pt modelId="{106B0921-7EFF-4E79-AF8B-67B20F9A6030}" type="pres">
      <dgm:prSet presAssocID="{4425EA54-C652-4153-AEEF-67C07F44D38A}" presName="accentRepeatNode" presStyleLbl="solidFgAcc1" presStyleIdx="1" presStyleCnt="3"/>
      <dgm:spPr/>
    </dgm:pt>
    <dgm:pt modelId="{41BF8E47-C424-4955-8FF3-5C82DCFC8F2D}" type="pres">
      <dgm:prSet presAssocID="{3A1B0D06-D4F0-F742-AA97-E7C76C7D687B}" presName="text_3" presStyleLbl="node1" presStyleIdx="2" presStyleCnt="3">
        <dgm:presLayoutVars>
          <dgm:bulletEnabled val="1"/>
        </dgm:presLayoutVars>
      </dgm:prSet>
      <dgm:spPr/>
      <dgm:t>
        <a:bodyPr/>
        <a:lstStyle/>
        <a:p>
          <a:endParaRPr lang="en-US"/>
        </a:p>
      </dgm:t>
    </dgm:pt>
    <dgm:pt modelId="{86CC031E-0FCA-4285-99B9-AFA54B3D565F}" type="pres">
      <dgm:prSet presAssocID="{3A1B0D06-D4F0-F742-AA97-E7C76C7D687B}" presName="accent_3" presStyleCnt="0"/>
      <dgm:spPr/>
    </dgm:pt>
    <dgm:pt modelId="{FC56FF05-FEF3-478D-B2FE-19D34B3C05A9}" type="pres">
      <dgm:prSet presAssocID="{3A1B0D06-D4F0-F742-AA97-E7C76C7D687B}" presName="accentRepeatNode" presStyleLbl="solidFgAcc1" presStyleIdx="2" presStyleCnt="3"/>
      <dgm:spPr/>
    </dgm:pt>
  </dgm:ptLst>
  <dgm:cxnLst>
    <dgm:cxn modelId="{B94A91BA-D35D-4402-BD23-9D0C625E677A}" type="presOf" srcId="{547CD28C-B57F-417C-B9A3-540E0F0B7632}" destId="{46078A42-4E1E-4061-93DD-4E5B6D6A97EF}" srcOrd="0" destOrd="0" presId="urn:microsoft.com/office/officeart/2008/layout/VerticalCurvedList"/>
    <dgm:cxn modelId="{97AEF7E9-0B84-4868-906A-A63A8F1C4480}" type="presOf" srcId="{A4D158DC-189D-4950-B5B0-2ACF3E168EAC}" destId="{68EC05E1-1318-415C-B0A0-7DC4E3B40470}" srcOrd="0" destOrd="0" presId="urn:microsoft.com/office/officeart/2008/layout/VerticalCurvedList"/>
    <dgm:cxn modelId="{0D00C97D-B01C-45D3-9DF4-7A80A82DEFA4}" srcId="{547CD28C-B57F-417C-B9A3-540E0F0B7632}" destId="{A4D158DC-189D-4950-B5B0-2ACF3E168EAC}" srcOrd="0" destOrd="0" parTransId="{0033A841-9775-4EB2-AFF9-9517AE5EDEC7}" sibTransId="{E753EE97-2C32-475A-812D-76C3D34CE595}"/>
    <dgm:cxn modelId="{81152924-57E3-4A3F-AE7E-8F9677771ED6}" type="presOf" srcId="{4425EA54-C652-4153-AEEF-67C07F44D38A}" destId="{AC56E571-FCC1-4837-9D05-6A27B26E0D06}" srcOrd="0" destOrd="0" presId="urn:microsoft.com/office/officeart/2008/layout/VerticalCurvedList"/>
    <dgm:cxn modelId="{DF9732F3-EF8C-44C8-AD5C-5385E4F542EF}" srcId="{547CD28C-B57F-417C-B9A3-540E0F0B7632}" destId="{4425EA54-C652-4153-AEEF-67C07F44D38A}" srcOrd="1" destOrd="0" parTransId="{A7DE3F89-90E1-4051-99A9-F341028E8B34}" sibTransId="{5D159CD0-0794-439F-A33B-63305ED995C3}"/>
    <dgm:cxn modelId="{1BD0D78D-48EE-4EB8-A8B8-53476F8DA121}" type="presOf" srcId="{3A1B0D06-D4F0-F742-AA97-E7C76C7D687B}" destId="{41BF8E47-C424-4955-8FF3-5C82DCFC8F2D}" srcOrd="0" destOrd="0" presId="urn:microsoft.com/office/officeart/2008/layout/VerticalCurvedList"/>
    <dgm:cxn modelId="{36F35312-F189-4B90-800C-C0B82A8B1DFB}" type="presOf" srcId="{E753EE97-2C32-475A-812D-76C3D34CE595}" destId="{2A40AFE2-9E94-4021-B1C7-F05890D179D2}" srcOrd="0" destOrd="0" presId="urn:microsoft.com/office/officeart/2008/layout/VerticalCurvedList"/>
    <dgm:cxn modelId="{916F6036-603B-EB41-96F2-BE3E20144815}" srcId="{547CD28C-B57F-417C-B9A3-540E0F0B7632}" destId="{3A1B0D06-D4F0-F742-AA97-E7C76C7D687B}" srcOrd="2" destOrd="0" parTransId="{B3922B3E-8AE7-5B41-8680-D681920644CF}" sibTransId="{690E05A5-B858-AD4E-B67D-EB08062127DC}"/>
    <dgm:cxn modelId="{D3B24D3D-B227-4C26-91CE-4D2C942DE354}" type="presParOf" srcId="{46078A42-4E1E-4061-93DD-4E5B6D6A97EF}" destId="{43D9F7D2-FD03-4C52-A255-545BF4B84935}" srcOrd="0" destOrd="0" presId="urn:microsoft.com/office/officeart/2008/layout/VerticalCurvedList"/>
    <dgm:cxn modelId="{74CEE030-1A04-465A-84EC-53C15FC63244}" type="presParOf" srcId="{43D9F7D2-FD03-4C52-A255-545BF4B84935}" destId="{4F48B3DC-B884-468C-BA67-B42CC57EEC90}" srcOrd="0" destOrd="0" presId="urn:microsoft.com/office/officeart/2008/layout/VerticalCurvedList"/>
    <dgm:cxn modelId="{31FA1592-DE9A-4DA3-9B41-331EEB8F9A33}" type="presParOf" srcId="{4F48B3DC-B884-468C-BA67-B42CC57EEC90}" destId="{531CA8E7-C538-475A-8F24-AABBA501A222}" srcOrd="0" destOrd="0" presId="urn:microsoft.com/office/officeart/2008/layout/VerticalCurvedList"/>
    <dgm:cxn modelId="{EDE79A2A-743E-48CB-817B-8A5E32936954}" type="presParOf" srcId="{4F48B3DC-B884-468C-BA67-B42CC57EEC90}" destId="{2A40AFE2-9E94-4021-B1C7-F05890D179D2}" srcOrd="1" destOrd="0" presId="urn:microsoft.com/office/officeart/2008/layout/VerticalCurvedList"/>
    <dgm:cxn modelId="{D73DEF8F-B34E-41EE-A289-A4861F91A65E}" type="presParOf" srcId="{4F48B3DC-B884-468C-BA67-B42CC57EEC90}" destId="{E746EA65-076F-46FF-8629-0E29AEE98E7D}" srcOrd="2" destOrd="0" presId="urn:microsoft.com/office/officeart/2008/layout/VerticalCurvedList"/>
    <dgm:cxn modelId="{6B0377F6-8F4B-48E1-946F-E5FC04548E9D}" type="presParOf" srcId="{4F48B3DC-B884-468C-BA67-B42CC57EEC90}" destId="{93D5F715-BAD7-45C0-B9CC-CAD922B4BB05}" srcOrd="3" destOrd="0" presId="urn:microsoft.com/office/officeart/2008/layout/VerticalCurvedList"/>
    <dgm:cxn modelId="{F52CE2F7-20FD-4EE3-B704-15F74B6AC3EE}" type="presParOf" srcId="{43D9F7D2-FD03-4C52-A255-545BF4B84935}" destId="{68EC05E1-1318-415C-B0A0-7DC4E3B40470}" srcOrd="1" destOrd="0" presId="urn:microsoft.com/office/officeart/2008/layout/VerticalCurvedList"/>
    <dgm:cxn modelId="{678508B0-151A-4E51-8200-E4A50BFC5FAB}" type="presParOf" srcId="{43D9F7D2-FD03-4C52-A255-545BF4B84935}" destId="{144561A1-B54E-4B99-9B4A-A2F05855D78A}" srcOrd="2" destOrd="0" presId="urn:microsoft.com/office/officeart/2008/layout/VerticalCurvedList"/>
    <dgm:cxn modelId="{0C75C499-6793-4EC1-ABAA-0D7978B41B8A}" type="presParOf" srcId="{144561A1-B54E-4B99-9B4A-A2F05855D78A}" destId="{ED84A24E-59F2-4A2B-9112-529C214AE6D7}" srcOrd="0" destOrd="0" presId="urn:microsoft.com/office/officeart/2008/layout/VerticalCurvedList"/>
    <dgm:cxn modelId="{9E1058BA-4795-4C42-B3F1-8887FF1C70CA}" type="presParOf" srcId="{43D9F7D2-FD03-4C52-A255-545BF4B84935}" destId="{AC56E571-FCC1-4837-9D05-6A27B26E0D06}" srcOrd="3" destOrd="0" presId="urn:microsoft.com/office/officeart/2008/layout/VerticalCurvedList"/>
    <dgm:cxn modelId="{B1628E58-CF72-41DD-BC7C-A5472C96CD66}" type="presParOf" srcId="{43D9F7D2-FD03-4C52-A255-545BF4B84935}" destId="{5BEF0617-1007-42E0-85B7-9937EBE7131D}" srcOrd="4" destOrd="0" presId="urn:microsoft.com/office/officeart/2008/layout/VerticalCurvedList"/>
    <dgm:cxn modelId="{6221062C-60B6-4642-B550-6A82D1FCDC0E}" type="presParOf" srcId="{5BEF0617-1007-42E0-85B7-9937EBE7131D}" destId="{106B0921-7EFF-4E79-AF8B-67B20F9A6030}" srcOrd="0" destOrd="0" presId="urn:microsoft.com/office/officeart/2008/layout/VerticalCurvedList"/>
    <dgm:cxn modelId="{C9D2C723-6AFE-4AED-A5A6-36EA0C8F345C}" type="presParOf" srcId="{43D9F7D2-FD03-4C52-A255-545BF4B84935}" destId="{41BF8E47-C424-4955-8FF3-5C82DCFC8F2D}" srcOrd="5" destOrd="0" presId="urn:microsoft.com/office/officeart/2008/layout/VerticalCurvedList"/>
    <dgm:cxn modelId="{F7298756-D04E-40DD-87B3-3248FB4A7127}" type="presParOf" srcId="{43D9F7D2-FD03-4C52-A255-545BF4B84935}" destId="{86CC031E-0FCA-4285-99B9-AFA54B3D565F}" srcOrd="6" destOrd="0" presId="urn:microsoft.com/office/officeart/2008/layout/VerticalCurvedList"/>
    <dgm:cxn modelId="{F5016B7B-1E28-4E35-959B-F0D7F7E19AF5}" type="presParOf" srcId="{86CC031E-0FCA-4285-99B9-AFA54B3D565F}" destId="{FC56FF05-FEF3-478D-B2FE-19D34B3C05A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2B16154-39E2-4075-8CF6-6C461955419E}" type="doc">
      <dgm:prSet loTypeId="urn:microsoft.com/office/officeart/2005/8/layout/StepDownProcess" loCatId="process" qsTypeId="urn:microsoft.com/office/officeart/2005/8/quickstyle/simple4" qsCatId="simple" csTypeId="urn:microsoft.com/office/officeart/2005/8/colors/colorful1" csCatId="colorful" phldr="1"/>
      <dgm:spPr/>
      <dgm:t>
        <a:bodyPr/>
        <a:lstStyle/>
        <a:p>
          <a:endParaRPr lang="en-US"/>
        </a:p>
      </dgm:t>
    </dgm:pt>
    <dgm:pt modelId="{6C61BED2-72A3-4BE4-B296-1D53FCB82779}">
      <dgm:prSet/>
      <dgm:spPr/>
      <dgm:t>
        <a:bodyPr/>
        <a:lstStyle/>
        <a:p>
          <a:pPr eaLnBrk="1" latinLnBrk="0"/>
          <a:r>
            <a:rPr lang="en-US" b="1" dirty="0"/>
            <a:t>Systems of oppression</a:t>
          </a:r>
        </a:p>
      </dgm:t>
    </dgm:pt>
    <dgm:pt modelId="{E6DCDA97-6EB2-4032-AA61-B3D0DB96E727}" type="parTrans" cxnId="{EFAEE3CE-C4BE-45EA-AE3A-1970DC94270E}">
      <dgm:prSet/>
      <dgm:spPr/>
      <dgm:t>
        <a:bodyPr/>
        <a:lstStyle/>
        <a:p>
          <a:endParaRPr lang="en-US"/>
        </a:p>
      </dgm:t>
    </dgm:pt>
    <dgm:pt modelId="{A6A739AB-7D90-44FF-941F-82953C9A35F0}" type="sibTrans" cxnId="{EFAEE3CE-C4BE-45EA-AE3A-1970DC94270E}">
      <dgm:prSet/>
      <dgm:spPr/>
      <dgm:t>
        <a:bodyPr/>
        <a:lstStyle/>
        <a:p>
          <a:endParaRPr lang="en-US"/>
        </a:p>
      </dgm:t>
    </dgm:pt>
    <dgm:pt modelId="{ABCDFC4E-54C0-4E88-AD42-D1F60C8042D5}">
      <dgm:prSet/>
      <dgm:spPr>
        <a:gradFill rotWithShape="0">
          <a:gsLst>
            <a:gs pos="99000">
              <a:srgbClr val="C00000"/>
            </a:gs>
            <a:gs pos="100000">
              <a:schemeClr val="accent4">
                <a:hueOff val="0"/>
                <a:satOff val="0"/>
                <a:lumOff val="0"/>
                <a:alphaOff val="0"/>
                <a:lumMod val="99000"/>
                <a:satMod val="120000"/>
                <a:shade val="78000"/>
              </a:schemeClr>
            </a:gs>
          </a:gsLst>
        </a:gradFill>
      </dgm:spPr>
      <dgm:t>
        <a:bodyPr/>
        <a:lstStyle/>
        <a:p>
          <a:r>
            <a:rPr lang="en-US" b="1" dirty="0"/>
            <a:t>Distrust</a:t>
          </a:r>
        </a:p>
      </dgm:t>
    </dgm:pt>
    <dgm:pt modelId="{421A0C48-DBD5-4865-9F7E-A40995C785E4}" type="parTrans" cxnId="{53FD2A5D-6AE8-40D1-B2D4-01EA20A9EA55}">
      <dgm:prSet/>
      <dgm:spPr/>
      <dgm:t>
        <a:bodyPr/>
        <a:lstStyle/>
        <a:p>
          <a:endParaRPr lang="en-US"/>
        </a:p>
      </dgm:t>
    </dgm:pt>
    <dgm:pt modelId="{3B039D07-00FB-41C8-95C9-1B1826DFEA27}" type="sibTrans" cxnId="{53FD2A5D-6AE8-40D1-B2D4-01EA20A9EA55}">
      <dgm:prSet/>
      <dgm:spPr/>
      <dgm:t>
        <a:bodyPr/>
        <a:lstStyle/>
        <a:p>
          <a:endParaRPr lang="en-US"/>
        </a:p>
      </dgm:t>
    </dgm:pt>
    <dgm:pt modelId="{AEED66E5-FCC0-CF4D-9FCB-BD29842EE978}">
      <dgm:prSet/>
      <dgm:spPr>
        <a:gradFill rotWithShape="0">
          <a:gsLst>
            <a:gs pos="100000">
              <a:srgbClr val="7030A0"/>
            </a:gs>
            <a:gs pos="100000">
              <a:schemeClr val="accent3">
                <a:hueOff val="0"/>
                <a:satOff val="0"/>
                <a:lumOff val="0"/>
                <a:alphaOff val="0"/>
                <a:lumMod val="99000"/>
                <a:satMod val="120000"/>
                <a:shade val="78000"/>
              </a:schemeClr>
            </a:gs>
          </a:gsLst>
        </a:gradFill>
      </dgm:spPr>
      <dgm:t>
        <a:bodyPr/>
        <a:lstStyle/>
        <a:p>
          <a:pPr eaLnBrk="1" latinLnBrk="0"/>
          <a:r>
            <a:rPr lang="en-US" b="1" dirty="0"/>
            <a:t>Mistreatment</a:t>
          </a:r>
        </a:p>
        <a:p>
          <a:endParaRPr lang="en-US" dirty="0"/>
        </a:p>
      </dgm:t>
    </dgm:pt>
    <dgm:pt modelId="{6C9D6313-C724-884A-9E59-EE5303AD2195}" type="parTrans" cxnId="{30E8AD0A-BDA9-A448-A9E6-41C605A437C3}">
      <dgm:prSet/>
      <dgm:spPr/>
      <dgm:t>
        <a:bodyPr/>
        <a:lstStyle/>
        <a:p>
          <a:endParaRPr lang="en-US"/>
        </a:p>
      </dgm:t>
    </dgm:pt>
    <dgm:pt modelId="{7A81F99B-D403-E046-A551-E54BA64F0D18}" type="sibTrans" cxnId="{30E8AD0A-BDA9-A448-A9E6-41C605A437C3}">
      <dgm:prSet/>
      <dgm:spPr/>
      <dgm:t>
        <a:bodyPr/>
        <a:lstStyle/>
        <a:p>
          <a:endParaRPr lang="en-US"/>
        </a:p>
      </dgm:t>
    </dgm:pt>
    <dgm:pt modelId="{3B5582C0-B63D-4F33-813C-8C98712FC76D}" type="pres">
      <dgm:prSet presAssocID="{62B16154-39E2-4075-8CF6-6C461955419E}" presName="rootnode" presStyleCnt="0">
        <dgm:presLayoutVars>
          <dgm:chMax/>
          <dgm:chPref/>
          <dgm:dir/>
          <dgm:animLvl val="lvl"/>
        </dgm:presLayoutVars>
      </dgm:prSet>
      <dgm:spPr/>
      <dgm:t>
        <a:bodyPr/>
        <a:lstStyle/>
        <a:p>
          <a:endParaRPr lang="en-US"/>
        </a:p>
      </dgm:t>
    </dgm:pt>
    <dgm:pt modelId="{427E1806-8CC0-4E2A-AD27-AA4888996EA5}" type="pres">
      <dgm:prSet presAssocID="{6C61BED2-72A3-4BE4-B296-1D53FCB82779}" presName="composite" presStyleCnt="0"/>
      <dgm:spPr/>
    </dgm:pt>
    <dgm:pt modelId="{FC50E613-1021-4D2C-9CD0-2C3515873366}" type="pres">
      <dgm:prSet presAssocID="{6C61BED2-72A3-4BE4-B296-1D53FCB82779}" presName="bentUpArrow1" presStyleLbl="alignImgPlace1" presStyleIdx="0" presStyleCnt="2"/>
      <dgm:spPr/>
    </dgm:pt>
    <dgm:pt modelId="{1E4A12D3-36A9-4211-BCC3-F458463FED87}" type="pres">
      <dgm:prSet presAssocID="{6C61BED2-72A3-4BE4-B296-1D53FCB82779}" presName="ParentText" presStyleLbl="node1" presStyleIdx="0" presStyleCnt="3" custScaleX="125788" custLinFactNeighborX="-1329">
        <dgm:presLayoutVars>
          <dgm:chMax val="1"/>
          <dgm:chPref val="1"/>
          <dgm:bulletEnabled val="1"/>
        </dgm:presLayoutVars>
      </dgm:prSet>
      <dgm:spPr/>
      <dgm:t>
        <a:bodyPr/>
        <a:lstStyle/>
        <a:p>
          <a:endParaRPr lang="en-US"/>
        </a:p>
      </dgm:t>
    </dgm:pt>
    <dgm:pt modelId="{58049570-0264-482D-AA62-28412506E7C1}" type="pres">
      <dgm:prSet presAssocID="{6C61BED2-72A3-4BE4-B296-1D53FCB82779}" presName="ChildText" presStyleLbl="revTx" presStyleIdx="0" presStyleCnt="2">
        <dgm:presLayoutVars>
          <dgm:chMax val="0"/>
          <dgm:chPref val="0"/>
          <dgm:bulletEnabled val="1"/>
        </dgm:presLayoutVars>
      </dgm:prSet>
      <dgm:spPr/>
    </dgm:pt>
    <dgm:pt modelId="{BCA99E78-2313-4C19-9940-B4D239518CDB}" type="pres">
      <dgm:prSet presAssocID="{A6A739AB-7D90-44FF-941F-82953C9A35F0}" presName="sibTrans" presStyleCnt="0"/>
      <dgm:spPr/>
    </dgm:pt>
    <dgm:pt modelId="{C8EF9A4F-A5CB-41BE-9298-22CBBCAEA893}" type="pres">
      <dgm:prSet presAssocID="{AEED66E5-FCC0-CF4D-9FCB-BD29842EE978}" presName="composite" presStyleCnt="0"/>
      <dgm:spPr/>
    </dgm:pt>
    <dgm:pt modelId="{2F35D21C-6D42-4592-A322-172FE914DEA5}" type="pres">
      <dgm:prSet presAssocID="{AEED66E5-FCC0-CF4D-9FCB-BD29842EE978}" presName="bentUpArrow1" presStyleLbl="alignImgPlace1" presStyleIdx="1" presStyleCnt="2" custLinFactNeighborX="8451" custLinFactNeighborY="0"/>
      <dgm:spPr/>
    </dgm:pt>
    <dgm:pt modelId="{B27D42C6-809B-4A36-9DF2-06D65A4D0161}" type="pres">
      <dgm:prSet presAssocID="{AEED66E5-FCC0-CF4D-9FCB-BD29842EE978}" presName="ParentText" presStyleLbl="node1" presStyleIdx="1" presStyleCnt="3">
        <dgm:presLayoutVars>
          <dgm:chMax val="1"/>
          <dgm:chPref val="1"/>
          <dgm:bulletEnabled val="1"/>
        </dgm:presLayoutVars>
      </dgm:prSet>
      <dgm:spPr/>
      <dgm:t>
        <a:bodyPr/>
        <a:lstStyle/>
        <a:p>
          <a:endParaRPr lang="en-US"/>
        </a:p>
      </dgm:t>
    </dgm:pt>
    <dgm:pt modelId="{E2C2D9A2-0B6D-4690-A29F-B835EDDF6B46}" type="pres">
      <dgm:prSet presAssocID="{AEED66E5-FCC0-CF4D-9FCB-BD29842EE978}" presName="ChildText" presStyleLbl="revTx" presStyleIdx="1" presStyleCnt="2">
        <dgm:presLayoutVars>
          <dgm:chMax val="0"/>
          <dgm:chPref val="0"/>
          <dgm:bulletEnabled val="1"/>
        </dgm:presLayoutVars>
      </dgm:prSet>
      <dgm:spPr/>
    </dgm:pt>
    <dgm:pt modelId="{48CD83CF-55C0-4368-8A41-1D2BA6C85356}" type="pres">
      <dgm:prSet presAssocID="{7A81F99B-D403-E046-A551-E54BA64F0D18}" presName="sibTrans" presStyleCnt="0"/>
      <dgm:spPr/>
    </dgm:pt>
    <dgm:pt modelId="{207B0BB3-61E3-46C3-9CED-1CF787CC1F78}" type="pres">
      <dgm:prSet presAssocID="{ABCDFC4E-54C0-4E88-AD42-D1F60C8042D5}" presName="composite" presStyleCnt="0"/>
      <dgm:spPr/>
    </dgm:pt>
    <dgm:pt modelId="{CC726464-3CF5-4204-BDE9-E3B20D4A442A}" type="pres">
      <dgm:prSet presAssocID="{ABCDFC4E-54C0-4E88-AD42-D1F60C8042D5}" presName="ParentText" presStyleLbl="node1" presStyleIdx="2" presStyleCnt="3" custLinFactNeighborX="-4168" custLinFactNeighborY="1349">
        <dgm:presLayoutVars>
          <dgm:chMax val="1"/>
          <dgm:chPref val="1"/>
          <dgm:bulletEnabled val="1"/>
        </dgm:presLayoutVars>
      </dgm:prSet>
      <dgm:spPr/>
      <dgm:t>
        <a:bodyPr/>
        <a:lstStyle/>
        <a:p>
          <a:endParaRPr lang="en-US"/>
        </a:p>
      </dgm:t>
    </dgm:pt>
  </dgm:ptLst>
  <dgm:cxnLst>
    <dgm:cxn modelId="{15EE076C-04CE-45C8-B32A-6234F8B12A08}" type="presOf" srcId="{6C61BED2-72A3-4BE4-B296-1D53FCB82779}" destId="{1E4A12D3-36A9-4211-BCC3-F458463FED87}" srcOrd="0" destOrd="0" presId="urn:microsoft.com/office/officeart/2005/8/layout/StepDownProcess"/>
    <dgm:cxn modelId="{53FD2A5D-6AE8-40D1-B2D4-01EA20A9EA55}" srcId="{62B16154-39E2-4075-8CF6-6C461955419E}" destId="{ABCDFC4E-54C0-4E88-AD42-D1F60C8042D5}" srcOrd="2" destOrd="0" parTransId="{421A0C48-DBD5-4865-9F7E-A40995C785E4}" sibTransId="{3B039D07-00FB-41C8-95C9-1B1826DFEA27}"/>
    <dgm:cxn modelId="{30E8AD0A-BDA9-A448-A9E6-41C605A437C3}" srcId="{62B16154-39E2-4075-8CF6-6C461955419E}" destId="{AEED66E5-FCC0-CF4D-9FCB-BD29842EE978}" srcOrd="1" destOrd="0" parTransId="{6C9D6313-C724-884A-9E59-EE5303AD2195}" sibTransId="{7A81F99B-D403-E046-A551-E54BA64F0D18}"/>
    <dgm:cxn modelId="{EFAEE3CE-C4BE-45EA-AE3A-1970DC94270E}" srcId="{62B16154-39E2-4075-8CF6-6C461955419E}" destId="{6C61BED2-72A3-4BE4-B296-1D53FCB82779}" srcOrd="0" destOrd="0" parTransId="{E6DCDA97-6EB2-4032-AA61-B3D0DB96E727}" sibTransId="{A6A739AB-7D90-44FF-941F-82953C9A35F0}"/>
    <dgm:cxn modelId="{14976E54-924B-4C3B-8964-A86AEF55ABB9}" type="presOf" srcId="{62B16154-39E2-4075-8CF6-6C461955419E}" destId="{3B5582C0-B63D-4F33-813C-8C98712FC76D}" srcOrd="0" destOrd="0" presId="urn:microsoft.com/office/officeart/2005/8/layout/StepDownProcess"/>
    <dgm:cxn modelId="{A7AEFD0C-3FCA-42F4-86A7-40F9FB434B85}" type="presOf" srcId="{ABCDFC4E-54C0-4E88-AD42-D1F60C8042D5}" destId="{CC726464-3CF5-4204-BDE9-E3B20D4A442A}" srcOrd="0" destOrd="0" presId="urn:microsoft.com/office/officeart/2005/8/layout/StepDownProcess"/>
    <dgm:cxn modelId="{9D50C6C7-3880-443E-9DEC-C547639FC743}" type="presOf" srcId="{AEED66E5-FCC0-CF4D-9FCB-BD29842EE978}" destId="{B27D42C6-809B-4A36-9DF2-06D65A4D0161}" srcOrd="0" destOrd="0" presId="urn:microsoft.com/office/officeart/2005/8/layout/StepDownProcess"/>
    <dgm:cxn modelId="{7E6D7652-1247-4BCA-8F29-DF37918471AD}" type="presParOf" srcId="{3B5582C0-B63D-4F33-813C-8C98712FC76D}" destId="{427E1806-8CC0-4E2A-AD27-AA4888996EA5}" srcOrd="0" destOrd="0" presId="urn:microsoft.com/office/officeart/2005/8/layout/StepDownProcess"/>
    <dgm:cxn modelId="{6E8E2CC8-8CA2-49A2-9FBB-07EDF9597B65}" type="presParOf" srcId="{427E1806-8CC0-4E2A-AD27-AA4888996EA5}" destId="{FC50E613-1021-4D2C-9CD0-2C3515873366}" srcOrd="0" destOrd="0" presId="urn:microsoft.com/office/officeart/2005/8/layout/StepDownProcess"/>
    <dgm:cxn modelId="{2063E94F-0F49-4BBC-9CF2-ADC738CB4746}" type="presParOf" srcId="{427E1806-8CC0-4E2A-AD27-AA4888996EA5}" destId="{1E4A12D3-36A9-4211-BCC3-F458463FED87}" srcOrd="1" destOrd="0" presId="urn:microsoft.com/office/officeart/2005/8/layout/StepDownProcess"/>
    <dgm:cxn modelId="{42FC053F-9A55-4ACA-A7C7-CF87659FB3E5}" type="presParOf" srcId="{427E1806-8CC0-4E2A-AD27-AA4888996EA5}" destId="{58049570-0264-482D-AA62-28412506E7C1}" srcOrd="2" destOrd="0" presId="urn:microsoft.com/office/officeart/2005/8/layout/StepDownProcess"/>
    <dgm:cxn modelId="{F6843ADC-2EEF-4702-B0F8-286C14DB9096}" type="presParOf" srcId="{3B5582C0-B63D-4F33-813C-8C98712FC76D}" destId="{BCA99E78-2313-4C19-9940-B4D239518CDB}" srcOrd="1" destOrd="0" presId="urn:microsoft.com/office/officeart/2005/8/layout/StepDownProcess"/>
    <dgm:cxn modelId="{A206A5AC-95E8-4408-9102-28AE6191E8AE}" type="presParOf" srcId="{3B5582C0-B63D-4F33-813C-8C98712FC76D}" destId="{C8EF9A4F-A5CB-41BE-9298-22CBBCAEA893}" srcOrd="2" destOrd="0" presId="urn:microsoft.com/office/officeart/2005/8/layout/StepDownProcess"/>
    <dgm:cxn modelId="{F428DD76-AAEA-4E73-AF92-F7B6542533FF}" type="presParOf" srcId="{C8EF9A4F-A5CB-41BE-9298-22CBBCAEA893}" destId="{2F35D21C-6D42-4592-A322-172FE914DEA5}" srcOrd="0" destOrd="0" presId="urn:microsoft.com/office/officeart/2005/8/layout/StepDownProcess"/>
    <dgm:cxn modelId="{D743CDEE-FAF2-4D63-9C81-E5A585962F2B}" type="presParOf" srcId="{C8EF9A4F-A5CB-41BE-9298-22CBBCAEA893}" destId="{B27D42C6-809B-4A36-9DF2-06D65A4D0161}" srcOrd="1" destOrd="0" presId="urn:microsoft.com/office/officeart/2005/8/layout/StepDownProcess"/>
    <dgm:cxn modelId="{DE35D436-E95B-497A-B2FE-5B1F345F8208}" type="presParOf" srcId="{C8EF9A4F-A5CB-41BE-9298-22CBBCAEA893}" destId="{E2C2D9A2-0B6D-4690-A29F-B835EDDF6B46}" srcOrd="2" destOrd="0" presId="urn:microsoft.com/office/officeart/2005/8/layout/StepDownProcess"/>
    <dgm:cxn modelId="{4C310872-7F91-4097-A811-7432A2E68AB2}" type="presParOf" srcId="{3B5582C0-B63D-4F33-813C-8C98712FC76D}" destId="{48CD83CF-55C0-4368-8A41-1D2BA6C85356}" srcOrd="3" destOrd="0" presId="urn:microsoft.com/office/officeart/2005/8/layout/StepDownProcess"/>
    <dgm:cxn modelId="{E694F8BA-3BF7-48DA-90CD-79B3A1426A18}" type="presParOf" srcId="{3B5582C0-B63D-4F33-813C-8C98712FC76D}" destId="{207B0BB3-61E3-46C3-9CED-1CF787CC1F78}" srcOrd="4" destOrd="0" presId="urn:microsoft.com/office/officeart/2005/8/layout/StepDownProcess"/>
    <dgm:cxn modelId="{A64EA54A-6FF9-43B3-AAC6-885A00B45856}" type="presParOf" srcId="{207B0BB3-61E3-46C3-9CED-1CF787CC1F78}" destId="{CC726464-3CF5-4204-BDE9-E3B20D4A442A}" srcOrd="0" destOrd="0" presId="urn:microsoft.com/office/officeart/2005/8/layout/StepDownProcess"/>
  </dgm:cxnLst>
  <dgm:bg>
    <a:noFill/>
  </dgm:bg>
  <dgm:whole>
    <a:ln>
      <a:solidFill>
        <a:srgbClr val="FFFFFF"/>
      </a:solidFill>
    </a:ln>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5945499-24DD-4BAA-B5C2-1A0CADDB693F}" type="doc">
      <dgm:prSet loTypeId="urn:microsoft.com/office/officeart/2005/8/layout/hierarchy1" loCatId="hierarchy" qsTypeId="urn:microsoft.com/office/officeart/2005/8/quickstyle/simple5" qsCatId="simple" csTypeId="urn:microsoft.com/office/officeart/2005/8/colors/colorful1" csCatId="colorful" phldr="1"/>
      <dgm:spPr/>
      <dgm:t>
        <a:bodyPr/>
        <a:lstStyle/>
        <a:p>
          <a:endParaRPr lang="en-US"/>
        </a:p>
      </dgm:t>
    </dgm:pt>
    <dgm:pt modelId="{3FB6FC07-D08F-5D41-ACAD-4492FE2D4EA1}">
      <dgm:prSet/>
      <dgm:spPr/>
      <dgm:t>
        <a:bodyPr/>
        <a:lstStyle/>
        <a:p>
          <a:r>
            <a:rPr lang="en-US" dirty="0"/>
            <a:t>INCREASED ACCESS TO CARE</a:t>
          </a:r>
        </a:p>
      </dgm:t>
    </dgm:pt>
    <dgm:pt modelId="{021F0AC2-C0B6-644B-8A6D-733799F15974}" type="parTrans" cxnId="{91D6D2D3-05BA-EF4D-908F-F7E16DC156F0}">
      <dgm:prSet/>
      <dgm:spPr/>
      <dgm:t>
        <a:bodyPr/>
        <a:lstStyle/>
        <a:p>
          <a:endParaRPr lang="en-US"/>
        </a:p>
      </dgm:t>
    </dgm:pt>
    <dgm:pt modelId="{11B96CC2-B8CA-A14B-A0C2-B69B62006C51}" type="sibTrans" cxnId="{91D6D2D3-05BA-EF4D-908F-F7E16DC156F0}">
      <dgm:prSet/>
      <dgm:spPr/>
      <dgm:t>
        <a:bodyPr/>
        <a:lstStyle/>
        <a:p>
          <a:endParaRPr lang="en-US"/>
        </a:p>
      </dgm:t>
    </dgm:pt>
    <dgm:pt modelId="{74E658A8-E303-754D-A183-980438AC9771}">
      <dgm:prSet/>
      <dgm:spPr/>
      <dgm:t>
        <a:bodyPr/>
        <a:lstStyle/>
        <a:p>
          <a:r>
            <a:rPr lang="en-US" dirty="0"/>
            <a:t>COVERAGE OF CLINICAL TRIAL COSTS</a:t>
          </a:r>
        </a:p>
      </dgm:t>
    </dgm:pt>
    <dgm:pt modelId="{C601812F-440D-7344-991B-04AB36C39D7E}" type="parTrans" cxnId="{282C7079-8325-7B4E-AB5B-765A86295174}">
      <dgm:prSet/>
      <dgm:spPr/>
      <dgm:t>
        <a:bodyPr/>
        <a:lstStyle/>
        <a:p>
          <a:endParaRPr lang="en-US"/>
        </a:p>
      </dgm:t>
    </dgm:pt>
    <dgm:pt modelId="{F813A103-5709-5140-B34A-401EA5FB5313}" type="sibTrans" cxnId="{282C7079-8325-7B4E-AB5B-765A86295174}">
      <dgm:prSet/>
      <dgm:spPr/>
      <dgm:t>
        <a:bodyPr/>
        <a:lstStyle/>
        <a:p>
          <a:endParaRPr lang="en-US"/>
        </a:p>
      </dgm:t>
    </dgm:pt>
    <dgm:pt modelId="{32D47D0B-78CF-9C4C-9189-391C8CF8F8ED}" type="pres">
      <dgm:prSet presAssocID="{75945499-24DD-4BAA-B5C2-1A0CADDB693F}" presName="hierChild1" presStyleCnt="0">
        <dgm:presLayoutVars>
          <dgm:chPref val="1"/>
          <dgm:dir/>
          <dgm:animOne val="branch"/>
          <dgm:animLvl val="lvl"/>
          <dgm:resizeHandles/>
        </dgm:presLayoutVars>
      </dgm:prSet>
      <dgm:spPr/>
      <dgm:t>
        <a:bodyPr/>
        <a:lstStyle/>
        <a:p>
          <a:endParaRPr lang="en-US"/>
        </a:p>
      </dgm:t>
    </dgm:pt>
    <dgm:pt modelId="{6BD1E4B3-B68A-434E-8657-AA00CE82E0D4}" type="pres">
      <dgm:prSet presAssocID="{3FB6FC07-D08F-5D41-ACAD-4492FE2D4EA1}" presName="hierRoot1" presStyleCnt="0"/>
      <dgm:spPr/>
    </dgm:pt>
    <dgm:pt modelId="{C6677364-DB4C-5D4F-B206-499A3738EFF0}" type="pres">
      <dgm:prSet presAssocID="{3FB6FC07-D08F-5D41-ACAD-4492FE2D4EA1}" presName="composite" presStyleCnt="0"/>
      <dgm:spPr/>
    </dgm:pt>
    <dgm:pt modelId="{A0FA0EC9-22C2-7645-9415-C5F8CD8F1656}" type="pres">
      <dgm:prSet presAssocID="{3FB6FC07-D08F-5D41-ACAD-4492FE2D4EA1}" presName="background" presStyleLbl="node0" presStyleIdx="0" presStyleCnt="1"/>
      <dgm:spPr/>
    </dgm:pt>
    <dgm:pt modelId="{7EBF0403-36C8-7045-A9D7-FE18E9A9D91F}" type="pres">
      <dgm:prSet presAssocID="{3FB6FC07-D08F-5D41-ACAD-4492FE2D4EA1}" presName="text" presStyleLbl="fgAcc0" presStyleIdx="0" presStyleCnt="1">
        <dgm:presLayoutVars>
          <dgm:chPref val="3"/>
        </dgm:presLayoutVars>
      </dgm:prSet>
      <dgm:spPr/>
      <dgm:t>
        <a:bodyPr/>
        <a:lstStyle/>
        <a:p>
          <a:endParaRPr lang="en-US"/>
        </a:p>
      </dgm:t>
    </dgm:pt>
    <dgm:pt modelId="{D79C79CE-C7C3-F544-8DC4-7D1E887BE5B7}" type="pres">
      <dgm:prSet presAssocID="{3FB6FC07-D08F-5D41-ACAD-4492FE2D4EA1}" presName="hierChild2" presStyleCnt="0"/>
      <dgm:spPr/>
    </dgm:pt>
    <dgm:pt modelId="{FECE6F26-6F01-DD49-89B5-3DB1ABD8D8FF}" type="pres">
      <dgm:prSet presAssocID="{C601812F-440D-7344-991B-04AB36C39D7E}" presName="Name10" presStyleLbl="parChTrans1D2" presStyleIdx="0" presStyleCnt="1"/>
      <dgm:spPr/>
      <dgm:t>
        <a:bodyPr/>
        <a:lstStyle/>
        <a:p>
          <a:endParaRPr lang="en-US"/>
        </a:p>
      </dgm:t>
    </dgm:pt>
    <dgm:pt modelId="{95B7004B-4E3A-8244-8D96-FB53AC737D63}" type="pres">
      <dgm:prSet presAssocID="{74E658A8-E303-754D-A183-980438AC9771}" presName="hierRoot2" presStyleCnt="0"/>
      <dgm:spPr/>
    </dgm:pt>
    <dgm:pt modelId="{BC808707-698F-3545-A729-2D16BDCF0073}" type="pres">
      <dgm:prSet presAssocID="{74E658A8-E303-754D-A183-980438AC9771}" presName="composite2" presStyleCnt="0"/>
      <dgm:spPr/>
    </dgm:pt>
    <dgm:pt modelId="{3114F617-DFDD-6F45-A5FC-504E6C40E42A}" type="pres">
      <dgm:prSet presAssocID="{74E658A8-E303-754D-A183-980438AC9771}" presName="background2" presStyleLbl="node2" presStyleIdx="0" presStyleCnt="1"/>
      <dgm:spPr/>
    </dgm:pt>
    <dgm:pt modelId="{F143520D-CF36-F64A-919E-A1DEDED7DB05}" type="pres">
      <dgm:prSet presAssocID="{74E658A8-E303-754D-A183-980438AC9771}" presName="text2" presStyleLbl="fgAcc2" presStyleIdx="0" presStyleCnt="1">
        <dgm:presLayoutVars>
          <dgm:chPref val="3"/>
        </dgm:presLayoutVars>
      </dgm:prSet>
      <dgm:spPr/>
      <dgm:t>
        <a:bodyPr/>
        <a:lstStyle/>
        <a:p>
          <a:endParaRPr lang="en-US"/>
        </a:p>
      </dgm:t>
    </dgm:pt>
    <dgm:pt modelId="{545F7126-B8C9-A64B-A4EC-29FBE6F3414A}" type="pres">
      <dgm:prSet presAssocID="{74E658A8-E303-754D-A183-980438AC9771}" presName="hierChild3" presStyleCnt="0"/>
      <dgm:spPr/>
    </dgm:pt>
  </dgm:ptLst>
  <dgm:cxnLst>
    <dgm:cxn modelId="{B7FB569F-5E99-E947-BF95-1FA8E189FAD8}" type="presOf" srcId="{75945499-24DD-4BAA-B5C2-1A0CADDB693F}" destId="{32D47D0B-78CF-9C4C-9189-391C8CF8F8ED}" srcOrd="0" destOrd="0" presId="urn:microsoft.com/office/officeart/2005/8/layout/hierarchy1"/>
    <dgm:cxn modelId="{D44F70E5-35AD-A342-B0A2-A47F8264452E}" type="presOf" srcId="{C601812F-440D-7344-991B-04AB36C39D7E}" destId="{FECE6F26-6F01-DD49-89B5-3DB1ABD8D8FF}" srcOrd="0" destOrd="0" presId="urn:microsoft.com/office/officeart/2005/8/layout/hierarchy1"/>
    <dgm:cxn modelId="{91D6D2D3-05BA-EF4D-908F-F7E16DC156F0}" srcId="{75945499-24DD-4BAA-B5C2-1A0CADDB693F}" destId="{3FB6FC07-D08F-5D41-ACAD-4492FE2D4EA1}" srcOrd="0" destOrd="0" parTransId="{021F0AC2-C0B6-644B-8A6D-733799F15974}" sibTransId="{11B96CC2-B8CA-A14B-A0C2-B69B62006C51}"/>
    <dgm:cxn modelId="{282C7079-8325-7B4E-AB5B-765A86295174}" srcId="{3FB6FC07-D08F-5D41-ACAD-4492FE2D4EA1}" destId="{74E658A8-E303-754D-A183-980438AC9771}" srcOrd="0" destOrd="0" parTransId="{C601812F-440D-7344-991B-04AB36C39D7E}" sibTransId="{F813A103-5709-5140-B34A-401EA5FB5313}"/>
    <dgm:cxn modelId="{589871CD-C231-D04C-BCE8-9629E199280B}" type="presOf" srcId="{74E658A8-E303-754D-A183-980438AC9771}" destId="{F143520D-CF36-F64A-919E-A1DEDED7DB05}" srcOrd="0" destOrd="0" presId="urn:microsoft.com/office/officeart/2005/8/layout/hierarchy1"/>
    <dgm:cxn modelId="{7079F712-7D18-BB40-9108-6698A1C0A8C5}" type="presOf" srcId="{3FB6FC07-D08F-5D41-ACAD-4492FE2D4EA1}" destId="{7EBF0403-36C8-7045-A9D7-FE18E9A9D91F}" srcOrd="0" destOrd="0" presId="urn:microsoft.com/office/officeart/2005/8/layout/hierarchy1"/>
    <dgm:cxn modelId="{25F1518C-367D-6643-8E76-E5FADB4F413F}" type="presParOf" srcId="{32D47D0B-78CF-9C4C-9189-391C8CF8F8ED}" destId="{6BD1E4B3-B68A-434E-8657-AA00CE82E0D4}" srcOrd="0" destOrd="0" presId="urn:microsoft.com/office/officeart/2005/8/layout/hierarchy1"/>
    <dgm:cxn modelId="{8E8F6164-6FD6-FD4C-B2F3-140A705BCD86}" type="presParOf" srcId="{6BD1E4B3-B68A-434E-8657-AA00CE82E0D4}" destId="{C6677364-DB4C-5D4F-B206-499A3738EFF0}" srcOrd="0" destOrd="0" presId="urn:microsoft.com/office/officeart/2005/8/layout/hierarchy1"/>
    <dgm:cxn modelId="{8814CF05-37EB-B14F-A466-1487AC804DBC}" type="presParOf" srcId="{C6677364-DB4C-5D4F-B206-499A3738EFF0}" destId="{A0FA0EC9-22C2-7645-9415-C5F8CD8F1656}" srcOrd="0" destOrd="0" presId="urn:microsoft.com/office/officeart/2005/8/layout/hierarchy1"/>
    <dgm:cxn modelId="{1383D338-C137-2540-95F5-676259477608}" type="presParOf" srcId="{C6677364-DB4C-5D4F-B206-499A3738EFF0}" destId="{7EBF0403-36C8-7045-A9D7-FE18E9A9D91F}" srcOrd="1" destOrd="0" presId="urn:microsoft.com/office/officeart/2005/8/layout/hierarchy1"/>
    <dgm:cxn modelId="{0E60DE77-FCFA-DD4F-AEDF-F5153607A001}" type="presParOf" srcId="{6BD1E4B3-B68A-434E-8657-AA00CE82E0D4}" destId="{D79C79CE-C7C3-F544-8DC4-7D1E887BE5B7}" srcOrd="1" destOrd="0" presId="urn:microsoft.com/office/officeart/2005/8/layout/hierarchy1"/>
    <dgm:cxn modelId="{9E6195EE-9C12-7F4A-A695-982E8770A691}" type="presParOf" srcId="{D79C79CE-C7C3-F544-8DC4-7D1E887BE5B7}" destId="{FECE6F26-6F01-DD49-89B5-3DB1ABD8D8FF}" srcOrd="0" destOrd="0" presId="urn:microsoft.com/office/officeart/2005/8/layout/hierarchy1"/>
    <dgm:cxn modelId="{82B5F6F4-E03F-274C-B21C-1EB978650098}" type="presParOf" srcId="{D79C79CE-C7C3-F544-8DC4-7D1E887BE5B7}" destId="{95B7004B-4E3A-8244-8D96-FB53AC737D63}" srcOrd="1" destOrd="0" presId="urn:microsoft.com/office/officeart/2005/8/layout/hierarchy1"/>
    <dgm:cxn modelId="{AB30C28C-6776-0842-9385-EC5DD4EEC6D7}" type="presParOf" srcId="{95B7004B-4E3A-8244-8D96-FB53AC737D63}" destId="{BC808707-698F-3545-A729-2D16BDCF0073}" srcOrd="0" destOrd="0" presId="urn:microsoft.com/office/officeart/2005/8/layout/hierarchy1"/>
    <dgm:cxn modelId="{AE6058FB-E9AF-4244-B36B-872BF4B174EC}" type="presParOf" srcId="{BC808707-698F-3545-A729-2D16BDCF0073}" destId="{3114F617-DFDD-6F45-A5FC-504E6C40E42A}" srcOrd="0" destOrd="0" presId="urn:microsoft.com/office/officeart/2005/8/layout/hierarchy1"/>
    <dgm:cxn modelId="{D3AB0FA5-6EB8-8D41-B599-F365C13129E8}" type="presParOf" srcId="{BC808707-698F-3545-A729-2D16BDCF0073}" destId="{F143520D-CF36-F64A-919E-A1DEDED7DB05}" srcOrd="1" destOrd="0" presId="urn:microsoft.com/office/officeart/2005/8/layout/hierarchy1"/>
    <dgm:cxn modelId="{08C15085-E0B6-D14C-803F-F02998E3135E}" type="presParOf" srcId="{95B7004B-4E3A-8244-8D96-FB53AC737D63}" destId="{545F7126-B8C9-A64B-A4EC-29FBE6F3414A}"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5945499-24DD-4BAA-B5C2-1A0CADDB693F}" type="doc">
      <dgm:prSet loTypeId="urn:microsoft.com/office/officeart/2005/8/layout/hierarchy1" loCatId="hierarchy" qsTypeId="urn:microsoft.com/office/officeart/2005/8/quickstyle/simple4" qsCatId="simple" csTypeId="urn:microsoft.com/office/officeart/2005/8/colors/accent1_2" csCatId="accent1" phldr="1"/>
      <dgm:spPr/>
      <dgm:t>
        <a:bodyPr/>
        <a:lstStyle/>
        <a:p>
          <a:endParaRPr lang="en-US"/>
        </a:p>
      </dgm:t>
    </dgm:pt>
    <dgm:pt modelId="{E4B208A0-D28A-46C0-9B4D-C81F3695BAE8}">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Trials conducted where patients receive care</a:t>
          </a:r>
        </a:p>
      </dgm:t>
    </dgm:pt>
    <dgm:pt modelId="{AFEDCEBB-17D0-43A3-816F-6E1F5299ACCD}" type="parTrans" cxnId="{39F6E91A-4383-46F2-935E-FE85608F6765}">
      <dgm:prSet/>
      <dgm:spPr/>
      <dgm:t>
        <a:bodyPr/>
        <a:lstStyle/>
        <a:p>
          <a:endParaRPr lang="en-US"/>
        </a:p>
      </dgm:t>
    </dgm:pt>
    <dgm:pt modelId="{673FD904-F191-404D-85D3-97EC6AA46A21}" type="sibTrans" cxnId="{39F6E91A-4383-46F2-935E-FE85608F6765}">
      <dgm:prSet/>
      <dgm:spPr/>
      <dgm:t>
        <a:bodyPr/>
        <a:lstStyle/>
        <a:p>
          <a:endParaRPr lang="en-US"/>
        </a:p>
      </dgm:t>
    </dgm:pt>
    <dgm:pt modelId="{CB43A7D8-013B-4EA7-8CCC-7FE831515FD9}">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Trials that meet the needs of the patient population</a:t>
          </a:r>
        </a:p>
        <a:p>
          <a:endParaRPr lang="en-US" dirty="0"/>
        </a:p>
      </dgm:t>
    </dgm:pt>
    <dgm:pt modelId="{EB604AD5-E95B-450D-864A-4DDB71772954}" type="parTrans" cxnId="{4503C657-41B7-4DDD-AF80-EF53EADEEFFF}">
      <dgm:prSet/>
      <dgm:spPr/>
      <dgm:t>
        <a:bodyPr/>
        <a:lstStyle/>
        <a:p>
          <a:endParaRPr lang="en-US"/>
        </a:p>
      </dgm:t>
    </dgm:pt>
    <dgm:pt modelId="{C0608E98-CDFD-4635-85B5-3803CD1B58B5}" type="sibTrans" cxnId="{4503C657-41B7-4DDD-AF80-EF53EADEEFFF}">
      <dgm:prSet/>
      <dgm:spPr/>
      <dgm:t>
        <a:bodyPr/>
        <a:lstStyle/>
        <a:p>
          <a:endParaRPr lang="en-US"/>
        </a:p>
      </dgm:t>
    </dgm:pt>
    <dgm:pt modelId="{F3756D85-DE6B-45C1-B586-1C0CA307044B}">
      <dgm:prSet/>
      <dgm:spPr/>
      <dgm:t>
        <a:bodyPr/>
        <a:lstStyle/>
        <a:p>
          <a:r>
            <a:rPr lang="en-US" dirty="0"/>
            <a:t>Removal of unnecessary clinical trial exclusion criteria</a:t>
          </a:r>
        </a:p>
      </dgm:t>
    </dgm:pt>
    <dgm:pt modelId="{75798C74-E1AF-4C69-B4FD-1EEE54C8CD34}" type="parTrans" cxnId="{33CD5BC3-9283-4561-8069-137FEDC33BF1}">
      <dgm:prSet/>
      <dgm:spPr/>
      <dgm:t>
        <a:bodyPr/>
        <a:lstStyle/>
        <a:p>
          <a:endParaRPr lang="en-US"/>
        </a:p>
      </dgm:t>
    </dgm:pt>
    <dgm:pt modelId="{A3C1E584-2480-44B2-88CA-43140F3495F1}" type="sibTrans" cxnId="{33CD5BC3-9283-4561-8069-137FEDC33BF1}">
      <dgm:prSet/>
      <dgm:spPr/>
      <dgm:t>
        <a:bodyPr/>
        <a:lstStyle/>
        <a:p>
          <a:endParaRPr lang="en-US"/>
        </a:p>
      </dgm:t>
    </dgm:pt>
    <dgm:pt modelId="{A3E5601E-8E59-8C46-8451-358F6707B6F8}" type="pres">
      <dgm:prSet presAssocID="{75945499-24DD-4BAA-B5C2-1A0CADDB693F}" presName="hierChild1" presStyleCnt="0">
        <dgm:presLayoutVars>
          <dgm:chPref val="1"/>
          <dgm:dir/>
          <dgm:animOne val="branch"/>
          <dgm:animLvl val="lvl"/>
          <dgm:resizeHandles/>
        </dgm:presLayoutVars>
      </dgm:prSet>
      <dgm:spPr/>
      <dgm:t>
        <a:bodyPr/>
        <a:lstStyle/>
        <a:p>
          <a:endParaRPr lang="en-US"/>
        </a:p>
      </dgm:t>
    </dgm:pt>
    <dgm:pt modelId="{91492185-F34A-EF4C-8B9F-914BB1AD7645}" type="pres">
      <dgm:prSet presAssocID="{E4B208A0-D28A-46C0-9B4D-C81F3695BAE8}" presName="hierRoot1" presStyleCnt="0"/>
      <dgm:spPr/>
    </dgm:pt>
    <dgm:pt modelId="{1F8BC9BA-6BD5-F84E-A838-C531525D132E}" type="pres">
      <dgm:prSet presAssocID="{E4B208A0-D28A-46C0-9B4D-C81F3695BAE8}" presName="composite" presStyleCnt="0"/>
      <dgm:spPr/>
    </dgm:pt>
    <dgm:pt modelId="{3FF2FD52-17B6-644A-9666-E39A1A98EC2C}" type="pres">
      <dgm:prSet presAssocID="{E4B208A0-D28A-46C0-9B4D-C81F3695BAE8}" presName="background" presStyleLbl="node0" presStyleIdx="0" presStyleCnt="3"/>
      <dgm:spPr/>
    </dgm:pt>
    <dgm:pt modelId="{DED7BAC2-70DA-EB4A-B979-C3C08564BCD8}" type="pres">
      <dgm:prSet presAssocID="{E4B208A0-D28A-46C0-9B4D-C81F3695BAE8}" presName="text" presStyleLbl="fgAcc0" presStyleIdx="0" presStyleCnt="3">
        <dgm:presLayoutVars>
          <dgm:chPref val="3"/>
        </dgm:presLayoutVars>
      </dgm:prSet>
      <dgm:spPr/>
      <dgm:t>
        <a:bodyPr/>
        <a:lstStyle/>
        <a:p>
          <a:endParaRPr lang="en-US"/>
        </a:p>
      </dgm:t>
    </dgm:pt>
    <dgm:pt modelId="{98914ED6-7B62-F844-A5AB-7FBD9420D064}" type="pres">
      <dgm:prSet presAssocID="{E4B208A0-D28A-46C0-9B4D-C81F3695BAE8}" presName="hierChild2" presStyleCnt="0"/>
      <dgm:spPr/>
    </dgm:pt>
    <dgm:pt modelId="{57A28FF0-66F9-1144-A37A-B138A4E87705}" type="pres">
      <dgm:prSet presAssocID="{CB43A7D8-013B-4EA7-8CCC-7FE831515FD9}" presName="hierRoot1" presStyleCnt="0"/>
      <dgm:spPr/>
    </dgm:pt>
    <dgm:pt modelId="{9B64A331-1B35-D049-9BC8-EEA46F23AA3C}" type="pres">
      <dgm:prSet presAssocID="{CB43A7D8-013B-4EA7-8CCC-7FE831515FD9}" presName="composite" presStyleCnt="0"/>
      <dgm:spPr/>
    </dgm:pt>
    <dgm:pt modelId="{8CDF806C-14EF-A14D-B982-F7768887F68F}" type="pres">
      <dgm:prSet presAssocID="{CB43A7D8-013B-4EA7-8CCC-7FE831515FD9}" presName="background" presStyleLbl="node0" presStyleIdx="1" presStyleCnt="3"/>
      <dgm:spPr/>
    </dgm:pt>
    <dgm:pt modelId="{AE394467-CE98-1C46-8DE4-10E33FEC414A}" type="pres">
      <dgm:prSet presAssocID="{CB43A7D8-013B-4EA7-8CCC-7FE831515FD9}" presName="text" presStyleLbl="fgAcc0" presStyleIdx="1" presStyleCnt="3">
        <dgm:presLayoutVars>
          <dgm:chPref val="3"/>
        </dgm:presLayoutVars>
      </dgm:prSet>
      <dgm:spPr/>
      <dgm:t>
        <a:bodyPr/>
        <a:lstStyle/>
        <a:p>
          <a:endParaRPr lang="en-US"/>
        </a:p>
      </dgm:t>
    </dgm:pt>
    <dgm:pt modelId="{F97354E6-3839-D74F-8668-28D98F2F7068}" type="pres">
      <dgm:prSet presAssocID="{CB43A7D8-013B-4EA7-8CCC-7FE831515FD9}" presName="hierChild2" presStyleCnt="0"/>
      <dgm:spPr/>
    </dgm:pt>
    <dgm:pt modelId="{2614337F-B73D-3F4B-BD05-60AB59095FB7}" type="pres">
      <dgm:prSet presAssocID="{F3756D85-DE6B-45C1-B586-1C0CA307044B}" presName="hierRoot1" presStyleCnt="0"/>
      <dgm:spPr/>
    </dgm:pt>
    <dgm:pt modelId="{F10EA2BF-9B37-784D-8047-8F3AB9DFFDDA}" type="pres">
      <dgm:prSet presAssocID="{F3756D85-DE6B-45C1-B586-1C0CA307044B}" presName="composite" presStyleCnt="0"/>
      <dgm:spPr/>
    </dgm:pt>
    <dgm:pt modelId="{558970FD-D378-CC4E-9D7C-DE5C3A427495}" type="pres">
      <dgm:prSet presAssocID="{F3756D85-DE6B-45C1-B586-1C0CA307044B}" presName="background" presStyleLbl="node0" presStyleIdx="2" presStyleCnt="3"/>
      <dgm:spPr/>
    </dgm:pt>
    <dgm:pt modelId="{1335546D-2164-F442-A1DB-50FDAE02EAB8}" type="pres">
      <dgm:prSet presAssocID="{F3756D85-DE6B-45C1-B586-1C0CA307044B}" presName="text" presStyleLbl="fgAcc0" presStyleIdx="2" presStyleCnt="3">
        <dgm:presLayoutVars>
          <dgm:chPref val="3"/>
        </dgm:presLayoutVars>
      </dgm:prSet>
      <dgm:spPr/>
      <dgm:t>
        <a:bodyPr/>
        <a:lstStyle/>
        <a:p>
          <a:endParaRPr lang="en-US"/>
        </a:p>
      </dgm:t>
    </dgm:pt>
    <dgm:pt modelId="{B65EDF67-D118-2343-9EB3-002D725A6248}" type="pres">
      <dgm:prSet presAssocID="{F3756D85-DE6B-45C1-B586-1C0CA307044B}" presName="hierChild2" presStyleCnt="0"/>
      <dgm:spPr/>
    </dgm:pt>
  </dgm:ptLst>
  <dgm:cxnLst>
    <dgm:cxn modelId="{39F6E91A-4383-46F2-935E-FE85608F6765}" srcId="{75945499-24DD-4BAA-B5C2-1A0CADDB693F}" destId="{E4B208A0-D28A-46C0-9B4D-C81F3695BAE8}" srcOrd="0" destOrd="0" parTransId="{AFEDCEBB-17D0-43A3-816F-6E1F5299ACCD}" sibTransId="{673FD904-F191-404D-85D3-97EC6AA46A21}"/>
    <dgm:cxn modelId="{4503C657-41B7-4DDD-AF80-EF53EADEEFFF}" srcId="{75945499-24DD-4BAA-B5C2-1A0CADDB693F}" destId="{CB43A7D8-013B-4EA7-8CCC-7FE831515FD9}" srcOrd="1" destOrd="0" parTransId="{EB604AD5-E95B-450D-864A-4DDB71772954}" sibTransId="{C0608E98-CDFD-4635-85B5-3803CD1B58B5}"/>
    <dgm:cxn modelId="{84A11754-811B-B743-85BF-41007FB8F9B5}" type="presOf" srcId="{75945499-24DD-4BAA-B5C2-1A0CADDB693F}" destId="{A3E5601E-8E59-8C46-8451-358F6707B6F8}" srcOrd="0" destOrd="0" presId="urn:microsoft.com/office/officeart/2005/8/layout/hierarchy1"/>
    <dgm:cxn modelId="{A35A10B0-B498-434E-9AFB-5B3D08C446CC}" type="presOf" srcId="{E4B208A0-D28A-46C0-9B4D-C81F3695BAE8}" destId="{DED7BAC2-70DA-EB4A-B979-C3C08564BCD8}" srcOrd="0" destOrd="0" presId="urn:microsoft.com/office/officeart/2005/8/layout/hierarchy1"/>
    <dgm:cxn modelId="{BEE5B078-0A95-6F46-A4AB-42C441651DCA}" type="presOf" srcId="{F3756D85-DE6B-45C1-B586-1C0CA307044B}" destId="{1335546D-2164-F442-A1DB-50FDAE02EAB8}" srcOrd="0" destOrd="0" presId="urn:microsoft.com/office/officeart/2005/8/layout/hierarchy1"/>
    <dgm:cxn modelId="{DFED51A7-4316-BE43-9211-A71980D58A37}" type="presOf" srcId="{CB43A7D8-013B-4EA7-8CCC-7FE831515FD9}" destId="{AE394467-CE98-1C46-8DE4-10E33FEC414A}" srcOrd="0" destOrd="0" presId="urn:microsoft.com/office/officeart/2005/8/layout/hierarchy1"/>
    <dgm:cxn modelId="{33CD5BC3-9283-4561-8069-137FEDC33BF1}" srcId="{75945499-24DD-4BAA-B5C2-1A0CADDB693F}" destId="{F3756D85-DE6B-45C1-B586-1C0CA307044B}" srcOrd="2" destOrd="0" parTransId="{75798C74-E1AF-4C69-B4FD-1EEE54C8CD34}" sibTransId="{A3C1E584-2480-44B2-88CA-43140F3495F1}"/>
    <dgm:cxn modelId="{8CFF27E6-165A-C549-B866-21D8708E9683}" type="presParOf" srcId="{A3E5601E-8E59-8C46-8451-358F6707B6F8}" destId="{91492185-F34A-EF4C-8B9F-914BB1AD7645}" srcOrd="0" destOrd="0" presId="urn:microsoft.com/office/officeart/2005/8/layout/hierarchy1"/>
    <dgm:cxn modelId="{2BFCCFFB-25FA-8C44-8685-400C4A29F2F7}" type="presParOf" srcId="{91492185-F34A-EF4C-8B9F-914BB1AD7645}" destId="{1F8BC9BA-6BD5-F84E-A838-C531525D132E}" srcOrd="0" destOrd="0" presId="urn:microsoft.com/office/officeart/2005/8/layout/hierarchy1"/>
    <dgm:cxn modelId="{0A7B40AB-CA36-ED45-B321-14290FFFA1F6}" type="presParOf" srcId="{1F8BC9BA-6BD5-F84E-A838-C531525D132E}" destId="{3FF2FD52-17B6-644A-9666-E39A1A98EC2C}" srcOrd="0" destOrd="0" presId="urn:microsoft.com/office/officeart/2005/8/layout/hierarchy1"/>
    <dgm:cxn modelId="{AC57810D-269A-D04E-BB92-F42423F05490}" type="presParOf" srcId="{1F8BC9BA-6BD5-F84E-A838-C531525D132E}" destId="{DED7BAC2-70DA-EB4A-B979-C3C08564BCD8}" srcOrd="1" destOrd="0" presId="urn:microsoft.com/office/officeart/2005/8/layout/hierarchy1"/>
    <dgm:cxn modelId="{EAB06269-B98C-D640-BF4F-4ABB4B232964}" type="presParOf" srcId="{91492185-F34A-EF4C-8B9F-914BB1AD7645}" destId="{98914ED6-7B62-F844-A5AB-7FBD9420D064}" srcOrd="1" destOrd="0" presId="urn:microsoft.com/office/officeart/2005/8/layout/hierarchy1"/>
    <dgm:cxn modelId="{420BC4F1-E382-764E-BD40-AAC34A1AFDEE}" type="presParOf" srcId="{A3E5601E-8E59-8C46-8451-358F6707B6F8}" destId="{57A28FF0-66F9-1144-A37A-B138A4E87705}" srcOrd="1" destOrd="0" presId="urn:microsoft.com/office/officeart/2005/8/layout/hierarchy1"/>
    <dgm:cxn modelId="{2D6280C5-EB0E-C342-B9D7-9007C41169E9}" type="presParOf" srcId="{57A28FF0-66F9-1144-A37A-B138A4E87705}" destId="{9B64A331-1B35-D049-9BC8-EEA46F23AA3C}" srcOrd="0" destOrd="0" presId="urn:microsoft.com/office/officeart/2005/8/layout/hierarchy1"/>
    <dgm:cxn modelId="{9EE2DDB2-15B7-CD42-8C5F-3354682950E7}" type="presParOf" srcId="{9B64A331-1B35-D049-9BC8-EEA46F23AA3C}" destId="{8CDF806C-14EF-A14D-B982-F7768887F68F}" srcOrd="0" destOrd="0" presId="urn:microsoft.com/office/officeart/2005/8/layout/hierarchy1"/>
    <dgm:cxn modelId="{CFC93447-E312-414F-A9FE-EF9141F23E0F}" type="presParOf" srcId="{9B64A331-1B35-D049-9BC8-EEA46F23AA3C}" destId="{AE394467-CE98-1C46-8DE4-10E33FEC414A}" srcOrd="1" destOrd="0" presId="urn:microsoft.com/office/officeart/2005/8/layout/hierarchy1"/>
    <dgm:cxn modelId="{9CA92814-94B5-4441-88F4-3A3D71DF69B4}" type="presParOf" srcId="{57A28FF0-66F9-1144-A37A-B138A4E87705}" destId="{F97354E6-3839-D74F-8668-28D98F2F7068}" srcOrd="1" destOrd="0" presId="urn:microsoft.com/office/officeart/2005/8/layout/hierarchy1"/>
    <dgm:cxn modelId="{4C161161-3997-4341-B2CA-41E912F35DFB}" type="presParOf" srcId="{A3E5601E-8E59-8C46-8451-358F6707B6F8}" destId="{2614337F-B73D-3F4B-BD05-60AB59095FB7}" srcOrd="2" destOrd="0" presId="urn:microsoft.com/office/officeart/2005/8/layout/hierarchy1"/>
    <dgm:cxn modelId="{0783AEF8-DCAE-324F-9E19-20CB256E1287}" type="presParOf" srcId="{2614337F-B73D-3F4B-BD05-60AB59095FB7}" destId="{F10EA2BF-9B37-784D-8047-8F3AB9DFFDDA}" srcOrd="0" destOrd="0" presId="urn:microsoft.com/office/officeart/2005/8/layout/hierarchy1"/>
    <dgm:cxn modelId="{05D57769-1CF9-2E4F-A6BD-004D1132AA40}" type="presParOf" srcId="{F10EA2BF-9B37-784D-8047-8F3AB9DFFDDA}" destId="{558970FD-D378-CC4E-9D7C-DE5C3A427495}" srcOrd="0" destOrd="0" presId="urn:microsoft.com/office/officeart/2005/8/layout/hierarchy1"/>
    <dgm:cxn modelId="{563A7BA3-8B12-D54B-99BC-54561759B39A}" type="presParOf" srcId="{F10EA2BF-9B37-784D-8047-8F3AB9DFFDDA}" destId="{1335546D-2164-F442-A1DB-50FDAE02EAB8}" srcOrd="1" destOrd="0" presId="urn:microsoft.com/office/officeart/2005/8/layout/hierarchy1"/>
    <dgm:cxn modelId="{33E3795F-45FB-EB47-8036-D077C6832A19}" type="presParOf" srcId="{2614337F-B73D-3F4B-BD05-60AB59095FB7}" destId="{B65EDF67-D118-2343-9EB3-002D725A6248}"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F1116-61EB-40FC-A78A-A168DFE5DE26}">
      <dsp:nvSpPr>
        <dsp:cNvPr id="0" name=""/>
        <dsp:cNvSpPr/>
      </dsp:nvSpPr>
      <dsp:spPr>
        <a:xfrm>
          <a:off x="0" y="505845"/>
          <a:ext cx="10960767" cy="8064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27347D-E2CC-4E67-AD1A-8335BEF815D6}">
      <dsp:nvSpPr>
        <dsp:cNvPr id="0" name=""/>
        <dsp:cNvSpPr/>
      </dsp:nvSpPr>
      <dsp:spPr>
        <a:xfrm>
          <a:off x="521813" y="33525"/>
          <a:ext cx="10436266" cy="9446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004" tIns="0" rIns="290004" bIns="0" numCol="1" spcCol="1270" anchor="ctr" anchorCtr="0">
          <a:noAutofit/>
        </a:bodyPr>
        <a:lstStyle/>
        <a:p>
          <a:pPr lvl="0" algn="l" defTabSz="1422400">
            <a:lnSpc>
              <a:spcPct val="90000"/>
            </a:lnSpc>
            <a:spcBef>
              <a:spcPct val="0"/>
            </a:spcBef>
            <a:spcAft>
              <a:spcPct val="35000"/>
            </a:spcAft>
          </a:pPr>
          <a:r>
            <a:rPr lang="en-US" sz="3200" b="1" kern="1200" dirty="0">
              <a:solidFill>
                <a:schemeClr val="bg1"/>
              </a:solidFill>
            </a:rPr>
            <a:t>Advancements in cancer care result from clinical trials</a:t>
          </a:r>
        </a:p>
      </dsp:txBody>
      <dsp:txXfrm>
        <a:off x="567927" y="79639"/>
        <a:ext cx="10344038" cy="852412"/>
      </dsp:txXfrm>
    </dsp:sp>
    <dsp:sp modelId="{E0431E2C-0125-4C29-9A26-0F326F6C1803}">
      <dsp:nvSpPr>
        <dsp:cNvPr id="0" name=""/>
        <dsp:cNvSpPr/>
      </dsp:nvSpPr>
      <dsp:spPr>
        <a:xfrm>
          <a:off x="0" y="1957365"/>
          <a:ext cx="10960767" cy="806400"/>
        </a:xfrm>
        <a:prstGeom prst="rect">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021492-FFB0-4E15-9574-DBED7F1F2CCF}">
      <dsp:nvSpPr>
        <dsp:cNvPr id="0" name=""/>
        <dsp:cNvSpPr/>
      </dsp:nvSpPr>
      <dsp:spPr>
        <a:xfrm>
          <a:off x="521813" y="1485045"/>
          <a:ext cx="10436266" cy="94464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004" tIns="0" rIns="290004" bIns="0" numCol="1" spcCol="1270" anchor="ctr" anchorCtr="0">
          <a:noAutofit/>
        </a:bodyPr>
        <a:lstStyle/>
        <a:p>
          <a:pPr lvl="0" algn="l" defTabSz="1422400">
            <a:lnSpc>
              <a:spcPct val="90000"/>
            </a:lnSpc>
            <a:spcBef>
              <a:spcPct val="0"/>
            </a:spcBef>
            <a:spcAft>
              <a:spcPct val="35000"/>
            </a:spcAft>
          </a:pPr>
          <a:r>
            <a:rPr lang="en-US" sz="3200" b="1" kern="1200" dirty="0">
              <a:solidFill>
                <a:schemeClr val="bg1"/>
              </a:solidFill>
            </a:rPr>
            <a:t>Cancer clinical trials improve survival and quality of life</a:t>
          </a:r>
        </a:p>
      </dsp:txBody>
      <dsp:txXfrm>
        <a:off x="567927" y="1531159"/>
        <a:ext cx="10344038" cy="852412"/>
      </dsp:txXfrm>
    </dsp:sp>
    <dsp:sp modelId="{3BEEA3BE-C761-4EC0-83B7-8226A7873570}">
      <dsp:nvSpPr>
        <dsp:cNvPr id="0" name=""/>
        <dsp:cNvSpPr/>
      </dsp:nvSpPr>
      <dsp:spPr>
        <a:xfrm>
          <a:off x="0" y="3768169"/>
          <a:ext cx="10960767" cy="8064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9577D1-D1E2-4367-8E19-4BFCC25F8E3C}">
      <dsp:nvSpPr>
        <dsp:cNvPr id="0" name=""/>
        <dsp:cNvSpPr/>
      </dsp:nvSpPr>
      <dsp:spPr>
        <a:xfrm>
          <a:off x="521813" y="2936565"/>
          <a:ext cx="10436266" cy="1303924"/>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004" tIns="0" rIns="290004" bIns="0" numCol="1" spcCol="1270" anchor="ctr" anchorCtr="0">
          <a:noAutofit/>
        </a:bodyPr>
        <a:lstStyle/>
        <a:p>
          <a:pPr lvl="0" algn="l" defTabSz="1422400">
            <a:lnSpc>
              <a:spcPct val="90000"/>
            </a:lnSpc>
            <a:spcBef>
              <a:spcPct val="0"/>
            </a:spcBef>
            <a:spcAft>
              <a:spcPct val="35000"/>
            </a:spcAft>
          </a:pPr>
          <a:r>
            <a:rPr lang="en-US" sz="3200" b="1" kern="1200" dirty="0">
              <a:solidFill>
                <a:schemeClr val="bg1"/>
              </a:solidFill>
            </a:rPr>
            <a:t>Not all racial &amp; ethnic groups have equitable opportunities to contribute to nor benefit from these advancements</a:t>
          </a:r>
        </a:p>
      </dsp:txBody>
      <dsp:txXfrm>
        <a:off x="585465" y="3000217"/>
        <a:ext cx="10308962" cy="117662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024678-7AAB-FF41-A673-E72825855E87}">
      <dsp:nvSpPr>
        <dsp:cNvPr id="0" name=""/>
        <dsp:cNvSpPr/>
      </dsp:nvSpPr>
      <dsp:spPr>
        <a:xfrm>
          <a:off x="0" y="80043"/>
          <a:ext cx="9625967" cy="1344940"/>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a:t>Systematic monitoring of trial screening and recruitment processes by race</a:t>
          </a:r>
        </a:p>
      </dsp:txBody>
      <dsp:txXfrm>
        <a:off x="65655" y="145698"/>
        <a:ext cx="9494657" cy="1213630"/>
      </dsp:txXfrm>
    </dsp:sp>
    <dsp:sp modelId="{AC82EDD7-A015-4F4B-ADD7-033C9DFCD264}">
      <dsp:nvSpPr>
        <dsp:cNvPr id="0" name=""/>
        <dsp:cNvSpPr/>
      </dsp:nvSpPr>
      <dsp:spPr>
        <a:xfrm>
          <a:off x="0" y="1488343"/>
          <a:ext cx="9625967" cy="1344940"/>
        </a:xfrm>
        <a:prstGeom prst="round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2200" kern="1200" dirty="0"/>
            <a:t>Successful recruitment and retention strategies to ensure a diverse and inclusive oncology workforce</a:t>
          </a:r>
        </a:p>
      </dsp:txBody>
      <dsp:txXfrm>
        <a:off x="65655" y="1553998"/>
        <a:ext cx="9494657" cy="1213630"/>
      </dsp:txXfrm>
    </dsp:sp>
    <dsp:sp modelId="{4B87E5E7-9818-0649-A78F-A79A5318D087}">
      <dsp:nvSpPr>
        <dsp:cNvPr id="0" name=""/>
        <dsp:cNvSpPr/>
      </dsp:nvSpPr>
      <dsp:spPr>
        <a:xfrm>
          <a:off x="0" y="2896644"/>
          <a:ext cx="9625967" cy="13449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2200" kern="1200" dirty="0"/>
            <a:t>Engagement of historically underrepresented/excluded populations in clinical trial design and recruitment</a:t>
          </a:r>
        </a:p>
        <a:p>
          <a:pPr algn="l">
            <a:spcBef>
              <a:spcPct val="0"/>
            </a:spcBef>
          </a:pPr>
          <a:endParaRPr lang="en-US" sz="2200" kern="1200" dirty="0"/>
        </a:p>
      </dsp:txBody>
      <dsp:txXfrm>
        <a:off x="65655" y="2962299"/>
        <a:ext cx="9494657" cy="121363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E8F9D7-5C9C-4D31-814D-3E6674E6E3D7}">
      <dsp:nvSpPr>
        <dsp:cNvPr id="0" name=""/>
        <dsp:cNvSpPr/>
      </dsp:nvSpPr>
      <dsp:spPr>
        <a:xfrm>
          <a:off x="0" y="0"/>
          <a:ext cx="6769895" cy="961027"/>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a:t>Patients are experts of their lived experience</a:t>
          </a:r>
        </a:p>
      </dsp:txBody>
      <dsp:txXfrm>
        <a:off x="28148" y="28148"/>
        <a:ext cx="5732870" cy="904731"/>
      </dsp:txXfrm>
    </dsp:sp>
    <dsp:sp modelId="{182B2735-9FBF-4F95-8801-81464994919B}">
      <dsp:nvSpPr>
        <dsp:cNvPr id="0" name=""/>
        <dsp:cNvSpPr/>
      </dsp:nvSpPr>
      <dsp:spPr>
        <a:xfrm>
          <a:off x="597343" y="1121199"/>
          <a:ext cx="6769895" cy="961027"/>
        </a:xfrm>
        <a:prstGeom prst="roundRect">
          <a:avLst>
            <a:gd name="adj" fmla="val 10000"/>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2000" b="1" kern="1200" dirty="0"/>
            <a:t>Informs research questions</a:t>
          </a:r>
        </a:p>
      </dsp:txBody>
      <dsp:txXfrm>
        <a:off x="625491" y="1149347"/>
        <a:ext cx="5491587" cy="904731"/>
      </dsp:txXfrm>
    </dsp:sp>
    <dsp:sp modelId="{9CC788FC-8D2C-4D57-80CD-401415D01D7B}">
      <dsp:nvSpPr>
        <dsp:cNvPr id="0" name=""/>
        <dsp:cNvSpPr/>
      </dsp:nvSpPr>
      <dsp:spPr>
        <a:xfrm>
          <a:off x="1194687" y="2242398"/>
          <a:ext cx="6769895" cy="961027"/>
        </a:xfrm>
        <a:prstGeom prst="roundRect">
          <a:avLst>
            <a:gd name="adj" fmla="val 1000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2000" b="1" kern="1200" dirty="0"/>
            <a:t>Promotes equity through partnership</a:t>
          </a:r>
        </a:p>
        <a:p>
          <a:pPr algn="l">
            <a:spcBef>
              <a:spcPct val="0"/>
            </a:spcBef>
          </a:pPr>
          <a:endParaRPr lang="en-US" sz="2000" b="1" kern="1200" dirty="0"/>
        </a:p>
      </dsp:txBody>
      <dsp:txXfrm>
        <a:off x="1222835" y="2270546"/>
        <a:ext cx="5491587" cy="904731"/>
      </dsp:txXfrm>
    </dsp:sp>
    <dsp:sp modelId="{94FCB248-32C5-4D45-81A1-989943474CAF}">
      <dsp:nvSpPr>
        <dsp:cNvPr id="0" name=""/>
        <dsp:cNvSpPr/>
      </dsp:nvSpPr>
      <dsp:spPr>
        <a:xfrm>
          <a:off x="6145227" y="728779"/>
          <a:ext cx="624668" cy="624668"/>
        </a:xfrm>
        <a:prstGeom prst="downArrow">
          <a:avLst>
            <a:gd name="adj1" fmla="val 55000"/>
            <a:gd name="adj2" fmla="val 45000"/>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en-US" sz="2800" kern="1200"/>
        </a:p>
      </dsp:txBody>
      <dsp:txXfrm>
        <a:off x="6285777" y="728779"/>
        <a:ext cx="343568" cy="470063"/>
      </dsp:txXfrm>
    </dsp:sp>
    <dsp:sp modelId="{EF892C23-682D-4061-AE96-F15B7E8905F3}">
      <dsp:nvSpPr>
        <dsp:cNvPr id="0" name=""/>
        <dsp:cNvSpPr/>
      </dsp:nvSpPr>
      <dsp:spPr>
        <a:xfrm>
          <a:off x="6742571" y="1843571"/>
          <a:ext cx="624668" cy="624668"/>
        </a:xfrm>
        <a:prstGeom prst="downArrow">
          <a:avLst>
            <a:gd name="adj1" fmla="val 55000"/>
            <a:gd name="adj2" fmla="val 45000"/>
          </a:avLst>
        </a:prstGeom>
        <a:solidFill>
          <a:schemeClr val="accent5">
            <a:tint val="40000"/>
            <a:alpha val="90000"/>
            <a:hueOff val="-6739762"/>
            <a:satOff val="-22832"/>
            <a:lumOff val="-2928"/>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en-US" sz="2800" kern="1200"/>
        </a:p>
      </dsp:txBody>
      <dsp:txXfrm>
        <a:off x="6883121" y="1843571"/>
        <a:ext cx="343568" cy="47006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350859-16E9-446B-A7E8-7AE94645C20C}">
      <dsp:nvSpPr>
        <dsp:cNvPr id="0" name=""/>
        <dsp:cNvSpPr/>
      </dsp:nvSpPr>
      <dsp:spPr>
        <a:xfrm>
          <a:off x="3489719" y="-62481"/>
          <a:ext cx="1264675" cy="892758"/>
        </a:xfrm>
        <a:prstGeom prst="roundRect">
          <a:avLst/>
        </a:prstGeom>
        <a:solidFill>
          <a:schemeClr val="tx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t>Convene Action Group</a:t>
          </a:r>
        </a:p>
      </dsp:txBody>
      <dsp:txXfrm>
        <a:off x="3533300" y="-18900"/>
        <a:ext cx="1177513" cy="805596"/>
      </dsp:txXfrm>
    </dsp:sp>
    <dsp:sp modelId="{E0D502FE-83E4-4A16-AB6D-D8B1B2C9BE81}">
      <dsp:nvSpPr>
        <dsp:cNvPr id="0" name=""/>
        <dsp:cNvSpPr/>
      </dsp:nvSpPr>
      <dsp:spPr>
        <a:xfrm>
          <a:off x="2079890" y="382430"/>
          <a:ext cx="3985181" cy="3985181"/>
        </a:xfrm>
        <a:custGeom>
          <a:avLst/>
          <a:gdLst/>
          <a:ahLst/>
          <a:cxnLst/>
          <a:rect l="0" t="0" r="0" b="0"/>
          <a:pathLst>
            <a:path>
              <a:moveTo>
                <a:pt x="2748566" y="148975"/>
              </a:moveTo>
              <a:arcTo wR="1992590" hR="1992590" stAng="17537767" swAng="412198"/>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41C74877-F5DE-4F62-B91F-6D6AC56CC146}">
      <dsp:nvSpPr>
        <dsp:cNvPr id="0" name=""/>
        <dsp:cNvSpPr/>
      </dsp:nvSpPr>
      <dsp:spPr>
        <a:xfrm>
          <a:off x="4931301" y="675145"/>
          <a:ext cx="1402906" cy="917966"/>
        </a:xfrm>
        <a:prstGeom prst="roundRect">
          <a:avLst/>
        </a:prstGeom>
        <a:solidFill>
          <a:schemeClr val="tx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t>Define Mission &amp; Values</a:t>
          </a:r>
        </a:p>
      </dsp:txBody>
      <dsp:txXfrm>
        <a:off x="4976112" y="719956"/>
        <a:ext cx="1313284" cy="828344"/>
      </dsp:txXfrm>
    </dsp:sp>
    <dsp:sp modelId="{C9E68E2C-4309-4B89-BE63-56A084A98EEC}">
      <dsp:nvSpPr>
        <dsp:cNvPr id="0" name=""/>
        <dsp:cNvSpPr/>
      </dsp:nvSpPr>
      <dsp:spPr>
        <a:xfrm>
          <a:off x="2082293" y="383897"/>
          <a:ext cx="3985181" cy="3985181"/>
        </a:xfrm>
        <a:custGeom>
          <a:avLst/>
          <a:gdLst/>
          <a:ahLst/>
          <a:cxnLst/>
          <a:rect l="0" t="0" r="0" b="0"/>
          <a:pathLst>
            <a:path>
              <a:moveTo>
                <a:pt x="3873321" y="1334358"/>
              </a:moveTo>
              <a:arcTo wR="1992590" hR="1992590" stAng="20442636" swAng="700518"/>
            </a:path>
          </a:pathLst>
        </a:custGeom>
        <a:noFill/>
        <a:ln w="6350" cap="flat" cmpd="sng" algn="ctr">
          <a:solidFill>
            <a:schemeClr val="accent3">
              <a:hueOff val="451767"/>
              <a:satOff val="16667"/>
              <a:lumOff val="-245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33ECAF7-B192-4956-97C4-AAD68EA710B9}">
      <dsp:nvSpPr>
        <dsp:cNvPr id="0" name=""/>
        <dsp:cNvSpPr/>
      </dsp:nvSpPr>
      <dsp:spPr>
        <a:xfrm>
          <a:off x="5199194" y="2246056"/>
          <a:ext cx="1636646" cy="1147649"/>
        </a:xfrm>
        <a:prstGeom prst="roundRect">
          <a:avLst/>
        </a:prstGeom>
        <a:solidFill>
          <a:schemeClr val="tx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t>Assess Conditions, Assets, Needs </a:t>
          </a:r>
        </a:p>
      </dsp:txBody>
      <dsp:txXfrm>
        <a:off x="5255218" y="2302080"/>
        <a:ext cx="1524598" cy="1035601"/>
      </dsp:txXfrm>
    </dsp:sp>
    <dsp:sp modelId="{47F2ECD3-1709-42F2-B448-8F574E21413E}">
      <dsp:nvSpPr>
        <dsp:cNvPr id="0" name=""/>
        <dsp:cNvSpPr/>
      </dsp:nvSpPr>
      <dsp:spPr>
        <a:xfrm>
          <a:off x="2082293" y="383897"/>
          <a:ext cx="3985181" cy="3985181"/>
        </a:xfrm>
        <a:custGeom>
          <a:avLst/>
          <a:gdLst/>
          <a:ahLst/>
          <a:cxnLst/>
          <a:rect l="0" t="0" r="0" b="0"/>
          <a:pathLst>
            <a:path>
              <a:moveTo>
                <a:pt x="3650055" y="3098587"/>
              </a:moveTo>
              <a:arcTo wR="1992590" hR="1992590" stAng="2022869" swAng="545756"/>
            </a:path>
          </a:pathLst>
        </a:custGeom>
        <a:noFill/>
        <a:ln w="6350" cap="flat" cmpd="sng" algn="ctr">
          <a:solidFill>
            <a:schemeClr val="accent3">
              <a:hueOff val="903533"/>
              <a:satOff val="33333"/>
              <a:lumOff val="-490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3FD6B8AF-DFB0-4F9E-9FBF-82F3FE9E4124}">
      <dsp:nvSpPr>
        <dsp:cNvPr id="0" name=""/>
        <dsp:cNvSpPr/>
      </dsp:nvSpPr>
      <dsp:spPr>
        <a:xfrm>
          <a:off x="4208358" y="3805670"/>
          <a:ext cx="1462158" cy="732160"/>
        </a:xfrm>
        <a:prstGeom prst="roundRect">
          <a:avLst/>
        </a:prstGeom>
        <a:solidFill>
          <a:schemeClr val="tx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t>Set Goals &amp; Objectives</a:t>
          </a:r>
        </a:p>
      </dsp:txBody>
      <dsp:txXfrm>
        <a:off x="4244099" y="3841411"/>
        <a:ext cx="1390676" cy="660678"/>
      </dsp:txXfrm>
    </dsp:sp>
    <dsp:sp modelId="{7709A149-7457-4881-96DE-DD11745661E5}">
      <dsp:nvSpPr>
        <dsp:cNvPr id="0" name=""/>
        <dsp:cNvSpPr/>
      </dsp:nvSpPr>
      <dsp:spPr>
        <a:xfrm>
          <a:off x="2082293" y="383897"/>
          <a:ext cx="3985181" cy="3985181"/>
        </a:xfrm>
        <a:custGeom>
          <a:avLst/>
          <a:gdLst/>
          <a:ahLst/>
          <a:cxnLst/>
          <a:rect l="0" t="0" r="0" b="0"/>
          <a:pathLst>
            <a:path>
              <a:moveTo>
                <a:pt x="2072692" y="3983570"/>
              </a:moveTo>
              <a:arcTo wR="1992590" hR="1992590" stAng="5261767" swAng="276996"/>
            </a:path>
          </a:pathLst>
        </a:custGeom>
        <a:noFill/>
        <a:ln w="6350" cap="flat" cmpd="sng" algn="ctr">
          <a:solidFill>
            <a:schemeClr val="accent3">
              <a:hueOff val="1355300"/>
              <a:satOff val="50000"/>
              <a:lumOff val="-735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84CFFF0B-D49C-4CA3-9CFE-B3951DFF57B8}">
      <dsp:nvSpPr>
        <dsp:cNvPr id="0" name=""/>
        <dsp:cNvSpPr/>
      </dsp:nvSpPr>
      <dsp:spPr>
        <a:xfrm>
          <a:off x="2479558" y="3791446"/>
          <a:ext cx="1461545" cy="760608"/>
        </a:xfrm>
        <a:prstGeom prst="roundRect">
          <a:avLst/>
        </a:prstGeom>
        <a:solidFill>
          <a:schemeClr val="tx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t>Select Strategy &amp; Tactics</a:t>
          </a:r>
        </a:p>
      </dsp:txBody>
      <dsp:txXfrm>
        <a:off x="2516688" y="3828576"/>
        <a:ext cx="1387285" cy="686348"/>
      </dsp:txXfrm>
    </dsp:sp>
    <dsp:sp modelId="{A4069A10-7933-4630-8F0A-10B0589E710A}">
      <dsp:nvSpPr>
        <dsp:cNvPr id="0" name=""/>
        <dsp:cNvSpPr/>
      </dsp:nvSpPr>
      <dsp:spPr>
        <a:xfrm>
          <a:off x="2082293" y="383897"/>
          <a:ext cx="3985181" cy="3985181"/>
        </a:xfrm>
        <a:custGeom>
          <a:avLst/>
          <a:gdLst/>
          <a:ahLst/>
          <a:cxnLst/>
          <a:rect l="0" t="0" r="0" b="0"/>
          <a:pathLst>
            <a:path>
              <a:moveTo>
                <a:pt x="508248" y="3321931"/>
              </a:moveTo>
              <a:arcTo wR="1992590" hR="1992590" stAng="8289189" swAng="615227"/>
            </a:path>
          </a:pathLst>
        </a:custGeom>
        <a:noFill/>
        <a:ln w="6350" cap="flat" cmpd="sng" algn="ctr">
          <a:solidFill>
            <a:schemeClr val="accent3">
              <a:hueOff val="1807066"/>
              <a:satOff val="66667"/>
              <a:lumOff val="-980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4CF1AAB3-F756-480D-AA2E-5D2B3ACB6A58}">
      <dsp:nvSpPr>
        <dsp:cNvPr id="0" name=""/>
        <dsp:cNvSpPr/>
      </dsp:nvSpPr>
      <dsp:spPr>
        <a:xfrm>
          <a:off x="1375748" y="2321795"/>
          <a:ext cx="1513006" cy="996173"/>
        </a:xfrm>
        <a:prstGeom prst="roundRect">
          <a:avLst/>
        </a:prstGeom>
        <a:solidFill>
          <a:schemeClr val="tx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t>Implement Action Plan</a:t>
          </a:r>
        </a:p>
      </dsp:txBody>
      <dsp:txXfrm>
        <a:off x="1424377" y="2370424"/>
        <a:ext cx="1415748" cy="898915"/>
      </dsp:txXfrm>
    </dsp:sp>
    <dsp:sp modelId="{6DF21A3A-A117-486F-B4E8-DE37B7A4F3DE}">
      <dsp:nvSpPr>
        <dsp:cNvPr id="0" name=""/>
        <dsp:cNvSpPr/>
      </dsp:nvSpPr>
      <dsp:spPr>
        <a:xfrm>
          <a:off x="2082293" y="383897"/>
          <a:ext cx="3985181" cy="3985181"/>
        </a:xfrm>
        <a:custGeom>
          <a:avLst/>
          <a:gdLst/>
          <a:ahLst/>
          <a:cxnLst/>
          <a:rect l="0" t="0" r="0" b="0"/>
          <a:pathLst>
            <a:path>
              <a:moveTo>
                <a:pt x="11417" y="1779587"/>
              </a:moveTo>
              <a:arcTo wR="1992590" hR="1992590" stAng="11168191" swAng="830668"/>
            </a:path>
          </a:pathLst>
        </a:custGeom>
        <a:noFill/>
        <a:ln w="6350" cap="flat" cmpd="sng" algn="ctr">
          <a:solidFill>
            <a:schemeClr val="accent3">
              <a:hueOff val="2258833"/>
              <a:satOff val="83333"/>
              <a:lumOff val="-1225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F0A5ABEA-9745-4DA1-9C4C-F61A19C8CD00}">
      <dsp:nvSpPr>
        <dsp:cNvPr id="0" name=""/>
        <dsp:cNvSpPr/>
      </dsp:nvSpPr>
      <dsp:spPr>
        <a:xfrm>
          <a:off x="1815474" y="719494"/>
          <a:ext cx="1403078" cy="829267"/>
        </a:xfrm>
        <a:prstGeom prst="roundRect">
          <a:avLst/>
        </a:prstGeom>
        <a:solidFill>
          <a:schemeClr val="tx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t>Evaluate &amp; Adjust</a:t>
          </a:r>
        </a:p>
      </dsp:txBody>
      <dsp:txXfrm>
        <a:off x="1855955" y="759975"/>
        <a:ext cx="1322116" cy="748305"/>
      </dsp:txXfrm>
    </dsp:sp>
    <dsp:sp modelId="{551500CB-241A-4612-AC8D-0F1289B0D9DC}">
      <dsp:nvSpPr>
        <dsp:cNvPr id="0" name=""/>
        <dsp:cNvSpPr/>
      </dsp:nvSpPr>
      <dsp:spPr>
        <a:xfrm>
          <a:off x="2083912" y="382815"/>
          <a:ext cx="3985181" cy="3985181"/>
        </a:xfrm>
        <a:custGeom>
          <a:avLst/>
          <a:gdLst/>
          <a:ahLst/>
          <a:cxnLst/>
          <a:rect l="0" t="0" r="0" b="0"/>
          <a:pathLst>
            <a:path>
              <a:moveTo>
                <a:pt x="982086" y="275238"/>
              </a:moveTo>
              <a:arcTo wR="1992590" hR="1992590" stAng="14371626" swAng="601468"/>
            </a:path>
          </a:pathLst>
        </a:custGeom>
        <a:noFill/>
        <a:ln w="6350" cap="flat" cmpd="sng" algn="ctr">
          <a:solidFill>
            <a:schemeClr val="accent3">
              <a:hueOff val="2710599"/>
              <a:satOff val="100000"/>
              <a:lumOff val="-14706"/>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5E5761-E870-4CEA-A393-0F893672E023}">
      <dsp:nvSpPr>
        <dsp:cNvPr id="0" name=""/>
        <dsp:cNvSpPr/>
      </dsp:nvSpPr>
      <dsp:spPr>
        <a:xfrm rot="10800000">
          <a:off x="2121084" y="2664"/>
          <a:ext cx="7296912" cy="1132561"/>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9428" tIns="118110" rIns="220472" bIns="118110" numCol="1" spcCol="1270" anchor="ctr" anchorCtr="0">
          <a:noAutofit/>
        </a:bodyPr>
        <a:lstStyle/>
        <a:p>
          <a:pPr lvl="0" algn="ctr" defTabSz="1377950" rtl="0">
            <a:lnSpc>
              <a:spcPct val="90000"/>
            </a:lnSpc>
            <a:spcBef>
              <a:spcPct val="0"/>
            </a:spcBef>
            <a:spcAft>
              <a:spcPct val="35000"/>
            </a:spcAft>
          </a:pPr>
          <a:r>
            <a:rPr lang="en-US" sz="3100" kern="1200" dirty="0"/>
            <a:t>Stakeholder engagement</a:t>
          </a:r>
        </a:p>
      </dsp:txBody>
      <dsp:txXfrm rot="10800000">
        <a:off x="2404224" y="2664"/>
        <a:ext cx="7013772" cy="1132561"/>
      </dsp:txXfrm>
    </dsp:sp>
    <dsp:sp modelId="{4D9352AD-5226-41D6-AE28-13BBD4DC8FFA}">
      <dsp:nvSpPr>
        <dsp:cNvPr id="0" name=""/>
        <dsp:cNvSpPr/>
      </dsp:nvSpPr>
      <dsp:spPr>
        <a:xfrm>
          <a:off x="1554803" y="2664"/>
          <a:ext cx="1132561" cy="1132561"/>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808501-7BB8-47E7-BD0A-00DD32021CFC}">
      <dsp:nvSpPr>
        <dsp:cNvPr id="0" name=""/>
        <dsp:cNvSpPr/>
      </dsp:nvSpPr>
      <dsp:spPr>
        <a:xfrm rot="10800000">
          <a:off x="2121084" y="1445081"/>
          <a:ext cx="7296912" cy="1132561"/>
        </a:xfrm>
        <a:prstGeom prst="homePlate">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9428" tIns="118110" rIns="220472" bIns="118110" numCol="1" spcCol="1270" anchor="ctr" anchorCtr="0">
          <a:noAutofit/>
        </a:bodyPr>
        <a:lstStyle/>
        <a:p>
          <a:pPr lvl="0" algn="ctr" defTabSz="1377950" rtl="0">
            <a:lnSpc>
              <a:spcPct val="90000"/>
            </a:lnSpc>
            <a:spcBef>
              <a:spcPct val="0"/>
            </a:spcBef>
            <a:spcAft>
              <a:spcPct val="35000"/>
            </a:spcAft>
          </a:pPr>
          <a:r>
            <a:rPr lang="en-US" sz="3100" kern="1200" dirty="0"/>
            <a:t>Bidirectional training for research staff and patient navigator</a:t>
          </a:r>
        </a:p>
      </dsp:txBody>
      <dsp:txXfrm rot="10800000">
        <a:off x="2404224" y="1445081"/>
        <a:ext cx="7013772" cy="1132561"/>
      </dsp:txXfrm>
    </dsp:sp>
    <dsp:sp modelId="{DC80201B-9E09-4B46-9150-37AAA73FD6B0}">
      <dsp:nvSpPr>
        <dsp:cNvPr id="0" name=""/>
        <dsp:cNvSpPr/>
      </dsp:nvSpPr>
      <dsp:spPr>
        <a:xfrm>
          <a:off x="1554803" y="1445081"/>
          <a:ext cx="1132561" cy="1132561"/>
        </a:xfrm>
        <a:prstGeom prst="ellips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D8C075-CC62-4761-8814-332E246515A1}">
      <dsp:nvSpPr>
        <dsp:cNvPr id="0" name=""/>
        <dsp:cNvSpPr/>
      </dsp:nvSpPr>
      <dsp:spPr>
        <a:xfrm rot="10800000">
          <a:off x="2121084" y="2887498"/>
          <a:ext cx="7296912" cy="1132561"/>
        </a:xfrm>
        <a:prstGeom prst="homePlat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9428" tIns="118110" rIns="220472" bIns="118110" numCol="1" spcCol="1270" anchor="ctr" anchorCtr="0">
          <a:noAutofit/>
        </a:bodyPr>
        <a:lstStyle/>
        <a:p>
          <a:pPr lvl="0" algn="ctr" defTabSz="1377950" rtl="0">
            <a:lnSpc>
              <a:spcPct val="90000"/>
            </a:lnSpc>
            <a:spcBef>
              <a:spcPct val="0"/>
            </a:spcBef>
            <a:spcAft>
              <a:spcPct val="35000"/>
            </a:spcAft>
          </a:pPr>
          <a:r>
            <a:rPr lang="en-US" sz="3100" kern="1200" dirty="0"/>
            <a:t>Leverage electronic health record</a:t>
          </a:r>
        </a:p>
      </dsp:txBody>
      <dsp:txXfrm rot="10800000">
        <a:off x="2404224" y="2887498"/>
        <a:ext cx="7013772" cy="1132561"/>
      </dsp:txXfrm>
    </dsp:sp>
    <dsp:sp modelId="{D242A946-8FB4-4760-942B-15B395CF4F86}">
      <dsp:nvSpPr>
        <dsp:cNvPr id="0" name=""/>
        <dsp:cNvSpPr/>
      </dsp:nvSpPr>
      <dsp:spPr>
        <a:xfrm>
          <a:off x="1554803" y="2887498"/>
          <a:ext cx="1132561" cy="1132561"/>
        </a:xfrm>
        <a:prstGeom prst="ellipse">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08AAAA-BB67-0041-9AE2-1C9EA9091A95}">
      <dsp:nvSpPr>
        <dsp:cNvPr id="0" name=""/>
        <dsp:cNvSpPr/>
      </dsp:nvSpPr>
      <dsp:spPr>
        <a:xfrm>
          <a:off x="0" y="13508"/>
          <a:ext cx="5029199" cy="95940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kern="1200" dirty="0"/>
            <a:t>Community informed study concept and design</a:t>
          </a:r>
        </a:p>
      </dsp:txBody>
      <dsp:txXfrm>
        <a:off x="46834" y="60342"/>
        <a:ext cx="4935531" cy="865732"/>
      </dsp:txXfrm>
    </dsp:sp>
    <dsp:sp modelId="{0D08FD4F-C55C-D04D-B406-45BC706B4722}">
      <dsp:nvSpPr>
        <dsp:cNvPr id="0" name=""/>
        <dsp:cNvSpPr/>
      </dsp:nvSpPr>
      <dsp:spPr>
        <a:xfrm>
          <a:off x="0" y="972908"/>
          <a:ext cx="5029199"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677" tIns="30480" rIns="170688" bIns="30480" numCol="1" spcCol="1270" anchor="t" anchorCtr="0">
          <a:noAutofit/>
        </a:bodyPr>
        <a:lstStyle/>
        <a:p>
          <a:pPr marL="228600" lvl="1" indent="-228600" algn="l" defTabSz="1066800">
            <a:lnSpc>
              <a:spcPct val="90000"/>
            </a:lnSpc>
            <a:spcBef>
              <a:spcPct val="0"/>
            </a:spcBef>
            <a:spcAft>
              <a:spcPct val="20000"/>
            </a:spcAft>
            <a:buChar char="••"/>
          </a:pPr>
          <a:endParaRPr lang="en-US" sz="2400" kern="1200" dirty="0"/>
        </a:p>
      </dsp:txBody>
      <dsp:txXfrm>
        <a:off x="0" y="972908"/>
        <a:ext cx="5029199" cy="331200"/>
      </dsp:txXfrm>
    </dsp:sp>
    <dsp:sp modelId="{F320784C-2D14-E646-85F7-D15451FD9449}">
      <dsp:nvSpPr>
        <dsp:cNvPr id="0" name=""/>
        <dsp:cNvSpPr/>
      </dsp:nvSpPr>
      <dsp:spPr>
        <a:xfrm>
          <a:off x="0" y="1027016"/>
          <a:ext cx="5029199" cy="959400"/>
        </a:xfrm>
        <a:prstGeom prst="roundRect">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kern="1200" dirty="0"/>
            <a:t>Patient research partners</a:t>
          </a:r>
        </a:p>
      </dsp:txBody>
      <dsp:txXfrm>
        <a:off x="46834" y="1073850"/>
        <a:ext cx="4935531" cy="865732"/>
      </dsp:txXfrm>
    </dsp:sp>
    <dsp:sp modelId="{E34A7D06-0856-9C40-A8AB-110D278214CE}">
      <dsp:nvSpPr>
        <dsp:cNvPr id="0" name=""/>
        <dsp:cNvSpPr/>
      </dsp:nvSpPr>
      <dsp:spPr>
        <a:xfrm>
          <a:off x="0" y="2263508"/>
          <a:ext cx="5029199"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677" tIns="30480" rIns="170688" bIns="30480" numCol="1" spcCol="1270" anchor="t" anchorCtr="0">
          <a:noAutofit/>
        </a:bodyPr>
        <a:lstStyle/>
        <a:p>
          <a:pPr marL="228600" lvl="1" indent="-228600" algn="l" defTabSz="1066800">
            <a:lnSpc>
              <a:spcPct val="90000"/>
            </a:lnSpc>
            <a:spcBef>
              <a:spcPct val="0"/>
            </a:spcBef>
            <a:spcAft>
              <a:spcPct val="20000"/>
            </a:spcAft>
            <a:buChar char="••"/>
          </a:pPr>
          <a:endParaRPr lang="en-US" sz="2400" kern="1200" dirty="0"/>
        </a:p>
      </dsp:txBody>
      <dsp:txXfrm>
        <a:off x="0" y="2263508"/>
        <a:ext cx="5029199" cy="3312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43823A-DB73-4E4D-A521-7DD9AD3297AF}">
      <dsp:nvSpPr>
        <dsp:cNvPr id="0" name=""/>
        <dsp:cNvSpPr/>
      </dsp:nvSpPr>
      <dsp:spPr>
        <a:xfrm>
          <a:off x="3242022" y="0"/>
          <a:ext cx="4219575" cy="4219575"/>
        </a:xfrm>
        <a:prstGeom prst="ellipse">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a:t>Policy</a:t>
          </a:r>
        </a:p>
      </dsp:txBody>
      <dsp:txXfrm>
        <a:off x="4560639" y="210978"/>
        <a:ext cx="1582340" cy="421957"/>
      </dsp:txXfrm>
    </dsp:sp>
    <dsp:sp modelId="{7BA1ECCB-FD04-D04E-8727-9C8458142911}">
      <dsp:nvSpPr>
        <dsp:cNvPr id="0" name=""/>
        <dsp:cNvSpPr/>
      </dsp:nvSpPr>
      <dsp:spPr>
        <a:xfrm>
          <a:off x="3525830" y="632936"/>
          <a:ext cx="3586638" cy="3586638"/>
        </a:xfrm>
        <a:prstGeom prst="ellipse">
          <a:avLst/>
        </a:prstGeom>
        <a:gradFill rotWithShape="0">
          <a:gsLst>
            <a:gs pos="0">
              <a:schemeClr val="accent1">
                <a:shade val="80000"/>
                <a:hueOff val="87321"/>
                <a:satOff val="-1564"/>
                <a:lumOff val="6646"/>
                <a:alphaOff val="0"/>
                <a:satMod val="103000"/>
                <a:lumMod val="102000"/>
                <a:tint val="94000"/>
              </a:schemeClr>
            </a:gs>
            <a:gs pos="50000">
              <a:schemeClr val="accent1">
                <a:shade val="80000"/>
                <a:hueOff val="87321"/>
                <a:satOff val="-1564"/>
                <a:lumOff val="6646"/>
                <a:alphaOff val="0"/>
                <a:satMod val="110000"/>
                <a:lumMod val="100000"/>
                <a:shade val="100000"/>
              </a:schemeClr>
            </a:gs>
            <a:gs pos="100000">
              <a:schemeClr val="accent1">
                <a:shade val="80000"/>
                <a:hueOff val="87321"/>
                <a:satOff val="-1564"/>
                <a:lumOff val="664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a:t>Institution</a:t>
          </a:r>
        </a:p>
      </dsp:txBody>
      <dsp:txXfrm>
        <a:off x="4545781" y="839167"/>
        <a:ext cx="1546737" cy="412463"/>
      </dsp:txXfrm>
    </dsp:sp>
    <dsp:sp modelId="{84EBC474-BD49-4740-BDB7-37A81249A13E}">
      <dsp:nvSpPr>
        <dsp:cNvPr id="0" name=""/>
        <dsp:cNvSpPr/>
      </dsp:nvSpPr>
      <dsp:spPr>
        <a:xfrm>
          <a:off x="3842298" y="1265872"/>
          <a:ext cx="2953702" cy="2953702"/>
        </a:xfrm>
        <a:prstGeom prst="ellipse">
          <a:avLst/>
        </a:prstGeom>
        <a:gradFill rotWithShape="0">
          <a:gsLst>
            <a:gs pos="0">
              <a:schemeClr val="accent1">
                <a:shade val="80000"/>
                <a:hueOff val="174641"/>
                <a:satOff val="-3128"/>
                <a:lumOff val="13293"/>
                <a:alphaOff val="0"/>
                <a:satMod val="103000"/>
                <a:lumMod val="102000"/>
                <a:tint val="94000"/>
              </a:schemeClr>
            </a:gs>
            <a:gs pos="50000">
              <a:schemeClr val="accent1">
                <a:shade val="80000"/>
                <a:hueOff val="174641"/>
                <a:satOff val="-3128"/>
                <a:lumOff val="13293"/>
                <a:alphaOff val="0"/>
                <a:satMod val="110000"/>
                <a:lumMod val="100000"/>
                <a:shade val="100000"/>
              </a:schemeClr>
            </a:gs>
            <a:gs pos="100000">
              <a:schemeClr val="accent1">
                <a:shade val="80000"/>
                <a:hueOff val="174641"/>
                <a:satOff val="-3128"/>
                <a:lumOff val="1329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t>Community</a:t>
          </a:r>
        </a:p>
      </dsp:txBody>
      <dsp:txXfrm>
        <a:off x="4554879" y="1469677"/>
        <a:ext cx="1528541" cy="407610"/>
      </dsp:txXfrm>
    </dsp:sp>
    <dsp:sp modelId="{D8353CC7-B628-E549-A8E3-C97CA13D038A}">
      <dsp:nvSpPr>
        <dsp:cNvPr id="0" name=""/>
        <dsp:cNvSpPr/>
      </dsp:nvSpPr>
      <dsp:spPr>
        <a:xfrm>
          <a:off x="4158766" y="1898808"/>
          <a:ext cx="2320766" cy="2320766"/>
        </a:xfrm>
        <a:prstGeom prst="ellipse">
          <a:avLst/>
        </a:prstGeom>
        <a:gradFill rotWithShape="0">
          <a:gsLst>
            <a:gs pos="0">
              <a:schemeClr val="accent1">
                <a:shade val="80000"/>
                <a:hueOff val="261962"/>
                <a:satOff val="-4692"/>
                <a:lumOff val="19939"/>
                <a:alphaOff val="0"/>
                <a:satMod val="103000"/>
                <a:lumMod val="102000"/>
                <a:tint val="94000"/>
              </a:schemeClr>
            </a:gs>
            <a:gs pos="50000">
              <a:schemeClr val="accent1">
                <a:shade val="80000"/>
                <a:hueOff val="261962"/>
                <a:satOff val="-4692"/>
                <a:lumOff val="19939"/>
                <a:alphaOff val="0"/>
                <a:satMod val="110000"/>
                <a:lumMod val="100000"/>
                <a:shade val="100000"/>
              </a:schemeClr>
            </a:gs>
            <a:gs pos="100000">
              <a:schemeClr val="accent1">
                <a:shade val="80000"/>
                <a:hueOff val="261962"/>
                <a:satOff val="-4692"/>
                <a:lumOff val="1993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a:t>Provider</a:t>
          </a:r>
        </a:p>
      </dsp:txBody>
      <dsp:txXfrm>
        <a:off x="4692543" y="2107677"/>
        <a:ext cx="1253213" cy="417737"/>
      </dsp:txXfrm>
    </dsp:sp>
    <dsp:sp modelId="{FA05CD10-617F-8C45-9F19-3DAE611B61E6}">
      <dsp:nvSpPr>
        <dsp:cNvPr id="0" name=""/>
        <dsp:cNvSpPr/>
      </dsp:nvSpPr>
      <dsp:spPr>
        <a:xfrm>
          <a:off x="4475234" y="2531744"/>
          <a:ext cx="1687830" cy="1687830"/>
        </a:xfrm>
        <a:prstGeom prst="ellipse">
          <a:avLst/>
        </a:prstGeom>
        <a:gradFill rotWithShape="0">
          <a:gsLst>
            <a:gs pos="0">
              <a:schemeClr val="accent1">
                <a:shade val="80000"/>
                <a:hueOff val="349283"/>
                <a:satOff val="-6256"/>
                <a:lumOff val="26585"/>
                <a:alphaOff val="0"/>
                <a:satMod val="103000"/>
                <a:lumMod val="102000"/>
                <a:tint val="94000"/>
              </a:schemeClr>
            </a:gs>
            <a:gs pos="50000">
              <a:schemeClr val="accent1">
                <a:shade val="80000"/>
                <a:hueOff val="349283"/>
                <a:satOff val="-6256"/>
                <a:lumOff val="26585"/>
                <a:alphaOff val="0"/>
                <a:satMod val="110000"/>
                <a:lumMod val="100000"/>
                <a:shade val="100000"/>
              </a:schemeClr>
            </a:gs>
            <a:gs pos="100000">
              <a:schemeClr val="accent1">
                <a:shade val="80000"/>
                <a:hueOff val="349283"/>
                <a:satOff val="-6256"/>
                <a:lumOff val="2658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a:t>Patient</a:t>
          </a:r>
        </a:p>
      </dsp:txBody>
      <dsp:txXfrm>
        <a:off x="4722411" y="2953702"/>
        <a:ext cx="1193476" cy="8439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09A5D7-145F-404D-88FF-B5D5E10ACBEB}">
      <dsp:nvSpPr>
        <dsp:cNvPr id="0" name=""/>
        <dsp:cNvSpPr/>
      </dsp:nvSpPr>
      <dsp:spPr>
        <a:xfrm>
          <a:off x="3240868" y="0"/>
          <a:ext cx="2178678" cy="224427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en-US" sz="2300" b="1" kern="1200" dirty="0"/>
            <a:t>NIH Revitalization Act &amp; Accountability</a:t>
          </a:r>
        </a:p>
      </dsp:txBody>
      <dsp:txXfrm>
        <a:off x="3347222" y="106354"/>
        <a:ext cx="1965970" cy="2031562"/>
      </dsp:txXfrm>
    </dsp:sp>
    <dsp:sp modelId="{22C501F4-57ED-4CF1-9A4C-2B3694C32FB8}">
      <dsp:nvSpPr>
        <dsp:cNvPr id="0" name=""/>
        <dsp:cNvSpPr/>
      </dsp:nvSpPr>
      <dsp:spPr>
        <a:xfrm>
          <a:off x="1936602" y="2356540"/>
          <a:ext cx="2178678" cy="2244270"/>
        </a:xfrm>
        <a:prstGeom prst="roundRect">
          <a:avLst/>
        </a:prstGeom>
        <a:solidFill>
          <a:schemeClr val="accent4">
            <a:lumMod val="75000"/>
          </a:schemeClr>
        </a:solidFill>
        <a:ln w="19050" cap="flat" cmpd="sng" algn="ctr">
          <a:solidFill>
            <a:schemeClr val="accent4">
              <a:lumMod val="7500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b="1" kern="1200" dirty="0"/>
            <a:t>Health Insurance Coverage</a:t>
          </a:r>
        </a:p>
      </dsp:txBody>
      <dsp:txXfrm>
        <a:off x="2042956" y="2462894"/>
        <a:ext cx="1965970" cy="20315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F8D8E5-7F1F-4249-B9B8-ECDD7BAECDED}">
      <dsp:nvSpPr>
        <dsp:cNvPr id="0" name=""/>
        <dsp:cNvSpPr/>
      </dsp:nvSpPr>
      <dsp:spPr>
        <a:xfrm>
          <a:off x="0" y="539615"/>
          <a:ext cx="5925310" cy="671580"/>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a:t>Clinical trials not available ~56%*</a:t>
          </a:r>
        </a:p>
      </dsp:txBody>
      <dsp:txXfrm>
        <a:off x="32784" y="572399"/>
        <a:ext cx="5859742" cy="606012"/>
      </dsp:txXfrm>
    </dsp:sp>
    <dsp:sp modelId="{E49E32CD-6281-0C45-838C-5DC7F7663242}">
      <dsp:nvSpPr>
        <dsp:cNvPr id="0" name=""/>
        <dsp:cNvSpPr/>
      </dsp:nvSpPr>
      <dsp:spPr>
        <a:xfrm>
          <a:off x="0" y="1291835"/>
          <a:ext cx="5925310" cy="671580"/>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a:t>Trial eligibility exclusion criteria ~ 22%*</a:t>
          </a:r>
        </a:p>
      </dsp:txBody>
      <dsp:txXfrm>
        <a:off x="32784" y="1324619"/>
        <a:ext cx="5859742" cy="606012"/>
      </dsp:txXfrm>
    </dsp:sp>
    <dsp:sp modelId="{AF1B0C65-BD8A-1F4F-A0C6-B45535753EAC}">
      <dsp:nvSpPr>
        <dsp:cNvPr id="0" name=""/>
        <dsp:cNvSpPr/>
      </dsp:nvSpPr>
      <dsp:spPr>
        <a:xfrm>
          <a:off x="0" y="2044056"/>
          <a:ext cx="5925310"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a:t>Lack of research infrastructure</a:t>
          </a:r>
        </a:p>
      </dsp:txBody>
      <dsp:txXfrm>
        <a:off x="32784" y="2076840"/>
        <a:ext cx="5859742" cy="60601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40AFE2-9E94-4021-B1C7-F05890D179D2}">
      <dsp:nvSpPr>
        <dsp:cNvPr id="0" name=""/>
        <dsp:cNvSpPr/>
      </dsp:nvSpPr>
      <dsp:spPr>
        <a:xfrm>
          <a:off x="-4883863" y="-748423"/>
          <a:ext cx="5816753" cy="5816753"/>
        </a:xfrm>
        <a:prstGeom prst="blockArc">
          <a:avLst>
            <a:gd name="adj1" fmla="val 18900000"/>
            <a:gd name="adj2" fmla="val 2700000"/>
            <a:gd name="adj3" fmla="val 371"/>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EC05E1-1318-415C-B0A0-7DC4E3B40470}">
      <dsp:nvSpPr>
        <dsp:cNvPr id="0" name=""/>
        <dsp:cNvSpPr/>
      </dsp:nvSpPr>
      <dsp:spPr>
        <a:xfrm>
          <a:off x="599989" y="431990"/>
          <a:ext cx="10084981" cy="86398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785" tIns="91440" rIns="91440" bIns="91440" numCol="1" spcCol="1270" anchor="ctr" anchorCtr="0">
          <a:noAutofit/>
        </a:bodyPr>
        <a:lstStyle/>
        <a:p>
          <a:pPr lvl="0" algn="l" defTabSz="1600200">
            <a:lnSpc>
              <a:spcPct val="90000"/>
            </a:lnSpc>
            <a:spcBef>
              <a:spcPct val="0"/>
            </a:spcBef>
            <a:spcAft>
              <a:spcPct val="35000"/>
            </a:spcAft>
          </a:pPr>
          <a:r>
            <a:rPr lang="en-US" sz="3600" kern="1200" dirty="0"/>
            <a:t>Racial bias </a:t>
          </a:r>
        </a:p>
      </dsp:txBody>
      <dsp:txXfrm>
        <a:off x="599989" y="431990"/>
        <a:ext cx="10084981" cy="863981"/>
      </dsp:txXfrm>
    </dsp:sp>
    <dsp:sp modelId="{ED84A24E-59F2-4A2B-9112-529C214AE6D7}">
      <dsp:nvSpPr>
        <dsp:cNvPr id="0" name=""/>
        <dsp:cNvSpPr/>
      </dsp:nvSpPr>
      <dsp:spPr>
        <a:xfrm>
          <a:off x="60001" y="323992"/>
          <a:ext cx="1079976" cy="1079976"/>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56E571-FCC1-4837-9D05-6A27B26E0D06}">
      <dsp:nvSpPr>
        <dsp:cNvPr id="0" name=""/>
        <dsp:cNvSpPr/>
      </dsp:nvSpPr>
      <dsp:spPr>
        <a:xfrm>
          <a:off x="914046" y="1727962"/>
          <a:ext cx="9770924" cy="863981"/>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785" tIns="91440" rIns="91440" bIns="91440" numCol="1" spcCol="1270" anchor="ctr" anchorCtr="0">
          <a:noAutofit/>
        </a:bodyPr>
        <a:lstStyle/>
        <a:p>
          <a:pPr lvl="0" algn="l" defTabSz="1600200">
            <a:lnSpc>
              <a:spcPct val="90000"/>
            </a:lnSpc>
            <a:spcBef>
              <a:spcPct val="0"/>
            </a:spcBef>
            <a:spcAft>
              <a:spcPct val="35000"/>
            </a:spcAft>
          </a:pPr>
          <a:r>
            <a:rPr lang="en-US" sz="3600" kern="1200" dirty="0"/>
            <a:t>Poor communication in racially discordant dyads</a:t>
          </a:r>
        </a:p>
      </dsp:txBody>
      <dsp:txXfrm>
        <a:off x="914046" y="1727962"/>
        <a:ext cx="9770924" cy="863981"/>
      </dsp:txXfrm>
    </dsp:sp>
    <dsp:sp modelId="{106B0921-7EFF-4E79-AF8B-67B20F9A6030}">
      <dsp:nvSpPr>
        <dsp:cNvPr id="0" name=""/>
        <dsp:cNvSpPr/>
      </dsp:nvSpPr>
      <dsp:spPr>
        <a:xfrm>
          <a:off x="374058" y="1619964"/>
          <a:ext cx="1079976" cy="1079976"/>
        </a:xfrm>
        <a:prstGeom prst="ellipse">
          <a:avLst/>
        </a:prstGeom>
        <a:solidFill>
          <a:schemeClr val="lt1">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BF8E47-C424-4955-8FF3-5C82DCFC8F2D}">
      <dsp:nvSpPr>
        <dsp:cNvPr id="0" name=""/>
        <dsp:cNvSpPr/>
      </dsp:nvSpPr>
      <dsp:spPr>
        <a:xfrm>
          <a:off x="599989" y="3023934"/>
          <a:ext cx="10084981" cy="863981"/>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785" tIns="91440" rIns="91440" bIns="91440" numCol="1" spcCol="1270" anchor="ctr" anchorCtr="0">
          <a:noAutofit/>
        </a:bodyPr>
        <a:lstStyle/>
        <a:p>
          <a:pPr lvl="0" algn="l" defTabSz="1600200">
            <a:lnSpc>
              <a:spcPct val="90000"/>
            </a:lnSpc>
            <a:spcBef>
              <a:spcPct val="0"/>
            </a:spcBef>
            <a:spcAft>
              <a:spcPct val="35000"/>
            </a:spcAft>
          </a:pPr>
          <a:r>
            <a:rPr lang="en-US" sz="3600" kern="1200" dirty="0"/>
            <a:t>Lack of workforce diversity</a:t>
          </a:r>
        </a:p>
      </dsp:txBody>
      <dsp:txXfrm>
        <a:off x="599989" y="3023934"/>
        <a:ext cx="10084981" cy="863981"/>
      </dsp:txXfrm>
    </dsp:sp>
    <dsp:sp modelId="{FC56FF05-FEF3-478D-B2FE-19D34B3C05A9}">
      <dsp:nvSpPr>
        <dsp:cNvPr id="0" name=""/>
        <dsp:cNvSpPr/>
      </dsp:nvSpPr>
      <dsp:spPr>
        <a:xfrm>
          <a:off x="60001" y="2915936"/>
          <a:ext cx="1079976" cy="1079976"/>
        </a:xfrm>
        <a:prstGeom prst="ellipse">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50E613-1021-4D2C-9CD0-2C3515873366}">
      <dsp:nvSpPr>
        <dsp:cNvPr id="0" name=""/>
        <dsp:cNvSpPr/>
      </dsp:nvSpPr>
      <dsp:spPr>
        <a:xfrm rot="5400000">
          <a:off x="551090" y="1180272"/>
          <a:ext cx="1050472" cy="119592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E4A12D3-36A9-4211-BCC3-F458463FED87}">
      <dsp:nvSpPr>
        <dsp:cNvPr id="0" name=""/>
        <dsp:cNvSpPr/>
      </dsp:nvSpPr>
      <dsp:spPr>
        <a:xfrm>
          <a:off x="21263" y="15801"/>
          <a:ext cx="2224407" cy="1237807"/>
        </a:xfrm>
        <a:prstGeom prst="roundRect">
          <a:avLst>
            <a:gd name="adj" fmla="val 1667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eaLnBrk="1" latinLnBrk="0">
            <a:lnSpc>
              <a:spcPct val="90000"/>
            </a:lnSpc>
            <a:spcBef>
              <a:spcPct val="0"/>
            </a:spcBef>
            <a:spcAft>
              <a:spcPct val="35000"/>
            </a:spcAft>
          </a:pPr>
          <a:r>
            <a:rPr lang="en-US" sz="2000" b="1" kern="1200" dirty="0"/>
            <a:t>Systems of oppression</a:t>
          </a:r>
        </a:p>
      </dsp:txBody>
      <dsp:txXfrm>
        <a:off x="81699" y="76237"/>
        <a:ext cx="2103535" cy="1116935"/>
      </dsp:txXfrm>
    </dsp:sp>
    <dsp:sp modelId="{58049570-0264-482D-AA62-28412506E7C1}">
      <dsp:nvSpPr>
        <dsp:cNvPr id="0" name=""/>
        <dsp:cNvSpPr/>
      </dsp:nvSpPr>
      <dsp:spPr>
        <a:xfrm>
          <a:off x="2041157" y="133855"/>
          <a:ext cx="1286149" cy="1000450"/>
        </a:xfrm>
        <a:prstGeom prst="rect">
          <a:avLst/>
        </a:prstGeom>
        <a:noFill/>
        <a:ln>
          <a:noFill/>
        </a:ln>
        <a:effectLst/>
      </dsp:spPr>
      <dsp:style>
        <a:lnRef idx="0">
          <a:scrgbClr r="0" g="0" b="0"/>
        </a:lnRef>
        <a:fillRef idx="0">
          <a:scrgbClr r="0" g="0" b="0"/>
        </a:fillRef>
        <a:effectRef idx="0">
          <a:scrgbClr r="0" g="0" b="0"/>
        </a:effectRef>
        <a:fontRef idx="minor"/>
      </dsp:style>
    </dsp:sp>
    <dsp:sp modelId="{2F35D21C-6D42-4592-A322-172FE914DEA5}">
      <dsp:nvSpPr>
        <dsp:cNvPr id="0" name=""/>
        <dsp:cNvSpPr/>
      </dsp:nvSpPr>
      <dsp:spPr>
        <a:xfrm rot="5400000">
          <a:off x="1999764" y="2570738"/>
          <a:ext cx="1050472" cy="1195926"/>
        </a:xfrm>
        <a:prstGeom prst="bentUpArrow">
          <a:avLst>
            <a:gd name="adj1" fmla="val 32840"/>
            <a:gd name="adj2" fmla="val 25000"/>
            <a:gd name="adj3" fmla="val 35780"/>
          </a:avLst>
        </a:prstGeom>
        <a:solidFill>
          <a:schemeClr val="accent1">
            <a:tint val="50000"/>
            <a:hueOff val="-12719064"/>
            <a:satOff val="34075"/>
            <a:lumOff val="12376"/>
            <a:alphaOff val="0"/>
          </a:schemeClr>
        </a:solidFill>
        <a:ln>
          <a:noFill/>
        </a:ln>
        <a:effectLst/>
      </dsp:spPr>
      <dsp:style>
        <a:lnRef idx="0">
          <a:scrgbClr r="0" g="0" b="0"/>
        </a:lnRef>
        <a:fillRef idx="1">
          <a:scrgbClr r="0" g="0" b="0"/>
        </a:fillRef>
        <a:effectRef idx="2">
          <a:scrgbClr r="0" g="0" b="0"/>
        </a:effectRef>
        <a:fontRef idx="minor"/>
      </dsp:style>
    </dsp:sp>
    <dsp:sp modelId="{B27D42C6-809B-4A36-9DF2-06D65A4D0161}">
      <dsp:nvSpPr>
        <dsp:cNvPr id="0" name=""/>
        <dsp:cNvSpPr/>
      </dsp:nvSpPr>
      <dsp:spPr>
        <a:xfrm>
          <a:off x="1620385" y="1406267"/>
          <a:ext cx="1768377" cy="1237807"/>
        </a:xfrm>
        <a:prstGeom prst="roundRect">
          <a:avLst>
            <a:gd name="adj" fmla="val 16670"/>
          </a:avLst>
        </a:prstGeom>
        <a:gradFill rotWithShape="0">
          <a:gsLst>
            <a:gs pos="100000">
              <a:srgbClr val="7030A0"/>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eaLnBrk="1" latinLnBrk="0">
            <a:lnSpc>
              <a:spcPct val="90000"/>
            </a:lnSpc>
            <a:spcBef>
              <a:spcPct val="0"/>
            </a:spcBef>
            <a:spcAft>
              <a:spcPct val="35000"/>
            </a:spcAft>
          </a:pPr>
          <a:r>
            <a:rPr lang="en-US" sz="2000" b="1" kern="1200" dirty="0"/>
            <a:t>Mistreatment</a:t>
          </a:r>
        </a:p>
        <a:p>
          <a:pPr lvl="0" algn="ctr" defTabSz="889000">
            <a:lnSpc>
              <a:spcPct val="90000"/>
            </a:lnSpc>
            <a:spcBef>
              <a:spcPct val="0"/>
            </a:spcBef>
            <a:spcAft>
              <a:spcPct val="35000"/>
            </a:spcAft>
          </a:pPr>
          <a:endParaRPr lang="en-US" sz="2000" kern="1200" dirty="0"/>
        </a:p>
      </dsp:txBody>
      <dsp:txXfrm>
        <a:off x="1680821" y="1466703"/>
        <a:ext cx="1647505" cy="1116935"/>
      </dsp:txXfrm>
    </dsp:sp>
    <dsp:sp modelId="{E2C2D9A2-0B6D-4690-A29F-B835EDDF6B46}">
      <dsp:nvSpPr>
        <dsp:cNvPr id="0" name=""/>
        <dsp:cNvSpPr/>
      </dsp:nvSpPr>
      <dsp:spPr>
        <a:xfrm>
          <a:off x="3388762" y="1524321"/>
          <a:ext cx="1286149" cy="1000450"/>
        </a:xfrm>
        <a:prstGeom prst="rect">
          <a:avLst/>
        </a:prstGeom>
        <a:noFill/>
        <a:ln>
          <a:noFill/>
        </a:ln>
        <a:effectLst/>
      </dsp:spPr>
      <dsp:style>
        <a:lnRef idx="0">
          <a:scrgbClr r="0" g="0" b="0"/>
        </a:lnRef>
        <a:fillRef idx="0">
          <a:scrgbClr r="0" g="0" b="0"/>
        </a:fillRef>
        <a:effectRef idx="0">
          <a:scrgbClr r="0" g="0" b="0"/>
        </a:effectRef>
        <a:fontRef idx="minor"/>
      </dsp:style>
    </dsp:sp>
    <dsp:sp modelId="{CC726464-3CF5-4204-BDE9-E3B20D4A442A}">
      <dsp:nvSpPr>
        <dsp:cNvPr id="0" name=""/>
        <dsp:cNvSpPr/>
      </dsp:nvSpPr>
      <dsp:spPr>
        <a:xfrm>
          <a:off x="3122299" y="2812535"/>
          <a:ext cx="1768377" cy="1237807"/>
        </a:xfrm>
        <a:prstGeom prst="roundRect">
          <a:avLst>
            <a:gd name="adj" fmla="val 16670"/>
          </a:avLst>
        </a:prstGeom>
        <a:gradFill rotWithShape="0">
          <a:gsLst>
            <a:gs pos="99000">
              <a:srgbClr val="C00000"/>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t>Distrust</a:t>
          </a:r>
        </a:p>
      </dsp:txBody>
      <dsp:txXfrm>
        <a:off x="3182735" y="2872971"/>
        <a:ext cx="1647505" cy="111693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CE6F26-6F01-DD49-89B5-3DB1ABD8D8FF}">
      <dsp:nvSpPr>
        <dsp:cNvPr id="0" name=""/>
        <dsp:cNvSpPr/>
      </dsp:nvSpPr>
      <dsp:spPr>
        <a:xfrm>
          <a:off x="2496153" y="1159388"/>
          <a:ext cx="91440" cy="530376"/>
        </a:xfrm>
        <a:custGeom>
          <a:avLst/>
          <a:gdLst/>
          <a:ahLst/>
          <a:cxnLst/>
          <a:rect l="0" t="0" r="0" b="0"/>
          <a:pathLst>
            <a:path>
              <a:moveTo>
                <a:pt x="45720" y="0"/>
              </a:moveTo>
              <a:lnTo>
                <a:pt x="45720" y="53037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FA0EC9-22C2-7645-9415-C5F8CD8F1656}">
      <dsp:nvSpPr>
        <dsp:cNvPr id="0" name=""/>
        <dsp:cNvSpPr/>
      </dsp:nvSpPr>
      <dsp:spPr>
        <a:xfrm>
          <a:off x="1630051" y="1374"/>
          <a:ext cx="1823644" cy="115801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EBF0403-36C8-7045-A9D7-FE18E9A9D91F}">
      <dsp:nvSpPr>
        <dsp:cNvPr id="0" name=""/>
        <dsp:cNvSpPr/>
      </dsp:nvSpPr>
      <dsp:spPr>
        <a:xfrm>
          <a:off x="1832678" y="193870"/>
          <a:ext cx="1823644" cy="1158014"/>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INCREASED ACCESS TO CARE</a:t>
          </a:r>
        </a:p>
      </dsp:txBody>
      <dsp:txXfrm>
        <a:off x="1866595" y="227787"/>
        <a:ext cx="1755810" cy="1090180"/>
      </dsp:txXfrm>
    </dsp:sp>
    <dsp:sp modelId="{3114F617-DFDD-6F45-A5FC-504E6C40E42A}">
      <dsp:nvSpPr>
        <dsp:cNvPr id="0" name=""/>
        <dsp:cNvSpPr/>
      </dsp:nvSpPr>
      <dsp:spPr>
        <a:xfrm>
          <a:off x="1630051" y="1689765"/>
          <a:ext cx="1823644" cy="115801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143520D-CF36-F64A-919E-A1DEDED7DB05}">
      <dsp:nvSpPr>
        <dsp:cNvPr id="0" name=""/>
        <dsp:cNvSpPr/>
      </dsp:nvSpPr>
      <dsp:spPr>
        <a:xfrm>
          <a:off x="1832678" y="1882261"/>
          <a:ext cx="1823644" cy="1158014"/>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COVERAGE OF CLINICAL TRIAL COSTS</a:t>
          </a:r>
        </a:p>
      </dsp:txBody>
      <dsp:txXfrm>
        <a:off x="1866595" y="1916178"/>
        <a:ext cx="1755810" cy="109018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F2FD52-17B6-644A-9666-E39A1A98EC2C}">
      <dsp:nvSpPr>
        <dsp:cNvPr id="0" name=""/>
        <dsp:cNvSpPr/>
      </dsp:nvSpPr>
      <dsp:spPr>
        <a:xfrm>
          <a:off x="0" y="525324"/>
          <a:ext cx="2469237" cy="156796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ED7BAC2-70DA-EB4A-B979-C3C08564BCD8}">
      <dsp:nvSpPr>
        <dsp:cNvPr id="0" name=""/>
        <dsp:cNvSpPr/>
      </dsp:nvSpPr>
      <dsp:spPr>
        <a:xfrm>
          <a:off x="274359" y="785965"/>
          <a:ext cx="2469237" cy="1567965"/>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100" kern="1200" dirty="0"/>
            <a:t>Trials conducted where patients receive care</a:t>
          </a:r>
        </a:p>
      </dsp:txBody>
      <dsp:txXfrm>
        <a:off x="320283" y="831889"/>
        <a:ext cx="2377389" cy="1476117"/>
      </dsp:txXfrm>
    </dsp:sp>
    <dsp:sp modelId="{8CDF806C-14EF-A14D-B982-F7768887F68F}">
      <dsp:nvSpPr>
        <dsp:cNvPr id="0" name=""/>
        <dsp:cNvSpPr/>
      </dsp:nvSpPr>
      <dsp:spPr>
        <a:xfrm>
          <a:off x="3017957" y="525324"/>
          <a:ext cx="2469237" cy="156796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E394467-CE98-1C46-8DE4-10E33FEC414A}">
      <dsp:nvSpPr>
        <dsp:cNvPr id="0" name=""/>
        <dsp:cNvSpPr/>
      </dsp:nvSpPr>
      <dsp:spPr>
        <a:xfrm>
          <a:off x="3292317" y="785965"/>
          <a:ext cx="2469237" cy="1567965"/>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100" kern="1200" dirty="0"/>
            <a:t>Trials that meet the needs of the patient population</a:t>
          </a:r>
        </a:p>
        <a:p>
          <a:pPr algn="ctr">
            <a:spcBef>
              <a:spcPct val="0"/>
            </a:spcBef>
          </a:pPr>
          <a:endParaRPr lang="en-US" sz="2100" kern="1200" dirty="0"/>
        </a:p>
      </dsp:txBody>
      <dsp:txXfrm>
        <a:off x="3338241" y="831889"/>
        <a:ext cx="2377389" cy="1476117"/>
      </dsp:txXfrm>
    </dsp:sp>
    <dsp:sp modelId="{558970FD-D378-CC4E-9D7C-DE5C3A427495}">
      <dsp:nvSpPr>
        <dsp:cNvPr id="0" name=""/>
        <dsp:cNvSpPr/>
      </dsp:nvSpPr>
      <dsp:spPr>
        <a:xfrm>
          <a:off x="6035914" y="525324"/>
          <a:ext cx="2469237" cy="156796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335546D-2164-F442-A1DB-50FDAE02EAB8}">
      <dsp:nvSpPr>
        <dsp:cNvPr id="0" name=""/>
        <dsp:cNvSpPr/>
      </dsp:nvSpPr>
      <dsp:spPr>
        <a:xfrm>
          <a:off x="6310274" y="785965"/>
          <a:ext cx="2469237" cy="1567965"/>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t>Removal of unnecessary clinical trial exclusion criteria</a:t>
          </a:r>
        </a:p>
      </dsp:txBody>
      <dsp:txXfrm>
        <a:off x="6356198" y="831889"/>
        <a:ext cx="2377389" cy="1476117"/>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3F626512-9E6D-864D-860D-DFB87653235B}"/>
              </a:ext>
            </a:extLst>
          </p:cNvPr>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5123" name="Rectangle 3">
            <a:extLst>
              <a:ext uri="{FF2B5EF4-FFF2-40B4-BE49-F238E27FC236}">
                <a16:creationId xmlns:a16="http://schemas.microsoft.com/office/drawing/2014/main" id="{FEF8CBE8-B7A4-0747-9EC1-405C83C51913}"/>
              </a:ext>
            </a:extLst>
          </p:cNvPr>
          <p:cNvSpPr>
            <a:spLocks noGrp="1" noChangeArrowheads="1"/>
          </p:cNvSpPr>
          <p:nvPr>
            <p:ph type="dt" sz="quarter"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5124" name="Rectangle 4">
            <a:extLst>
              <a:ext uri="{FF2B5EF4-FFF2-40B4-BE49-F238E27FC236}">
                <a16:creationId xmlns:a16="http://schemas.microsoft.com/office/drawing/2014/main" id="{B2D944A9-C553-7545-8DE5-6170AA0D1244}"/>
              </a:ext>
            </a:extLst>
          </p:cNvPr>
          <p:cNvSpPr>
            <a:spLocks noGrp="1" noChangeArrowheads="1"/>
          </p:cNvSpPr>
          <p:nvPr>
            <p:ph type="ftr" sz="quarter" idx="2"/>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5125" name="Rectangle 5">
            <a:extLst>
              <a:ext uri="{FF2B5EF4-FFF2-40B4-BE49-F238E27FC236}">
                <a16:creationId xmlns:a16="http://schemas.microsoft.com/office/drawing/2014/main" id="{2FCA88AF-B468-9546-83D4-F4DAB1495A60}"/>
              </a:ext>
            </a:extLst>
          </p:cNvPr>
          <p:cNvSpPr>
            <a:spLocks noGrp="1" noChangeArrowheads="1"/>
          </p:cNvSpPr>
          <p:nvPr>
            <p:ph type="sldNum" sz="quarter" idx="3"/>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lvl1pPr>
          </a:lstStyle>
          <a:p>
            <a:fld id="{AD93BA4E-7999-B441-BA2A-0E9407F4831D}"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E5D370-4617-BD40-BFD3-3CEA71B098BD}" type="datetimeFigureOut">
              <a:rPr lang="en-US" smtClean="0"/>
              <a:t>3/14/2022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DFBB53-4D7B-A34F-A489-6DABF704F1A1}" type="slidenum">
              <a:rPr lang="en-US" smtClean="0"/>
              <a:t>‹#›</a:t>
            </a:fld>
            <a:endParaRPr lang="en-US"/>
          </a:p>
        </p:txBody>
      </p:sp>
    </p:spTree>
    <p:extLst>
      <p:ext uri="{BB962C8B-B14F-4D97-AF65-F5344CB8AC3E}">
        <p14:creationId xmlns:p14="http://schemas.microsoft.com/office/powerpoint/2010/main" val="1175538648"/>
      </p:ext>
    </p:extLst>
  </p:cSld>
  <p:clrMap bg1="lt1" tx1="dk1" bg2="lt2" tx2="dk2" accent1="accent1" accent2="accent2" accent3="accent3" accent4="accent4" accent5="accent5" accent6="accent6" hlink="hlink" folHlink="folHlink"/>
  <p:notesStyle>
    <a:lvl1pPr marL="0" algn="l" defTabSz="914362" rtl="0" eaLnBrk="1" latinLnBrk="0" hangingPunct="1">
      <a:defRPr sz="1200" kern="1200">
        <a:solidFill>
          <a:schemeClr val="tx1"/>
        </a:solidFill>
        <a:latin typeface="+mn-lt"/>
        <a:ea typeface="+mn-ea"/>
        <a:cs typeface="+mn-cs"/>
      </a:defRPr>
    </a:lvl1pPr>
    <a:lvl2pPr marL="457181" algn="l" defTabSz="914362" rtl="0" eaLnBrk="1" latinLnBrk="0" hangingPunct="1">
      <a:defRPr sz="1200" kern="1200">
        <a:solidFill>
          <a:schemeClr val="tx1"/>
        </a:solidFill>
        <a:latin typeface="+mn-lt"/>
        <a:ea typeface="+mn-ea"/>
        <a:cs typeface="+mn-cs"/>
      </a:defRPr>
    </a:lvl2pPr>
    <a:lvl3pPr marL="914362" algn="l" defTabSz="914362" rtl="0" eaLnBrk="1" latinLnBrk="0" hangingPunct="1">
      <a:defRPr sz="1200" kern="1200">
        <a:solidFill>
          <a:schemeClr val="tx1"/>
        </a:solidFill>
        <a:latin typeface="+mn-lt"/>
        <a:ea typeface="+mn-ea"/>
        <a:cs typeface="+mn-cs"/>
      </a:defRPr>
    </a:lvl3pPr>
    <a:lvl4pPr marL="1371543" algn="l" defTabSz="914362" rtl="0" eaLnBrk="1" latinLnBrk="0" hangingPunct="1">
      <a:defRPr sz="1200" kern="1200">
        <a:solidFill>
          <a:schemeClr val="tx1"/>
        </a:solidFill>
        <a:latin typeface="+mn-lt"/>
        <a:ea typeface="+mn-ea"/>
        <a:cs typeface="+mn-cs"/>
      </a:defRPr>
    </a:lvl4pPr>
    <a:lvl5pPr marL="1828724" algn="l" defTabSz="914362" rtl="0" eaLnBrk="1" latinLnBrk="0" hangingPunct="1">
      <a:defRPr sz="1200" kern="1200">
        <a:solidFill>
          <a:schemeClr val="tx1"/>
        </a:solidFill>
        <a:latin typeface="+mn-lt"/>
        <a:ea typeface="+mn-ea"/>
        <a:cs typeface="+mn-cs"/>
      </a:defRPr>
    </a:lvl5pPr>
    <a:lvl6pPr marL="2285905" algn="l" defTabSz="914362" rtl="0" eaLnBrk="1" latinLnBrk="0" hangingPunct="1">
      <a:defRPr sz="1200" kern="1200">
        <a:solidFill>
          <a:schemeClr val="tx1"/>
        </a:solidFill>
        <a:latin typeface="+mn-lt"/>
        <a:ea typeface="+mn-ea"/>
        <a:cs typeface="+mn-cs"/>
      </a:defRPr>
    </a:lvl6pPr>
    <a:lvl7pPr marL="2743086" algn="l" defTabSz="914362" rtl="0" eaLnBrk="1" latinLnBrk="0" hangingPunct="1">
      <a:defRPr sz="1200" kern="1200">
        <a:solidFill>
          <a:schemeClr val="tx1"/>
        </a:solidFill>
        <a:latin typeface="+mn-lt"/>
        <a:ea typeface="+mn-ea"/>
        <a:cs typeface="+mn-cs"/>
      </a:defRPr>
    </a:lvl7pPr>
    <a:lvl8pPr marL="3200266" algn="l" defTabSz="914362" rtl="0" eaLnBrk="1" latinLnBrk="0" hangingPunct="1">
      <a:defRPr sz="1200" kern="1200">
        <a:solidFill>
          <a:schemeClr val="tx1"/>
        </a:solidFill>
        <a:latin typeface="+mn-lt"/>
        <a:ea typeface="+mn-ea"/>
        <a:cs typeface="+mn-cs"/>
      </a:defRPr>
    </a:lvl8pPr>
    <a:lvl9pPr marL="3657448" algn="l" defTabSz="91436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DFBB53-4D7B-A34F-A489-6DABF704F1A1}" type="slidenum">
              <a:rPr lang="en-US" smtClean="0"/>
              <a:t>1</a:t>
            </a:fld>
            <a:endParaRPr lang="en-US"/>
          </a:p>
        </p:txBody>
      </p:sp>
    </p:spTree>
    <p:extLst>
      <p:ext uri="{BB962C8B-B14F-4D97-AF65-F5344CB8AC3E}">
        <p14:creationId xmlns:p14="http://schemas.microsoft.com/office/powerpoint/2010/main" val="2080080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4B2104-303B-EC44-ADF5-00D01911ACFF}" type="slidenum">
              <a:rPr lang="en-US" smtClean="0"/>
              <a:t>10</a:t>
            </a:fld>
            <a:endParaRPr lang="en-US"/>
          </a:p>
        </p:txBody>
      </p:sp>
    </p:spTree>
    <p:extLst>
      <p:ext uri="{BB962C8B-B14F-4D97-AF65-F5344CB8AC3E}">
        <p14:creationId xmlns:p14="http://schemas.microsoft.com/office/powerpoint/2010/main" val="606523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4B2104-303B-EC44-ADF5-00D01911ACFF}" type="slidenum">
              <a:rPr lang="en-US" smtClean="0"/>
              <a:t>11</a:t>
            </a:fld>
            <a:endParaRPr lang="en-US"/>
          </a:p>
        </p:txBody>
      </p:sp>
    </p:spTree>
    <p:extLst>
      <p:ext uri="{BB962C8B-B14F-4D97-AF65-F5344CB8AC3E}">
        <p14:creationId xmlns:p14="http://schemas.microsoft.com/office/powerpoint/2010/main" val="3311889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4B2104-303B-EC44-ADF5-00D01911ACFF}" type="slidenum">
              <a:rPr lang="en-US" smtClean="0"/>
              <a:t>12</a:t>
            </a:fld>
            <a:endParaRPr lang="en-US"/>
          </a:p>
        </p:txBody>
      </p:sp>
    </p:spTree>
    <p:extLst>
      <p:ext uri="{BB962C8B-B14F-4D97-AF65-F5344CB8AC3E}">
        <p14:creationId xmlns:p14="http://schemas.microsoft.com/office/powerpoint/2010/main" val="3343564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4B2104-303B-EC44-ADF5-00D01911ACFF}" type="slidenum">
              <a:rPr lang="en-US" smtClean="0"/>
              <a:t>13</a:t>
            </a:fld>
            <a:endParaRPr lang="en-US"/>
          </a:p>
        </p:txBody>
      </p:sp>
    </p:spTree>
    <p:extLst>
      <p:ext uri="{BB962C8B-B14F-4D97-AF65-F5344CB8AC3E}">
        <p14:creationId xmlns:p14="http://schemas.microsoft.com/office/powerpoint/2010/main" val="3306132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B34B2104-303B-EC44-ADF5-00D01911ACFF}" type="slidenum">
              <a:rPr lang="en-US" smtClean="0"/>
              <a:t>14</a:t>
            </a:fld>
            <a:endParaRPr lang="en-US"/>
          </a:p>
        </p:txBody>
      </p:sp>
    </p:spTree>
    <p:extLst>
      <p:ext uri="{BB962C8B-B14F-4D97-AF65-F5344CB8AC3E}">
        <p14:creationId xmlns:p14="http://schemas.microsoft.com/office/powerpoint/2010/main" val="2439784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D14D9E9D-93A9-4E6A-8E42-DC0055A8528E}" type="slidenum">
              <a:rPr lang="en-US" smtClean="0"/>
              <a:t>15</a:t>
            </a:fld>
            <a:endParaRPr lang="en-US"/>
          </a:p>
        </p:txBody>
      </p:sp>
    </p:spTree>
    <p:extLst>
      <p:ext uri="{BB962C8B-B14F-4D97-AF65-F5344CB8AC3E}">
        <p14:creationId xmlns:p14="http://schemas.microsoft.com/office/powerpoint/2010/main" val="3888527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4B2104-303B-EC44-ADF5-00D01911ACFF}" type="slidenum">
              <a:rPr lang="en-US" smtClean="0"/>
              <a:t>16</a:t>
            </a:fld>
            <a:endParaRPr lang="en-US"/>
          </a:p>
        </p:txBody>
      </p:sp>
    </p:spTree>
    <p:extLst>
      <p:ext uri="{BB962C8B-B14F-4D97-AF65-F5344CB8AC3E}">
        <p14:creationId xmlns:p14="http://schemas.microsoft.com/office/powerpoint/2010/main" val="1260917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4B2104-303B-EC44-ADF5-00D01911ACFF}" type="slidenum">
              <a:rPr lang="en-US" smtClean="0"/>
              <a:t>17</a:t>
            </a:fld>
            <a:endParaRPr lang="en-US"/>
          </a:p>
        </p:txBody>
      </p:sp>
    </p:spTree>
    <p:extLst>
      <p:ext uri="{BB962C8B-B14F-4D97-AF65-F5344CB8AC3E}">
        <p14:creationId xmlns:p14="http://schemas.microsoft.com/office/powerpoint/2010/main" val="18489831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DFBB53-4D7B-A34F-A489-6DABF704F1A1}" type="slidenum">
              <a:rPr lang="en-US" smtClean="0"/>
              <a:t>18</a:t>
            </a:fld>
            <a:endParaRPr lang="en-US"/>
          </a:p>
        </p:txBody>
      </p:sp>
    </p:spTree>
    <p:extLst>
      <p:ext uri="{BB962C8B-B14F-4D97-AF65-F5344CB8AC3E}">
        <p14:creationId xmlns:p14="http://schemas.microsoft.com/office/powerpoint/2010/main" val="766968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4B2104-303B-EC44-ADF5-00D01911ACFF}" type="slidenum">
              <a:rPr lang="en-US" smtClean="0"/>
              <a:t>19</a:t>
            </a:fld>
            <a:endParaRPr lang="en-US"/>
          </a:p>
        </p:txBody>
      </p:sp>
    </p:spTree>
    <p:extLst>
      <p:ext uri="{BB962C8B-B14F-4D97-AF65-F5344CB8AC3E}">
        <p14:creationId xmlns:p14="http://schemas.microsoft.com/office/powerpoint/2010/main" val="169967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relevant disclosures</a:t>
            </a:r>
          </a:p>
        </p:txBody>
      </p:sp>
      <p:sp>
        <p:nvSpPr>
          <p:cNvPr id="4" name="Slide Number Placeholder 3"/>
          <p:cNvSpPr>
            <a:spLocks noGrp="1"/>
          </p:cNvSpPr>
          <p:nvPr>
            <p:ph type="sldNum" sz="quarter" idx="10"/>
          </p:nvPr>
        </p:nvSpPr>
        <p:spPr/>
        <p:txBody>
          <a:bodyPr/>
          <a:lstStyle/>
          <a:p>
            <a:fld id="{FCDFBB53-4D7B-A34F-A489-6DABF704F1A1}" type="slidenum">
              <a:rPr lang="en-US" smtClean="0"/>
              <a:t>2</a:t>
            </a:fld>
            <a:endParaRPr lang="en-US"/>
          </a:p>
        </p:txBody>
      </p:sp>
    </p:spTree>
    <p:extLst>
      <p:ext uri="{BB962C8B-B14F-4D97-AF65-F5344CB8AC3E}">
        <p14:creationId xmlns:p14="http://schemas.microsoft.com/office/powerpoint/2010/main" val="6143043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4B2104-303B-EC44-ADF5-00D01911ACFF}" type="slidenum">
              <a:rPr lang="en-US" smtClean="0"/>
              <a:t>20</a:t>
            </a:fld>
            <a:endParaRPr lang="en-US"/>
          </a:p>
        </p:txBody>
      </p:sp>
    </p:spTree>
    <p:extLst>
      <p:ext uri="{BB962C8B-B14F-4D97-AF65-F5344CB8AC3E}">
        <p14:creationId xmlns:p14="http://schemas.microsoft.com/office/powerpoint/2010/main" val="7586633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4B2104-303B-EC44-ADF5-00D01911ACFF}" type="slidenum">
              <a:rPr lang="en-US" smtClean="0"/>
              <a:t>21</a:t>
            </a:fld>
            <a:endParaRPr lang="en-US"/>
          </a:p>
        </p:txBody>
      </p:sp>
    </p:spTree>
    <p:extLst>
      <p:ext uri="{BB962C8B-B14F-4D97-AF65-F5344CB8AC3E}">
        <p14:creationId xmlns:p14="http://schemas.microsoft.com/office/powerpoint/2010/main" val="28997491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DFBB53-4D7B-A34F-A489-6DABF704F1A1}" type="slidenum">
              <a:rPr lang="en-US" smtClean="0"/>
              <a:t>22</a:t>
            </a:fld>
            <a:endParaRPr lang="en-US"/>
          </a:p>
        </p:txBody>
      </p:sp>
    </p:spTree>
    <p:extLst>
      <p:ext uri="{BB962C8B-B14F-4D97-AF65-F5344CB8AC3E}">
        <p14:creationId xmlns:p14="http://schemas.microsoft.com/office/powerpoint/2010/main" val="15675123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DFBB53-4D7B-A34F-A489-6DABF704F1A1}" type="slidenum">
              <a:rPr lang="en-US" smtClean="0"/>
              <a:t>23</a:t>
            </a:fld>
            <a:endParaRPr lang="en-US"/>
          </a:p>
        </p:txBody>
      </p:sp>
    </p:spTree>
    <p:extLst>
      <p:ext uri="{BB962C8B-B14F-4D97-AF65-F5344CB8AC3E}">
        <p14:creationId xmlns:p14="http://schemas.microsoft.com/office/powerpoint/2010/main" val="29570548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DFBB53-4D7B-A34F-A489-6DABF704F1A1}" type="slidenum">
              <a:rPr lang="en-US" smtClean="0"/>
              <a:t>24</a:t>
            </a:fld>
            <a:endParaRPr lang="en-US"/>
          </a:p>
        </p:txBody>
      </p:sp>
    </p:spTree>
    <p:extLst>
      <p:ext uri="{BB962C8B-B14F-4D97-AF65-F5344CB8AC3E}">
        <p14:creationId xmlns:p14="http://schemas.microsoft.com/office/powerpoint/2010/main" val="2808719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DFBB53-4D7B-A34F-A489-6DABF704F1A1}" type="slidenum">
              <a:rPr lang="en-US" smtClean="0"/>
              <a:t>25</a:t>
            </a:fld>
            <a:endParaRPr lang="en-US"/>
          </a:p>
        </p:txBody>
      </p:sp>
    </p:spTree>
    <p:extLst>
      <p:ext uri="{BB962C8B-B14F-4D97-AF65-F5344CB8AC3E}">
        <p14:creationId xmlns:p14="http://schemas.microsoft.com/office/powerpoint/2010/main" val="3687452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DFBB53-4D7B-A34F-A489-6DABF704F1A1}" type="slidenum">
              <a:rPr lang="en-US" smtClean="0"/>
              <a:t>26</a:t>
            </a:fld>
            <a:endParaRPr lang="en-US"/>
          </a:p>
        </p:txBody>
      </p:sp>
    </p:spTree>
    <p:extLst>
      <p:ext uri="{BB962C8B-B14F-4D97-AF65-F5344CB8AC3E}">
        <p14:creationId xmlns:p14="http://schemas.microsoft.com/office/powerpoint/2010/main" val="21477015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DFBB53-4D7B-A34F-A489-6DABF704F1A1}" type="slidenum">
              <a:rPr lang="en-US" smtClean="0"/>
              <a:t>27</a:t>
            </a:fld>
            <a:endParaRPr lang="en-US"/>
          </a:p>
        </p:txBody>
      </p:sp>
    </p:spTree>
    <p:extLst>
      <p:ext uri="{BB962C8B-B14F-4D97-AF65-F5344CB8AC3E}">
        <p14:creationId xmlns:p14="http://schemas.microsoft.com/office/powerpoint/2010/main" val="26694331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2"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E32D595F-04D7-406F-8515-790B467BE507}" type="slidenum">
              <a:rPr lang="en-US" smtClean="0"/>
              <a:t>28</a:t>
            </a:fld>
            <a:endParaRPr lang="en-US"/>
          </a:p>
        </p:txBody>
      </p:sp>
    </p:spTree>
    <p:extLst>
      <p:ext uri="{BB962C8B-B14F-4D97-AF65-F5344CB8AC3E}">
        <p14:creationId xmlns:p14="http://schemas.microsoft.com/office/powerpoint/2010/main" val="19953118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DFBB53-4D7B-A34F-A489-6DABF704F1A1}" type="slidenum">
              <a:rPr lang="en-US" smtClean="0"/>
              <a:t>29</a:t>
            </a:fld>
            <a:endParaRPr lang="en-US"/>
          </a:p>
        </p:txBody>
      </p:sp>
    </p:spTree>
    <p:extLst>
      <p:ext uri="{BB962C8B-B14F-4D97-AF65-F5344CB8AC3E}">
        <p14:creationId xmlns:p14="http://schemas.microsoft.com/office/powerpoint/2010/main" val="3280670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FCDFBB53-4D7B-A34F-A489-6DABF704F1A1}" type="slidenum">
              <a:rPr lang="en-US" smtClean="0"/>
              <a:t>3</a:t>
            </a:fld>
            <a:endParaRPr lang="en-US"/>
          </a:p>
        </p:txBody>
      </p:sp>
    </p:spTree>
    <p:extLst>
      <p:ext uri="{BB962C8B-B14F-4D97-AF65-F5344CB8AC3E}">
        <p14:creationId xmlns:p14="http://schemas.microsoft.com/office/powerpoint/2010/main" val="3525758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4D9E9D-93A9-4E6A-8E42-DC0055A8528E}" type="slidenum">
              <a:rPr lang="en-US" smtClean="0"/>
              <a:t>30</a:t>
            </a:fld>
            <a:endParaRPr lang="en-US"/>
          </a:p>
        </p:txBody>
      </p:sp>
    </p:spTree>
    <p:extLst>
      <p:ext uri="{BB962C8B-B14F-4D97-AF65-F5344CB8AC3E}">
        <p14:creationId xmlns:p14="http://schemas.microsoft.com/office/powerpoint/2010/main" val="24740546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DFBB53-4D7B-A34F-A489-6DABF704F1A1}" type="slidenum">
              <a:rPr lang="en-US" smtClean="0"/>
              <a:t>31</a:t>
            </a:fld>
            <a:endParaRPr lang="en-US"/>
          </a:p>
        </p:txBody>
      </p:sp>
    </p:spTree>
    <p:extLst>
      <p:ext uri="{BB962C8B-B14F-4D97-AF65-F5344CB8AC3E}">
        <p14:creationId xmlns:p14="http://schemas.microsoft.com/office/powerpoint/2010/main" val="35585450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4B2104-303B-EC44-ADF5-00D01911ACFF}" type="slidenum">
              <a:rPr lang="en-US" smtClean="0"/>
              <a:t>32</a:t>
            </a:fld>
            <a:endParaRPr lang="en-US"/>
          </a:p>
        </p:txBody>
      </p:sp>
    </p:spTree>
    <p:extLst>
      <p:ext uri="{BB962C8B-B14F-4D97-AF65-F5344CB8AC3E}">
        <p14:creationId xmlns:p14="http://schemas.microsoft.com/office/powerpoint/2010/main" val="3088054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2"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B34B2104-303B-EC44-ADF5-00D01911ACFF}" type="slidenum">
              <a:rPr lang="en-US" smtClean="0"/>
              <a:t>33</a:t>
            </a:fld>
            <a:endParaRPr lang="en-US"/>
          </a:p>
        </p:txBody>
      </p:sp>
    </p:spTree>
    <p:extLst>
      <p:ext uri="{BB962C8B-B14F-4D97-AF65-F5344CB8AC3E}">
        <p14:creationId xmlns:p14="http://schemas.microsoft.com/office/powerpoint/2010/main" val="8507798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DFBB53-4D7B-A34F-A489-6DABF704F1A1}" type="slidenum">
              <a:rPr lang="en-US" smtClean="0"/>
              <a:t>34</a:t>
            </a:fld>
            <a:endParaRPr lang="en-US"/>
          </a:p>
        </p:txBody>
      </p:sp>
    </p:spTree>
    <p:extLst>
      <p:ext uri="{BB962C8B-B14F-4D97-AF65-F5344CB8AC3E}">
        <p14:creationId xmlns:p14="http://schemas.microsoft.com/office/powerpoint/2010/main" val="1313952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DFBB53-4D7B-A34F-A489-6DABF704F1A1}" type="slidenum">
              <a:rPr lang="en-US" smtClean="0"/>
              <a:t>35</a:t>
            </a:fld>
            <a:endParaRPr lang="en-US"/>
          </a:p>
        </p:txBody>
      </p:sp>
    </p:spTree>
    <p:extLst>
      <p:ext uri="{BB962C8B-B14F-4D97-AF65-F5344CB8AC3E}">
        <p14:creationId xmlns:p14="http://schemas.microsoft.com/office/powerpoint/2010/main" val="13588074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32D595F-04D7-406F-8515-790B467BE507}" type="slidenum">
              <a:rPr lang="en-US" smtClean="0"/>
              <a:t>37</a:t>
            </a:fld>
            <a:endParaRPr lang="en-US"/>
          </a:p>
        </p:txBody>
      </p:sp>
    </p:spTree>
    <p:extLst>
      <p:ext uri="{BB962C8B-B14F-4D97-AF65-F5344CB8AC3E}">
        <p14:creationId xmlns:p14="http://schemas.microsoft.com/office/powerpoint/2010/main" val="79394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objectives today are to discuss:</a:t>
            </a:r>
            <a:r>
              <a:rPr lang="en-US" baseline="0" dirty="0"/>
              <a:t> read slide</a:t>
            </a:r>
          </a:p>
          <a:p>
            <a:r>
              <a:rPr lang="en-US" baseline="0" dirty="0"/>
              <a:t>I know that this is a Rheumatology, Allergy &amp; Immunology group but my hope is that what I present will be applicable to your field as it is to oncology.</a:t>
            </a:r>
            <a:endParaRPr lang="en-US" dirty="0"/>
          </a:p>
          <a:p>
            <a:endParaRPr lang="en-US" dirty="0"/>
          </a:p>
          <a:p>
            <a:r>
              <a:rPr lang="en-US" baseline="0" dirty="0"/>
              <a:t>we should</a:t>
            </a:r>
            <a:r>
              <a:rPr lang="en-US" dirty="0"/>
              <a:t> have plenty of time for questions and answers at the end. Since I will not be able to see the chat while presenting feel free to unmute and stop me as needed</a:t>
            </a:r>
          </a:p>
        </p:txBody>
      </p:sp>
      <p:sp>
        <p:nvSpPr>
          <p:cNvPr id="4" name="Slide Number Placeholder 3"/>
          <p:cNvSpPr>
            <a:spLocks noGrp="1"/>
          </p:cNvSpPr>
          <p:nvPr>
            <p:ph type="sldNum" sz="quarter" idx="10"/>
          </p:nvPr>
        </p:nvSpPr>
        <p:spPr/>
        <p:txBody>
          <a:bodyPr/>
          <a:lstStyle/>
          <a:p>
            <a:fld id="{FCDFBB53-4D7B-A34F-A489-6DABF704F1A1}" type="slidenum">
              <a:rPr lang="en-US" smtClean="0"/>
              <a:t>4</a:t>
            </a:fld>
            <a:endParaRPr lang="en-US"/>
          </a:p>
        </p:txBody>
      </p:sp>
    </p:spTree>
    <p:extLst>
      <p:ext uri="{BB962C8B-B14F-4D97-AF65-F5344CB8AC3E}">
        <p14:creationId xmlns:p14="http://schemas.microsoft.com/office/powerpoint/2010/main" val="3620660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4B2104-303B-EC44-ADF5-00D01911ACFF}" type="slidenum">
              <a:rPr lang="en-US" smtClean="0"/>
              <a:t>5</a:t>
            </a:fld>
            <a:endParaRPr lang="en-US"/>
          </a:p>
        </p:txBody>
      </p:sp>
    </p:spTree>
    <p:extLst>
      <p:ext uri="{BB962C8B-B14F-4D97-AF65-F5344CB8AC3E}">
        <p14:creationId xmlns:p14="http://schemas.microsoft.com/office/powerpoint/2010/main" val="3017701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fld id="{B34B2104-303B-EC44-ADF5-00D01911ACFF}" type="slidenum">
              <a:rPr lang="en-US" smtClean="0"/>
              <a:t>6</a:t>
            </a:fld>
            <a:endParaRPr lang="en-US"/>
          </a:p>
        </p:txBody>
      </p:sp>
    </p:spTree>
    <p:extLst>
      <p:ext uri="{BB962C8B-B14F-4D97-AF65-F5344CB8AC3E}">
        <p14:creationId xmlns:p14="http://schemas.microsoft.com/office/powerpoint/2010/main" val="2309788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4B2104-303B-EC44-ADF5-00D01911ACFF}" type="slidenum">
              <a:rPr lang="en-US" smtClean="0"/>
              <a:t>7</a:t>
            </a:fld>
            <a:endParaRPr lang="en-US"/>
          </a:p>
        </p:txBody>
      </p:sp>
    </p:spTree>
    <p:extLst>
      <p:ext uri="{BB962C8B-B14F-4D97-AF65-F5344CB8AC3E}">
        <p14:creationId xmlns:p14="http://schemas.microsoft.com/office/powerpoint/2010/main" val="1966545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4B2104-303B-EC44-ADF5-00D01911ACFF}" type="slidenum">
              <a:rPr lang="en-US" smtClean="0"/>
              <a:t>8</a:t>
            </a:fld>
            <a:endParaRPr lang="en-US"/>
          </a:p>
        </p:txBody>
      </p:sp>
    </p:spTree>
    <p:extLst>
      <p:ext uri="{BB962C8B-B14F-4D97-AF65-F5344CB8AC3E}">
        <p14:creationId xmlns:p14="http://schemas.microsoft.com/office/powerpoint/2010/main" val="334739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4B2104-303B-EC44-ADF5-00D01911ACFF}" type="slidenum">
              <a:rPr lang="en-US" smtClean="0"/>
              <a:t>9</a:t>
            </a:fld>
            <a:endParaRPr lang="en-US"/>
          </a:p>
        </p:txBody>
      </p:sp>
    </p:spTree>
    <p:extLst>
      <p:ext uri="{BB962C8B-B14F-4D97-AF65-F5344CB8AC3E}">
        <p14:creationId xmlns:p14="http://schemas.microsoft.com/office/powerpoint/2010/main" val="34133302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8" name="Rectangle 16">
            <a:extLst>
              <a:ext uri="{FF2B5EF4-FFF2-40B4-BE49-F238E27FC236}">
                <a16:creationId xmlns:a16="http://schemas.microsoft.com/office/drawing/2014/main" id="{4198E395-51D9-CF48-8F0F-3997E9986EAD}"/>
              </a:ext>
            </a:extLst>
          </p:cNvPr>
          <p:cNvSpPr>
            <a:spLocks noChangeArrowheads="1"/>
          </p:cNvSpPr>
          <p:nvPr userDrawn="1"/>
        </p:nvSpPr>
        <p:spPr bwMode="auto">
          <a:xfrm>
            <a:off x="0" y="6705600"/>
            <a:ext cx="12192000" cy="152400"/>
          </a:xfrm>
          <a:prstGeom prst="rect">
            <a:avLst/>
          </a:prstGeom>
          <a:solidFill>
            <a:srgbClr val="6699CC"/>
          </a:solidFill>
          <a:ln>
            <a:noFill/>
          </a:ln>
          <a:extLst>
            <a:ext uri="{91240B29-F687-4F45-9708-019B960494DF}">
              <a14:hiddenLine xmlns:a14="http://schemas.microsoft.com/office/drawing/2010/main" w="9525">
                <a:solidFill>
                  <a:srgbClr val="6699CC"/>
                </a:solidFill>
                <a:miter lim="800000"/>
                <a:headEnd/>
                <a:tailEnd/>
              </a14:hiddenLine>
            </a:ext>
          </a:extLst>
        </p:spPr>
        <p:txBody>
          <a:bodyPr wrap="none" anchor="ctr"/>
          <a:lstStyle/>
          <a:p>
            <a:endParaRPr lang="en-US" sz="2400"/>
          </a:p>
        </p:txBody>
      </p:sp>
      <p:pic>
        <p:nvPicPr>
          <p:cNvPr id="11" name="Picture 10">
            <a:extLst>
              <a:ext uri="{FF2B5EF4-FFF2-40B4-BE49-F238E27FC236}">
                <a16:creationId xmlns:a16="http://schemas.microsoft.com/office/drawing/2014/main" id="{BE35E6B1-A451-5647-9DA3-C7362276F353}"/>
              </a:ext>
            </a:extLst>
          </p:cNvPr>
          <p:cNvPicPr>
            <a:picLocks noChangeAspect="1"/>
          </p:cNvPicPr>
          <p:nvPr userDrawn="1"/>
        </p:nvPicPr>
        <p:blipFill>
          <a:blip r:embed="rId2"/>
          <a:stretch>
            <a:fillRect/>
          </a:stretch>
        </p:blipFill>
        <p:spPr>
          <a:xfrm>
            <a:off x="197942" y="911113"/>
            <a:ext cx="4025900" cy="457200"/>
          </a:xfrm>
          <a:prstGeom prst="rect">
            <a:avLst/>
          </a:prstGeom>
        </p:spPr>
      </p:pic>
      <p:pic>
        <p:nvPicPr>
          <p:cNvPr id="6" name="Picture 5">
            <a:extLst>
              <a:ext uri="{FF2B5EF4-FFF2-40B4-BE49-F238E27FC236}">
                <a16:creationId xmlns:a16="http://schemas.microsoft.com/office/drawing/2014/main" id="{8D86C211-B98C-A949-9398-4C59127D1B8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164435" y="842533"/>
            <a:ext cx="1703833" cy="594360"/>
          </a:xfrm>
          <a:prstGeom prst="rect">
            <a:avLst/>
          </a:prstGeom>
        </p:spPr>
      </p:pic>
      <p:sp>
        <p:nvSpPr>
          <p:cNvPr id="12" name="Rectangle 11">
            <a:extLst>
              <a:ext uri="{FF2B5EF4-FFF2-40B4-BE49-F238E27FC236}">
                <a16:creationId xmlns:a16="http://schemas.microsoft.com/office/drawing/2014/main" id="{17CC0FC8-C418-B348-AE9B-D40DD265A5A5}"/>
              </a:ext>
            </a:extLst>
          </p:cNvPr>
          <p:cNvSpPr/>
          <p:nvPr userDrawn="1"/>
        </p:nvSpPr>
        <p:spPr>
          <a:xfrm>
            <a:off x="1" y="0"/>
            <a:ext cx="12192000" cy="640080"/>
          </a:xfrm>
          <a:prstGeom prst="rect">
            <a:avLst/>
          </a:prstGeom>
          <a:solidFill>
            <a:srgbClr val="4B9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7F71FFD-361E-C645-86F9-302FC5671071}"/>
              </a:ext>
            </a:extLst>
          </p:cNvPr>
          <p:cNvPicPr>
            <a:picLocks noChangeAspect="1"/>
          </p:cNvPicPr>
          <p:nvPr userDrawn="1"/>
        </p:nvPicPr>
        <p:blipFill>
          <a:blip r:embed="rId4">
            <a:alphaModFix/>
            <a:duotone>
              <a:prstClr val="black"/>
              <a:schemeClr val="accent5">
                <a:tint val="45000"/>
                <a:satMod val="400000"/>
              </a:schemeClr>
            </a:duotone>
          </a:blip>
          <a:stretch>
            <a:fillRect/>
          </a:stretch>
        </p:blipFill>
        <p:spPr>
          <a:xfrm>
            <a:off x="0" y="5562600"/>
            <a:ext cx="12192000" cy="1143000"/>
          </a:xfrm>
          <a:prstGeom prst="rect">
            <a:avLst/>
          </a:prstGeom>
        </p:spPr>
      </p:pic>
    </p:spTree>
    <p:extLst>
      <p:ext uri="{BB962C8B-B14F-4D97-AF65-F5344CB8AC3E}">
        <p14:creationId xmlns:p14="http://schemas.microsoft.com/office/powerpoint/2010/main" val="348740719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9405B873-996D-4020-A666-C56376FA7DB2}"/>
              </a:ext>
            </a:extLst>
          </p:cNvPr>
          <p:cNvSpPr>
            <a:spLocks noGrp="1"/>
          </p:cNvSpPr>
          <p:nvPr>
            <p:ph type="body" sz="quarter" idx="15" hasCustomPrompt="1"/>
          </p:nvPr>
        </p:nvSpPr>
        <p:spPr>
          <a:xfrm>
            <a:off x="4114312"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2731198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9405B873-996D-4020-A666-C56376FA7DB2}"/>
              </a:ext>
            </a:extLst>
          </p:cNvPr>
          <p:cNvSpPr>
            <a:spLocks noGrp="1"/>
          </p:cNvSpPr>
          <p:nvPr>
            <p:ph type="body" sz="quarter" idx="15" hasCustomPrompt="1"/>
          </p:nvPr>
        </p:nvSpPr>
        <p:spPr>
          <a:xfrm>
            <a:off x="4114312"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8738893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9405B873-996D-4020-A666-C56376FA7DB2}"/>
              </a:ext>
            </a:extLst>
          </p:cNvPr>
          <p:cNvSpPr>
            <a:spLocks noGrp="1"/>
          </p:cNvSpPr>
          <p:nvPr>
            <p:ph type="body" sz="quarter" idx="15" hasCustomPrompt="1"/>
          </p:nvPr>
        </p:nvSpPr>
        <p:spPr>
          <a:xfrm>
            <a:off x="4114312"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758028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9189" y="548640"/>
            <a:ext cx="10515600" cy="548640"/>
          </a:xfrm>
        </p:spPr>
        <p:txBody>
          <a:bodyPr>
            <a:normAutofit/>
          </a:bodyPr>
          <a:lstStyle>
            <a:lvl1pPr marL="0" indent="0" algn="l">
              <a:tabLst>
                <a:tab pos="1019175" algn="l"/>
              </a:tabLst>
              <a:defRPr sz="3600" b="1" i="0" baseline="0">
                <a:solidFill>
                  <a:srgbClr val="4B9CD3"/>
                </a:solidFill>
                <a:latin typeface="Calibri" panose="020F0502020204030204" pitchFamily="34" charset="0"/>
                <a:cs typeface="Times New Roman" panose="02020603050405020304" pitchFamily="18" charset="0"/>
              </a:defRPr>
            </a:lvl1pPr>
          </a:lstStyle>
          <a:p>
            <a:r>
              <a:rPr lang="en-US"/>
              <a:t>Click to edit Master title style</a:t>
            </a:r>
            <a:endParaRPr lang="en-US" dirty="0"/>
          </a:p>
        </p:txBody>
      </p:sp>
      <p:sp>
        <p:nvSpPr>
          <p:cNvPr id="3" name="Content Placeholder 2"/>
          <p:cNvSpPr>
            <a:spLocks noGrp="1"/>
          </p:cNvSpPr>
          <p:nvPr>
            <p:ph idx="1"/>
          </p:nvPr>
        </p:nvSpPr>
        <p:spPr>
          <a:xfrm>
            <a:off x="439189" y="1825625"/>
            <a:ext cx="10515600" cy="4351338"/>
          </a:xfrm>
        </p:spPr>
        <p:txBody>
          <a:bodyPr/>
          <a:lstStyle>
            <a:lvl1pPr>
              <a:defRPr b="1" i="0" baseline="0">
                <a:latin typeface="Calibri" panose="020F0502020204030204" pitchFamily="34" charset="0"/>
              </a:defRPr>
            </a:lvl1pPr>
            <a:lvl2pPr>
              <a:defRPr b="1" i="0">
                <a:latin typeface="Whitney Semibold" pitchFamily="2" charset="77"/>
              </a:defRPr>
            </a:lvl2pPr>
            <a:lvl3pPr>
              <a:defRPr b="1" i="0">
                <a:latin typeface="Whitney Semibold" pitchFamily="2" charset="77"/>
              </a:defRPr>
            </a:lvl3pPr>
            <a:lvl4pPr>
              <a:defRPr b="1" i="0">
                <a:latin typeface="Whitney Semibold" pitchFamily="2" charset="77"/>
              </a:defRPr>
            </a:lvl4pPr>
            <a:lvl5pPr>
              <a:defRPr b="1" i="0">
                <a:latin typeface="Whitney Semibold"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87346D53-BB2D-A844-BB7F-34A5DB26A94D}"/>
              </a:ext>
            </a:extLst>
          </p:cNvPr>
          <p:cNvSpPr>
            <a:spLocks noGrp="1"/>
          </p:cNvSpPr>
          <p:nvPr>
            <p:ph type="dt" sz="half" idx="2"/>
          </p:nvPr>
        </p:nvSpPr>
        <p:spPr>
          <a:xfrm>
            <a:off x="2286000" y="6356350"/>
            <a:ext cx="938134"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8" name="Footer Placeholder 4">
            <a:extLst>
              <a:ext uri="{FF2B5EF4-FFF2-40B4-BE49-F238E27FC236}">
                <a16:creationId xmlns:a16="http://schemas.microsoft.com/office/drawing/2014/main" id="{DBF3A2D6-92B5-BA45-BCE4-CE93C663EF22}"/>
              </a:ext>
            </a:extLst>
          </p:cNvPr>
          <p:cNvSpPr>
            <a:spLocks noGrp="1"/>
          </p:cNvSpPr>
          <p:nvPr>
            <p:ph type="ftr" sz="quarter" idx="3"/>
          </p:nvPr>
        </p:nvSpPr>
        <p:spPr>
          <a:xfrm>
            <a:off x="3352800" y="6356350"/>
            <a:ext cx="38100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9" name="Slide Number Placeholder 5">
            <a:extLst>
              <a:ext uri="{FF2B5EF4-FFF2-40B4-BE49-F238E27FC236}">
                <a16:creationId xmlns:a16="http://schemas.microsoft.com/office/drawing/2014/main" id="{9F2262F8-F1F9-314B-816A-C32127FF6227}"/>
              </a:ext>
            </a:extLst>
          </p:cNvPr>
          <p:cNvSpPr>
            <a:spLocks noGrp="1"/>
          </p:cNvSpPr>
          <p:nvPr>
            <p:ph type="sldNum" sz="quarter" idx="4"/>
          </p:nvPr>
        </p:nvSpPr>
        <p:spPr>
          <a:xfrm>
            <a:off x="7291466"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a:p>
        </p:txBody>
      </p:sp>
      <p:cxnSp>
        <p:nvCxnSpPr>
          <p:cNvPr id="17" name="Straight Connector 16">
            <a:extLst>
              <a:ext uri="{FF2B5EF4-FFF2-40B4-BE49-F238E27FC236}">
                <a16:creationId xmlns:a16="http://schemas.microsoft.com/office/drawing/2014/main" id="{CD7C8228-38F2-D14B-A9E8-96FC9A78A7DD}"/>
              </a:ext>
            </a:extLst>
          </p:cNvPr>
          <p:cNvCxnSpPr>
            <a:cxnSpLocks/>
          </p:cNvCxnSpPr>
          <p:nvPr userDrawn="1"/>
        </p:nvCxnSpPr>
        <p:spPr bwMode="auto">
          <a:xfrm>
            <a:off x="0" y="1115568"/>
            <a:ext cx="12192000" cy="0"/>
          </a:xfrm>
          <a:prstGeom prst="line">
            <a:avLst/>
          </a:prstGeom>
          <a:solidFill>
            <a:schemeClr val="accent1"/>
          </a:solidFill>
          <a:ln w="25400" cap="flat" cmpd="sng" algn="ctr">
            <a:solidFill>
              <a:srgbClr val="6699CC"/>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4009957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3">
            <a:extLst>
              <a:ext uri="{FF2B5EF4-FFF2-40B4-BE49-F238E27FC236}">
                <a16:creationId xmlns:a16="http://schemas.microsoft.com/office/drawing/2014/main" id="{2C7A4AC2-E283-B943-BE14-B2307E6CAD69}"/>
              </a:ext>
            </a:extLst>
          </p:cNvPr>
          <p:cNvSpPr>
            <a:spLocks noGrp="1"/>
          </p:cNvSpPr>
          <p:nvPr>
            <p:ph type="dt" sz="half" idx="2"/>
          </p:nvPr>
        </p:nvSpPr>
        <p:spPr>
          <a:xfrm>
            <a:off x="8382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8" name="Footer Placeholder 4">
            <a:extLst>
              <a:ext uri="{FF2B5EF4-FFF2-40B4-BE49-F238E27FC236}">
                <a16:creationId xmlns:a16="http://schemas.microsoft.com/office/drawing/2014/main" id="{6207C3B6-CEC4-204B-A401-D7C70647C758}"/>
              </a:ext>
            </a:extLst>
          </p:cNvPr>
          <p:cNvSpPr>
            <a:spLocks noGrp="1"/>
          </p:cNvSpPr>
          <p:nvPr>
            <p:ph type="ftr" sz="quarter" idx="3"/>
          </p:nvPr>
        </p:nvSpPr>
        <p:spPr>
          <a:xfrm>
            <a:off x="2795666" y="6356350"/>
            <a:ext cx="436713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9" name="Slide Number Placeholder 5">
            <a:extLst>
              <a:ext uri="{FF2B5EF4-FFF2-40B4-BE49-F238E27FC236}">
                <a16:creationId xmlns:a16="http://schemas.microsoft.com/office/drawing/2014/main" id="{1596B22F-783B-BD4B-8B38-3D07EA435E05}"/>
              </a:ext>
            </a:extLst>
          </p:cNvPr>
          <p:cNvSpPr>
            <a:spLocks noGrp="1"/>
          </p:cNvSpPr>
          <p:nvPr>
            <p:ph type="sldNum" sz="quarter" idx="4"/>
          </p:nvPr>
        </p:nvSpPr>
        <p:spPr>
          <a:xfrm>
            <a:off x="7291466"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a:p>
        </p:txBody>
      </p:sp>
      <p:sp>
        <p:nvSpPr>
          <p:cNvPr id="4" name="TextBox 3">
            <a:extLst>
              <a:ext uri="{FF2B5EF4-FFF2-40B4-BE49-F238E27FC236}">
                <a16:creationId xmlns:a16="http://schemas.microsoft.com/office/drawing/2014/main" id="{288D143D-F383-F446-A121-D24944A6351D}"/>
              </a:ext>
            </a:extLst>
          </p:cNvPr>
          <p:cNvSpPr txBox="1"/>
          <p:nvPr userDrawn="1"/>
        </p:nvSpPr>
        <p:spPr>
          <a:xfrm>
            <a:off x="1288473" y="193964"/>
            <a:ext cx="184731" cy="461665"/>
          </a:xfrm>
          <a:prstGeom prst="rect">
            <a:avLst/>
          </a:prstGeom>
          <a:noFill/>
        </p:spPr>
        <p:txBody>
          <a:bodyPr wrap="none" rtlCol="0">
            <a:spAutoFit/>
          </a:bodyPr>
          <a:lstStyle/>
          <a:p>
            <a:endParaRPr lang="en-US" dirty="0"/>
          </a:p>
        </p:txBody>
      </p:sp>
      <p:sp>
        <p:nvSpPr>
          <p:cNvPr id="10" name="Rectangle 9">
            <a:extLst>
              <a:ext uri="{FF2B5EF4-FFF2-40B4-BE49-F238E27FC236}">
                <a16:creationId xmlns:a16="http://schemas.microsoft.com/office/drawing/2014/main" id="{79DF1D16-3064-8242-B2EA-5C3969E6DC1C}"/>
              </a:ext>
            </a:extLst>
          </p:cNvPr>
          <p:cNvSpPr/>
          <p:nvPr userDrawn="1"/>
        </p:nvSpPr>
        <p:spPr>
          <a:xfrm>
            <a:off x="1" y="-41565"/>
            <a:ext cx="12192000" cy="193964"/>
          </a:xfrm>
          <a:prstGeom prst="rect">
            <a:avLst/>
          </a:prstGeom>
          <a:solidFill>
            <a:srgbClr val="4B9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730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0" i="0">
                <a:solidFill>
                  <a:srgbClr val="003366"/>
                </a:solidFill>
                <a:latin typeface="+mn-lt"/>
                <a:cs typeface="Times New Roman" panose="02020603050405020304" pitchFamily="18" charset="0"/>
              </a:defRPr>
            </a:lvl1pPr>
          </a:lstStyle>
          <a:p>
            <a:r>
              <a:rPr lang="en-US"/>
              <a:t>Click to edit Master title style</a:t>
            </a:r>
            <a:endParaRPr lang="en-US" dirty="0"/>
          </a:p>
        </p:txBody>
      </p:sp>
      <p:sp>
        <p:nvSpPr>
          <p:cNvPr id="6" name="Date Placeholder 3">
            <a:extLst>
              <a:ext uri="{FF2B5EF4-FFF2-40B4-BE49-F238E27FC236}">
                <a16:creationId xmlns:a16="http://schemas.microsoft.com/office/drawing/2014/main" id="{43FAC088-B232-AD44-BF73-18B5B7F8D75E}"/>
              </a:ext>
            </a:extLst>
          </p:cNvPr>
          <p:cNvSpPr>
            <a:spLocks noGrp="1"/>
          </p:cNvSpPr>
          <p:nvPr>
            <p:ph type="dt" sz="half" idx="2"/>
          </p:nvPr>
        </p:nvSpPr>
        <p:spPr>
          <a:xfrm>
            <a:off x="8382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7" name="Footer Placeholder 4">
            <a:extLst>
              <a:ext uri="{FF2B5EF4-FFF2-40B4-BE49-F238E27FC236}">
                <a16:creationId xmlns:a16="http://schemas.microsoft.com/office/drawing/2014/main" id="{82D29CA8-7ACA-C048-B601-94DD111ADE4B}"/>
              </a:ext>
            </a:extLst>
          </p:cNvPr>
          <p:cNvSpPr>
            <a:spLocks noGrp="1"/>
          </p:cNvSpPr>
          <p:nvPr>
            <p:ph type="ftr" sz="quarter" idx="3"/>
          </p:nvPr>
        </p:nvSpPr>
        <p:spPr>
          <a:xfrm>
            <a:off x="2795666" y="6356350"/>
            <a:ext cx="436713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8" name="Slide Number Placeholder 5">
            <a:extLst>
              <a:ext uri="{FF2B5EF4-FFF2-40B4-BE49-F238E27FC236}">
                <a16:creationId xmlns:a16="http://schemas.microsoft.com/office/drawing/2014/main" id="{2CAD1054-ED6B-B94B-8A82-75CF3C1A4567}"/>
              </a:ext>
            </a:extLst>
          </p:cNvPr>
          <p:cNvSpPr>
            <a:spLocks noGrp="1"/>
          </p:cNvSpPr>
          <p:nvPr>
            <p:ph type="sldNum" sz="quarter" idx="4"/>
          </p:nvPr>
        </p:nvSpPr>
        <p:spPr>
          <a:xfrm>
            <a:off x="7291466"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a:p>
        </p:txBody>
      </p:sp>
    </p:spTree>
    <p:extLst>
      <p:ext uri="{BB962C8B-B14F-4D97-AF65-F5344CB8AC3E}">
        <p14:creationId xmlns:p14="http://schemas.microsoft.com/office/powerpoint/2010/main" val="422709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F5DCB86C-350A-8C44-B2EF-4C649A6BC65D}"/>
              </a:ext>
            </a:extLst>
          </p:cNvPr>
          <p:cNvSpPr>
            <a:spLocks noGrp="1"/>
          </p:cNvSpPr>
          <p:nvPr>
            <p:ph type="dt" sz="half" idx="2"/>
          </p:nvPr>
        </p:nvSpPr>
        <p:spPr>
          <a:xfrm>
            <a:off x="8382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9" name="Footer Placeholder 4">
            <a:extLst>
              <a:ext uri="{FF2B5EF4-FFF2-40B4-BE49-F238E27FC236}">
                <a16:creationId xmlns:a16="http://schemas.microsoft.com/office/drawing/2014/main" id="{7E93F3F2-E6B3-E84C-8BD9-247FA79B0FAF}"/>
              </a:ext>
            </a:extLst>
          </p:cNvPr>
          <p:cNvSpPr>
            <a:spLocks noGrp="1"/>
          </p:cNvSpPr>
          <p:nvPr>
            <p:ph type="ftr" sz="quarter" idx="3"/>
          </p:nvPr>
        </p:nvSpPr>
        <p:spPr>
          <a:xfrm>
            <a:off x="2795666" y="6356350"/>
            <a:ext cx="436713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10" name="Slide Number Placeholder 5">
            <a:extLst>
              <a:ext uri="{FF2B5EF4-FFF2-40B4-BE49-F238E27FC236}">
                <a16:creationId xmlns:a16="http://schemas.microsoft.com/office/drawing/2014/main" id="{1BB1F0C1-A70C-6E43-A972-C57EE9AF402A}"/>
              </a:ext>
            </a:extLst>
          </p:cNvPr>
          <p:cNvSpPr>
            <a:spLocks noGrp="1"/>
          </p:cNvSpPr>
          <p:nvPr>
            <p:ph type="sldNum" sz="quarter" idx="4"/>
          </p:nvPr>
        </p:nvSpPr>
        <p:spPr>
          <a:xfrm>
            <a:off x="7291466"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a:p>
        </p:txBody>
      </p:sp>
    </p:spTree>
    <p:extLst>
      <p:ext uri="{BB962C8B-B14F-4D97-AF65-F5344CB8AC3E}">
        <p14:creationId xmlns:p14="http://schemas.microsoft.com/office/powerpoint/2010/main" val="1418895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493838"/>
          </a:xfrm>
        </p:spPr>
        <p:txBody>
          <a:bodyPr anchor="b">
            <a:noAutofit/>
          </a:bodyPr>
          <a:lstStyle>
            <a:lvl1pPr>
              <a:defRPr sz="4000" b="0" i="0">
                <a:solidFill>
                  <a:srgbClr val="003366"/>
                </a:solidFill>
                <a:latin typeface="+mn-lt"/>
                <a:cs typeface="Times New Roman" panose="02020603050405020304" pitchFamily="18" charset="0"/>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1951038"/>
            <a:ext cx="3932237" cy="39179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3">
            <a:extLst>
              <a:ext uri="{FF2B5EF4-FFF2-40B4-BE49-F238E27FC236}">
                <a16:creationId xmlns:a16="http://schemas.microsoft.com/office/drawing/2014/main" id="{88742A4D-0341-E04F-A24A-5B0167AA7E8C}"/>
              </a:ext>
            </a:extLst>
          </p:cNvPr>
          <p:cNvSpPr>
            <a:spLocks noGrp="1"/>
          </p:cNvSpPr>
          <p:nvPr>
            <p:ph type="dt" sz="half" idx="10"/>
          </p:nvPr>
        </p:nvSpPr>
        <p:spPr>
          <a:xfrm>
            <a:off x="8382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9" name="Footer Placeholder 4">
            <a:extLst>
              <a:ext uri="{FF2B5EF4-FFF2-40B4-BE49-F238E27FC236}">
                <a16:creationId xmlns:a16="http://schemas.microsoft.com/office/drawing/2014/main" id="{9CA75AA4-5886-4E4B-921F-23D8F165C147}"/>
              </a:ext>
            </a:extLst>
          </p:cNvPr>
          <p:cNvSpPr>
            <a:spLocks noGrp="1"/>
          </p:cNvSpPr>
          <p:nvPr>
            <p:ph type="ftr" sz="quarter" idx="3"/>
          </p:nvPr>
        </p:nvSpPr>
        <p:spPr>
          <a:xfrm>
            <a:off x="2795666" y="6356350"/>
            <a:ext cx="436713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10" name="Slide Number Placeholder 5">
            <a:extLst>
              <a:ext uri="{FF2B5EF4-FFF2-40B4-BE49-F238E27FC236}">
                <a16:creationId xmlns:a16="http://schemas.microsoft.com/office/drawing/2014/main" id="{B214684B-BEE2-7A4C-B95B-9A2F4B24B925}"/>
              </a:ext>
            </a:extLst>
          </p:cNvPr>
          <p:cNvSpPr>
            <a:spLocks noGrp="1"/>
          </p:cNvSpPr>
          <p:nvPr>
            <p:ph type="sldNum" sz="quarter" idx="4"/>
          </p:nvPr>
        </p:nvSpPr>
        <p:spPr>
          <a:xfrm>
            <a:off x="7291466"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a:p>
        </p:txBody>
      </p:sp>
    </p:spTree>
    <p:extLst>
      <p:ext uri="{BB962C8B-B14F-4D97-AF65-F5344CB8AC3E}">
        <p14:creationId xmlns:p14="http://schemas.microsoft.com/office/powerpoint/2010/main" val="460903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524000"/>
          </a:xfrm>
        </p:spPr>
        <p:txBody>
          <a:bodyPr anchor="b">
            <a:normAutofit/>
          </a:bodyPr>
          <a:lstStyle>
            <a:lvl1pPr>
              <a:defRPr sz="4000" b="0" i="0">
                <a:solidFill>
                  <a:srgbClr val="003366"/>
                </a:solidFill>
                <a:latin typeface="+mn-lt"/>
                <a:cs typeface="Times New Roman" panose="02020603050405020304" pitchFamily="18" charset="0"/>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3">
            <a:extLst>
              <a:ext uri="{FF2B5EF4-FFF2-40B4-BE49-F238E27FC236}">
                <a16:creationId xmlns:a16="http://schemas.microsoft.com/office/drawing/2014/main" id="{E5D14827-294E-604F-BB5E-3DD2F9DBE3D1}"/>
              </a:ext>
            </a:extLst>
          </p:cNvPr>
          <p:cNvSpPr>
            <a:spLocks noGrp="1"/>
          </p:cNvSpPr>
          <p:nvPr>
            <p:ph type="dt" sz="half" idx="10"/>
          </p:nvPr>
        </p:nvSpPr>
        <p:spPr>
          <a:xfrm>
            <a:off x="8382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9" name="Footer Placeholder 4">
            <a:extLst>
              <a:ext uri="{FF2B5EF4-FFF2-40B4-BE49-F238E27FC236}">
                <a16:creationId xmlns:a16="http://schemas.microsoft.com/office/drawing/2014/main" id="{25301BE5-236D-894B-8754-461F63DE91D3}"/>
              </a:ext>
            </a:extLst>
          </p:cNvPr>
          <p:cNvSpPr>
            <a:spLocks noGrp="1"/>
          </p:cNvSpPr>
          <p:nvPr>
            <p:ph type="ftr" sz="quarter" idx="3"/>
          </p:nvPr>
        </p:nvSpPr>
        <p:spPr>
          <a:xfrm>
            <a:off x="2795666" y="6356350"/>
            <a:ext cx="436713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10" name="Slide Number Placeholder 5">
            <a:extLst>
              <a:ext uri="{FF2B5EF4-FFF2-40B4-BE49-F238E27FC236}">
                <a16:creationId xmlns:a16="http://schemas.microsoft.com/office/drawing/2014/main" id="{798CD80B-B445-8847-832F-67AC58E6BE72}"/>
              </a:ext>
            </a:extLst>
          </p:cNvPr>
          <p:cNvSpPr>
            <a:spLocks noGrp="1"/>
          </p:cNvSpPr>
          <p:nvPr>
            <p:ph type="sldNum" sz="quarter" idx="4"/>
          </p:nvPr>
        </p:nvSpPr>
        <p:spPr>
          <a:xfrm>
            <a:off x="7291466"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a:p>
        </p:txBody>
      </p:sp>
    </p:spTree>
    <p:extLst>
      <p:ext uri="{BB962C8B-B14F-4D97-AF65-F5344CB8AC3E}">
        <p14:creationId xmlns:p14="http://schemas.microsoft.com/office/powerpoint/2010/main" val="3289591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r>
              <a:rPr lang="en-US" noProof="0"/>
              <a:t>Click icon to add chart</a:t>
            </a:r>
            <a:endParaRPr lang="en-US" noProof="0" dirty="0"/>
          </a:p>
        </p:txBody>
      </p:sp>
    </p:spTree>
    <p:extLst>
      <p:ext uri="{BB962C8B-B14F-4D97-AF65-F5344CB8AC3E}">
        <p14:creationId xmlns:p14="http://schemas.microsoft.com/office/powerpoint/2010/main" val="2226067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pPr algn="r"/>
            <a:fld id="{A37D6D71-8B28-4ED6-B932-04B197003D23}" type="datetimeFigureOut">
              <a:rPr lang="en-US" smtClean="0"/>
              <a:pPr algn="r"/>
              <a:t>3/14/2022</a:t>
            </a:fld>
            <a:endParaRPr lang="en-US" dirty="0"/>
          </a:p>
        </p:txBody>
      </p:sp>
      <p:sp>
        <p:nvSpPr>
          <p:cNvPr id="9" name="Footer Placeholder 8"/>
          <p:cNvSpPr>
            <a:spLocks noGrp="1"/>
          </p:cNvSpPr>
          <p:nvPr>
            <p:ph type="ftr" sz="quarter" idx="11"/>
          </p:nvPr>
        </p:nvSpPr>
        <p:spPr/>
        <p:txBody>
          <a:bodyPr/>
          <a:lstStyle/>
          <a:p>
            <a:endParaRPr lang="en-US" dirty="0">
              <a:solidFill>
                <a:schemeClr val="tx1"/>
              </a:solidFill>
            </a:endParaRPr>
          </a:p>
        </p:txBody>
      </p:sp>
      <p:sp>
        <p:nvSpPr>
          <p:cNvPr id="10" name="Slide Number Placeholder 9"/>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4236197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879778" y="6340300"/>
            <a:ext cx="1242934"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3263989" y="6356350"/>
            <a:ext cx="3886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7285160"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a:p>
        </p:txBody>
      </p:sp>
      <p:sp>
        <p:nvSpPr>
          <p:cNvPr id="7" name="Rectangle 16">
            <a:extLst>
              <a:ext uri="{FF2B5EF4-FFF2-40B4-BE49-F238E27FC236}">
                <a16:creationId xmlns:a16="http://schemas.microsoft.com/office/drawing/2014/main" id="{8651B098-8FCE-BE42-B80A-F26ADE4399B6}"/>
              </a:ext>
            </a:extLst>
          </p:cNvPr>
          <p:cNvSpPr>
            <a:spLocks noChangeArrowheads="1"/>
          </p:cNvSpPr>
          <p:nvPr userDrawn="1"/>
        </p:nvSpPr>
        <p:spPr bwMode="auto">
          <a:xfrm>
            <a:off x="0" y="6781800"/>
            <a:ext cx="12192000" cy="76200"/>
          </a:xfrm>
          <a:prstGeom prst="rect">
            <a:avLst/>
          </a:prstGeom>
          <a:solidFill>
            <a:srgbClr val="78AAD6"/>
          </a:solidFill>
          <a:ln>
            <a:noFill/>
          </a:ln>
        </p:spPr>
        <p:txBody>
          <a:bodyPr wrap="none" anchor="ctr"/>
          <a:lstStyle/>
          <a:p>
            <a:endParaRPr lang="en-US" sz="2400"/>
          </a:p>
        </p:txBody>
      </p:sp>
      <p:sp>
        <p:nvSpPr>
          <p:cNvPr id="9" name="TextBox 8">
            <a:extLst>
              <a:ext uri="{FF2B5EF4-FFF2-40B4-BE49-F238E27FC236}">
                <a16:creationId xmlns:a16="http://schemas.microsoft.com/office/drawing/2014/main" id="{13B6796B-DAF4-6D42-A638-1C8E51405B91}"/>
              </a:ext>
            </a:extLst>
          </p:cNvPr>
          <p:cNvSpPr txBox="1"/>
          <p:nvPr userDrawn="1"/>
        </p:nvSpPr>
        <p:spPr>
          <a:xfrm>
            <a:off x="914400" y="-2233534"/>
            <a:ext cx="184731" cy="461665"/>
          </a:xfrm>
          <a:prstGeom prst="rect">
            <a:avLst/>
          </a:prstGeom>
          <a:noFill/>
        </p:spPr>
        <p:txBody>
          <a:bodyPr wrap="none" rtlCol="0">
            <a:spAutoFit/>
          </a:bodyPr>
          <a:lstStyle/>
          <a:p>
            <a:endParaRPr lang="en-US"/>
          </a:p>
        </p:txBody>
      </p:sp>
      <p:pic>
        <p:nvPicPr>
          <p:cNvPr id="11" name="Picture 10">
            <a:extLst>
              <a:ext uri="{FF2B5EF4-FFF2-40B4-BE49-F238E27FC236}">
                <a16:creationId xmlns:a16="http://schemas.microsoft.com/office/drawing/2014/main" id="{F49DC5F3-4307-E54D-B3A0-81462CEAEB8D}"/>
              </a:ext>
            </a:extLst>
          </p:cNvPr>
          <p:cNvPicPr>
            <a:picLocks noChangeAspect="1"/>
          </p:cNvPicPr>
          <p:nvPr userDrawn="1"/>
        </p:nvPicPr>
        <p:blipFill>
          <a:blip r:embed="rId14" cstate="hqprint">
            <a:extLst>
              <a:ext uri="{28A0092B-C50C-407E-A947-70E740481C1C}">
                <a14:useLocalDpi xmlns:a14="http://schemas.microsoft.com/office/drawing/2010/main"/>
              </a:ext>
            </a:extLst>
          </a:blip>
          <a:stretch>
            <a:fillRect/>
          </a:stretch>
        </p:blipFill>
        <p:spPr>
          <a:xfrm>
            <a:off x="8382000" y="6319428"/>
            <a:ext cx="3375285" cy="383313"/>
          </a:xfrm>
          <a:prstGeom prst="rect">
            <a:avLst/>
          </a:prstGeom>
        </p:spPr>
      </p:pic>
      <p:pic>
        <p:nvPicPr>
          <p:cNvPr id="10" name="Picture 9">
            <a:extLst>
              <a:ext uri="{FF2B5EF4-FFF2-40B4-BE49-F238E27FC236}">
                <a16:creationId xmlns:a16="http://schemas.microsoft.com/office/drawing/2014/main" id="{EB071A07-ACD4-D049-AFDC-EF796916B919}"/>
              </a:ext>
            </a:extLst>
          </p:cNvPr>
          <p:cNvPicPr>
            <a:picLocks noChangeAspect="1"/>
          </p:cNvPicPr>
          <p:nvPr userDrawn="1"/>
        </p:nvPicPr>
        <p:blipFill>
          <a:blip r:embed="rId15" cstate="hqprint">
            <a:extLst>
              <a:ext uri="{28A0092B-C50C-407E-A947-70E740481C1C}">
                <a14:useLocalDpi xmlns:a14="http://schemas.microsoft.com/office/drawing/2010/main"/>
              </a:ext>
            </a:extLst>
          </a:blip>
          <a:stretch>
            <a:fillRect/>
          </a:stretch>
        </p:blipFill>
        <p:spPr>
          <a:xfrm>
            <a:off x="551311" y="6245541"/>
            <a:ext cx="216513" cy="457200"/>
          </a:xfrm>
          <a:prstGeom prst="rect">
            <a:avLst/>
          </a:prstGeom>
        </p:spPr>
      </p:pic>
    </p:spTree>
    <p:extLst>
      <p:ext uri="{BB962C8B-B14F-4D97-AF65-F5344CB8AC3E}">
        <p14:creationId xmlns:p14="http://schemas.microsoft.com/office/powerpoint/2010/main" val="25860181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7" r:id="rId5"/>
    <p:sldLayoutId id="2147483668" r:id="rId6"/>
    <p:sldLayoutId id="2147483669" r:id="rId7"/>
    <p:sldLayoutId id="2147483672" r:id="rId8"/>
    <p:sldLayoutId id="2147483673" r:id="rId9"/>
    <p:sldLayoutId id="2147483674" r:id="rId10"/>
    <p:sldLayoutId id="2147483675" r:id="rId11"/>
    <p:sldLayoutId id="2147483676" r:id="rId12"/>
  </p:sldLayoutIdLst>
  <p:txStyles>
    <p:titleStyle>
      <a:lvl1pPr algn="l" defTabSz="914400" rtl="0" eaLnBrk="1" latinLnBrk="0" hangingPunct="1">
        <a:lnSpc>
          <a:spcPct val="90000"/>
        </a:lnSpc>
        <a:spcBef>
          <a:spcPct val="0"/>
        </a:spcBef>
        <a:buNone/>
        <a:defRPr sz="4400" b="0" i="0" kern="1200" baseline="0">
          <a:solidFill>
            <a:srgbClr val="003366"/>
          </a:solidFill>
          <a:latin typeface="Calibri" panose="020F0502020204030204" pitchFamily="34"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baseline="0">
          <a:solidFill>
            <a:schemeClr val="tx1"/>
          </a:solidFill>
          <a:latin typeface="Calibri" panose="020F050202020403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Calibri" panose="020F050202020403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1.png"/><Relationship Id="rId7" Type="http://schemas.openxmlformats.org/officeDocument/2006/relationships/diagramColors" Target="../diagrams/colors7.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13.png"/><Relationship Id="rId7" Type="http://schemas.openxmlformats.org/officeDocument/2006/relationships/diagramQuickStyle" Target="../diagrams/quickStyle8.xml"/><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14.png"/><Relationship Id="rId9" Type="http://schemas.microsoft.com/office/2007/relationships/diagramDrawing" Target="../diagrams/drawing8.xml"/></Relationships>
</file>

<file path=ppt/slides/_rels/slide14.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5.jpeg"/><Relationship Id="rId7" Type="http://schemas.openxmlformats.org/officeDocument/2006/relationships/diagramColors" Target="../diagrams/colors9.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3.tiff"/><Relationship Id="rId4" Type="http://schemas.openxmlformats.org/officeDocument/2006/relationships/image" Target="../media/image22.tiff"/></Relationships>
</file>

<file path=ppt/slides/_rels/slide2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1.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30.png"/><Relationship Id="rId7" Type="http://schemas.openxmlformats.org/officeDocument/2006/relationships/diagramColors" Target="../diagrams/colors14.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seer.cancer.gov/statfacts/html/breast.html"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hyperlink" Target="https://www.kff.org/medicaid" TargetMode="External"/><Relationship Id="rId4" Type="http://schemas.openxmlformats.org/officeDocument/2006/relationships/hyperlink" Target="https://www.nytimes.com/2016/12/23/health/cancer-trials-immunotherapy.html"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0.jpeg"/><Relationship Id="rId7" Type="http://schemas.openxmlformats.org/officeDocument/2006/relationships/diagramColors" Target="../diagrams/colors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16821C23-66A8-AD4D-9EC5-40D1C00AD935}"/>
              </a:ext>
            </a:extLst>
          </p:cNvPr>
          <p:cNvSpPr>
            <a:spLocks noGrp="1"/>
          </p:cNvSpPr>
          <p:nvPr>
            <p:ph type="ctrTitle" idx="4294967295"/>
          </p:nvPr>
        </p:nvSpPr>
        <p:spPr>
          <a:xfrm>
            <a:off x="195942" y="2745774"/>
            <a:ext cx="11778343" cy="1338274"/>
          </a:xfrm>
        </p:spPr>
        <p:txBody>
          <a:bodyPr>
            <a:noAutofit/>
          </a:bodyPr>
          <a:lstStyle/>
          <a:p>
            <a:pPr algn="ctr"/>
            <a:r>
              <a:rPr lang="en-US" sz="3600" b="1" dirty="0"/>
              <a:t>Centering Racial Equity in Clinical Trial Participation: </a:t>
            </a:r>
            <a:br>
              <a:rPr lang="en-US" sz="3600" b="1" dirty="0"/>
            </a:br>
            <a:r>
              <a:rPr lang="en-US" sz="3600" b="1" dirty="0"/>
              <a:t>A Patient Engaged Research Approach</a:t>
            </a:r>
            <a:endParaRPr lang="en-US" sz="3600" b="1" dirty="0">
              <a:solidFill>
                <a:schemeClr val="bg1"/>
              </a:solidFill>
              <a:cs typeface="Calibri" panose="020F0502020204030204" pitchFamily="34" charset="0"/>
            </a:endParaRPr>
          </a:p>
        </p:txBody>
      </p:sp>
      <p:sp>
        <p:nvSpPr>
          <p:cNvPr id="17" name="Subtitle 16">
            <a:extLst>
              <a:ext uri="{FF2B5EF4-FFF2-40B4-BE49-F238E27FC236}">
                <a16:creationId xmlns:a16="http://schemas.microsoft.com/office/drawing/2014/main" id="{003B1DB1-0D3E-7148-9320-0DF9A61D9793}"/>
              </a:ext>
            </a:extLst>
          </p:cNvPr>
          <p:cNvSpPr>
            <a:spLocks noGrp="1"/>
          </p:cNvSpPr>
          <p:nvPr>
            <p:ph type="subTitle" idx="4294967295"/>
          </p:nvPr>
        </p:nvSpPr>
        <p:spPr>
          <a:xfrm>
            <a:off x="895884" y="4306752"/>
            <a:ext cx="10400232" cy="1141577"/>
          </a:xfrm>
        </p:spPr>
        <p:txBody>
          <a:bodyPr vert="horz" lIns="91440" tIns="45720" rIns="91440" bIns="45720" rtlCol="0" anchor="t">
            <a:normAutofit fontScale="92500" lnSpcReduction="20000"/>
          </a:bodyPr>
          <a:lstStyle/>
          <a:p>
            <a:pPr marL="0" indent="0" algn="ctr">
              <a:lnSpc>
                <a:spcPct val="90000"/>
              </a:lnSpc>
              <a:buNone/>
            </a:pPr>
            <a:r>
              <a:rPr lang="en-US" sz="2400" b="1" dirty="0">
                <a:solidFill>
                  <a:schemeClr val="bg1"/>
                </a:solidFill>
              </a:rPr>
              <a:t>Marjory Charlot, MD, MPH, MSc</a:t>
            </a:r>
          </a:p>
          <a:p>
            <a:pPr marL="0" indent="0" algn="ctr">
              <a:buNone/>
            </a:pPr>
            <a:r>
              <a:rPr lang="en-US" sz="2400" b="1" dirty="0" smtClean="0">
                <a:solidFill>
                  <a:schemeClr val="bg1"/>
                </a:solidFill>
              </a:rPr>
              <a:t>UNC Comprehensive Cancer Support Program and Palliative Care Grand Rounds</a:t>
            </a:r>
          </a:p>
          <a:p>
            <a:pPr marL="0" indent="0" algn="ctr">
              <a:buNone/>
            </a:pPr>
            <a:r>
              <a:rPr lang="en-US" sz="2400" b="1" dirty="0" smtClean="0">
                <a:solidFill>
                  <a:schemeClr val="bg1"/>
                </a:solidFill>
              </a:rPr>
              <a:t>March </a:t>
            </a:r>
            <a:r>
              <a:rPr lang="en-US" sz="2400" b="1" dirty="0" smtClean="0">
                <a:solidFill>
                  <a:schemeClr val="bg1"/>
                </a:solidFill>
              </a:rPr>
              <a:t>16</a:t>
            </a:r>
            <a:r>
              <a:rPr lang="en-US" sz="2400" b="1" dirty="0" smtClean="0">
                <a:solidFill>
                  <a:schemeClr val="bg1"/>
                </a:solidFill>
              </a:rPr>
              <a:t>, </a:t>
            </a:r>
            <a:r>
              <a:rPr lang="en-US" sz="2400" b="1" dirty="0">
                <a:solidFill>
                  <a:schemeClr val="bg1"/>
                </a:solidFill>
              </a:rPr>
              <a:t>2022</a:t>
            </a:r>
          </a:p>
          <a:p>
            <a:pPr marL="0" indent="0" algn="ctr">
              <a:lnSpc>
                <a:spcPct val="90000"/>
              </a:lnSpc>
              <a:buNone/>
            </a:pPr>
            <a:endParaRPr lang="en-US" sz="2400" b="1" dirty="0">
              <a:solidFill>
                <a:schemeClr val="bg1"/>
              </a:solidFill>
            </a:endParaRPr>
          </a:p>
          <a:p>
            <a:pPr marL="0" indent="0" algn="ctr">
              <a:lnSpc>
                <a:spcPct val="100000"/>
              </a:lnSpc>
              <a:spcBef>
                <a:spcPts val="0"/>
              </a:spcBef>
              <a:buNone/>
            </a:pPr>
            <a:endParaRPr lang="en-US" sz="3600" b="1" dirty="0">
              <a:solidFill>
                <a:schemeClr val="bg1"/>
              </a:solidFill>
              <a:latin typeface="Calibri" panose="020F0502020204030204" pitchFamily="34" charset="0"/>
              <a:cs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B2AA-EB4C-114A-91A8-B004D354E5F3}"/>
              </a:ext>
            </a:extLst>
          </p:cNvPr>
          <p:cNvSpPr>
            <a:spLocks noGrp="1"/>
          </p:cNvSpPr>
          <p:nvPr>
            <p:ph type="title"/>
          </p:nvPr>
        </p:nvSpPr>
        <p:spPr>
          <a:xfrm>
            <a:off x="3097828" y="212027"/>
            <a:ext cx="5362360" cy="710324"/>
          </a:xfrm>
          <a:solidFill>
            <a:schemeClr val="bg1"/>
          </a:solidFill>
        </p:spPr>
        <p:txBody>
          <a:bodyPr>
            <a:normAutofit/>
          </a:bodyPr>
          <a:lstStyle/>
          <a:p>
            <a:pPr algn="ctr"/>
            <a:r>
              <a:rPr lang="en-US" dirty="0"/>
              <a:t>Provider Level Factors</a:t>
            </a:r>
          </a:p>
        </p:txBody>
      </p:sp>
      <p:graphicFrame>
        <p:nvGraphicFramePr>
          <p:cNvPr id="14" name="Content Placeholder 2">
            <a:extLst>
              <a:ext uri="{FF2B5EF4-FFF2-40B4-BE49-F238E27FC236}">
                <a16:creationId xmlns:a16="http://schemas.microsoft.com/office/drawing/2014/main" id="{CEE97558-7B63-4824-A812-DC7FABF68DA2}"/>
              </a:ext>
            </a:extLst>
          </p:cNvPr>
          <p:cNvGraphicFramePr>
            <a:graphicFrameLocks noGrp="1"/>
          </p:cNvGraphicFramePr>
          <p:nvPr>
            <p:ph idx="1"/>
            <p:extLst>
              <p:ext uri="{D42A27DB-BD31-4B8C-83A1-F6EECF244321}">
                <p14:modId xmlns:p14="http://schemas.microsoft.com/office/powerpoint/2010/main" val="3192626479"/>
              </p:ext>
            </p:extLst>
          </p:nvPr>
        </p:nvGraphicFramePr>
        <p:xfrm>
          <a:off x="950496" y="1074786"/>
          <a:ext cx="10744199" cy="43199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A96FB204-1BE8-8949-9C54-18399A47EFC4}"/>
              </a:ext>
            </a:extLst>
          </p:cNvPr>
          <p:cNvSpPr txBox="1"/>
          <p:nvPr/>
        </p:nvSpPr>
        <p:spPr>
          <a:xfrm>
            <a:off x="9247133" y="5810532"/>
            <a:ext cx="2563522" cy="461665"/>
          </a:xfrm>
          <a:prstGeom prst="rect">
            <a:avLst/>
          </a:prstGeom>
          <a:noFill/>
        </p:spPr>
        <p:txBody>
          <a:bodyPr wrap="none" rtlCol="0">
            <a:spAutoFit/>
          </a:bodyPr>
          <a:lstStyle/>
          <a:p>
            <a:r>
              <a:rPr lang="en-US" sz="1200" dirty="0" err="1"/>
              <a:t>Niranjan</a:t>
            </a:r>
            <a:r>
              <a:rPr lang="en-US" sz="1200" dirty="0"/>
              <a:t> et al, J Cancer Educ,2020</a:t>
            </a:r>
          </a:p>
          <a:p>
            <a:r>
              <a:rPr lang="en-US" sz="1200" dirty="0"/>
              <a:t>Unger et al, JNCI, 2021</a:t>
            </a:r>
          </a:p>
        </p:txBody>
      </p:sp>
      <p:sp>
        <p:nvSpPr>
          <p:cNvPr id="3" name="TextBox 2"/>
          <p:cNvSpPr txBox="1"/>
          <p:nvPr/>
        </p:nvSpPr>
        <p:spPr>
          <a:xfrm>
            <a:off x="613458" y="5394691"/>
            <a:ext cx="11359105" cy="954107"/>
          </a:xfrm>
          <a:prstGeom prst="rect">
            <a:avLst/>
          </a:prstGeom>
          <a:noFill/>
        </p:spPr>
        <p:txBody>
          <a:bodyPr wrap="square" rtlCol="0">
            <a:spAutoFit/>
          </a:bodyPr>
          <a:lstStyle/>
          <a:p>
            <a:r>
              <a:rPr lang="en-US" sz="2800" b="1" dirty="0">
                <a:solidFill>
                  <a:srgbClr val="FF0000"/>
                </a:solidFill>
              </a:rPr>
              <a:t>Black patients are just as willing as whites to participate in clinical trials when offered.</a:t>
            </a:r>
          </a:p>
        </p:txBody>
      </p:sp>
    </p:spTree>
    <p:extLst>
      <p:ext uri="{BB962C8B-B14F-4D97-AF65-F5344CB8AC3E}">
        <p14:creationId xmlns:p14="http://schemas.microsoft.com/office/powerpoint/2010/main" val="2187233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10-27 at 11.11.18 PM.png"/>
          <p:cNvPicPr>
            <a:picLocks noChangeAspect="1"/>
          </p:cNvPicPr>
          <p:nvPr/>
        </p:nvPicPr>
        <p:blipFill rotWithShape="1">
          <a:blip r:embed="rId3" cstate="email">
            <a:extLst>
              <a:ext uri="{28A0092B-C50C-407E-A947-70E740481C1C}">
                <a14:useLocalDpi xmlns:a14="http://schemas.microsoft.com/office/drawing/2010/main" val="0"/>
              </a:ext>
            </a:extLst>
          </a:blip>
          <a:srcRect b="28910"/>
          <a:stretch/>
        </p:blipFill>
        <p:spPr>
          <a:xfrm>
            <a:off x="5446815" y="2298404"/>
            <a:ext cx="5990279" cy="2326580"/>
          </a:xfrm>
          <a:prstGeom prst="rect">
            <a:avLst/>
          </a:prstGeom>
        </p:spPr>
      </p:pic>
      <p:graphicFrame>
        <p:nvGraphicFramePr>
          <p:cNvPr id="14" name="Content Placeholder 2">
            <a:extLst>
              <a:ext uri="{FF2B5EF4-FFF2-40B4-BE49-F238E27FC236}">
                <a16:creationId xmlns:a16="http://schemas.microsoft.com/office/drawing/2014/main" id="{6DD17106-7E7E-4B33-9D39-EB25F210CAFF}"/>
              </a:ext>
            </a:extLst>
          </p:cNvPr>
          <p:cNvGraphicFramePr>
            <a:graphicFrameLocks noGrp="1"/>
          </p:cNvGraphicFramePr>
          <p:nvPr>
            <p:ph idx="1"/>
            <p:extLst>
              <p:ext uri="{D42A27DB-BD31-4B8C-83A1-F6EECF244321}">
                <p14:modId xmlns:p14="http://schemas.microsoft.com/office/powerpoint/2010/main" val="4227357740"/>
              </p:ext>
            </p:extLst>
          </p:nvPr>
        </p:nvGraphicFramePr>
        <p:xfrm>
          <a:off x="437667" y="1692627"/>
          <a:ext cx="5009148" cy="40503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4813B2AA-EB4C-114A-91A8-B004D354E5F3}"/>
              </a:ext>
            </a:extLst>
          </p:cNvPr>
          <p:cNvSpPr>
            <a:spLocks noGrp="1"/>
          </p:cNvSpPr>
          <p:nvPr>
            <p:ph type="title"/>
          </p:nvPr>
        </p:nvSpPr>
        <p:spPr>
          <a:xfrm>
            <a:off x="2165683" y="193184"/>
            <a:ext cx="7542517" cy="948088"/>
          </a:xfrm>
        </p:spPr>
        <p:txBody>
          <a:bodyPr>
            <a:normAutofit/>
          </a:bodyPr>
          <a:lstStyle/>
          <a:p>
            <a:pPr algn="ctr"/>
            <a:r>
              <a:rPr lang="en-US" dirty="0"/>
              <a:t>Patient Level Factors</a:t>
            </a:r>
          </a:p>
        </p:txBody>
      </p:sp>
      <p:sp>
        <p:nvSpPr>
          <p:cNvPr id="6" name="Content Placeholder 8">
            <a:extLst>
              <a:ext uri="{FF2B5EF4-FFF2-40B4-BE49-F238E27FC236}">
                <a16:creationId xmlns:a16="http://schemas.microsoft.com/office/drawing/2014/main" id="{AE119B95-3A65-4CFC-B96F-4ED4312E7026}"/>
              </a:ext>
            </a:extLst>
          </p:cNvPr>
          <p:cNvSpPr txBox="1">
            <a:spLocks/>
          </p:cNvSpPr>
          <p:nvPr/>
        </p:nvSpPr>
        <p:spPr>
          <a:xfrm>
            <a:off x="6202599" y="4784489"/>
            <a:ext cx="5608400" cy="7989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b="1" i="0" kern="1200" baseline="0">
                <a:solidFill>
                  <a:schemeClr val="tx1"/>
                </a:solidFill>
                <a:latin typeface="Calibri" panose="020F050202020403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baseline="0">
                <a:solidFill>
                  <a:schemeClr val="tx1"/>
                </a:solidFill>
                <a:latin typeface="Whitney Semibold" pitchFamily="2" charset="77"/>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Whitney Semibold"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Whitney Semibold" pitchFamily="2" charset="77"/>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Whitney Semibold"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1200" dirty="0">
                <a:solidFill>
                  <a:schemeClr val="tx1">
                    <a:lumMod val="75000"/>
                    <a:lumOff val="25000"/>
                  </a:schemeClr>
                </a:solidFill>
              </a:rPr>
              <a:t>By Denise Grady, New York Times  December 23, 2016</a:t>
            </a:r>
          </a:p>
          <a:p>
            <a:pPr marL="0" indent="0" fontAlgn="auto">
              <a:spcAft>
                <a:spcPts val="0"/>
              </a:spcAft>
              <a:buNone/>
            </a:pPr>
            <a:r>
              <a:rPr lang="en-US" sz="1200" dirty="0">
                <a:solidFill>
                  <a:schemeClr val="tx1">
                    <a:lumMod val="75000"/>
                    <a:lumOff val="25000"/>
                  </a:schemeClr>
                </a:solidFill>
              </a:rPr>
              <a:t>https://www.nytimes.com/2016/12/23/health/cancer-trials-immunotherapy.html</a:t>
            </a:r>
          </a:p>
        </p:txBody>
      </p:sp>
      <p:sp>
        <p:nvSpPr>
          <p:cNvPr id="5" name="TextBox 4"/>
          <p:cNvSpPr txBox="1"/>
          <p:nvPr/>
        </p:nvSpPr>
        <p:spPr>
          <a:xfrm>
            <a:off x="6363766" y="1485439"/>
            <a:ext cx="4156377" cy="523220"/>
          </a:xfrm>
          <a:prstGeom prst="rect">
            <a:avLst/>
          </a:prstGeom>
          <a:solidFill>
            <a:schemeClr val="tx1"/>
          </a:solidFill>
        </p:spPr>
        <p:txBody>
          <a:bodyPr wrap="square" rtlCol="0">
            <a:spAutoFit/>
          </a:bodyPr>
          <a:lstStyle/>
          <a:p>
            <a:r>
              <a:rPr lang="en-US" sz="2800" b="1" i="1" dirty="0">
                <a:solidFill>
                  <a:srgbClr val="FFFFFF"/>
                </a:solidFill>
                <a:latin typeface="Bodoni MT" panose="02070603080606020203" pitchFamily="18" charset="0"/>
              </a:rPr>
              <a:t>Changing the Narrative</a:t>
            </a:r>
          </a:p>
        </p:txBody>
      </p:sp>
      <p:sp>
        <p:nvSpPr>
          <p:cNvPr id="8" name="Right Arrow 7"/>
          <p:cNvSpPr/>
          <p:nvPr/>
        </p:nvSpPr>
        <p:spPr>
          <a:xfrm>
            <a:off x="4484281" y="5290105"/>
            <a:ext cx="3436635" cy="1109542"/>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effectLst>
                  <a:glow rad="101600">
                    <a:schemeClr val="accent4">
                      <a:satMod val="175000"/>
                      <a:alpha val="40000"/>
                    </a:schemeClr>
                  </a:glow>
                </a:effectLst>
              </a:rPr>
              <a:t>TRUSTWORTHINESS</a:t>
            </a:r>
            <a:endParaRPr lang="en-US" dirty="0">
              <a:effectLst>
                <a:glow rad="101600">
                  <a:schemeClr val="accent4">
                    <a:satMod val="175000"/>
                    <a:alpha val="40000"/>
                  </a:schemeClr>
                </a:glow>
              </a:effectLst>
            </a:endParaRPr>
          </a:p>
        </p:txBody>
      </p:sp>
    </p:spTree>
    <p:extLst>
      <p:ext uri="{BB962C8B-B14F-4D97-AF65-F5344CB8AC3E}">
        <p14:creationId xmlns:p14="http://schemas.microsoft.com/office/powerpoint/2010/main" val="3952795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eometric shapes on a wooden background">
            <a:extLst>
              <a:ext uri="{FF2B5EF4-FFF2-40B4-BE49-F238E27FC236}">
                <a16:creationId xmlns:a16="http://schemas.microsoft.com/office/drawing/2014/main" id="{5B629921-F09F-47F4-A85B-6D8D6F6C3FD1}"/>
              </a:ext>
            </a:extLst>
          </p:cNvPr>
          <p:cNvPicPr>
            <a:picLocks noChangeAspect="1"/>
          </p:cNvPicPr>
          <p:nvPr/>
        </p:nvPicPr>
        <p:blipFill rotWithShape="1">
          <a:blip r:embed="rId3"/>
          <a:srcRect t="5777" b="9953"/>
          <a:stretch/>
        </p:blipFill>
        <p:spPr>
          <a:xfrm>
            <a:off x="20" y="10"/>
            <a:ext cx="12191980" cy="6857990"/>
          </a:xfrm>
          <a:prstGeom prst="rect">
            <a:avLst/>
          </a:prstGeom>
        </p:spPr>
      </p:pic>
      <p:sp>
        <p:nvSpPr>
          <p:cNvPr id="2" name="Title 1">
            <a:extLst>
              <a:ext uri="{FF2B5EF4-FFF2-40B4-BE49-F238E27FC236}">
                <a16:creationId xmlns:a16="http://schemas.microsoft.com/office/drawing/2014/main" id="{4813B2AA-EB4C-114A-91A8-B004D354E5F3}"/>
              </a:ext>
            </a:extLst>
          </p:cNvPr>
          <p:cNvSpPr>
            <a:spLocks noGrp="1"/>
          </p:cNvSpPr>
          <p:nvPr>
            <p:ph type="title"/>
          </p:nvPr>
        </p:nvSpPr>
        <p:spPr>
          <a:xfrm>
            <a:off x="1948108" y="2397031"/>
            <a:ext cx="7729728" cy="731520"/>
          </a:xfrm>
          <a:solidFill>
            <a:srgbClr val="000000">
              <a:alpha val="70000"/>
            </a:srgbClr>
          </a:solidFill>
          <a:ln>
            <a:noFill/>
          </a:ln>
        </p:spPr>
        <p:txBody>
          <a:bodyPr vert="horz" lIns="182880" tIns="182880" rIns="182880" bIns="182880" rtlCol="0" anchor="ctr">
            <a:normAutofit/>
          </a:bodyPr>
          <a:lstStyle/>
          <a:p>
            <a:r>
              <a:rPr lang="en-US" sz="2400" dirty="0">
                <a:solidFill>
                  <a:srgbClr val="FFFFFF"/>
                </a:solidFill>
              </a:rPr>
              <a:t>Matching Solutions to Barriers</a:t>
            </a:r>
          </a:p>
        </p:txBody>
      </p:sp>
    </p:spTree>
    <p:extLst>
      <p:ext uri="{BB962C8B-B14F-4D97-AF65-F5344CB8AC3E}">
        <p14:creationId xmlns:p14="http://schemas.microsoft.com/office/powerpoint/2010/main" val="1491211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Map&#10;&#10;Description automatically generated">
            <a:extLst>
              <a:ext uri="{FF2B5EF4-FFF2-40B4-BE49-F238E27FC236}">
                <a16:creationId xmlns:a16="http://schemas.microsoft.com/office/drawing/2014/main" id="{1E04AE94-EEAF-0349-982D-4EF6E3646731}"/>
              </a:ext>
            </a:extLst>
          </p:cNvPr>
          <p:cNvPicPr>
            <a:picLocks noChangeAspect="1"/>
          </p:cNvPicPr>
          <p:nvPr/>
        </p:nvPicPr>
        <p:blipFill>
          <a:blip r:embed="rId3"/>
          <a:stretch>
            <a:fillRect/>
          </a:stretch>
        </p:blipFill>
        <p:spPr>
          <a:xfrm>
            <a:off x="321733" y="3221866"/>
            <a:ext cx="4627448" cy="3042547"/>
          </a:xfrm>
          <a:prstGeom prst="rect">
            <a:avLst/>
          </a:prstGeom>
        </p:spPr>
      </p:pic>
      <p:sp>
        <p:nvSpPr>
          <p:cNvPr id="9" name="Title 8">
            <a:extLst>
              <a:ext uri="{FF2B5EF4-FFF2-40B4-BE49-F238E27FC236}">
                <a16:creationId xmlns:a16="http://schemas.microsoft.com/office/drawing/2014/main" id="{41EECE5B-2A8B-5545-8A5C-7D35195B068C}"/>
              </a:ext>
            </a:extLst>
          </p:cNvPr>
          <p:cNvSpPr>
            <a:spLocks noGrp="1"/>
          </p:cNvSpPr>
          <p:nvPr>
            <p:ph type="title"/>
          </p:nvPr>
        </p:nvSpPr>
        <p:spPr>
          <a:xfrm>
            <a:off x="5975353" y="604225"/>
            <a:ext cx="5291327" cy="1188720"/>
          </a:xfrm>
          <a:solidFill>
            <a:srgbClr val="FFFFFF"/>
          </a:solidFill>
          <a:ln>
            <a:solidFill>
              <a:srgbClr val="404040"/>
            </a:solidFill>
          </a:ln>
        </p:spPr>
        <p:txBody>
          <a:bodyPr vert="horz" lIns="182880" tIns="182880" rIns="182880" bIns="182880" rtlCol="0" anchor="ctr">
            <a:normAutofit/>
          </a:bodyPr>
          <a:lstStyle/>
          <a:p>
            <a:r>
              <a:rPr lang="en-US" dirty="0">
                <a:solidFill>
                  <a:srgbClr val="262626"/>
                </a:solidFill>
              </a:rPr>
              <a:t>Medicaid Expansion </a:t>
            </a:r>
          </a:p>
        </p:txBody>
      </p:sp>
      <p:pic>
        <p:nvPicPr>
          <p:cNvPr id="7" name="Content Placeholder 6" descr="A picture containing map&#10;&#10;Description automatically generated">
            <a:extLst>
              <a:ext uri="{FF2B5EF4-FFF2-40B4-BE49-F238E27FC236}">
                <a16:creationId xmlns:a16="http://schemas.microsoft.com/office/drawing/2014/main" id="{436241D0-312F-DB47-9CB7-16119AA89BFF}"/>
              </a:ext>
            </a:extLst>
          </p:cNvPr>
          <p:cNvPicPr>
            <a:picLocks noGrp="1" noChangeAspect="1"/>
          </p:cNvPicPr>
          <p:nvPr>
            <p:ph sz="half" idx="2"/>
          </p:nvPr>
        </p:nvPicPr>
        <p:blipFill>
          <a:blip r:embed="rId4"/>
          <a:stretch>
            <a:fillRect/>
          </a:stretch>
        </p:blipFill>
        <p:spPr>
          <a:xfrm>
            <a:off x="321733" y="334573"/>
            <a:ext cx="4671595" cy="2721203"/>
          </a:xfrm>
          <a:prstGeom prst="rect">
            <a:avLst/>
          </a:prstGeom>
        </p:spPr>
      </p:pic>
      <p:graphicFrame>
        <p:nvGraphicFramePr>
          <p:cNvPr id="20" name="Content Placeholder 2">
            <a:extLst>
              <a:ext uri="{FF2B5EF4-FFF2-40B4-BE49-F238E27FC236}">
                <a16:creationId xmlns:a16="http://schemas.microsoft.com/office/drawing/2014/main" id="{67863AB1-AC98-0849-88DD-DB12E4DCAFF0}"/>
              </a:ext>
            </a:extLst>
          </p:cNvPr>
          <p:cNvGraphicFramePr>
            <a:graphicFrameLocks noGrp="1"/>
          </p:cNvGraphicFramePr>
          <p:nvPr>
            <p:ph sz="half" idx="1"/>
            <p:extLst>
              <p:ext uri="{D42A27DB-BD31-4B8C-83A1-F6EECF244321}">
                <p14:modId xmlns:p14="http://schemas.microsoft.com/office/powerpoint/2010/main" val="1585922990"/>
              </p:ext>
            </p:extLst>
          </p:nvPr>
        </p:nvGraphicFramePr>
        <p:xfrm>
          <a:off x="5975353" y="2103965"/>
          <a:ext cx="5286375" cy="30416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TextBox 9">
            <a:extLst>
              <a:ext uri="{FF2B5EF4-FFF2-40B4-BE49-F238E27FC236}">
                <a16:creationId xmlns:a16="http://schemas.microsoft.com/office/drawing/2014/main" id="{54B98910-8BE7-8C4A-8D72-4DE4FD91AC77}"/>
              </a:ext>
            </a:extLst>
          </p:cNvPr>
          <p:cNvSpPr txBox="1"/>
          <p:nvPr/>
        </p:nvSpPr>
        <p:spPr>
          <a:xfrm>
            <a:off x="1634481" y="6264413"/>
            <a:ext cx="6629400" cy="461665"/>
          </a:xfrm>
          <a:prstGeom prst="rect">
            <a:avLst/>
          </a:prstGeom>
          <a:noFill/>
        </p:spPr>
        <p:txBody>
          <a:bodyPr wrap="square" rtlCol="0">
            <a:spAutoFit/>
          </a:bodyPr>
          <a:lstStyle/>
          <a:p>
            <a:r>
              <a:rPr lang="en-US" sz="1200" dirty="0">
                <a:solidFill>
                  <a:schemeClr val="tx1">
                    <a:lumMod val="75000"/>
                    <a:lumOff val="25000"/>
                  </a:schemeClr>
                </a:solidFill>
              </a:rPr>
              <a:t>Status of State Medicaid Expansion Decision, Interactive Map </a:t>
            </a:r>
            <a:r>
              <a:rPr lang="en-US" sz="1200" dirty="0"/>
              <a:t>https://www.kff.org/medicaid</a:t>
            </a:r>
          </a:p>
          <a:p>
            <a:r>
              <a:rPr lang="en-US" sz="1200" dirty="0" err="1"/>
              <a:t>Takvorian</a:t>
            </a:r>
            <a:r>
              <a:rPr lang="en-US" sz="1200" dirty="0"/>
              <a:t> et al., NEJM, 2021</a:t>
            </a:r>
          </a:p>
        </p:txBody>
      </p:sp>
    </p:spTree>
    <p:extLst>
      <p:ext uri="{BB962C8B-B14F-4D97-AF65-F5344CB8AC3E}">
        <p14:creationId xmlns:p14="http://schemas.microsoft.com/office/powerpoint/2010/main" val="17314102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018" y="608798"/>
            <a:ext cx="10515600" cy="548640"/>
          </a:xfrm>
        </p:spPr>
        <p:txBody>
          <a:bodyPr>
            <a:normAutofit fontScale="90000"/>
          </a:bodyPr>
          <a:lstStyle/>
          <a:p>
            <a:pPr algn="ctr"/>
            <a:r>
              <a:rPr lang="en-US" dirty="0"/>
              <a:t>Clinical Trial Opportunities in Community Settings</a:t>
            </a:r>
          </a:p>
        </p:txBody>
      </p:sp>
      <p:pic>
        <p:nvPicPr>
          <p:cNvPr id="3074" name="Picture 2" descr="Teamwork at dim modern lab Free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643" y="1157437"/>
            <a:ext cx="7579074" cy="506078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Content Placeholder 2">
            <a:extLst>
              <a:ext uri="{FF2B5EF4-FFF2-40B4-BE49-F238E27FC236}">
                <a16:creationId xmlns:a16="http://schemas.microsoft.com/office/drawing/2014/main" id="{54F561BC-C2C7-4688-B49B-6BF3F5C52832}"/>
              </a:ext>
            </a:extLst>
          </p:cNvPr>
          <p:cNvGraphicFramePr>
            <a:graphicFrameLocks noGrp="1"/>
          </p:cNvGraphicFramePr>
          <p:nvPr>
            <p:ph idx="1"/>
            <p:extLst>
              <p:ext uri="{D42A27DB-BD31-4B8C-83A1-F6EECF244321}">
                <p14:modId xmlns:p14="http://schemas.microsoft.com/office/powerpoint/2010/main" val="4009214474"/>
              </p:ext>
            </p:extLst>
          </p:nvPr>
        </p:nvGraphicFramePr>
        <p:xfrm>
          <a:off x="2283577" y="3097378"/>
          <a:ext cx="8779512" cy="28792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13389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5789" y="206829"/>
            <a:ext cx="5882297" cy="772886"/>
          </a:xfrm>
        </p:spPr>
        <p:txBody>
          <a:bodyPr vert="horz" lIns="182880" tIns="182880" rIns="182880" bIns="182880" rtlCol="0" anchor="ctr">
            <a:noAutofit/>
          </a:bodyPr>
          <a:lstStyle/>
          <a:p>
            <a:r>
              <a:rPr lang="en-US" sz="3200" dirty="0"/>
              <a:t>Clinical Trial Patient Navigation</a:t>
            </a:r>
          </a:p>
        </p:txBody>
      </p:sp>
      <p:sp>
        <p:nvSpPr>
          <p:cNvPr id="4" name="Content Placeholder 3"/>
          <p:cNvSpPr>
            <a:spLocks noGrp="1"/>
          </p:cNvSpPr>
          <p:nvPr>
            <p:ph sz="quarter" idx="4294967295"/>
          </p:nvPr>
        </p:nvSpPr>
        <p:spPr>
          <a:xfrm>
            <a:off x="6789796" y="1545771"/>
            <a:ext cx="4597532" cy="3254829"/>
          </a:xfrm>
        </p:spPr>
        <p:txBody>
          <a:bodyPr vert="horz" lIns="91440" tIns="45720" rIns="91440" bIns="45720" rtlCol="0">
            <a:normAutofit/>
          </a:bodyPr>
          <a:lstStyle/>
          <a:p>
            <a:r>
              <a:rPr lang="en-US" sz="2400" dirty="0"/>
              <a:t>Patient navigation pioneered by Dr. Harold Freeman in 1990</a:t>
            </a:r>
          </a:p>
          <a:p>
            <a:r>
              <a:rPr lang="en-US" sz="2400" dirty="0"/>
              <a:t>Increasing Minority Participation in Clinical Trials (</a:t>
            </a:r>
            <a:r>
              <a:rPr lang="en-US" sz="2400" dirty="0" err="1"/>
              <a:t>IMPaCT</a:t>
            </a:r>
            <a:r>
              <a:rPr lang="en-US" sz="2400" dirty="0"/>
              <a:t>)</a:t>
            </a:r>
          </a:p>
          <a:p>
            <a:pPr lvl="1"/>
            <a:r>
              <a:rPr lang="en-US" sz="2000" dirty="0"/>
              <a:t>Lay navigation</a:t>
            </a:r>
          </a:p>
          <a:p>
            <a:pPr lvl="1"/>
            <a:r>
              <a:rPr lang="en-US" sz="2000" dirty="0"/>
              <a:t>Stakeholder engagement</a:t>
            </a:r>
          </a:p>
          <a:p>
            <a:pPr lvl="1"/>
            <a:r>
              <a:rPr lang="en-US" sz="2000" dirty="0"/>
              <a:t>Clinical trial participation among African Americans nearly doubled in 7 years</a:t>
            </a:r>
            <a:r>
              <a:rPr lang="en-US" sz="2000" baseline="30000" dirty="0"/>
              <a:t>             </a:t>
            </a:r>
            <a:endParaRPr lang="en-US" sz="2000" dirty="0"/>
          </a:p>
          <a:p>
            <a:endParaRPr lang="en-US" sz="2400" dirty="0"/>
          </a:p>
        </p:txBody>
      </p:sp>
      <p:pic>
        <p:nvPicPr>
          <p:cNvPr id="14" name="Picture 13"/>
          <p:cNvPicPr>
            <a:picLocks noChangeAspect="1"/>
          </p:cNvPicPr>
          <p:nvPr/>
        </p:nvPicPr>
        <p:blipFill rotWithShape="1">
          <a:blip r:embed="rId3"/>
          <a:srcRect l="16676" r="12321" b="-1"/>
          <a:stretch/>
        </p:blipFill>
        <p:spPr>
          <a:xfrm>
            <a:off x="20" y="10"/>
            <a:ext cx="6015769" cy="6778159"/>
          </a:xfrm>
          <a:prstGeom prst="rect">
            <a:avLst/>
          </a:prstGeom>
        </p:spPr>
      </p:pic>
      <p:sp>
        <p:nvSpPr>
          <p:cNvPr id="3" name="Rectangle 2"/>
          <p:cNvSpPr/>
          <p:nvPr/>
        </p:nvSpPr>
        <p:spPr>
          <a:xfrm>
            <a:off x="6900672" y="5264341"/>
            <a:ext cx="4486656" cy="569387"/>
          </a:xfrm>
          <a:prstGeom prst="rect">
            <a:avLst/>
          </a:prstGeom>
        </p:spPr>
        <p:txBody>
          <a:bodyPr wrap="square">
            <a:spAutoFit/>
          </a:bodyPr>
          <a:lstStyle/>
          <a:p>
            <a:pPr>
              <a:spcAft>
                <a:spcPts val="600"/>
              </a:spcAft>
            </a:pPr>
            <a:r>
              <a:rPr lang="en-US" sz="1200" dirty="0"/>
              <a:t>Freeman HP, Rodriguez </a:t>
            </a:r>
            <a:r>
              <a:rPr lang="en-US" sz="1200" dirty="0" err="1"/>
              <a:t>RL.,</a:t>
            </a:r>
            <a:r>
              <a:rPr lang="en-US" sz="1200" i="1" dirty="0" err="1"/>
              <a:t>Cancer</a:t>
            </a:r>
            <a:r>
              <a:rPr lang="en-US" sz="1200" dirty="0"/>
              <a:t>, 2011</a:t>
            </a:r>
          </a:p>
          <a:p>
            <a:pPr>
              <a:spcAft>
                <a:spcPts val="600"/>
              </a:spcAft>
            </a:pPr>
            <a:endParaRPr lang="en-US" sz="1400" dirty="0"/>
          </a:p>
        </p:txBody>
      </p:sp>
      <p:sp>
        <p:nvSpPr>
          <p:cNvPr id="7" name="TextBox 6">
            <a:extLst>
              <a:ext uri="{FF2B5EF4-FFF2-40B4-BE49-F238E27FC236}">
                <a16:creationId xmlns:a16="http://schemas.microsoft.com/office/drawing/2014/main" id="{EFE590B2-F0E9-924A-865C-19E24D021E36}"/>
              </a:ext>
            </a:extLst>
          </p:cNvPr>
          <p:cNvSpPr txBox="1"/>
          <p:nvPr/>
        </p:nvSpPr>
        <p:spPr>
          <a:xfrm>
            <a:off x="6900672" y="5410534"/>
            <a:ext cx="4546061" cy="276999"/>
          </a:xfrm>
          <a:prstGeom prst="rect">
            <a:avLst/>
          </a:prstGeom>
          <a:noFill/>
        </p:spPr>
        <p:txBody>
          <a:bodyPr wrap="square" rtlCol="0">
            <a:spAutoFit/>
          </a:bodyPr>
          <a:lstStyle/>
          <a:p>
            <a:pPr>
              <a:spcAft>
                <a:spcPts val="600"/>
              </a:spcAft>
            </a:pPr>
            <a:r>
              <a:rPr lang="en-US" sz="1200" dirty="0"/>
              <a:t>Fouad MN, et al., </a:t>
            </a:r>
            <a:r>
              <a:rPr lang="en-US" sz="1200" i="1" dirty="0"/>
              <a:t>J Oncol </a:t>
            </a:r>
            <a:r>
              <a:rPr lang="en-US" sz="1200" i="1" dirty="0" err="1"/>
              <a:t>Pract</a:t>
            </a:r>
            <a:r>
              <a:rPr lang="en-US" sz="1200" dirty="0"/>
              <a:t>. 2016</a:t>
            </a:r>
          </a:p>
        </p:txBody>
      </p:sp>
    </p:spTree>
    <p:extLst>
      <p:ext uri="{BB962C8B-B14F-4D97-AF65-F5344CB8AC3E}">
        <p14:creationId xmlns:p14="http://schemas.microsoft.com/office/powerpoint/2010/main" val="41243187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B2AA-EB4C-114A-91A8-B004D354E5F3}"/>
              </a:ext>
            </a:extLst>
          </p:cNvPr>
          <p:cNvSpPr>
            <a:spLocks noGrp="1"/>
          </p:cNvSpPr>
          <p:nvPr>
            <p:ph type="title"/>
          </p:nvPr>
        </p:nvSpPr>
        <p:spPr>
          <a:xfrm>
            <a:off x="1706061" y="467417"/>
            <a:ext cx="9240361" cy="468753"/>
          </a:xfrm>
          <a:solidFill>
            <a:schemeClr val="bg1"/>
          </a:solidFill>
        </p:spPr>
        <p:txBody>
          <a:bodyPr>
            <a:normAutofit fontScale="90000"/>
          </a:bodyPr>
          <a:lstStyle/>
          <a:p>
            <a:pPr algn="ctr"/>
            <a:r>
              <a:rPr lang="en-US" dirty="0"/>
              <a:t>Opportunities for Improvement</a:t>
            </a:r>
          </a:p>
        </p:txBody>
      </p:sp>
      <p:graphicFrame>
        <p:nvGraphicFramePr>
          <p:cNvPr id="14" name="Content Placeholder 2">
            <a:extLst>
              <a:ext uri="{FF2B5EF4-FFF2-40B4-BE49-F238E27FC236}">
                <a16:creationId xmlns:a16="http://schemas.microsoft.com/office/drawing/2014/main" id="{8F284D05-6B15-4C49-92EC-02C9EE421F79}"/>
              </a:ext>
            </a:extLst>
          </p:cNvPr>
          <p:cNvGraphicFramePr>
            <a:graphicFrameLocks noGrp="1"/>
          </p:cNvGraphicFramePr>
          <p:nvPr>
            <p:ph idx="1"/>
            <p:extLst>
              <p:ext uri="{D42A27DB-BD31-4B8C-83A1-F6EECF244321}">
                <p14:modId xmlns:p14="http://schemas.microsoft.com/office/powerpoint/2010/main" val="4098094961"/>
              </p:ext>
            </p:extLst>
          </p:nvPr>
        </p:nvGraphicFramePr>
        <p:xfrm>
          <a:off x="1115673" y="1338943"/>
          <a:ext cx="9625967" cy="43216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922626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09716F-C963-A845-AD61-022C76D0AA80}"/>
              </a:ext>
            </a:extLst>
          </p:cNvPr>
          <p:cNvSpPr>
            <a:spLocks noGrp="1"/>
          </p:cNvSpPr>
          <p:nvPr>
            <p:ph idx="1"/>
          </p:nvPr>
        </p:nvSpPr>
        <p:spPr>
          <a:xfrm>
            <a:off x="439189" y="1097280"/>
            <a:ext cx="11103428" cy="1557449"/>
          </a:xfrm>
        </p:spPr>
        <p:txBody>
          <a:bodyPr anchor="ctr">
            <a:normAutofit/>
          </a:bodyPr>
          <a:lstStyle/>
          <a:p>
            <a:pPr marL="0" indent="0">
              <a:buNone/>
            </a:pPr>
            <a:r>
              <a:rPr lang="en-US" sz="2400" dirty="0">
                <a:solidFill>
                  <a:srgbClr val="404040"/>
                </a:solidFill>
              </a:rPr>
              <a:t>“The active, meaningful, and collaborative interaction between patients and researchers across all stages of the research process…”</a:t>
            </a:r>
            <a:endParaRPr lang="en-US" dirty="0">
              <a:solidFill>
                <a:srgbClr val="404040"/>
              </a:solidFill>
            </a:endParaRPr>
          </a:p>
        </p:txBody>
      </p:sp>
      <p:sp>
        <p:nvSpPr>
          <p:cNvPr id="11" name="TextBox 10">
            <a:extLst>
              <a:ext uri="{FF2B5EF4-FFF2-40B4-BE49-F238E27FC236}">
                <a16:creationId xmlns:a16="http://schemas.microsoft.com/office/drawing/2014/main" id="{BDD408EB-2991-1C4C-8867-7E652CC07540}"/>
              </a:ext>
            </a:extLst>
          </p:cNvPr>
          <p:cNvSpPr txBox="1"/>
          <p:nvPr/>
        </p:nvSpPr>
        <p:spPr>
          <a:xfrm>
            <a:off x="1515693" y="6118565"/>
            <a:ext cx="6623957" cy="276999"/>
          </a:xfrm>
          <a:prstGeom prst="rect">
            <a:avLst/>
          </a:prstGeom>
          <a:noFill/>
        </p:spPr>
        <p:txBody>
          <a:bodyPr wrap="square" rtlCol="0">
            <a:spAutoFit/>
          </a:bodyPr>
          <a:lstStyle/>
          <a:p>
            <a:r>
              <a:rPr lang="en-US" sz="1200" dirty="0"/>
              <a:t>Harrington et </a:t>
            </a:r>
            <a:r>
              <a:rPr lang="en-US" sz="1200" dirty="0" err="1"/>
              <a:t>al.,Value</a:t>
            </a:r>
            <a:r>
              <a:rPr lang="en-US" sz="1200" dirty="0"/>
              <a:t> Health, 2020</a:t>
            </a:r>
          </a:p>
        </p:txBody>
      </p:sp>
      <p:sp>
        <p:nvSpPr>
          <p:cNvPr id="4" name="Title 3"/>
          <p:cNvSpPr>
            <a:spLocks noGrp="1"/>
          </p:cNvSpPr>
          <p:nvPr>
            <p:ph type="title"/>
          </p:nvPr>
        </p:nvSpPr>
        <p:spPr/>
        <p:txBody>
          <a:bodyPr>
            <a:normAutofit fontScale="90000"/>
          </a:bodyPr>
          <a:lstStyle/>
          <a:p>
            <a:pPr algn="ctr"/>
            <a:r>
              <a:rPr lang="en-US" dirty="0"/>
              <a:t>Patient Engaged Research</a:t>
            </a:r>
          </a:p>
        </p:txBody>
      </p:sp>
      <p:graphicFrame>
        <p:nvGraphicFramePr>
          <p:cNvPr id="14" name="Content Placeholder 2">
            <a:extLst>
              <a:ext uri="{FF2B5EF4-FFF2-40B4-BE49-F238E27FC236}">
                <a16:creationId xmlns:a16="http://schemas.microsoft.com/office/drawing/2014/main" id="{42770C51-47D7-4B42-B611-A269E043CE75}"/>
              </a:ext>
            </a:extLst>
          </p:cNvPr>
          <p:cNvGraphicFramePr>
            <a:graphicFrameLocks/>
          </p:cNvGraphicFramePr>
          <p:nvPr>
            <p:extLst>
              <p:ext uri="{D42A27DB-BD31-4B8C-83A1-F6EECF244321}">
                <p14:modId xmlns:p14="http://schemas.microsoft.com/office/powerpoint/2010/main" val="794036403"/>
              </p:ext>
            </p:extLst>
          </p:nvPr>
        </p:nvGraphicFramePr>
        <p:xfrm>
          <a:off x="2267987" y="2351315"/>
          <a:ext cx="7964583" cy="3203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008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Stone pyramid at the beach Premium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1" y="1320570"/>
            <a:ext cx="6102588" cy="406514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635132" y="352697"/>
            <a:ext cx="11099668" cy="548640"/>
          </a:xfrm>
        </p:spPr>
        <p:txBody>
          <a:bodyPr>
            <a:normAutofit fontScale="90000"/>
          </a:bodyPr>
          <a:lstStyle/>
          <a:p>
            <a:r>
              <a:rPr lang="en-US" dirty="0"/>
              <a:t>Mindfulness based smoking cessation (MBSC) Pilot Study</a:t>
            </a:r>
          </a:p>
        </p:txBody>
      </p:sp>
      <p:sp>
        <p:nvSpPr>
          <p:cNvPr id="7" name="Content Placeholder 2">
            <a:extLst>
              <a:ext uri="{FF2B5EF4-FFF2-40B4-BE49-F238E27FC236}">
                <a16:creationId xmlns:a16="http://schemas.microsoft.com/office/drawing/2014/main" id="{748B3EF5-3AAD-674E-A2E8-C75BF0B925A3}"/>
              </a:ext>
            </a:extLst>
          </p:cNvPr>
          <p:cNvSpPr>
            <a:spLocks noGrp="1"/>
          </p:cNvSpPr>
          <p:nvPr>
            <p:ph idx="1"/>
          </p:nvPr>
        </p:nvSpPr>
        <p:spPr>
          <a:xfrm>
            <a:off x="6548903" y="1397570"/>
            <a:ext cx="4739582" cy="4176753"/>
          </a:xfrm>
        </p:spPr>
        <p:txBody>
          <a:bodyPr>
            <a:noAutofit/>
          </a:bodyPr>
          <a:lstStyle/>
          <a:p>
            <a:r>
              <a:rPr lang="en-US" sz="2400" dirty="0">
                <a:solidFill>
                  <a:srgbClr val="404040"/>
                </a:solidFill>
              </a:rPr>
              <a:t>Study population: Black patients and patients with low income actively smoking with a cancer diagnosis</a:t>
            </a:r>
          </a:p>
          <a:p>
            <a:r>
              <a:rPr lang="en-US" sz="2400" dirty="0">
                <a:solidFill>
                  <a:srgbClr val="404040"/>
                </a:solidFill>
              </a:rPr>
              <a:t>Study adapted from a chronic pain management study </a:t>
            </a:r>
          </a:p>
          <a:p>
            <a:r>
              <a:rPr lang="en-US" sz="2400" dirty="0">
                <a:solidFill>
                  <a:srgbClr val="404040"/>
                </a:solidFill>
              </a:rPr>
              <a:t>African American mindfulness trainer</a:t>
            </a:r>
          </a:p>
          <a:p>
            <a:r>
              <a:rPr lang="en-US" sz="2400" dirty="0">
                <a:solidFill>
                  <a:srgbClr val="404040"/>
                </a:solidFill>
              </a:rPr>
              <a:t>Smoking cessation curriculum</a:t>
            </a:r>
          </a:p>
          <a:p>
            <a:r>
              <a:rPr lang="en-US" sz="2400" dirty="0">
                <a:solidFill>
                  <a:srgbClr val="404040"/>
                </a:solidFill>
              </a:rPr>
              <a:t>Monetary incentives for study participation</a:t>
            </a:r>
          </a:p>
        </p:txBody>
      </p:sp>
      <p:sp>
        <p:nvSpPr>
          <p:cNvPr id="8" name="Rectangle 7"/>
          <p:cNvSpPr/>
          <p:nvPr/>
        </p:nvSpPr>
        <p:spPr>
          <a:xfrm>
            <a:off x="7809483" y="5755631"/>
            <a:ext cx="1899879" cy="276999"/>
          </a:xfrm>
          <a:prstGeom prst="rect">
            <a:avLst/>
          </a:prstGeom>
        </p:spPr>
        <p:txBody>
          <a:bodyPr wrap="none">
            <a:spAutoFit/>
          </a:bodyPr>
          <a:lstStyle/>
          <a:p>
            <a:r>
              <a:rPr lang="en-US" sz="1200" dirty="0"/>
              <a:t>Charlot et al. JACM 2019</a:t>
            </a:r>
          </a:p>
        </p:txBody>
      </p:sp>
    </p:spTree>
    <p:extLst>
      <p:ext uri="{BB962C8B-B14F-4D97-AF65-F5344CB8AC3E}">
        <p14:creationId xmlns:p14="http://schemas.microsoft.com/office/powerpoint/2010/main" val="1849479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Image result for black medical assistant with a patient">
            <a:extLst>
              <a:ext uri="{FF2B5EF4-FFF2-40B4-BE49-F238E27FC236}">
                <a16:creationId xmlns:a16="http://schemas.microsoft.com/office/drawing/2014/main" id="{197C37A2-6707-A14F-AF3A-885D243D78E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362" r="6972"/>
          <a:stretch/>
        </p:blipFill>
        <p:spPr bwMode="auto">
          <a:xfrm>
            <a:off x="642" y="0"/>
            <a:ext cx="6227327" cy="5603741"/>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73C26303-77CE-BD4E-BE94-B9B24D074C48}"/>
              </a:ext>
            </a:extLst>
          </p:cNvPr>
          <p:cNvSpPr>
            <a:spLocks noGrp="1"/>
          </p:cNvSpPr>
          <p:nvPr>
            <p:ph idx="4294967295"/>
          </p:nvPr>
        </p:nvSpPr>
        <p:spPr>
          <a:xfrm>
            <a:off x="7092723" y="377599"/>
            <a:ext cx="4805362" cy="4919662"/>
          </a:xfrm>
        </p:spPr>
        <p:txBody>
          <a:bodyPr anchor="ctr">
            <a:normAutofit/>
          </a:bodyPr>
          <a:lstStyle/>
          <a:p>
            <a:pPr marL="0" indent="0">
              <a:buNone/>
            </a:pPr>
            <a:r>
              <a:rPr lang="en-US" sz="2400" b="1" dirty="0"/>
              <a:t>Recruitment </a:t>
            </a:r>
          </a:p>
          <a:p>
            <a:pPr lvl="1"/>
            <a:r>
              <a:rPr lang="en-US" sz="2400" dirty="0"/>
              <a:t>Clinic Medical </a:t>
            </a:r>
            <a:r>
              <a:rPr lang="en-US" dirty="0"/>
              <a:t>A</a:t>
            </a:r>
            <a:r>
              <a:rPr lang="en-US" sz="2400" dirty="0"/>
              <a:t>ssistants </a:t>
            </a:r>
          </a:p>
          <a:p>
            <a:pPr lvl="1"/>
            <a:r>
              <a:rPr lang="en-US" sz="2400" dirty="0"/>
              <a:t>Cancer Center Support Group Director </a:t>
            </a:r>
          </a:p>
          <a:p>
            <a:pPr lvl="1"/>
            <a:r>
              <a:rPr lang="en-US" sz="2400" dirty="0"/>
              <a:t>Patient Navigators </a:t>
            </a:r>
          </a:p>
          <a:p>
            <a:pPr lvl="1"/>
            <a:r>
              <a:rPr lang="en-US" sz="2400" dirty="0"/>
              <a:t>Providers</a:t>
            </a:r>
          </a:p>
          <a:p>
            <a:pPr marL="0" indent="0">
              <a:buNone/>
            </a:pPr>
            <a:r>
              <a:rPr lang="en-US" sz="2400" b="1" dirty="0"/>
              <a:t>Enrollment</a:t>
            </a:r>
          </a:p>
          <a:p>
            <a:pPr lvl="1"/>
            <a:r>
              <a:rPr lang="en-US" sz="2400" dirty="0"/>
              <a:t>54 referrals</a:t>
            </a:r>
          </a:p>
          <a:p>
            <a:pPr lvl="1"/>
            <a:r>
              <a:rPr lang="en-US" sz="2400" dirty="0"/>
              <a:t>33 patients reached and 32 eligible </a:t>
            </a:r>
          </a:p>
          <a:p>
            <a:pPr lvl="1"/>
            <a:r>
              <a:rPr lang="en-US" sz="2400" dirty="0"/>
              <a:t>18 enrolled</a:t>
            </a:r>
          </a:p>
        </p:txBody>
      </p:sp>
      <p:sp>
        <p:nvSpPr>
          <p:cNvPr id="2" name="Title 1">
            <a:extLst>
              <a:ext uri="{FF2B5EF4-FFF2-40B4-BE49-F238E27FC236}">
                <a16:creationId xmlns:a16="http://schemas.microsoft.com/office/drawing/2014/main" id="{4813B2AA-EB4C-114A-91A8-B004D354E5F3}"/>
              </a:ext>
            </a:extLst>
          </p:cNvPr>
          <p:cNvSpPr>
            <a:spLocks noGrp="1"/>
          </p:cNvSpPr>
          <p:nvPr>
            <p:ph type="title" idx="4294967295"/>
          </p:nvPr>
        </p:nvSpPr>
        <p:spPr>
          <a:xfrm>
            <a:off x="0" y="3708400"/>
            <a:ext cx="4833257" cy="1176338"/>
          </a:xfrm>
          <a:solidFill>
            <a:schemeClr val="tx1">
              <a:alpha val="60000"/>
            </a:schemeClr>
          </a:solidFill>
          <a:ln>
            <a:solidFill>
              <a:schemeClr val="bg1"/>
            </a:solidFill>
          </a:ln>
        </p:spPr>
        <p:txBody>
          <a:bodyPr>
            <a:normAutofit/>
          </a:bodyPr>
          <a:lstStyle/>
          <a:p>
            <a:r>
              <a:rPr lang="en-US" sz="2400" dirty="0">
                <a:solidFill>
                  <a:schemeClr val="bg1"/>
                </a:solidFill>
              </a:rPr>
              <a:t>MBSC Pilot at Boston Medical Center</a:t>
            </a:r>
          </a:p>
        </p:txBody>
      </p:sp>
      <p:sp>
        <p:nvSpPr>
          <p:cNvPr id="13" name="Rectangle 12">
            <a:extLst>
              <a:ext uri="{FF2B5EF4-FFF2-40B4-BE49-F238E27FC236}">
                <a16:creationId xmlns:a16="http://schemas.microsoft.com/office/drawing/2014/main" id="{9E60C0C8-4C92-B548-A460-F69DA6C34B1D}"/>
              </a:ext>
            </a:extLst>
          </p:cNvPr>
          <p:cNvSpPr/>
          <p:nvPr/>
        </p:nvSpPr>
        <p:spPr>
          <a:xfrm>
            <a:off x="8896034" y="5603741"/>
            <a:ext cx="1754904" cy="276999"/>
          </a:xfrm>
          <a:prstGeom prst="rect">
            <a:avLst/>
          </a:prstGeom>
        </p:spPr>
        <p:txBody>
          <a:bodyPr wrap="none">
            <a:spAutoFit/>
          </a:bodyPr>
          <a:lstStyle/>
          <a:p>
            <a:r>
              <a:rPr lang="en-US" sz="1200" dirty="0"/>
              <a:t>Charlot et al. JACM 2019</a:t>
            </a:r>
          </a:p>
        </p:txBody>
      </p:sp>
    </p:spTree>
    <p:extLst>
      <p:ext uri="{BB962C8B-B14F-4D97-AF65-F5344CB8AC3E}">
        <p14:creationId xmlns:p14="http://schemas.microsoft.com/office/powerpoint/2010/main" val="3151262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 Disclosures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26841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Woman in a Beige Coat Writing on a Glass Panel Using a Whiteboard Marker">
            <a:extLst>
              <a:ext uri="{FF2B5EF4-FFF2-40B4-BE49-F238E27FC236}">
                <a16:creationId xmlns:a16="http://schemas.microsoft.com/office/drawing/2014/main" id="{00FD4659-74DF-7044-B711-1327AB0A37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709"/>
          <a:stretch/>
        </p:blipFill>
        <p:spPr bwMode="auto">
          <a:xfrm>
            <a:off x="-1" y="-1"/>
            <a:ext cx="5256995" cy="679918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813B2AA-EB4C-114A-91A8-B004D354E5F3}"/>
              </a:ext>
            </a:extLst>
          </p:cNvPr>
          <p:cNvSpPr>
            <a:spLocks noGrp="1"/>
          </p:cNvSpPr>
          <p:nvPr>
            <p:ph type="title"/>
          </p:nvPr>
        </p:nvSpPr>
        <p:spPr>
          <a:xfrm>
            <a:off x="3196474" y="3701710"/>
            <a:ext cx="1767412" cy="761433"/>
          </a:xfrm>
          <a:solidFill>
            <a:schemeClr val="bg1"/>
          </a:solidFill>
        </p:spPr>
        <p:txBody>
          <a:bodyPr>
            <a:normAutofit/>
          </a:bodyPr>
          <a:lstStyle/>
          <a:p>
            <a:r>
              <a:rPr lang="en-US" sz="2400" dirty="0"/>
              <a:t>MBSC Study Outcomes</a:t>
            </a:r>
          </a:p>
        </p:txBody>
      </p:sp>
      <p:sp>
        <p:nvSpPr>
          <p:cNvPr id="9" name="Content Placeholder 2">
            <a:extLst>
              <a:ext uri="{FF2B5EF4-FFF2-40B4-BE49-F238E27FC236}">
                <a16:creationId xmlns:a16="http://schemas.microsoft.com/office/drawing/2014/main" id="{411DDE56-31FA-6343-85E8-8F44C1C4237C}"/>
              </a:ext>
            </a:extLst>
          </p:cNvPr>
          <p:cNvSpPr>
            <a:spLocks noGrp="1"/>
          </p:cNvSpPr>
          <p:nvPr>
            <p:ph idx="4294967295"/>
          </p:nvPr>
        </p:nvSpPr>
        <p:spPr>
          <a:xfrm>
            <a:off x="5763450" y="763134"/>
            <a:ext cx="5380037" cy="5145217"/>
          </a:xfrm>
        </p:spPr>
        <p:txBody>
          <a:bodyPr>
            <a:noAutofit/>
          </a:bodyPr>
          <a:lstStyle/>
          <a:p>
            <a:pPr marL="0" indent="0">
              <a:buNone/>
            </a:pPr>
            <a:r>
              <a:rPr lang="en-US" sz="2400" b="1" dirty="0"/>
              <a:t>Demographics</a:t>
            </a:r>
            <a:endParaRPr lang="en-US" sz="2400" dirty="0"/>
          </a:p>
          <a:p>
            <a:r>
              <a:rPr lang="en-US" sz="2400" dirty="0"/>
              <a:t>56% self-identified as Black race</a:t>
            </a:r>
          </a:p>
          <a:p>
            <a:r>
              <a:rPr lang="en-US" sz="2400" dirty="0"/>
              <a:t>56% reported an income of  &lt;$20K/</a:t>
            </a:r>
            <a:r>
              <a:rPr lang="en-US" sz="2400" dirty="0" err="1"/>
              <a:t>yr</a:t>
            </a:r>
            <a:r>
              <a:rPr lang="en-US" sz="2400" dirty="0"/>
              <a:t> and 22% $20-50K/</a:t>
            </a:r>
            <a:r>
              <a:rPr lang="en-US" sz="2400" dirty="0" err="1"/>
              <a:t>yr</a:t>
            </a:r>
            <a:endParaRPr lang="en-US" sz="2400" dirty="0"/>
          </a:p>
          <a:p>
            <a:pPr marL="457200" lvl="1" indent="0">
              <a:buNone/>
            </a:pPr>
            <a:endParaRPr lang="en-US" dirty="0"/>
          </a:p>
          <a:p>
            <a:pPr marL="0" indent="0">
              <a:buNone/>
            </a:pPr>
            <a:r>
              <a:rPr lang="en-US" sz="2400" b="1" dirty="0"/>
              <a:t>Results</a:t>
            </a:r>
            <a:endParaRPr lang="en-US" sz="2400" dirty="0"/>
          </a:p>
          <a:p>
            <a:r>
              <a:rPr lang="en-US" sz="2400" dirty="0"/>
              <a:t>66% attended 4 or more of the 8 weekly sessions</a:t>
            </a:r>
          </a:p>
          <a:p>
            <a:r>
              <a:rPr lang="en-US" sz="2400" dirty="0"/>
              <a:t>Mean weekly cigarettes was 75 at baseline and 44 at 3 months follow up  </a:t>
            </a:r>
          </a:p>
          <a:p>
            <a:r>
              <a:rPr lang="en-US" sz="2400" dirty="0"/>
              <a:t>No participant continuously quit smoking at 3 months</a:t>
            </a:r>
          </a:p>
        </p:txBody>
      </p:sp>
      <p:sp>
        <p:nvSpPr>
          <p:cNvPr id="11" name="Rectangle 10">
            <a:extLst>
              <a:ext uri="{FF2B5EF4-FFF2-40B4-BE49-F238E27FC236}">
                <a16:creationId xmlns:a16="http://schemas.microsoft.com/office/drawing/2014/main" id="{3A16CE5A-DEBA-CB43-BBCF-78370450D8F2}"/>
              </a:ext>
            </a:extLst>
          </p:cNvPr>
          <p:cNvSpPr/>
          <p:nvPr/>
        </p:nvSpPr>
        <p:spPr>
          <a:xfrm>
            <a:off x="8778239" y="5631353"/>
            <a:ext cx="1754904" cy="276999"/>
          </a:xfrm>
          <a:prstGeom prst="rect">
            <a:avLst/>
          </a:prstGeom>
        </p:spPr>
        <p:txBody>
          <a:bodyPr wrap="none">
            <a:spAutoFit/>
          </a:bodyPr>
          <a:lstStyle/>
          <a:p>
            <a:r>
              <a:rPr lang="en-US" sz="1200" dirty="0"/>
              <a:t>Charlot et al. JACM 2019</a:t>
            </a:r>
          </a:p>
        </p:txBody>
      </p:sp>
    </p:spTree>
    <p:extLst>
      <p:ext uri="{BB962C8B-B14F-4D97-AF65-F5344CB8AC3E}">
        <p14:creationId xmlns:p14="http://schemas.microsoft.com/office/powerpoint/2010/main" val="5287954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lasses on top of a book">
            <a:extLst>
              <a:ext uri="{FF2B5EF4-FFF2-40B4-BE49-F238E27FC236}">
                <a16:creationId xmlns:a16="http://schemas.microsoft.com/office/drawing/2014/main" id="{2AA97AA5-AFAE-4D56-B0CE-7212EA06F673}"/>
              </a:ext>
            </a:extLst>
          </p:cNvPr>
          <p:cNvPicPr>
            <a:picLocks noChangeAspect="1"/>
          </p:cNvPicPr>
          <p:nvPr/>
        </p:nvPicPr>
        <p:blipFill rotWithShape="1">
          <a:blip r:embed="rId3"/>
          <a:srcRect l="7889" r="33221" b="-1"/>
          <a:stretch/>
        </p:blipFill>
        <p:spPr>
          <a:xfrm>
            <a:off x="0" y="0"/>
            <a:ext cx="5627914" cy="6774416"/>
          </a:xfrm>
          <a:prstGeom prst="rect">
            <a:avLst/>
          </a:prstGeom>
        </p:spPr>
      </p:pic>
      <p:sp>
        <p:nvSpPr>
          <p:cNvPr id="2" name="Title 1">
            <a:extLst>
              <a:ext uri="{FF2B5EF4-FFF2-40B4-BE49-F238E27FC236}">
                <a16:creationId xmlns:a16="http://schemas.microsoft.com/office/drawing/2014/main" id="{4813B2AA-EB4C-114A-91A8-B004D354E5F3}"/>
              </a:ext>
            </a:extLst>
          </p:cNvPr>
          <p:cNvSpPr>
            <a:spLocks noGrp="1"/>
          </p:cNvSpPr>
          <p:nvPr>
            <p:ph type="title"/>
          </p:nvPr>
        </p:nvSpPr>
        <p:spPr>
          <a:xfrm>
            <a:off x="1197428" y="3376323"/>
            <a:ext cx="3341915" cy="640506"/>
          </a:xfrm>
          <a:solidFill>
            <a:schemeClr val="tx1">
              <a:alpha val="60000"/>
            </a:schemeClr>
          </a:solidFill>
          <a:ln>
            <a:solidFill>
              <a:schemeClr val="bg1"/>
            </a:solidFill>
          </a:ln>
        </p:spPr>
        <p:txBody>
          <a:bodyPr>
            <a:normAutofit fontScale="90000"/>
          </a:bodyPr>
          <a:lstStyle/>
          <a:p>
            <a:r>
              <a:rPr lang="en-US" sz="2400" dirty="0">
                <a:solidFill>
                  <a:schemeClr val="bg1"/>
                </a:solidFill>
              </a:rPr>
              <a:t>MBSC Participant Feedback</a:t>
            </a:r>
          </a:p>
        </p:txBody>
      </p:sp>
      <p:sp>
        <p:nvSpPr>
          <p:cNvPr id="11" name="Content Placeholder 2">
            <a:extLst>
              <a:ext uri="{FF2B5EF4-FFF2-40B4-BE49-F238E27FC236}">
                <a16:creationId xmlns:a16="http://schemas.microsoft.com/office/drawing/2014/main" id="{102BCFAD-CC50-BF4D-89C2-957425BF2E4F}"/>
              </a:ext>
            </a:extLst>
          </p:cNvPr>
          <p:cNvSpPr>
            <a:spLocks noGrp="1"/>
          </p:cNvSpPr>
          <p:nvPr>
            <p:ph idx="4294967295"/>
          </p:nvPr>
        </p:nvSpPr>
        <p:spPr>
          <a:xfrm>
            <a:off x="6152062" y="764493"/>
            <a:ext cx="5448300" cy="5667375"/>
          </a:xfrm>
        </p:spPr>
        <p:txBody>
          <a:bodyPr anchor="ctr">
            <a:normAutofit fontScale="85000" lnSpcReduction="20000"/>
          </a:bodyPr>
          <a:lstStyle/>
          <a:p>
            <a:r>
              <a:rPr lang="en-US" sz="3100" dirty="0"/>
              <a:t>‘‘</a:t>
            </a:r>
            <a:r>
              <a:rPr lang="en-US" sz="3100" b="1" dirty="0"/>
              <a:t>I just wish it could go on and on</a:t>
            </a:r>
            <a:r>
              <a:rPr lang="en-US" sz="3100" dirty="0"/>
              <a:t>. That’s like us you know, we like the program and we keep coming.’’</a:t>
            </a:r>
          </a:p>
          <a:p>
            <a:pPr marL="0" indent="0">
              <a:buNone/>
            </a:pPr>
            <a:endParaRPr lang="en-US" sz="3100" dirty="0"/>
          </a:p>
          <a:p>
            <a:r>
              <a:rPr lang="en-US" sz="3100" dirty="0"/>
              <a:t>‘‘Yeah it takes me two and half hours to get here…</a:t>
            </a:r>
            <a:r>
              <a:rPr lang="en-US" sz="3100" b="1" dirty="0"/>
              <a:t>I’ve enjoyed every day</a:t>
            </a:r>
            <a:r>
              <a:rPr lang="en-US" sz="3100" dirty="0"/>
              <a:t> I’ve been here.’’</a:t>
            </a:r>
          </a:p>
          <a:p>
            <a:pPr marL="0" indent="0">
              <a:buNone/>
            </a:pPr>
            <a:endParaRPr lang="en-US" sz="3100" dirty="0"/>
          </a:p>
          <a:p>
            <a:r>
              <a:rPr lang="en-US" sz="3100" dirty="0"/>
              <a:t>‘‘…</a:t>
            </a:r>
            <a:r>
              <a:rPr lang="en-US" sz="3100" b="1" dirty="0"/>
              <a:t>nobody in here judged me</a:t>
            </a:r>
            <a:r>
              <a:rPr lang="en-US" sz="3100" dirty="0"/>
              <a:t>, which made me feel good...They encouraged me.’’</a:t>
            </a:r>
          </a:p>
          <a:p>
            <a:pPr marL="0" indent="0">
              <a:buNone/>
            </a:pPr>
            <a:endParaRPr lang="en-US" sz="3100" dirty="0"/>
          </a:p>
          <a:p>
            <a:r>
              <a:rPr lang="en-US" sz="3100" dirty="0"/>
              <a:t>‘‘But we were more mindful, I was mindful of the fact that </a:t>
            </a:r>
            <a:r>
              <a:rPr lang="en-US" sz="3100" b="1" dirty="0"/>
              <a:t>cut down, slow down, sleep more, cut it out, don’t light it</a:t>
            </a:r>
            <a:r>
              <a:rPr lang="en-US" sz="3100" dirty="0"/>
              <a:t>.’’</a:t>
            </a:r>
          </a:p>
          <a:p>
            <a:pPr marL="0" indent="0">
              <a:buNone/>
            </a:pPr>
            <a:endParaRPr lang="en-US" dirty="0"/>
          </a:p>
        </p:txBody>
      </p:sp>
      <p:sp>
        <p:nvSpPr>
          <p:cNvPr id="7" name="Rectangle 6">
            <a:extLst>
              <a:ext uri="{FF2B5EF4-FFF2-40B4-BE49-F238E27FC236}">
                <a16:creationId xmlns:a16="http://schemas.microsoft.com/office/drawing/2014/main" id="{CDEF0575-9F05-C74D-813B-6C1A60B72654}"/>
              </a:ext>
            </a:extLst>
          </p:cNvPr>
          <p:cNvSpPr/>
          <p:nvPr/>
        </p:nvSpPr>
        <p:spPr>
          <a:xfrm>
            <a:off x="8876212" y="5781740"/>
            <a:ext cx="1754904" cy="276999"/>
          </a:xfrm>
          <a:prstGeom prst="rect">
            <a:avLst/>
          </a:prstGeom>
        </p:spPr>
        <p:txBody>
          <a:bodyPr wrap="none">
            <a:spAutoFit/>
          </a:bodyPr>
          <a:lstStyle/>
          <a:p>
            <a:pPr>
              <a:spcAft>
                <a:spcPts val="600"/>
              </a:spcAft>
            </a:pPr>
            <a:r>
              <a:rPr lang="en-US" sz="1200" dirty="0"/>
              <a:t>Charlot et al. JACM 2019</a:t>
            </a:r>
          </a:p>
        </p:txBody>
      </p:sp>
    </p:spTree>
    <p:extLst>
      <p:ext uri="{BB962C8B-B14F-4D97-AF65-F5344CB8AC3E}">
        <p14:creationId xmlns:p14="http://schemas.microsoft.com/office/powerpoint/2010/main" val="25640934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217" y="341811"/>
            <a:ext cx="11611297" cy="548640"/>
          </a:xfrm>
        </p:spPr>
        <p:txBody>
          <a:bodyPr>
            <a:normAutofit fontScale="90000"/>
          </a:bodyPr>
          <a:lstStyle/>
          <a:p>
            <a:pPr algn="ctr"/>
            <a:r>
              <a:rPr lang="en-US" dirty="0"/>
              <a:t>Establishing a Safety Net Hospital Cancer Center</a:t>
            </a:r>
            <a:br>
              <a:rPr lang="en-US" dirty="0"/>
            </a:br>
            <a:r>
              <a:rPr lang="en-US" dirty="0"/>
              <a:t>Patient Advisory Council (PAC) </a:t>
            </a:r>
          </a:p>
        </p:txBody>
      </p:sp>
      <p:sp>
        <p:nvSpPr>
          <p:cNvPr id="4" name="Content Placeholder 2"/>
          <p:cNvSpPr>
            <a:spLocks noGrp="1"/>
          </p:cNvSpPr>
          <p:nvPr>
            <p:ph idx="1"/>
          </p:nvPr>
        </p:nvSpPr>
        <p:spPr>
          <a:xfrm>
            <a:off x="889065" y="1293127"/>
            <a:ext cx="10515600" cy="4351338"/>
          </a:xfrm>
        </p:spPr>
        <p:txBody>
          <a:bodyPr/>
          <a:lstStyle/>
          <a:p>
            <a:r>
              <a:rPr lang="en-US" b="0" dirty="0"/>
              <a:t>Recruited members representative of the patient population at Boston Medical Center</a:t>
            </a:r>
          </a:p>
          <a:p>
            <a:r>
              <a:rPr lang="en-US" b="0" dirty="0"/>
              <a:t>Engaged the PAC as research partners to address racial inequities in clinical trials</a:t>
            </a:r>
          </a:p>
          <a:p>
            <a:r>
              <a:rPr lang="en-US" b="0" dirty="0"/>
              <a:t>Facilitated capacity building through a collaborative partnership:</a:t>
            </a:r>
          </a:p>
          <a:p>
            <a:endParaRPr lang="en-US" dirty="0"/>
          </a:p>
        </p:txBody>
      </p:sp>
      <p:pic>
        <p:nvPicPr>
          <p:cNvPr id="5" name="Picture 4"/>
          <p:cNvPicPr>
            <a:picLocks noChangeAspect="1"/>
          </p:cNvPicPr>
          <p:nvPr/>
        </p:nvPicPr>
        <p:blipFill>
          <a:blip r:embed="rId3"/>
          <a:stretch>
            <a:fillRect/>
          </a:stretch>
        </p:blipFill>
        <p:spPr>
          <a:xfrm>
            <a:off x="1380535" y="4300597"/>
            <a:ext cx="1624697" cy="1056054"/>
          </a:xfrm>
          <a:prstGeom prst="rect">
            <a:avLst/>
          </a:prstGeom>
        </p:spPr>
      </p:pic>
      <p:pic>
        <p:nvPicPr>
          <p:cNvPr id="6" name="Picture 5"/>
          <p:cNvPicPr>
            <a:picLocks noChangeAspect="1"/>
          </p:cNvPicPr>
          <p:nvPr/>
        </p:nvPicPr>
        <p:blipFill>
          <a:blip r:embed="rId4"/>
          <a:stretch>
            <a:fillRect/>
          </a:stretch>
        </p:blipFill>
        <p:spPr>
          <a:xfrm>
            <a:off x="4371805" y="4430486"/>
            <a:ext cx="1775060" cy="796276"/>
          </a:xfrm>
          <a:prstGeom prst="rect">
            <a:avLst/>
          </a:prstGeom>
        </p:spPr>
      </p:pic>
      <p:pic>
        <p:nvPicPr>
          <p:cNvPr id="7" name="Picture 6"/>
          <p:cNvPicPr>
            <a:picLocks noChangeAspect="1"/>
          </p:cNvPicPr>
          <p:nvPr/>
        </p:nvPicPr>
        <p:blipFill>
          <a:blip r:embed="rId5"/>
          <a:stretch>
            <a:fillRect/>
          </a:stretch>
        </p:blipFill>
        <p:spPr>
          <a:xfrm>
            <a:off x="7679783" y="4200896"/>
            <a:ext cx="2650406" cy="1255456"/>
          </a:xfrm>
          <a:prstGeom prst="rect">
            <a:avLst/>
          </a:prstGeom>
        </p:spPr>
      </p:pic>
      <p:sp>
        <p:nvSpPr>
          <p:cNvPr id="8" name="Rectangle 7"/>
          <p:cNvSpPr/>
          <p:nvPr/>
        </p:nvSpPr>
        <p:spPr>
          <a:xfrm>
            <a:off x="1125607" y="5723975"/>
            <a:ext cx="6096000" cy="276999"/>
          </a:xfrm>
          <a:prstGeom prst="rect">
            <a:avLst/>
          </a:prstGeom>
        </p:spPr>
        <p:txBody>
          <a:bodyPr>
            <a:spAutoFit/>
          </a:bodyPr>
          <a:lstStyle/>
          <a:p>
            <a:r>
              <a:rPr lang="en-US" sz="1200" dirty="0"/>
              <a:t>Charlot, et al, Res </a:t>
            </a:r>
            <a:r>
              <a:rPr lang="en-US" sz="1200" dirty="0" err="1"/>
              <a:t>Involv</a:t>
            </a:r>
            <a:r>
              <a:rPr lang="en-US" sz="1200" dirty="0"/>
              <a:t> </a:t>
            </a:r>
            <a:r>
              <a:rPr lang="en-US" sz="1200" dirty="0" err="1"/>
              <a:t>Engagem</a:t>
            </a:r>
            <a:r>
              <a:rPr lang="en-US" sz="1200" dirty="0"/>
              <a:t>, 2021</a:t>
            </a:r>
          </a:p>
        </p:txBody>
      </p:sp>
    </p:spTree>
    <p:extLst>
      <p:ext uri="{BB962C8B-B14F-4D97-AF65-F5344CB8AC3E}">
        <p14:creationId xmlns:p14="http://schemas.microsoft.com/office/powerpoint/2010/main" val="41174509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Establishing the PAC</a:t>
            </a:r>
            <a:endParaRPr lang="en-US" dirty="0"/>
          </a:p>
        </p:txBody>
      </p:sp>
      <p:pic>
        <p:nvPicPr>
          <p:cNvPr id="4" name="Content Placeholder 5">
            <a:extLst>
              <a:ext uri="{FF2B5EF4-FFF2-40B4-BE49-F238E27FC236}">
                <a16:creationId xmlns:a16="http://schemas.microsoft.com/office/drawing/2014/main" id="{34FC9C14-5AE8-B34F-ADED-21C9C85C7429}"/>
              </a:ext>
            </a:extLst>
          </p:cNvPr>
          <p:cNvPicPr>
            <a:picLocks noGrp="1" noChangeAspect="1"/>
          </p:cNvPicPr>
          <p:nvPr>
            <p:ph idx="1"/>
          </p:nvPr>
        </p:nvPicPr>
        <p:blipFill>
          <a:blip r:embed="rId3"/>
          <a:stretch>
            <a:fillRect/>
          </a:stretch>
        </p:blipFill>
        <p:spPr>
          <a:xfrm>
            <a:off x="7217619" y="1351063"/>
            <a:ext cx="4519110" cy="3115274"/>
          </a:xfrm>
          <a:prstGeom prst="rect">
            <a:avLst/>
          </a:prstGeom>
        </p:spPr>
      </p:pic>
      <p:sp>
        <p:nvSpPr>
          <p:cNvPr id="5" name="Rectangle 4"/>
          <p:cNvSpPr/>
          <p:nvPr/>
        </p:nvSpPr>
        <p:spPr>
          <a:xfrm>
            <a:off x="358165" y="1351063"/>
            <a:ext cx="6297277" cy="4524315"/>
          </a:xfrm>
          <a:prstGeom prst="rect">
            <a:avLst/>
          </a:prstGeom>
        </p:spPr>
        <p:txBody>
          <a:bodyPr wrap="square">
            <a:spAutoFit/>
          </a:bodyPr>
          <a:lstStyle/>
          <a:p>
            <a:pPr marL="0" indent="0">
              <a:buNone/>
            </a:pPr>
            <a:r>
              <a:rPr lang="en-US" b="1" dirty="0"/>
              <a:t>Stages of small group development</a:t>
            </a:r>
            <a:r>
              <a:rPr lang="en-US" b="1" dirty="0" smtClean="0"/>
              <a:t>:</a:t>
            </a:r>
          </a:p>
          <a:p>
            <a:pPr marL="0" indent="0">
              <a:buNone/>
            </a:pPr>
            <a:endParaRPr lang="en-US" b="1" dirty="0"/>
          </a:p>
          <a:p>
            <a:r>
              <a:rPr lang="en-US" b="1" dirty="0"/>
              <a:t>Forming</a:t>
            </a:r>
            <a:r>
              <a:rPr lang="en-US" dirty="0"/>
              <a:t>: orientation to the purpose of the group (PCORI guide</a:t>
            </a:r>
            <a:r>
              <a:rPr lang="en-US" dirty="0" smtClean="0"/>
              <a:t>)</a:t>
            </a:r>
          </a:p>
          <a:p>
            <a:endParaRPr lang="en-US" dirty="0"/>
          </a:p>
          <a:p>
            <a:r>
              <a:rPr lang="en-US" b="1" dirty="0"/>
              <a:t>Storming</a:t>
            </a:r>
            <a:r>
              <a:rPr lang="en-US" dirty="0"/>
              <a:t>: establishing trust and comfort with voicing </a:t>
            </a:r>
            <a:r>
              <a:rPr lang="en-US" dirty="0" smtClean="0"/>
              <a:t>opinions</a:t>
            </a:r>
          </a:p>
          <a:p>
            <a:endParaRPr lang="en-US" dirty="0"/>
          </a:p>
          <a:p>
            <a:r>
              <a:rPr lang="en-US" b="1" dirty="0"/>
              <a:t>Norming</a:t>
            </a:r>
            <a:r>
              <a:rPr lang="en-US" dirty="0"/>
              <a:t>: establishing mutual goals (modified </a:t>
            </a:r>
            <a:r>
              <a:rPr lang="en-US" dirty="0" err="1"/>
              <a:t>Charette</a:t>
            </a:r>
            <a:r>
              <a:rPr lang="en-US" dirty="0" smtClean="0"/>
              <a:t>)</a:t>
            </a:r>
          </a:p>
          <a:p>
            <a:endParaRPr lang="en-US" dirty="0"/>
          </a:p>
          <a:p>
            <a:r>
              <a:rPr lang="en-US" b="1" dirty="0"/>
              <a:t>Action Planning</a:t>
            </a:r>
            <a:endParaRPr lang="en-US" b="1" dirty="0"/>
          </a:p>
        </p:txBody>
      </p:sp>
      <p:sp>
        <p:nvSpPr>
          <p:cNvPr id="6" name="Rectangle 5"/>
          <p:cNvSpPr/>
          <p:nvPr/>
        </p:nvSpPr>
        <p:spPr>
          <a:xfrm>
            <a:off x="1253925" y="6280492"/>
            <a:ext cx="6096000" cy="276999"/>
          </a:xfrm>
          <a:prstGeom prst="rect">
            <a:avLst/>
          </a:prstGeom>
        </p:spPr>
        <p:txBody>
          <a:bodyPr>
            <a:spAutoFit/>
          </a:bodyPr>
          <a:lstStyle/>
          <a:p>
            <a:r>
              <a:rPr lang="en-US" sz="1200" dirty="0"/>
              <a:t>Tuckman BW, Jensen MAC Group &amp; Organization Management. 1977 </a:t>
            </a:r>
            <a:endParaRPr lang="en-US" sz="1200" dirty="0"/>
          </a:p>
        </p:txBody>
      </p:sp>
    </p:spTree>
    <p:extLst>
      <p:ext uri="{BB962C8B-B14F-4D97-AF65-F5344CB8AC3E}">
        <p14:creationId xmlns:p14="http://schemas.microsoft.com/office/powerpoint/2010/main" val="14575197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589" y="558272"/>
            <a:ext cx="10515600" cy="548640"/>
          </a:xfrm>
        </p:spPr>
        <p:txBody>
          <a:bodyPr>
            <a:normAutofit fontScale="90000"/>
          </a:bodyPr>
          <a:lstStyle/>
          <a:p>
            <a:pPr algn="ctr"/>
            <a:r>
              <a:rPr lang="en-US" dirty="0"/>
              <a:t>PAC </a:t>
            </a:r>
            <a:r>
              <a:rPr lang="en-US" dirty="0" smtClean="0"/>
              <a:t>Process: Framework for Planned Change</a:t>
            </a:r>
            <a:endParaRPr lang="en-US" dirty="0"/>
          </a:p>
        </p:txBody>
      </p:sp>
      <p:sp>
        <p:nvSpPr>
          <p:cNvPr id="6" name="Content Placeholder 2"/>
          <p:cNvSpPr txBox="1">
            <a:spLocks/>
          </p:cNvSpPr>
          <p:nvPr/>
        </p:nvSpPr>
        <p:spPr>
          <a:xfrm>
            <a:off x="591589" y="1516285"/>
            <a:ext cx="5022133" cy="40140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b="1" i="0" kern="1200" baseline="0">
                <a:solidFill>
                  <a:schemeClr val="tx1"/>
                </a:solidFill>
                <a:latin typeface="Calibri" panose="020F050202020403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baseline="0">
                <a:solidFill>
                  <a:schemeClr val="tx1"/>
                </a:solidFill>
                <a:latin typeface="Whitney Semibold" pitchFamily="2" charset="77"/>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Whitney Semibold"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Whitney Semibold" pitchFamily="2" charset="77"/>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Whitney Semibold"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pPr marL="0" indent="0" fontAlgn="auto">
              <a:spcAft>
                <a:spcPts val="0"/>
              </a:spcAft>
              <a:buFont typeface="Arial" panose="020B0604020202020204" pitchFamily="34" charset="0"/>
              <a:buNone/>
            </a:pPr>
            <a:endParaRPr lang="en-US" dirty="0"/>
          </a:p>
        </p:txBody>
      </p:sp>
      <p:graphicFrame>
        <p:nvGraphicFramePr>
          <p:cNvPr id="7" name="Content Placeholder 3"/>
          <p:cNvGraphicFramePr>
            <a:graphicFrameLocks/>
          </p:cNvGraphicFramePr>
          <p:nvPr>
            <p:extLst>
              <p:ext uri="{D42A27DB-BD31-4B8C-83A1-F6EECF244321}">
                <p14:modId xmlns:p14="http://schemas.microsoft.com/office/powerpoint/2010/main" val="3154804372"/>
              </p:ext>
            </p:extLst>
          </p:nvPr>
        </p:nvGraphicFramePr>
        <p:xfrm>
          <a:off x="2010420" y="1278527"/>
          <a:ext cx="8211589" cy="44895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ounded Rectangle 7"/>
          <p:cNvSpPr/>
          <p:nvPr/>
        </p:nvSpPr>
        <p:spPr>
          <a:xfrm>
            <a:off x="5155319" y="3146107"/>
            <a:ext cx="1921790" cy="825937"/>
          </a:xfrm>
          <a:prstGeom prst="roundRect">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b="1" dirty="0"/>
              <a:t>Capacity</a:t>
            </a:r>
          </a:p>
          <a:p>
            <a:pPr algn="ctr"/>
            <a:r>
              <a:rPr lang="en-US" sz="2000" b="1" dirty="0"/>
              <a:t>Building &amp; Empowerment</a:t>
            </a:r>
          </a:p>
        </p:txBody>
      </p:sp>
      <p:sp>
        <p:nvSpPr>
          <p:cNvPr id="9" name="TextBox 8"/>
          <p:cNvSpPr txBox="1"/>
          <p:nvPr/>
        </p:nvSpPr>
        <p:spPr>
          <a:xfrm>
            <a:off x="5155319" y="2323574"/>
            <a:ext cx="1615441"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i="1" dirty="0"/>
              <a:t>Process Evaluation</a:t>
            </a:r>
          </a:p>
        </p:txBody>
      </p:sp>
      <p:sp>
        <p:nvSpPr>
          <p:cNvPr id="10" name="TextBox 9"/>
          <p:cNvSpPr txBox="1"/>
          <p:nvPr/>
        </p:nvSpPr>
        <p:spPr>
          <a:xfrm>
            <a:off x="5308493" y="4209802"/>
            <a:ext cx="1615441"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i="1" dirty="0"/>
              <a:t>Process Evaluation</a:t>
            </a:r>
          </a:p>
        </p:txBody>
      </p:sp>
      <p:sp>
        <p:nvSpPr>
          <p:cNvPr id="11" name="TextBox 10">
            <a:extLst>
              <a:ext uri="{FF2B5EF4-FFF2-40B4-BE49-F238E27FC236}">
                <a16:creationId xmlns:a16="http://schemas.microsoft.com/office/drawing/2014/main" id="{F65E5CDA-0A4D-994F-97C1-D6D859AA7A74}"/>
              </a:ext>
            </a:extLst>
          </p:cNvPr>
          <p:cNvSpPr txBox="1"/>
          <p:nvPr/>
        </p:nvSpPr>
        <p:spPr>
          <a:xfrm>
            <a:off x="947058" y="5893375"/>
            <a:ext cx="7211262" cy="461665"/>
          </a:xfrm>
          <a:prstGeom prst="rect">
            <a:avLst/>
          </a:prstGeom>
          <a:noFill/>
        </p:spPr>
        <p:txBody>
          <a:bodyPr wrap="square" rtlCol="0">
            <a:spAutoFit/>
          </a:bodyPr>
          <a:lstStyle/>
          <a:p>
            <a:r>
              <a:rPr lang="en-US" sz="1200" dirty="0" smtClean="0"/>
              <a:t>MP </a:t>
            </a:r>
            <a:r>
              <a:rPr lang="en-US" sz="1200" dirty="0"/>
              <a:t>579: Framework for Planned Change (2015), courtesy of Linda Sprague Martinez</a:t>
            </a:r>
          </a:p>
          <a:p>
            <a:r>
              <a:rPr lang="en-US" sz="1200" dirty="0" err="1"/>
              <a:t>Charlot</a:t>
            </a:r>
            <a:r>
              <a:rPr lang="en-US" sz="1200" dirty="0"/>
              <a:t> et al, Res </a:t>
            </a:r>
            <a:r>
              <a:rPr lang="en-US" sz="1200" dirty="0" err="1"/>
              <a:t>Involv</a:t>
            </a:r>
            <a:r>
              <a:rPr lang="en-US" sz="1200" dirty="0"/>
              <a:t> </a:t>
            </a:r>
            <a:r>
              <a:rPr lang="en-US" sz="1200" dirty="0" err="1"/>
              <a:t>Engagem</a:t>
            </a:r>
            <a:r>
              <a:rPr lang="en-US" sz="1200" dirty="0"/>
              <a:t>, 2021</a:t>
            </a:r>
          </a:p>
        </p:txBody>
      </p:sp>
    </p:spTree>
    <p:extLst>
      <p:ext uri="{BB962C8B-B14F-4D97-AF65-F5344CB8AC3E}">
        <p14:creationId xmlns:p14="http://schemas.microsoft.com/office/powerpoint/2010/main" val="1827784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PAC VMOSA </a:t>
            </a:r>
          </a:p>
        </p:txBody>
      </p:sp>
      <p:sp>
        <p:nvSpPr>
          <p:cNvPr id="4" name="Content Placeholder 2"/>
          <p:cNvSpPr>
            <a:spLocks noGrp="1"/>
          </p:cNvSpPr>
          <p:nvPr>
            <p:ph idx="1"/>
          </p:nvPr>
        </p:nvSpPr>
        <p:spPr>
          <a:xfrm>
            <a:off x="221475" y="1313996"/>
            <a:ext cx="10515600" cy="4351338"/>
          </a:xfrm>
        </p:spPr>
        <p:txBody>
          <a:bodyPr>
            <a:normAutofit fontScale="70000" lnSpcReduction="20000"/>
          </a:bodyPr>
          <a:lstStyle/>
          <a:p>
            <a:pPr marL="0" indent="0">
              <a:buNone/>
            </a:pPr>
            <a:r>
              <a:rPr lang="en-US" u="sng" dirty="0">
                <a:solidFill>
                  <a:srgbClr val="4B9CD3"/>
                </a:solidFill>
              </a:rPr>
              <a:t>Vision</a:t>
            </a:r>
          </a:p>
          <a:p>
            <a:pPr marL="0" indent="0">
              <a:buNone/>
            </a:pPr>
            <a:r>
              <a:rPr lang="en-US" dirty="0"/>
              <a:t>Empowered patients in relationship with empathetic providers</a:t>
            </a:r>
            <a:endParaRPr lang="en-US" dirty="0">
              <a:solidFill>
                <a:schemeClr val="tx2">
                  <a:lumMod val="75000"/>
                  <a:lumOff val="25000"/>
                </a:schemeClr>
              </a:solidFill>
            </a:endParaRPr>
          </a:p>
          <a:p>
            <a:pPr marL="0" indent="0">
              <a:buNone/>
            </a:pPr>
            <a:r>
              <a:rPr lang="en-US" u="sng" dirty="0">
                <a:solidFill>
                  <a:srgbClr val="4B9CD3"/>
                </a:solidFill>
              </a:rPr>
              <a:t>Mission</a:t>
            </a:r>
          </a:p>
          <a:p>
            <a:pPr marL="0" indent="0">
              <a:buNone/>
            </a:pPr>
            <a:r>
              <a:rPr lang="en-US" dirty="0"/>
              <a:t>Advocating for patients to be in charge of their cancer care, supported by their doctor</a:t>
            </a:r>
          </a:p>
          <a:p>
            <a:pPr marL="0" indent="0">
              <a:buNone/>
            </a:pPr>
            <a:r>
              <a:rPr lang="en-US" u="sng" dirty="0">
                <a:solidFill>
                  <a:srgbClr val="4B9CD3"/>
                </a:solidFill>
              </a:rPr>
              <a:t>Objective</a:t>
            </a:r>
          </a:p>
          <a:p>
            <a:pPr marL="0" indent="0">
              <a:buNone/>
            </a:pPr>
            <a:r>
              <a:rPr lang="en-US" dirty="0"/>
              <a:t>Understand the relationship between cancer survivors and family members/caregivers with their providers</a:t>
            </a:r>
          </a:p>
          <a:p>
            <a:pPr marL="0" indent="0">
              <a:buNone/>
            </a:pPr>
            <a:r>
              <a:rPr lang="en-US" u="sng" dirty="0">
                <a:solidFill>
                  <a:srgbClr val="4B9CD3"/>
                </a:solidFill>
              </a:rPr>
              <a:t>Strategy</a:t>
            </a:r>
          </a:p>
          <a:p>
            <a:pPr marL="0" indent="0">
              <a:buNone/>
            </a:pPr>
            <a:r>
              <a:rPr lang="en-US" dirty="0"/>
              <a:t>Survey patients/caregivers/family members at the cancer care clinic</a:t>
            </a:r>
          </a:p>
          <a:p>
            <a:pPr marL="0" indent="0">
              <a:buNone/>
            </a:pPr>
            <a:r>
              <a:rPr lang="en-US" u="sng" dirty="0">
                <a:solidFill>
                  <a:srgbClr val="4B9CD3"/>
                </a:solidFill>
              </a:rPr>
              <a:t>Action Plan </a:t>
            </a:r>
          </a:p>
          <a:p>
            <a:pPr marL="0" indent="0">
              <a:buNone/>
            </a:pPr>
            <a:r>
              <a:rPr lang="en-US" dirty="0"/>
              <a:t>Patient/caregiver led communication training for providers</a:t>
            </a:r>
          </a:p>
        </p:txBody>
      </p:sp>
      <p:sp>
        <p:nvSpPr>
          <p:cNvPr id="5" name="TextBox 4">
            <a:extLst>
              <a:ext uri="{FF2B5EF4-FFF2-40B4-BE49-F238E27FC236}">
                <a16:creationId xmlns:a16="http://schemas.microsoft.com/office/drawing/2014/main" id="{BE4F4262-77A9-E448-A0B1-A367561090EB}"/>
              </a:ext>
            </a:extLst>
          </p:cNvPr>
          <p:cNvSpPr txBox="1"/>
          <p:nvPr/>
        </p:nvSpPr>
        <p:spPr>
          <a:xfrm>
            <a:off x="947058" y="5893375"/>
            <a:ext cx="7211262" cy="276999"/>
          </a:xfrm>
          <a:prstGeom prst="rect">
            <a:avLst/>
          </a:prstGeom>
          <a:noFill/>
        </p:spPr>
        <p:txBody>
          <a:bodyPr wrap="square" rtlCol="0">
            <a:spAutoFit/>
          </a:bodyPr>
          <a:lstStyle/>
          <a:p>
            <a:r>
              <a:rPr lang="en-US" sz="1200" dirty="0" err="1"/>
              <a:t>Charlot</a:t>
            </a:r>
            <a:r>
              <a:rPr lang="en-US" sz="1200" dirty="0"/>
              <a:t> et al, Res </a:t>
            </a:r>
            <a:r>
              <a:rPr lang="en-US" sz="1200" dirty="0" err="1"/>
              <a:t>Involv</a:t>
            </a:r>
            <a:r>
              <a:rPr lang="en-US" sz="1200" dirty="0"/>
              <a:t> </a:t>
            </a:r>
            <a:r>
              <a:rPr lang="en-US" sz="1200" dirty="0" err="1"/>
              <a:t>Engagem</a:t>
            </a:r>
            <a:r>
              <a:rPr lang="en-US" sz="1200" dirty="0"/>
              <a:t>, 2021</a:t>
            </a:r>
          </a:p>
        </p:txBody>
      </p:sp>
    </p:spTree>
    <p:extLst>
      <p:ext uri="{BB962C8B-B14F-4D97-AF65-F5344CB8AC3E}">
        <p14:creationId xmlns:p14="http://schemas.microsoft.com/office/powerpoint/2010/main" val="1048798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PAC Conducted Survey Demographics </a:t>
            </a:r>
          </a:p>
        </p:txBody>
      </p:sp>
      <p:graphicFrame>
        <p:nvGraphicFramePr>
          <p:cNvPr id="4" name="Content Placeholder 5">
            <a:extLst>
              <a:ext uri="{FF2B5EF4-FFF2-40B4-BE49-F238E27FC236}">
                <a16:creationId xmlns:a16="http://schemas.microsoft.com/office/drawing/2014/main" id="{A532E1CB-84D7-5D41-82BB-F9912C433EA3}"/>
              </a:ext>
            </a:extLst>
          </p:cNvPr>
          <p:cNvGraphicFramePr>
            <a:graphicFrameLocks noGrp="1"/>
          </p:cNvGraphicFramePr>
          <p:nvPr>
            <p:ph idx="1"/>
            <p:extLst>
              <p:ext uri="{D42A27DB-BD31-4B8C-83A1-F6EECF244321}">
                <p14:modId xmlns:p14="http://schemas.microsoft.com/office/powerpoint/2010/main" val="1970796115"/>
              </p:ext>
            </p:extLst>
          </p:nvPr>
        </p:nvGraphicFramePr>
        <p:xfrm>
          <a:off x="1639333" y="1432560"/>
          <a:ext cx="8360229"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7FAA3BC9-5C53-C642-962F-0CBC29C20F41}"/>
              </a:ext>
            </a:extLst>
          </p:cNvPr>
          <p:cNvSpPr txBox="1"/>
          <p:nvPr/>
        </p:nvSpPr>
        <p:spPr>
          <a:xfrm>
            <a:off x="903097" y="6309360"/>
            <a:ext cx="7211262" cy="276999"/>
          </a:xfrm>
          <a:prstGeom prst="rect">
            <a:avLst/>
          </a:prstGeom>
          <a:noFill/>
        </p:spPr>
        <p:txBody>
          <a:bodyPr wrap="square" rtlCol="0">
            <a:spAutoFit/>
          </a:bodyPr>
          <a:lstStyle/>
          <a:p>
            <a:r>
              <a:rPr lang="en-US" sz="1200" dirty="0"/>
              <a:t>Results presented to Boston Medical Center Cancer Care Center Leadership (Manuscript in progress)</a:t>
            </a:r>
          </a:p>
        </p:txBody>
      </p:sp>
    </p:spTree>
    <p:extLst>
      <p:ext uri="{BB962C8B-B14F-4D97-AF65-F5344CB8AC3E}">
        <p14:creationId xmlns:p14="http://schemas.microsoft.com/office/powerpoint/2010/main" val="5736079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Patient Engaged Research Lessons Learned</a:t>
            </a:r>
          </a:p>
        </p:txBody>
      </p:sp>
      <p:sp>
        <p:nvSpPr>
          <p:cNvPr id="4" name="Content Placeholder 2"/>
          <p:cNvSpPr>
            <a:spLocks noGrp="1"/>
          </p:cNvSpPr>
          <p:nvPr>
            <p:ph idx="1"/>
          </p:nvPr>
        </p:nvSpPr>
        <p:spPr>
          <a:xfrm>
            <a:off x="341218" y="1542597"/>
            <a:ext cx="10515600" cy="4351338"/>
          </a:xfrm>
        </p:spPr>
        <p:txBody>
          <a:bodyPr>
            <a:normAutofit/>
          </a:bodyPr>
          <a:lstStyle/>
          <a:p>
            <a:r>
              <a:rPr lang="en-US" b="0" dirty="0"/>
              <a:t>Requires time </a:t>
            </a:r>
          </a:p>
          <a:p>
            <a:pPr lvl="1"/>
            <a:r>
              <a:rPr lang="en-US" b="0" dirty="0"/>
              <a:t>Trust</a:t>
            </a:r>
          </a:p>
          <a:p>
            <a:pPr lvl="1"/>
            <a:r>
              <a:rPr lang="en-US" b="0" dirty="0"/>
              <a:t>Readiness to engage</a:t>
            </a:r>
          </a:p>
          <a:p>
            <a:r>
              <a:rPr lang="en-US" b="0" dirty="0"/>
              <a:t>Methodological rigor </a:t>
            </a:r>
          </a:p>
          <a:p>
            <a:pPr lvl="1"/>
            <a:r>
              <a:rPr lang="en-US" b="0" dirty="0"/>
              <a:t>Guided by theory</a:t>
            </a:r>
          </a:p>
          <a:p>
            <a:pPr lvl="1"/>
            <a:r>
              <a:rPr lang="en-US" b="0" dirty="0"/>
              <a:t>Application of frameworks</a:t>
            </a:r>
          </a:p>
          <a:p>
            <a:r>
              <a:rPr lang="en-US" b="0" dirty="0"/>
              <a:t>Co-learning &amp; power sharing</a:t>
            </a:r>
            <a:endParaRPr lang="en-US" dirty="0"/>
          </a:p>
        </p:txBody>
      </p:sp>
      <p:pic>
        <p:nvPicPr>
          <p:cNvPr id="5" name="Content Placeholder 9">
            <a:extLst>
              <a:ext uri="{FF2B5EF4-FFF2-40B4-BE49-F238E27FC236}">
                <a16:creationId xmlns:a16="http://schemas.microsoft.com/office/drawing/2014/main" id="{E3AD7272-73F8-F448-B9CC-3529E839F00D}"/>
              </a:ext>
            </a:extLst>
          </p:cNvPr>
          <p:cNvPicPr>
            <a:picLocks noChangeAspect="1"/>
          </p:cNvPicPr>
          <p:nvPr/>
        </p:nvPicPr>
        <p:blipFill>
          <a:blip r:embed="rId3"/>
          <a:stretch>
            <a:fillRect/>
          </a:stretch>
        </p:blipFill>
        <p:spPr>
          <a:xfrm>
            <a:off x="7968342" y="1200597"/>
            <a:ext cx="3228809" cy="4844426"/>
          </a:xfrm>
          <a:prstGeom prst="rect">
            <a:avLst/>
          </a:prstGeom>
        </p:spPr>
      </p:pic>
      <p:sp>
        <p:nvSpPr>
          <p:cNvPr id="6" name="TextBox 5"/>
          <p:cNvSpPr txBox="1"/>
          <p:nvPr/>
        </p:nvSpPr>
        <p:spPr>
          <a:xfrm>
            <a:off x="1306286" y="6045023"/>
            <a:ext cx="5442857" cy="461665"/>
          </a:xfrm>
          <a:prstGeom prst="rect">
            <a:avLst/>
          </a:prstGeom>
          <a:noFill/>
        </p:spPr>
        <p:txBody>
          <a:bodyPr wrap="square" rtlCol="0">
            <a:spAutoFit/>
          </a:bodyPr>
          <a:lstStyle/>
          <a:p>
            <a:r>
              <a:rPr lang="en-US" sz="1200" dirty="0" err="1"/>
              <a:t>Charlot</a:t>
            </a:r>
            <a:r>
              <a:rPr lang="en-US" sz="1200" dirty="0"/>
              <a:t> et al, Res </a:t>
            </a:r>
            <a:r>
              <a:rPr lang="en-US" sz="1200" dirty="0" err="1"/>
              <a:t>Involv</a:t>
            </a:r>
            <a:r>
              <a:rPr lang="en-US" sz="1200" dirty="0"/>
              <a:t> </a:t>
            </a:r>
            <a:r>
              <a:rPr lang="en-US" sz="1200" dirty="0" err="1"/>
              <a:t>Engagem</a:t>
            </a:r>
            <a:r>
              <a:rPr lang="en-US" sz="1200" dirty="0"/>
              <a:t>, 2021</a:t>
            </a:r>
          </a:p>
          <a:p>
            <a:r>
              <a:rPr lang="en-US" sz="1200" dirty="0"/>
              <a:t>Carolan K, Charlot M, et al. Transl Behav Med, 2020</a:t>
            </a:r>
          </a:p>
        </p:txBody>
      </p:sp>
    </p:spTree>
    <p:extLst>
      <p:ext uri="{BB962C8B-B14F-4D97-AF65-F5344CB8AC3E}">
        <p14:creationId xmlns:p14="http://schemas.microsoft.com/office/powerpoint/2010/main" val="23246606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5798"/>
            <a:ext cx="10515600" cy="1325563"/>
          </a:xfrm>
        </p:spPr>
        <p:txBody>
          <a:bodyPr/>
          <a:lstStyle/>
          <a:p>
            <a:pPr algn="ctr"/>
            <a:r>
              <a:rPr lang="en-US" dirty="0"/>
              <a:t>Patient Engaged Research: Triumphs &amp; Challenges</a:t>
            </a:r>
          </a:p>
        </p:txBody>
      </p:sp>
      <p:sp>
        <p:nvSpPr>
          <p:cNvPr id="3" name="Content Placeholder 2"/>
          <p:cNvSpPr>
            <a:spLocks noGrp="1"/>
          </p:cNvSpPr>
          <p:nvPr>
            <p:ph idx="1"/>
          </p:nvPr>
        </p:nvSpPr>
        <p:spPr>
          <a:xfrm>
            <a:off x="838200" y="1521361"/>
            <a:ext cx="10515600" cy="4351338"/>
          </a:xfrm>
        </p:spPr>
        <p:txBody>
          <a:bodyPr/>
          <a:lstStyle/>
          <a:p>
            <a:r>
              <a:rPr lang="en-US" b="0" dirty="0"/>
              <a:t>PAC member presentation at 2018 American Public Health Association annual meeting</a:t>
            </a:r>
          </a:p>
          <a:p>
            <a:r>
              <a:rPr lang="en-US" b="0" dirty="0"/>
              <a:t>Sustainability </a:t>
            </a:r>
          </a:p>
          <a:p>
            <a:r>
              <a:rPr lang="en-US" b="0" dirty="0"/>
              <a:t>Variable readiness to engage </a:t>
            </a:r>
          </a:p>
          <a:p>
            <a:r>
              <a:rPr lang="en-US" b="0" dirty="0"/>
              <a:t>Scholarship</a:t>
            </a:r>
          </a:p>
          <a:p>
            <a:pPr marL="0" indent="0">
              <a:buNone/>
            </a:pPr>
            <a:endParaRPr lang="en-US" dirty="0"/>
          </a:p>
        </p:txBody>
      </p:sp>
    </p:spTree>
    <p:extLst>
      <p:ext uri="{BB962C8B-B14F-4D97-AF65-F5344CB8AC3E}">
        <p14:creationId xmlns:p14="http://schemas.microsoft.com/office/powerpoint/2010/main" val="38616630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Current Initiatives </a:t>
            </a:r>
          </a:p>
        </p:txBody>
      </p:sp>
      <p:pic>
        <p:nvPicPr>
          <p:cNvPr id="3" name="Picture 2" descr="People in the desert">
            <a:extLst>
              <a:ext uri="{FF2B5EF4-FFF2-40B4-BE49-F238E27FC236}">
                <a16:creationId xmlns:a16="http://schemas.microsoft.com/office/drawing/2014/main" id="{8FF096C2-A285-3E40-8CFB-94FB6FEC4038}"/>
              </a:ext>
            </a:extLst>
          </p:cNvPr>
          <p:cNvPicPr>
            <a:picLocks noChangeAspect="1"/>
          </p:cNvPicPr>
          <p:nvPr/>
        </p:nvPicPr>
        <p:blipFill rotWithShape="1">
          <a:blip r:embed="rId3"/>
          <a:srcRect l="16027" r="17224" b="2"/>
          <a:stretch/>
        </p:blipFill>
        <p:spPr>
          <a:xfrm>
            <a:off x="3015567" y="1317282"/>
            <a:ext cx="5166900" cy="5166900"/>
          </a:xfrm>
          <a:custGeom>
            <a:avLst/>
            <a:gdLst/>
            <a:ahLst/>
            <a:cxnLst/>
            <a:rect l="l" t="t" r="r" b="b"/>
            <a:pathLst>
              <a:path w="5768526" h="5768526">
                <a:moveTo>
                  <a:pt x="2884263" y="0"/>
                </a:moveTo>
                <a:cubicBezTo>
                  <a:pt x="4477197" y="0"/>
                  <a:pt x="5768526" y="1291329"/>
                  <a:pt x="5768526" y="2884263"/>
                </a:cubicBezTo>
                <a:cubicBezTo>
                  <a:pt x="5768526" y="4477197"/>
                  <a:pt x="4477197" y="5768526"/>
                  <a:pt x="2884263" y="5768526"/>
                </a:cubicBezTo>
                <a:cubicBezTo>
                  <a:pt x="1291329" y="5768526"/>
                  <a:pt x="0" y="4477197"/>
                  <a:pt x="0" y="2884263"/>
                </a:cubicBezTo>
                <a:cubicBezTo>
                  <a:pt x="0" y="1291329"/>
                  <a:pt x="1291329" y="0"/>
                  <a:pt x="2884263" y="0"/>
                </a:cubicBezTo>
                <a:close/>
              </a:path>
            </a:pathLst>
          </a:custGeom>
        </p:spPr>
      </p:pic>
    </p:spTree>
    <p:extLst>
      <p:ext uri="{BB962C8B-B14F-4D97-AF65-F5344CB8AC3E}">
        <p14:creationId xmlns:p14="http://schemas.microsoft.com/office/powerpoint/2010/main" val="2466444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4429" y="573901"/>
            <a:ext cx="10515600" cy="548640"/>
          </a:xfrm>
        </p:spPr>
        <p:txBody>
          <a:bodyPr>
            <a:normAutofit fontScale="90000"/>
          </a:bodyPr>
          <a:lstStyle/>
          <a:p>
            <a:pPr algn="ctr"/>
            <a:r>
              <a:rPr lang="en-US" dirty="0"/>
              <a:t>Celebrating </a:t>
            </a:r>
            <a:r>
              <a:rPr lang="en-US" dirty="0" smtClean="0"/>
              <a:t>African American Heritage and Women’s </a:t>
            </a:r>
            <a:r>
              <a:rPr lang="en-US" dirty="0"/>
              <a:t>History </a:t>
            </a:r>
            <a:r>
              <a:rPr lang="en-US" dirty="0" smtClean="0"/>
              <a:t>Months as a Pathway to Health Justice</a:t>
            </a:r>
            <a:r>
              <a:rPr lang="en-US" dirty="0"/>
              <a:t/>
            </a:r>
            <a:br>
              <a:rPr lang="en-US" dirty="0"/>
            </a:br>
            <a:endParaRPr lang="en-US" dirty="0"/>
          </a:p>
        </p:txBody>
      </p:sp>
      <p:pic>
        <p:nvPicPr>
          <p:cNvPr id="5" name="Picture 10" descr="Image result for black history month imag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0475" y="1206410"/>
            <a:ext cx="4009554" cy="18840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8" descr="Image result for Audre Lord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82501" y="3352382"/>
            <a:ext cx="4614081" cy="307526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89483" y="1206410"/>
            <a:ext cx="7620991" cy="2062103"/>
          </a:xfrm>
          <a:prstGeom prst="rect">
            <a:avLst/>
          </a:prstGeom>
        </p:spPr>
        <p:txBody>
          <a:bodyPr wrap="square">
            <a:spAutoFit/>
          </a:bodyPr>
          <a:lstStyle/>
          <a:p>
            <a:pPr marL="0" indent="0">
              <a:buNone/>
            </a:pPr>
            <a:r>
              <a:rPr lang="en-US" sz="2000" dirty="0"/>
              <a:t>“If one really wishes to know how </a:t>
            </a:r>
            <a:r>
              <a:rPr lang="en-US" sz="2000" b="1" dirty="0">
                <a:solidFill>
                  <a:schemeClr val="accent1"/>
                </a:solidFill>
              </a:rPr>
              <a:t>justice </a:t>
            </a:r>
            <a:r>
              <a:rPr lang="en-US" sz="2000" dirty="0"/>
              <a:t>is administered in a country, one does not question the policemen, the lawyers, the judges, or the protected members of the middle class. One goes to the unprotected—those, precisely, who need the law’s protection most!—and listens to their testimony.”</a:t>
            </a:r>
          </a:p>
          <a:p>
            <a:pPr marL="0" indent="0" algn="ctr">
              <a:buNone/>
            </a:pPr>
            <a:r>
              <a:rPr lang="en-US" sz="1400" dirty="0"/>
              <a:t> -James Baldwin from “No Name in the Street”</a:t>
            </a:r>
          </a:p>
          <a:p>
            <a:endParaRPr lang="en-US" sz="1400" dirty="0"/>
          </a:p>
        </p:txBody>
      </p:sp>
      <p:pic>
        <p:nvPicPr>
          <p:cNvPr id="1026" name="Picture 2" descr="women-history-mon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6123" y="3268513"/>
            <a:ext cx="2769457" cy="2769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34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189" y="548640"/>
            <a:ext cx="11069708" cy="548640"/>
          </a:xfrm>
        </p:spPr>
        <p:txBody>
          <a:bodyPr>
            <a:normAutofit fontScale="90000"/>
          </a:bodyPr>
          <a:lstStyle/>
          <a:p>
            <a:pPr algn="ctr"/>
            <a:r>
              <a:rPr lang="en-US" dirty="0"/>
              <a:t>Equity in Clinical Trials Initiative</a:t>
            </a:r>
          </a:p>
        </p:txBody>
      </p:sp>
      <p:graphicFrame>
        <p:nvGraphicFramePr>
          <p:cNvPr id="6" name="Content Placeholder 5"/>
          <p:cNvGraphicFramePr>
            <a:graphicFrameLocks noGrp="1"/>
          </p:cNvGraphicFramePr>
          <p:nvPr>
            <p:ph sz="quarter" idx="4294967295"/>
            <p:extLst>
              <p:ext uri="{D42A27DB-BD31-4B8C-83A1-F6EECF244321}">
                <p14:modId xmlns:p14="http://schemas.microsoft.com/office/powerpoint/2010/main" val="2204832520"/>
              </p:ext>
            </p:extLst>
          </p:nvPr>
        </p:nvGraphicFramePr>
        <p:xfrm>
          <a:off x="536097" y="1533289"/>
          <a:ext cx="10972800"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93416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5 Black Women with Breast Cancer Find Strength After Their Diagnosis | SELF">
            <a:extLst>
              <a:ext uri="{FF2B5EF4-FFF2-40B4-BE49-F238E27FC236}">
                <a16:creationId xmlns:a16="http://schemas.microsoft.com/office/drawing/2014/main" id="{C073A461-7DB3-2C49-98AF-C7D90E12B6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44" t="29199" r="8984"/>
          <a:stretch/>
        </p:blipFill>
        <p:spPr bwMode="auto">
          <a:xfrm>
            <a:off x="3877098" y="2332968"/>
            <a:ext cx="7454932" cy="29357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813B2AA-EB4C-114A-91A8-B004D354E5F3}"/>
              </a:ext>
            </a:extLst>
          </p:cNvPr>
          <p:cNvSpPr>
            <a:spLocks noGrp="1"/>
          </p:cNvSpPr>
          <p:nvPr>
            <p:ph type="title"/>
          </p:nvPr>
        </p:nvSpPr>
        <p:spPr>
          <a:xfrm>
            <a:off x="337458" y="152945"/>
            <a:ext cx="11582399" cy="892628"/>
          </a:xfrm>
        </p:spPr>
        <p:txBody>
          <a:bodyPr>
            <a:noAutofit/>
          </a:bodyPr>
          <a:lstStyle/>
          <a:p>
            <a:pPr algn="ctr"/>
            <a:r>
              <a:rPr lang="en-US" sz="3200" dirty="0"/>
              <a:t>Centering Racial Equity App for Trial Engagement (CREATE) Study</a:t>
            </a:r>
          </a:p>
        </p:txBody>
      </p:sp>
      <p:graphicFrame>
        <p:nvGraphicFramePr>
          <p:cNvPr id="14" name="Content Placeholder 2">
            <a:extLst>
              <a:ext uri="{FF2B5EF4-FFF2-40B4-BE49-F238E27FC236}">
                <a16:creationId xmlns:a16="http://schemas.microsoft.com/office/drawing/2014/main" id="{9B142E12-2C31-459B-8BC1-82AA54A05DC5}"/>
              </a:ext>
            </a:extLst>
          </p:cNvPr>
          <p:cNvGraphicFramePr>
            <a:graphicFrameLocks noGrp="1"/>
          </p:cNvGraphicFramePr>
          <p:nvPr>
            <p:ph idx="1"/>
            <p:extLst>
              <p:ext uri="{D42A27DB-BD31-4B8C-83A1-F6EECF244321}">
                <p14:modId xmlns:p14="http://schemas.microsoft.com/office/powerpoint/2010/main" val="2440806211"/>
              </p:ext>
            </p:extLst>
          </p:nvPr>
        </p:nvGraphicFramePr>
        <p:xfrm>
          <a:off x="500744" y="1267097"/>
          <a:ext cx="5029199" cy="26082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501278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B2AA-EB4C-114A-91A8-B004D354E5F3}"/>
              </a:ext>
            </a:extLst>
          </p:cNvPr>
          <p:cNvSpPr>
            <a:spLocks noGrp="1"/>
          </p:cNvSpPr>
          <p:nvPr>
            <p:ph type="title"/>
          </p:nvPr>
        </p:nvSpPr>
        <p:spPr>
          <a:xfrm>
            <a:off x="5375266" y="478983"/>
            <a:ext cx="5880562" cy="620476"/>
          </a:xfrm>
        </p:spPr>
        <p:txBody>
          <a:bodyPr vert="horz" lIns="182880" tIns="182880" rIns="182880" bIns="182880" rtlCol="0" anchor="ctr" anchorCtr="1">
            <a:noAutofit/>
          </a:bodyPr>
          <a:lstStyle/>
          <a:p>
            <a:r>
              <a:rPr lang="en-US" sz="3200" dirty="0"/>
              <a:t>UNC Lineberger Equity Council</a:t>
            </a:r>
          </a:p>
        </p:txBody>
      </p:sp>
      <p:pic>
        <p:nvPicPr>
          <p:cNvPr id="14" name="Picture 13" descr="A group of multi coloured wooden stick figures">
            <a:extLst>
              <a:ext uri="{FF2B5EF4-FFF2-40B4-BE49-F238E27FC236}">
                <a16:creationId xmlns:a16="http://schemas.microsoft.com/office/drawing/2014/main" id="{F9D25531-E47B-4834-ACB7-F4B66281BE97}"/>
              </a:ext>
            </a:extLst>
          </p:cNvPr>
          <p:cNvPicPr>
            <a:picLocks noChangeAspect="1"/>
          </p:cNvPicPr>
          <p:nvPr/>
        </p:nvPicPr>
        <p:blipFill rotWithShape="1">
          <a:blip r:embed="rId3"/>
          <a:srcRect l="19545" r="33427"/>
          <a:stretch/>
        </p:blipFill>
        <p:spPr>
          <a:xfrm>
            <a:off x="21" y="10"/>
            <a:ext cx="4611308" cy="6790229"/>
          </a:xfrm>
          <a:prstGeom prst="rect">
            <a:avLst/>
          </a:prstGeom>
        </p:spPr>
      </p:pic>
      <p:sp>
        <p:nvSpPr>
          <p:cNvPr id="4" name="TextBox 3">
            <a:extLst>
              <a:ext uri="{FF2B5EF4-FFF2-40B4-BE49-F238E27FC236}">
                <a16:creationId xmlns:a16="http://schemas.microsoft.com/office/drawing/2014/main" id="{BC0A83CC-CECC-224D-9236-77931888B074}"/>
              </a:ext>
            </a:extLst>
          </p:cNvPr>
          <p:cNvSpPr txBox="1"/>
          <p:nvPr/>
        </p:nvSpPr>
        <p:spPr>
          <a:xfrm>
            <a:off x="5456382" y="1541235"/>
            <a:ext cx="5925310" cy="3874408"/>
          </a:xfrm>
          <a:prstGeom prst="rect">
            <a:avLst/>
          </a:prstGeom>
        </p:spPr>
        <p:txBody>
          <a:bodyPr vert="horz" lIns="91440" tIns="45720" rIns="91440" bIns="45720" rtlCol="0">
            <a:normAutofit/>
          </a:bodyPr>
          <a:lstStyle/>
          <a:p>
            <a:pPr marL="457200" indent="-457200" defTabSz="914400">
              <a:spcBef>
                <a:spcPts val="1000"/>
              </a:spcBef>
              <a:buFont typeface="Arial" panose="020B0604020202020204" pitchFamily="34" charset="0"/>
              <a:buChar char="•"/>
            </a:pPr>
            <a:r>
              <a:rPr lang="en-US" sz="2800" dirty="0">
                <a:solidFill>
                  <a:schemeClr val="tx1">
                    <a:lumMod val="85000"/>
                    <a:lumOff val="15000"/>
                  </a:schemeClr>
                </a:solidFill>
                <a:latin typeface="+mn-lt"/>
              </a:rPr>
              <a:t>73 faculty, staff, post-docs, patients, and community partners</a:t>
            </a:r>
          </a:p>
          <a:p>
            <a:pPr marL="457200" indent="-457200" defTabSz="914400">
              <a:spcBef>
                <a:spcPts val="1000"/>
              </a:spcBef>
              <a:buFont typeface="Arial" panose="020B0604020202020204" pitchFamily="34" charset="0"/>
              <a:buChar char="•"/>
            </a:pPr>
            <a:r>
              <a:rPr lang="en-US" sz="2800" dirty="0">
                <a:solidFill>
                  <a:schemeClr val="tx1">
                    <a:lumMod val="85000"/>
                    <a:lumOff val="15000"/>
                  </a:schemeClr>
                </a:solidFill>
                <a:latin typeface="+mn-lt"/>
              </a:rPr>
              <a:t>Required racial equity training for all members</a:t>
            </a:r>
          </a:p>
          <a:p>
            <a:pPr marL="457200" indent="-457200" defTabSz="914400">
              <a:spcBef>
                <a:spcPts val="1000"/>
              </a:spcBef>
              <a:buFont typeface="Arial" panose="020B0604020202020204" pitchFamily="34" charset="0"/>
              <a:buChar char="•"/>
            </a:pPr>
            <a:r>
              <a:rPr lang="en-US" sz="2800" dirty="0">
                <a:solidFill>
                  <a:schemeClr val="tx1">
                    <a:lumMod val="85000"/>
                    <a:lumOff val="15000"/>
                  </a:schemeClr>
                </a:solidFill>
                <a:latin typeface="+mn-lt"/>
              </a:rPr>
              <a:t>Subcommittees to address equitable clinical trial participation, patient care, workforce diversity and, culture and climate</a:t>
            </a:r>
          </a:p>
        </p:txBody>
      </p:sp>
    </p:spTree>
    <p:extLst>
      <p:ext uri="{BB962C8B-B14F-4D97-AF65-F5344CB8AC3E}">
        <p14:creationId xmlns:p14="http://schemas.microsoft.com/office/powerpoint/2010/main" val="21501350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ree arrows on bullseye">
            <a:extLst>
              <a:ext uri="{FF2B5EF4-FFF2-40B4-BE49-F238E27FC236}">
                <a16:creationId xmlns:a16="http://schemas.microsoft.com/office/drawing/2014/main" id="{CD8E382E-2D6E-4623-93EB-DFD19B0B71EC}"/>
              </a:ext>
            </a:extLst>
          </p:cNvPr>
          <p:cNvPicPr>
            <a:picLocks noChangeAspect="1"/>
          </p:cNvPicPr>
          <p:nvPr/>
        </p:nvPicPr>
        <p:blipFill rotWithShape="1">
          <a:blip r:embed="rId3"/>
          <a:srcRect l="4215" r="37564" b="2"/>
          <a:stretch/>
        </p:blipFill>
        <p:spPr>
          <a:xfrm>
            <a:off x="642" y="10"/>
            <a:ext cx="6096000" cy="6857990"/>
          </a:xfrm>
          <a:prstGeom prst="rect">
            <a:avLst/>
          </a:prstGeom>
        </p:spPr>
      </p:pic>
      <p:sp>
        <p:nvSpPr>
          <p:cNvPr id="2" name="Title 1">
            <a:extLst>
              <a:ext uri="{FF2B5EF4-FFF2-40B4-BE49-F238E27FC236}">
                <a16:creationId xmlns:a16="http://schemas.microsoft.com/office/drawing/2014/main" id="{379C9C71-B598-E547-A86C-907FFEE51C3F}"/>
              </a:ext>
            </a:extLst>
          </p:cNvPr>
          <p:cNvSpPr>
            <a:spLocks noGrp="1"/>
          </p:cNvSpPr>
          <p:nvPr>
            <p:ph type="title"/>
          </p:nvPr>
        </p:nvSpPr>
        <p:spPr>
          <a:xfrm>
            <a:off x="682740" y="2936420"/>
            <a:ext cx="3744686" cy="611188"/>
          </a:xfrm>
          <a:solidFill>
            <a:schemeClr val="tx1">
              <a:alpha val="60000"/>
            </a:schemeClr>
          </a:solidFill>
          <a:ln>
            <a:solidFill>
              <a:schemeClr val="bg1"/>
            </a:solidFill>
          </a:ln>
        </p:spPr>
        <p:txBody>
          <a:bodyPr>
            <a:normAutofit/>
          </a:bodyPr>
          <a:lstStyle/>
          <a:p>
            <a:r>
              <a:rPr lang="en-US" sz="2400" dirty="0">
                <a:solidFill>
                  <a:schemeClr val="bg1"/>
                </a:solidFill>
              </a:rPr>
              <a:t>Summary</a:t>
            </a:r>
          </a:p>
        </p:txBody>
      </p:sp>
      <p:sp>
        <p:nvSpPr>
          <p:cNvPr id="3" name="Content Placeholder 2">
            <a:extLst>
              <a:ext uri="{FF2B5EF4-FFF2-40B4-BE49-F238E27FC236}">
                <a16:creationId xmlns:a16="http://schemas.microsoft.com/office/drawing/2014/main" id="{98AD8D33-2040-BE4D-8DAF-FB6B86E2B356}"/>
              </a:ext>
            </a:extLst>
          </p:cNvPr>
          <p:cNvSpPr>
            <a:spLocks noGrp="1"/>
          </p:cNvSpPr>
          <p:nvPr>
            <p:ph idx="4294967295"/>
          </p:nvPr>
        </p:nvSpPr>
        <p:spPr>
          <a:xfrm>
            <a:off x="6683830" y="1281907"/>
            <a:ext cx="4805362" cy="5249862"/>
          </a:xfrm>
        </p:spPr>
        <p:txBody>
          <a:bodyPr anchor="ctr">
            <a:normAutofit/>
          </a:bodyPr>
          <a:lstStyle/>
          <a:p>
            <a:r>
              <a:rPr lang="en-US" sz="2400" dirty="0"/>
              <a:t>Multilevel barriers to equitable clinical trial participation are actionable and require multilevel solutions</a:t>
            </a:r>
          </a:p>
          <a:p>
            <a:r>
              <a:rPr lang="en-US" sz="2400" dirty="0"/>
              <a:t>Engaging Black individuals in research must be </a:t>
            </a:r>
            <a:r>
              <a:rPr lang="en-US" sz="2400" b="1" dirty="0"/>
              <a:t>intentional.</a:t>
            </a:r>
            <a:r>
              <a:rPr lang="en-US" sz="2400" dirty="0"/>
              <a:t> </a:t>
            </a:r>
            <a:r>
              <a:rPr lang="en-US" sz="2400" b="1" dirty="0"/>
              <a:t>BLACK VOICES &amp; DATA MATTER</a:t>
            </a:r>
            <a:endParaRPr lang="en-US" sz="2400" dirty="0"/>
          </a:p>
          <a:p>
            <a:r>
              <a:rPr lang="en-US" sz="2400" dirty="0"/>
              <a:t>“Anything for us should include us”*</a:t>
            </a:r>
          </a:p>
          <a:p>
            <a:endParaRPr lang="en-US" sz="1100" dirty="0"/>
          </a:p>
          <a:p>
            <a:pPr marL="0" indent="0">
              <a:buNone/>
            </a:pPr>
            <a:r>
              <a:rPr lang="en-US" sz="1600" dirty="0"/>
              <a:t>*Quote from Ms. Patricia Peele (LCCC Community Outreach and Engagement Community Advisory Board member)</a:t>
            </a:r>
          </a:p>
          <a:p>
            <a:endParaRPr lang="en-US" sz="2400" b="1" dirty="0"/>
          </a:p>
          <a:p>
            <a:pPr marL="0" indent="0">
              <a:buNone/>
            </a:pPr>
            <a:endParaRPr lang="en-US" sz="2400" b="1" dirty="0"/>
          </a:p>
        </p:txBody>
      </p:sp>
    </p:spTree>
    <p:extLst>
      <p:ext uri="{BB962C8B-B14F-4D97-AF65-F5344CB8AC3E}">
        <p14:creationId xmlns:p14="http://schemas.microsoft.com/office/powerpoint/2010/main" val="30995027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a:t>Acknowledgements</a:t>
            </a:r>
          </a:p>
        </p:txBody>
      </p:sp>
      <p:sp>
        <p:nvSpPr>
          <p:cNvPr id="3" name="Content Placeholder 2"/>
          <p:cNvSpPr>
            <a:spLocks noGrp="1"/>
          </p:cNvSpPr>
          <p:nvPr>
            <p:ph idx="1"/>
          </p:nvPr>
        </p:nvSpPr>
        <p:spPr>
          <a:xfrm>
            <a:off x="497912" y="1414564"/>
            <a:ext cx="10515600" cy="5976136"/>
          </a:xfrm>
        </p:spPr>
        <p:txBody>
          <a:bodyPr>
            <a:normAutofit/>
          </a:bodyPr>
          <a:lstStyle/>
          <a:p>
            <a:pPr marL="0" indent="0">
              <a:buNone/>
            </a:pPr>
            <a:r>
              <a:rPr lang="en-US" sz="2800" b="0" dirty="0"/>
              <a:t>Dr. Jean </a:t>
            </a:r>
            <a:r>
              <a:rPr lang="en-US" sz="2800" b="0" dirty="0" err="1"/>
              <a:t>Nazaire</a:t>
            </a:r>
            <a:r>
              <a:rPr lang="en-US" sz="2800" b="0" dirty="0"/>
              <a:t> </a:t>
            </a:r>
          </a:p>
          <a:p>
            <a:pPr marL="0" indent="0">
              <a:buNone/>
            </a:pPr>
            <a:r>
              <a:rPr lang="en-US" sz="2800" b="0" dirty="0"/>
              <a:t>Dr. Paula Gardiner </a:t>
            </a:r>
          </a:p>
          <a:p>
            <a:pPr marL="0" indent="0">
              <a:buNone/>
            </a:pPr>
            <a:r>
              <a:rPr lang="en-US" sz="2800" b="0" dirty="0"/>
              <a:t>Dr. Adam Lerner </a:t>
            </a:r>
          </a:p>
          <a:p>
            <a:pPr marL="0" indent="0">
              <a:buNone/>
            </a:pPr>
            <a:r>
              <a:rPr lang="en-US" sz="2800" b="0" dirty="0"/>
              <a:t>Dr. Linda Sprague Martinez and Mr. Elmer Freeman</a:t>
            </a:r>
          </a:p>
          <a:p>
            <a:pPr marL="0" indent="0">
              <a:buNone/>
            </a:pPr>
            <a:r>
              <a:rPr lang="en-US" sz="2800" b="0" dirty="0"/>
              <a:t>Ms. Lauren Matthews </a:t>
            </a:r>
          </a:p>
          <a:p>
            <a:pPr marL="0" indent="0">
              <a:buNone/>
            </a:pPr>
            <a:r>
              <a:rPr lang="en-US" sz="2800" b="0" dirty="0"/>
              <a:t>My patients and patient/caregiver and community research partners</a:t>
            </a:r>
          </a:p>
          <a:p>
            <a:pPr marL="0" indent="0">
              <a:buNone/>
            </a:pPr>
            <a:r>
              <a:rPr lang="en-US" sz="2800" b="0" dirty="0"/>
              <a:t>Multiple scholars and thought leaders of the past and present that inform my work</a:t>
            </a:r>
          </a:p>
          <a:p>
            <a:pPr marL="0" indent="0">
              <a:buNone/>
            </a:pPr>
            <a:endParaRPr lang="en-US" dirty="0"/>
          </a:p>
        </p:txBody>
      </p:sp>
    </p:spTree>
    <p:extLst>
      <p:ext uri="{BB962C8B-B14F-4D97-AF65-F5344CB8AC3E}">
        <p14:creationId xmlns:p14="http://schemas.microsoft.com/office/powerpoint/2010/main" val="6698424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References</a:t>
            </a:r>
          </a:p>
        </p:txBody>
      </p:sp>
      <p:sp>
        <p:nvSpPr>
          <p:cNvPr id="3" name="Content Placeholder 2"/>
          <p:cNvSpPr>
            <a:spLocks noGrp="1"/>
          </p:cNvSpPr>
          <p:nvPr>
            <p:ph idx="1"/>
          </p:nvPr>
        </p:nvSpPr>
        <p:spPr>
          <a:xfrm>
            <a:off x="439189" y="1292225"/>
            <a:ext cx="10515600" cy="5282746"/>
          </a:xfrm>
        </p:spPr>
        <p:txBody>
          <a:bodyPr>
            <a:normAutofit lnSpcReduction="10000"/>
          </a:bodyPr>
          <a:lstStyle/>
          <a:p>
            <a:pPr marL="0" indent="0">
              <a:buNone/>
            </a:pPr>
            <a:r>
              <a:rPr lang="en-US" sz="1400" b="0" dirty="0">
                <a:latin typeface="+mn-lt"/>
              </a:rPr>
              <a:t>1. </a:t>
            </a:r>
            <a:r>
              <a:rPr lang="en-US" sz="1400" b="0" dirty="0" err="1">
                <a:latin typeface="+mn-lt"/>
              </a:rPr>
              <a:t>Galarneau</a:t>
            </a:r>
            <a:r>
              <a:rPr lang="en-US" sz="1400" b="0" dirty="0">
                <a:latin typeface="+mn-lt"/>
              </a:rPr>
              <a:t>, C. (2018). Getting King's Words Right. </a:t>
            </a:r>
            <a:r>
              <a:rPr lang="en-US" sz="1400" b="0" i="1" dirty="0">
                <a:latin typeface="+mn-lt"/>
              </a:rPr>
              <a:t>Journal of Health Care for the Poor and Underserved</a:t>
            </a:r>
            <a:r>
              <a:rPr lang="en-US" sz="1400" b="0" dirty="0">
                <a:latin typeface="+mn-lt"/>
              </a:rPr>
              <a:t> </a:t>
            </a:r>
            <a:r>
              <a:rPr lang="en-US" sz="1400" b="0" i="1" dirty="0">
                <a:latin typeface="+mn-lt"/>
              </a:rPr>
              <a:t>29</a:t>
            </a:r>
            <a:r>
              <a:rPr lang="en-US" sz="1400" b="0" dirty="0">
                <a:latin typeface="+mn-lt"/>
              </a:rPr>
              <a:t>(1), 5-8.</a:t>
            </a:r>
          </a:p>
          <a:p>
            <a:pPr marL="0" indent="0">
              <a:buNone/>
            </a:pPr>
            <a:r>
              <a:rPr lang="en-US" sz="1400" b="0" dirty="0">
                <a:latin typeface="+mn-lt"/>
              </a:rPr>
              <a:t>2. Cancer Stat Facts: Female Breast Cancer. </a:t>
            </a:r>
            <a:r>
              <a:rPr lang="en-US" sz="1400" b="0" dirty="0">
                <a:latin typeface="+mn-lt"/>
                <a:hlinkClick r:id="rId3"/>
              </a:rPr>
              <a:t>https://seer.cancer.gov/statfacts/html/breast.html</a:t>
            </a:r>
            <a:r>
              <a:rPr lang="en-US" sz="1400" b="0" dirty="0">
                <a:latin typeface="+mn-lt"/>
              </a:rPr>
              <a:t>, (accessed January 2022).</a:t>
            </a:r>
          </a:p>
          <a:p>
            <a:pPr marL="0" indent="0">
              <a:buNone/>
            </a:pPr>
            <a:r>
              <a:rPr lang="en-US" sz="1400" b="0" dirty="0">
                <a:latin typeface="+mn-lt"/>
              </a:rPr>
              <a:t>3. Cortes J, </a:t>
            </a:r>
            <a:r>
              <a:rPr lang="en-US" sz="1400" b="0" dirty="0" err="1">
                <a:latin typeface="+mn-lt"/>
              </a:rPr>
              <a:t>Cescon</a:t>
            </a:r>
            <a:r>
              <a:rPr lang="en-US" sz="1400" b="0" dirty="0">
                <a:latin typeface="+mn-lt"/>
              </a:rPr>
              <a:t> DW, </a:t>
            </a:r>
            <a:r>
              <a:rPr lang="en-US" sz="1400" b="0" dirty="0" err="1">
                <a:latin typeface="+mn-lt"/>
              </a:rPr>
              <a:t>Rugo</a:t>
            </a:r>
            <a:r>
              <a:rPr lang="en-US" sz="1400" b="0" dirty="0">
                <a:latin typeface="+mn-lt"/>
              </a:rPr>
              <a:t> HS, et al. </a:t>
            </a:r>
            <a:r>
              <a:rPr lang="en-US" sz="1400" b="0" dirty="0" err="1">
                <a:latin typeface="+mn-lt"/>
              </a:rPr>
              <a:t>Pembrolizumab</a:t>
            </a:r>
            <a:r>
              <a:rPr lang="en-US" sz="1400" b="0" dirty="0">
                <a:latin typeface="+mn-lt"/>
              </a:rPr>
              <a:t> plus chemotherapy versus placebo plus chemotherapy for previously untreated locally recurrent inoperable or metastatic triple-negative breast cancer (KEYNOTE-355): a </a:t>
            </a:r>
            <a:r>
              <a:rPr lang="en-US" sz="1400" b="0" dirty="0" err="1">
                <a:latin typeface="+mn-lt"/>
              </a:rPr>
              <a:t>randomised</a:t>
            </a:r>
            <a:r>
              <a:rPr lang="en-US" sz="1400" b="0" dirty="0">
                <a:latin typeface="+mn-lt"/>
              </a:rPr>
              <a:t>, placebo-controlled, double-blind, phase 3 clinical trial. </a:t>
            </a:r>
            <a:r>
              <a:rPr lang="en-US" sz="1400" b="0" i="1" dirty="0">
                <a:latin typeface="+mn-lt"/>
              </a:rPr>
              <a:t>Lancet</a:t>
            </a:r>
            <a:r>
              <a:rPr lang="en-US" sz="1400" b="0" dirty="0">
                <a:latin typeface="+mn-lt"/>
              </a:rPr>
              <a:t>. 2020;396(10265):1817-1828. doi:10.1016/S0140-6736(20)32531-9</a:t>
            </a:r>
          </a:p>
          <a:p>
            <a:pPr marL="0" indent="0">
              <a:buNone/>
            </a:pPr>
            <a:r>
              <a:rPr lang="en-US" sz="1400" b="0" dirty="0">
                <a:latin typeface="+mn-lt"/>
              </a:rPr>
              <a:t>4. Duma N, Vera Aguilera J, </a:t>
            </a:r>
            <a:r>
              <a:rPr lang="en-US" sz="1400" b="0" dirty="0" err="1">
                <a:latin typeface="+mn-lt"/>
              </a:rPr>
              <a:t>Paludo</a:t>
            </a:r>
            <a:r>
              <a:rPr lang="en-US" sz="1400" b="0" dirty="0">
                <a:latin typeface="+mn-lt"/>
              </a:rPr>
              <a:t> J, et al. Representation of minorities and women in oncology clinical trials: review of the past 14 years. </a:t>
            </a:r>
            <a:r>
              <a:rPr lang="en-US" sz="1400" b="0" i="1" dirty="0">
                <a:latin typeface="+mn-lt"/>
              </a:rPr>
              <a:t>J </a:t>
            </a:r>
            <a:r>
              <a:rPr lang="en-US" sz="1400" b="0" i="1" dirty="0" err="1">
                <a:latin typeface="+mn-lt"/>
              </a:rPr>
              <a:t>Oncol</a:t>
            </a:r>
            <a:r>
              <a:rPr lang="en-US" sz="1400" b="0" i="1" dirty="0">
                <a:latin typeface="+mn-lt"/>
              </a:rPr>
              <a:t> </a:t>
            </a:r>
            <a:r>
              <a:rPr lang="en-US" sz="1400" b="0" i="1" dirty="0" err="1">
                <a:latin typeface="+mn-lt"/>
              </a:rPr>
              <a:t>Pract</a:t>
            </a:r>
            <a:r>
              <a:rPr lang="en-US" sz="1400" b="0" dirty="0">
                <a:latin typeface="+mn-lt"/>
              </a:rPr>
              <a:t>. 2018;14(1):e1-e10. doi:10.1200/JOP.2017.025288 </a:t>
            </a:r>
          </a:p>
          <a:p>
            <a:pPr marL="0" indent="0">
              <a:buNone/>
            </a:pPr>
            <a:r>
              <a:rPr lang="en-US" sz="1400" b="0" dirty="0">
                <a:latin typeface="+mn-lt"/>
              </a:rPr>
              <a:t>5. Unger JM, Vaidya R, </a:t>
            </a:r>
            <a:r>
              <a:rPr lang="en-US" sz="1400" b="0" dirty="0" err="1">
                <a:latin typeface="+mn-lt"/>
              </a:rPr>
              <a:t>Hershman</a:t>
            </a:r>
            <a:r>
              <a:rPr lang="en-US" sz="1400" b="0" dirty="0">
                <a:latin typeface="+mn-lt"/>
              </a:rPr>
              <a:t> DL, </a:t>
            </a:r>
            <a:r>
              <a:rPr lang="en-US" sz="1400" b="0" dirty="0" err="1">
                <a:latin typeface="+mn-lt"/>
              </a:rPr>
              <a:t>Minasian</a:t>
            </a:r>
            <a:r>
              <a:rPr lang="en-US" sz="1400" b="0" dirty="0">
                <a:latin typeface="+mn-lt"/>
              </a:rPr>
              <a:t> LM, Fleury ME. Systematic Review and Meta-Analysis of the Magnitude of Structural, Clinical, and Physician and Patient Barriers to Cancer Clinical Trial Participation. </a:t>
            </a:r>
            <a:r>
              <a:rPr lang="en-US" sz="1400" b="0" i="1" dirty="0">
                <a:latin typeface="+mn-lt"/>
              </a:rPr>
              <a:t>J Natl Cancer Inst</a:t>
            </a:r>
            <a:r>
              <a:rPr lang="en-US" sz="1400" b="0" dirty="0">
                <a:latin typeface="+mn-lt"/>
              </a:rPr>
              <a:t>. 2019;111(3):245-255. doi:10.1093/</a:t>
            </a:r>
            <a:r>
              <a:rPr lang="en-US" sz="1400" b="0" dirty="0" err="1">
                <a:latin typeface="+mn-lt"/>
              </a:rPr>
              <a:t>jnci</a:t>
            </a:r>
            <a:r>
              <a:rPr lang="en-US" sz="1400" b="0" dirty="0">
                <a:latin typeface="+mn-lt"/>
              </a:rPr>
              <a:t>/djy221</a:t>
            </a:r>
          </a:p>
          <a:p>
            <a:pPr marL="0" indent="0">
              <a:buNone/>
            </a:pPr>
            <a:r>
              <a:rPr lang="en-US" sz="1400" b="0" dirty="0">
                <a:latin typeface="+mn-lt"/>
              </a:rPr>
              <a:t>6. Unger JM, </a:t>
            </a:r>
            <a:r>
              <a:rPr lang="en-US" sz="1400" b="0" dirty="0" err="1">
                <a:latin typeface="+mn-lt"/>
              </a:rPr>
              <a:t>Hershman</a:t>
            </a:r>
            <a:r>
              <a:rPr lang="en-US" sz="1400" b="0" dirty="0">
                <a:latin typeface="+mn-lt"/>
              </a:rPr>
              <a:t> DL, Till C, et al. “When Offered to Participate”: A Systematic Review and Meta-Analysis of Patient Agreement to Participate in Cancer Clinical Trials. </a:t>
            </a:r>
            <a:r>
              <a:rPr lang="en-US" sz="1400" b="0" i="1" dirty="0">
                <a:latin typeface="+mn-lt"/>
              </a:rPr>
              <a:t>J Natl Cancer Inst</a:t>
            </a:r>
            <a:r>
              <a:rPr lang="en-US" sz="1400" b="0" dirty="0">
                <a:latin typeface="+mn-lt"/>
              </a:rPr>
              <a:t>. 2021;113(3):244-257. doi:10.1093/</a:t>
            </a:r>
            <a:r>
              <a:rPr lang="en-US" sz="1400" b="0" dirty="0" err="1">
                <a:latin typeface="+mn-lt"/>
              </a:rPr>
              <a:t>jnci</a:t>
            </a:r>
            <a:r>
              <a:rPr lang="en-US" sz="1400" b="0" dirty="0">
                <a:latin typeface="+mn-lt"/>
              </a:rPr>
              <a:t>/djaa155</a:t>
            </a:r>
          </a:p>
          <a:p>
            <a:pPr marL="0" indent="0">
              <a:buNone/>
            </a:pPr>
            <a:r>
              <a:rPr lang="en-US" sz="1400" b="0" dirty="0">
                <a:latin typeface="+mn-lt"/>
              </a:rPr>
              <a:t>7. </a:t>
            </a:r>
            <a:r>
              <a:rPr lang="en-US" sz="1400" b="0" dirty="0" err="1">
                <a:latin typeface="+mn-lt"/>
              </a:rPr>
              <a:t>Niranjan</a:t>
            </a:r>
            <a:r>
              <a:rPr lang="en-US" sz="1400" b="0" dirty="0">
                <a:latin typeface="+mn-lt"/>
              </a:rPr>
              <a:t> SJ, Durant RW, Wenzel JA, et al. Training needs of clinical and research professionals to optimize minority recruitment and retention in cancer clinical trials. </a:t>
            </a:r>
            <a:r>
              <a:rPr lang="en-US" sz="1400" b="0" i="1" dirty="0">
                <a:latin typeface="+mn-lt"/>
              </a:rPr>
              <a:t>J Cancer Educ</a:t>
            </a:r>
            <a:r>
              <a:rPr lang="en-US" sz="1400" b="0" dirty="0">
                <a:latin typeface="+mn-lt"/>
              </a:rPr>
              <a:t>. 2019;34(1):26-34. doi:10.1007/s13187-017-1261-0</a:t>
            </a:r>
          </a:p>
          <a:p>
            <a:pPr marL="0" indent="0">
              <a:buNone/>
            </a:pPr>
            <a:r>
              <a:rPr lang="en-US" sz="1400" b="0" dirty="0">
                <a:latin typeface="+mn-lt"/>
              </a:rPr>
              <a:t>8. </a:t>
            </a:r>
            <a:r>
              <a:rPr lang="en-US" sz="1400" b="0" dirty="0">
                <a:solidFill>
                  <a:schemeClr val="tx1">
                    <a:lumMod val="75000"/>
                    <a:lumOff val="25000"/>
                  </a:schemeClr>
                </a:solidFill>
                <a:latin typeface="+mn-lt"/>
              </a:rPr>
              <a:t>Denise Grady, New York Times  December 23, 2016, </a:t>
            </a:r>
            <a:r>
              <a:rPr lang="en-US" sz="1400" b="0" dirty="0">
                <a:solidFill>
                  <a:schemeClr val="tx1">
                    <a:lumMod val="75000"/>
                    <a:lumOff val="25000"/>
                  </a:schemeClr>
                </a:solidFill>
                <a:latin typeface="+mn-lt"/>
                <a:hlinkClick r:id="rId4"/>
              </a:rPr>
              <a:t>https://www.nytimes.com/2016/12/23/health/cancer-trials-immunotherapy.html</a:t>
            </a:r>
            <a:endParaRPr lang="en-US" sz="1400" b="0" dirty="0">
              <a:solidFill>
                <a:schemeClr val="tx1">
                  <a:lumMod val="75000"/>
                  <a:lumOff val="25000"/>
                </a:schemeClr>
              </a:solidFill>
              <a:latin typeface="+mn-lt"/>
            </a:endParaRPr>
          </a:p>
          <a:p>
            <a:pPr marL="0" indent="0">
              <a:buNone/>
            </a:pPr>
            <a:r>
              <a:rPr lang="en-US" sz="1400" b="0" dirty="0">
                <a:solidFill>
                  <a:schemeClr val="tx1">
                    <a:lumMod val="75000"/>
                    <a:lumOff val="25000"/>
                  </a:schemeClr>
                </a:solidFill>
                <a:latin typeface="+mn-lt"/>
              </a:rPr>
              <a:t>9. Status of State Medicaid Expansion Decision, Interactive Map.  </a:t>
            </a:r>
            <a:r>
              <a:rPr lang="en-US" sz="1400" b="0" dirty="0">
                <a:latin typeface="+mn-lt"/>
                <a:hlinkClick r:id="rId5"/>
              </a:rPr>
              <a:t>https://www.kff.org/medicaid</a:t>
            </a:r>
            <a:r>
              <a:rPr lang="en-US" sz="1400" b="0" dirty="0">
                <a:latin typeface="+mn-lt"/>
              </a:rPr>
              <a:t> (accessed January 2022)</a:t>
            </a:r>
          </a:p>
          <a:p>
            <a:pPr marL="0" indent="0">
              <a:buNone/>
            </a:pPr>
            <a:r>
              <a:rPr lang="en-US" sz="1400" b="0" dirty="0">
                <a:latin typeface="+mn-lt"/>
              </a:rPr>
              <a:t>10. </a:t>
            </a:r>
            <a:r>
              <a:rPr lang="en-US" sz="1400" b="0" dirty="0" err="1">
                <a:latin typeface="+mn-lt"/>
              </a:rPr>
              <a:t>Takvorian</a:t>
            </a:r>
            <a:r>
              <a:rPr lang="en-US" sz="1400" b="0" dirty="0">
                <a:latin typeface="+mn-lt"/>
              </a:rPr>
              <a:t> SU, Guerra CE, </a:t>
            </a:r>
            <a:r>
              <a:rPr lang="en-US" sz="1400" b="0" dirty="0" err="1">
                <a:latin typeface="+mn-lt"/>
              </a:rPr>
              <a:t>Schpero</a:t>
            </a:r>
            <a:r>
              <a:rPr lang="en-US" sz="1400" b="0" dirty="0">
                <a:latin typeface="+mn-lt"/>
              </a:rPr>
              <a:t> WL. A Hidden Opportunity - Medicaid’s Role in Supporting Equitable Access to Clinical Trials. </a:t>
            </a:r>
            <a:r>
              <a:rPr lang="en-US" sz="1400" b="0" i="1" dirty="0">
                <a:latin typeface="+mn-lt"/>
              </a:rPr>
              <a:t>N </a:t>
            </a:r>
            <a:r>
              <a:rPr lang="en-US" sz="1400" b="0" i="1" dirty="0" err="1">
                <a:latin typeface="+mn-lt"/>
              </a:rPr>
              <a:t>Engl</a:t>
            </a:r>
            <a:r>
              <a:rPr lang="en-US" sz="1400" b="0" i="1" dirty="0">
                <a:latin typeface="+mn-lt"/>
              </a:rPr>
              <a:t> J Med</a:t>
            </a:r>
            <a:r>
              <a:rPr lang="en-US" sz="1400" b="0" dirty="0">
                <a:latin typeface="+mn-lt"/>
              </a:rPr>
              <a:t>. 2021;384(21):1975-1978. doi:10.1056/NEJMp2101627</a:t>
            </a:r>
          </a:p>
          <a:p>
            <a:pPr marL="0" indent="0">
              <a:buNone/>
            </a:pPr>
            <a:r>
              <a:rPr lang="en-US" sz="1400" b="0" dirty="0">
                <a:latin typeface="+mn-lt"/>
              </a:rPr>
              <a:t>11. Freeman HP, Rodriguez RL. History and principles of patient navigation. </a:t>
            </a:r>
            <a:r>
              <a:rPr lang="en-US" sz="1400" b="0" i="1" dirty="0">
                <a:latin typeface="+mn-lt"/>
              </a:rPr>
              <a:t>Cancer</a:t>
            </a:r>
            <a:r>
              <a:rPr lang="en-US" sz="1400" b="0" dirty="0">
                <a:latin typeface="+mn-lt"/>
              </a:rPr>
              <a:t>. 2011;117(15 </a:t>
            </a:r>
            <a:r>
              <a:rPr lang="en-US" sz="1400" b="0" dirty="0" err="1">
                <a:latin typeface="+mn-lt"/>
              </a:rPr>
              <a:t>Suppl</a:t>
            </a:r>
            <a:r>
              <a:rPr lang="en-US" sz="1400" b="0" dirty="0">
                <a:latin typeface="+mn-lt"/>
              </a:rPr>
              <a:t>):3539-3542. doi:10.1002/cncr.26262</a:t>
            </a:r>
          </a:p>
          <a:p>
            <a:pPr marL="0" indent="0">
              <a:buNone/>
            </a:pPr>
            <a:r>
              <a:rPr lang="en-US" sz="1400" b="0" dirty="0">
                <a:latin typeface="+mn-lt"/>
              </a:rPr>
              <a:t>12. Fouad MN, </a:t>
            </a:r>
            <a:r>
              <a:rPr lang="en-US" sz="1400" b="0" dirty="0" err="1">
                <a:latin typeface="+mn-lt"/>
              </a:rPr>
              <a:t>Acemgil</a:t>
            </a:r>
            <a:r>
              <a:rPr lang="en-US" sz="1400" b="0" dirty="0">
                <a:latin typeface="+mn-lt"/>
              </a:rPr>
              <a:t> A, Bae S, et al. Patient navigation as a model to increase participation of </a:t>
            </a:r>
            <a:r>
              <a:rPr lang="en-US" sz="1400" b="0" dirty="0" err="1">
                <a:latin typeface="+mn-lt"/>
              </a:rPr>
              <a:t>african</a:t>
            </a:r>
            <a:r>
              <a:rPr lang="en-US" sz="1400" b="0" dirty="0">
                <a:latin typeface="+mn-lt"/>
              </a:rPr>
              <a:t> </a:t>
            </a:r>
            <a:r>
              <a:rPr lang="en-US" sz="1400" b="0" dirty="0" err="1">
                <a:latin typeface="+mn-lt"/>
              </a:rPr>
              <a:t>americans</a:t>
            </a:r>
            <a:r>
              <a:rPr lang="en-US" sz="1400" b="0" dirty="0">
                <a:latin typeface="+mn-lt"/>
              </a:rPr>
              <a:t> in cancer clinical trials. </a:t>
            </a:r>
            <a:r>
              <a:rPr lang="en-US" sz="1400" b="0" i="1" dirty="0">
                <a:latin typeface="+mn-lt"/>
              </a:rPr>
              <a:t>J </a:t>
            </a:r>
            <a:r>
              <a:rPr lang="en-US" sz="1400" b="0" i="1" dirty="0" err="1">
                <a:latin typeface="+mn-lt"/>
              </a:rPr>
              <a:t>Oncol</a:t>
            </a:r>
            <a:r>
              <a:rPr lang="en-US" sz="1400" b="0" i="1" dirty="0">
                <a:latin typeface="+mn-lt"/>
              </a:rPr>
              <a:t> </a:t>
            </a:r>
            <a:r>
              <a:rPr lang="en-US" sz="1400" b="0" i="1" dirty="0" err="1">
                <a:latin typeface="+mn-lt"/>
              </a:rPr>
              <a:t>Pract</a:t>
            </a:r>
            <a:r>
              <a:rPr lang="en-US" sz="1400" b="0" dirty="0">
                <a:latin typeface="+mn-lt"/>
              </a:rPr>
              <a:t>. 2016;12(6):556-563. doi:10.1200/JOP.2015.008946</a:t>
            </a:r>
          </a:p>
          <a:p>
            <a:pPr marL="0" indent="0">
              <a:buNone/>
            </a:pPr>
            <a:endParaRPr lang="en-US" sz="1400" dirty="0"/>
          </a:p>
          <a:p>
            <a:pPr marL="0" indent="0">
              <a:buNone/>
            </a:pPr>
            <a:endParaRPr lang="en-US" sz="1400" b="0" dirty="0">
              <a:solidFill>
                <a:schemeClr val="tx1">
                  <a:lumMod val="75000"/>
                  <a:lumOff val="25000"/>
                </a:schemeClr>
              </a:solidFill>
              <a:latin typeface="+mn-lt"/>
            </a:endParaRPr>
          </a:p>
          <a:p>
            <a:pPr marL="0" indent="0">
              <a:buNone/>
            </a:pPr>
            <a:endParaRPr lang="en-US" sz="1400" b="0" dirty="0"/>
          </a:p>
          <a:p>
            <a:pPr marL="0" indent="0">
              <a:buNone/>
            </a:pPr>
            <a:endParaRPr lang="en-US" sz="2000" dirty="0"/>
          </a:p>
          <a:p>
            <a:pPr marL="0" indent="0">
              <a:buNone/>
            </a:pPr>
            <a:endParaRPr lang="en-US" sz="2000" dirty="0"/>
          </a:p>
          <a:p>
            <a:pPr marL="0" indent="0">
              <a:buNone/>
            </a:pPr>
            <a:endParaRPr lang="en-US" sz="1900" b="0" dirty="0"/>
          </a:p>
          <a:p>
            <a:pPr marL="0" indent="0">
              <a:buNone/>
            </a:pPr>
            <a:endParaRPr lang="en-US" b="0" dirty="0"/>
          </a:p>
          <a:p>
            <a:endParaRPr lang="en-US" dirty="0"/>
          </a:p>
        </p:txBody>
      </p:sp>
    </p:spTree>
    <p:extLst>
      <p:ext uri="{BB962C8B-B14F-4D97-AF65-F5344CB8AC3E}">
        <p14:creationId xmlns:p14="http://schemas.microsoft.com/office/powerpoint/2010/main" val="39607155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References (Continued)</a:t>
            </a:r>
          </a:p>
        </p:txBody>
      </p:sp>
      <p:sp>
        <p:nvSpPr>
          <p:cNvPr id="3" name="Content Placeholder 2"/>
          <p:cNvSpPr>
            <a:spLocks noGrp="1"/>
          </p:cNvSpPr>
          <p:nvPr>
            <p:ph idx="1"/>
          </p:nvPr>
        </p:nvSpPr>
        <p:spPr>
          <a:xfrm>
            <a:off x="275904" y="1226911"/>
            <a:ext cx="10515600" cy="4351338"/>
          </a:xfrm>
        </p:spPr>
        <p:txBody>
          <a:bodyPr/>
          <a:lstStyle/>
          <a:p>
            <a:pPr marL="0" indent="0">
              <a:buNone/>
            </a:pPr>
            <a:r>
              <a:rPr lang="en-US" sz="1400" b="0" dirty="0"/>
              <a:t>13. Harrington RL, Hanna ML, </a:t>
            </a:r>
            <a:r>
              <a:rPr lang="en-US" sz="1400" b="0" dirty="0" err="1"/>
              <a:t>Oehrlein</a:t>
            </a:r>
            <a:r>
              <a:rPr lang="en-US" sz="1400" b="0" dirty="0"/>
              <a:t> EM, et al. Defining Patient Engagement in Research: Results of a Systematic Review and Analysis: Report of the ISPOR Patient-Centered Special Interest Group. </a:t>
            </a:r>
            <a:r>
              <a:rPr lang="en-US" sz="1400" b="0" i="1" dirty="0"/>
              <a:t>Value Health</a:t>
            </a:r>
            <a:r>
              <a:rPr lang="en-US" sz="1400" b="0" dirty="0"/>
              <a:t>. 2020;23(6):677-688. doi:10.1016/j.jval.2020.01.019</a:t>
            </a:r>
          </a:p>
          <a:p>
            <a:pPr marL="0" indent="0">
              <a:buNone/>
            </a:pPr>
            <a:r>
              <a:rPr lang="en-US" sz="1400" b="0" dirty="0"/>
              <a:t>14. Charlot M, D’Amico S, Luo M, Gemei A, Kathuria H, Gardiner P. Feasibility and Acceptability of Mindfulness-Based Group Visits for Smoking Cessation in Low-Socioeconomic Status and Minority Smokers with Cancer. </a:t>
            </a:r>
            <a:r>
              <a:rPr lang="en-US" sz="1400" b="0" i="1" dirty="0"/>
              <a:t>J Altern Complement Med</a:t>
            </a:r>
            <a:r>
              <a:rPr lang="en-US" sz="1400" b="0" dirty="0"/>
              <a:t>. 2019;25(7):762-769. doi:10.1089/acm.2019.0016</a:t>
            </a:r>
          </a:p>
          <a:p>
            <a:pPr marL="0" indent="0">
              <a:buNone/>
            </a:pPr>
            <a:r>
              <a:rPr lang="en-US" sz="1400" b="0" dirty="0"/>
              <a:t>15. Charlot M, Carolan K, Gawuga C, Freeman E, Sprague Martinez L. Patient powered research: an approach to building capacity for a hardly reached patient population to engage in cancer research. </a:t>
            </a:r>
            <a:r>
              <a:rPr lang="en-US" sz="1400" b="0" i="1" dirty="0"/>
              <a:t>Res </a:t>
            </a:r>
            <a:r>
              <a:rPr lang="en-US" sz="1400" b="0" i="1" dirty="0" err="1"/>
              <a:t>Involv</a:t>
            </a:r>
            <a:r>
              <a:rPr lang="en-US" sz="1400" b="0" i="1" dirty="0"/>
              <a:t> </a:t>
            </a:r>
            <a:r>
              <a:rPr lang="en-US" sz="1400" b="0" i="1" dirty="0" err="1"/>
              <a:t>Engagem</a:t>
            </a:r>
            <a:r>
              <a:rPr lang="en-US" sz="1400" b="0" dirty="0"/>
              <a:t>. 2021;7(1):74. doi:10.1186/s40900-021-00317-7</a:t>
            </a:r>
          </a:p>
          <a:p>
            <a:pPr marL="0" indent="0">
              <a:buNone/>
            </a:pPr>
            <a:r>
              <a:rPr lang="en-US" sz="1400" b="0" dirty="0"/>
              <a:t>16. Tuckman BW, Jensen MAC. Stages of Small-Group Development Revisited. </a:t>
            </a:r>
            <a:r>
              <a:rPr lang="en-US" sz="1400" b="0" i="1" dirty="0"/>
              <a:t>Group &amp; Organization Management</a:t>
            </a:r>
            <a:r>
              <a:rPr lang="en-US" sz="1400" b="0" dirty="0"/>
              <a:t>. 1977;2(4):419-427. doi:10.1177/10596011770020040</a:t>
            </a:r>
          </a:p>
          <a:p>
            <a:pPr marL="0" indent="0">
              <a:buNone/>
            </a:pPr>
            <a:r>
              <a:rPr lang="en-US" sz="1400" b="0" dirty="0"/>
              <a:t>17.Carolan K, Charlot M, Gawuga C, Freeman E, Kim JH, Sprague Martinez L. Assessing cancer center researcher and provider perspectives on patient engagement. </a:t>
            </a:r>
            <a:r>
              <a:rPr lang="en-US" sz="1400" b="0" i="1" dirty="0"/>
              <a:t>Transl Behav Med</a:t>
            </a:r>
            <a:r>
              <a:rPr lang="en-US" sz="1400" b="0" dirty="0"/>
              <a:t>. 2020;10(6):1573-1580. doi:10.1093/</a:t>
            </a:r>
            <a:r>
              <a:rPr lang="en-US" sz="1400" b="0" dirty="0" err="1"/>
              <a:t>tbm</a:t>
            </a:r>
            <a:r>
              <a:rPr lang="en-US" sz="1400" b="0" dirty="0"/>
              <a:t>/ibz132</a:t>
            </a:r>
          </a:p>
          <a:p>
            <a:pPr marL="0" indent="0">
              <a:buNone/>
            </a:pPr>
            <a:endParaRPr lang="en-US" sz="1400" dirty="0"/>
          </a:p>
          <a:p>
            <a:pPr marL="0" indent="0">
              <a:buNone/>
            </a:pPr>
            <a:endParaRPr lang="en-US" dirty="0"/>
          </a:p>
        </p:txBody>
      </p:sp>
    </p:spTree>
    <p:extLst>
      <p:ext uri="{BB962C8B-B14F-4D97-AF65-F5344CB8AC3E}">
        <p14:creationId xmlns:p14="http://schemas.microsoft.com/office/powerpoint/2010/main" val="20241909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latin typeface="Kristen ITC" panose="03050502040202030202" pitchFamily="66" charset="0"/>
              </a:rPr>
              <a:t>Thank You!!!</a:t>
            </a:r>
          </a:p>
        </p:txBody>
      </p:sp>
      <p:sp>
        <p:nvSpPr>
          <p:cNvPr id="3" name="Content Placeholder 2"/>
          <p:cNvSpPr>
            <a:spLocks noGrp="1"/>
          </p:cNvSpPr>
          <p:nvPr>
            <p:ph idx="1"/>
          </p:nvPr>
        </p:nvSpPr>
        <p:spPr>
          <a:xfrm>
            <a:off x="838200" y="1471294"/>
            <a:ext cx="10515600" cy="5203825"/>
          </a:xfrm>
        </p:spPr>
        <p:txBody>
          <a:bodyPr>
            <a:normAutofit fontScale="47500" lnSpcReduction="20000"/>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sz="5100" dirty="0"/>
          </a:p>
          <a:p>
            <a:pPr marL="0" indent="0" algn="ctr">
              <a:buNone/>
            </a:pPr>
            <a:endParaRPr lang="en-US" sz="5100" dirty="0"/>
          </a:p>
          <a:p>
            <a:pPr marL="0" indent="0" algn="ctr">
              <a:buNone/>
            </a:pPr>
            <a:r>
              <a:rPr lang="en-US" sz="5100" dirty="0"/>
              <a:t>"None of us, including me, ever do great things. But we can all do small things, with great love, and together we can do something wonderful.“</a:t>
            </a:r>
          </a:p>
          <a:p>
            <a:pPr marL="0" indent="0" algn="ctr">
              <a:buNone/>
            </a:pPr>
            <a:r>
              <a:rPr lang="en-US" sz="5100" dirty="0"/>
              <a:t> – Mother Teresa</a:t>
            </a:r>
          </a:p>
          <a:p>
            <a:pPr marL="0" indent="0" algn="ctr">
              <a:buNone/>
            </a:pPr>
            <a:endParaRPr lang="en-US" dirty="0"/>
          </a:p>
        </p:txBody>
      </p:sp>
      <p:pic>
        <p:nvPicPr>
          <p:cNvPr id="2056" name="Picture 8" descr="Image result for images of black children lear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6170" y="1690688"/>
            <a:ext cx="52578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5274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Objectives</a:t>
            </a:r>
          </a:p>
        </p:txBody>
      </p:sp>
      <p:sp>
        <p:nvSpPr>
          <p:cNvPr id="3" name="Content Placeholder 2"/>
          <p:cNvSpPr>
            <a:spLocks noGrp="1"/>
          </p:cNvSpPr>
          <p:nvPr>
            <p:ph idx="1"/>
          </p:nvPr>
        </p:nvSpPr>
        <p:spPr>
          <a:xfrm>
            <a:off x="439189" y="1669214"/>
            <a:ext cx="10515600" cy="4351338"/>
          </a:xfrm>
        </p:spPr>
        <p:txBody>
          <a:bodyPr>
            <a:normAutofit/>
          </a:bodyPr>
          <a:lstStyle/>
          <a:p>
            <a:r>
              <a:rPr lang="en-US" b="0" dirty="0" smtClean="0"/>
              <a:t>Racial </a:t>
            </a:r>
            <a:r>
              <a:rPr lang="en-US" b="0" dirty="0"/>
              <a:t>inequities in cancer clinical trial participation</a:t>
            </a:r>
          </a:p>
          <a:p>
            <a:r>
              <a:rPr lang="en-US" b="0" dirty="0"/>
              <a:t>Potential solutions to achieve racial equity in clinical trials </a:t>
            </a:r>
          </a:p>
          <a:p>
            <a:r>
              <a:rPr lang="en-US" b="0" dirty="0"/>
              <a:t>Patient engaged research as a tailored approach to racial equity in clinical trials</a:t>
            </a:r>
          </a:p>
          <a:p>
            <a:endParaRPr lang="en-US" b="0" dirty="0"/>
          </a:p>
          <a:p>
            <a:endParaRPr lang="en-US" b="0" dirty="0"/>
          </a:p>
        </p:txBody>
      </p:sp>
    </p:spTree>
    <p:extLst>
      <p:ext uri="{BB962C8B-B14F-4D97-AF65-F5344CB8AC3E}">
        <p14:creationId xmlns:p14="http://schemas.microsoft.com/office/powerpoint/2010/main" val="883941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9E1FC-7FAE-C045-8564-90113B487CCE}"/>
              </a:ext>
            </a:extLst>
          </p:cNvPr>
          <p:cNvSpPr>
            <a:spLocks noGrp="1"/>
          </p:cNvSpPr>
          <p:nvPr>
            <p:ph type="title"/>
          </p:nvPr>
        </p:nvSpPr>
        <p:spPr>
          <a:xfrm>
            <a:off x="2230954" y="0"/>
            <a:ext cx="7208014" cy="1052052"/>
          </a:xfrm>
          <a:solidFill>
            <a:schemeClr val="bg1"/>
          </a:solidFill>
        </p:spPr>
        <p:txBody>
          <a:bodyPr>
            <a:normAutofit/>
          </a:bodyPr>
          <a:lstStyle/>
          <a:p>
            <a:pPr algn="ctr"/>
            <a:r>
              <a:rPr lang="en-US" dirty="0"/>
              <a:t>Clinical Trials and Racial Inequities</a:t>
            </a:r>
          </a:p>
        </p:txBody>
      </p:sp>
      <p:graphicFrame>
        <p:nvGraphicFramePr>
          <p:cNvPr id="9" name="Content Placeholder 2">
            <a:extLst>
              <a:ext uri="{FF2B5EF4-FFF2-40B4-BE49-F238E27FC236}">
                <a16:creationId xmlns:a16="http://schemas.microsoft.com/office/drawing/2014/main" id="{D9F21391-B0BA-4DF2-AFF1-CCB9587945FE}"/>
              </a:ext>
            </a:extLst>
          </p:cNvPr>
          <p:cNvGraphicFramePr>
            <a:graphicFrameLocks noGrp="1"/>
          </p:cNvGraphicFramePr>
          <p:nvPr>
            <p:ph idx="1"/>
            <p:extLst>
              <p:ext uri="{D42A27DB-BD31-4B8C-83A1-F6EECF244321}">
                <p14:modId xmlns:p14="http://schemas.microsoft.com/office/powerpoint/2010/main" val="1559006036"/>
              </p:ext>
            </p:extLst>
          </p:nvPr>
        </p:nvGraphicFramePr>
        <p:xfrm>
          <a:off x="709863" y="1419726"/>
          <a:ext cx="10960767" cy="46080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8448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p:nvPr>
            <p:extLst>
              <p:ext uri="{D42A27DB-BD31-4B8C-83A1-F6EECF244321}">
                <p14:modId xmlns:p14="http://schemas.microsoft.com/office/powerpoint/2010/main" val="1083323643"/>
              </p:ext>
            </p:extLst>
          </p:nvPr>
        </p:nvGraphicFramePr>
        <p:xfrm>
          <a:off x="6237514" y="1862815"/>
          <a:ext cx="4299858" cy="3658513"/>
        </p:xfrm>
        <a:graphic>
          <a:graphicData uri="http://schemas.openxmlformats.org/drawingml/2006/chart">
            <c:chart xmlns:c="http://schemas.openxmlformats.org/drawingml/2006/chart" xmlns:r="http://schemas.openxmlformats.org/officeDocument/2006/relationships" r:id="rId3"/>
          </a:graphicData>
        </a:graphic>
      </p:graphicFrame>
      <p:pic>
        <p:nvPicPr>
          <p:cNvPr id="27" name="Picture 26" descr="Chart, bar chart&#10;&#10;Description automatically generated">
            <a:extLst>
              <a:ext uri="{FF2B5EF4-FFF2-40B4-BE49-F238E27FC236}">
                <a16:creationId xmlns:a16="http://schemas.microsoft.com/office/drawing/2014/main" id="{F56C01CE-FD4F-6D47-8A4C-36D7E173021B}"/>
              </a:ext>
            </a:extLst>
          </p:cNvPr>
          <p:cNvPicPr>
            <a:picLocks noChangeAspect="1"/>
          </p:cNvPicPr>
          <p:nvPr/>
        </p:nvPicPr>
        <p:blipFill rotWithShape="1">
          <a:blip r:embed="rId4"/>
          <a:srcRect r="2990" b="-4"/>
          <a:stretch/>
        </p:blipFill>
        <p:spPr>
          <a:xfrm>
            <a:off x="272323" y="1914744"/>
            <a:ext cx="5682164" cy="3723996"/>
          </a:xfrm>
          <a:prstGeom prst="rect">
            <a:avLst/>
          </a:prstGeom>
        </p:spPr>
      </p:pic>
      <p:sp>
        <p:nvSpPr>
          <p:cNvPr id="4" name="Title 3"/>
          <p:cNvSpPr>
            <a:spLocks noGrp="1"/>
          </p:cNvSpPr>
          <p:nvPr>
            <p:ph type="title"/>
          </p:nvPr>
        </p:nvSpPr>
        <p:spPr>
          <a:xfrm>
            <a:off x="342112" y="548640"/>
            <a:ext cx="11622182" cy="548640"/>
          </a:xfrm>
        </p:spPr>
        <p:txBody>
          <a:bodyPr>
            <a:normAutofit fontScale="90000"/>
          </a:bodyPr>
          <a:lstStyle/>
          <a:p>
            <a:pPr algn="ctr"/>
            <a:r>
              <a:rPr lang="en-US" dirty="0"/>
              <a:t>Breast Cancer Subtype and Clinical Trial Representation by Race</a:t>
            </a:r>
          </a:p>
        </p:txBody>
      </p:sp>
      <p:sp>
        <p:nvSpPr>
          <p:cNvPr id="5" name="Rectangle 4"/>
          <p:cNvSpPr/>
          <p:nvPr/>
        </p:nvSpPr>
        <p:spPr>
          <a:xfrm>
            <a:off x="6639296" y="975406"/>
            <a:ext cx="4943104" cy="800219"/>
          </a:xfrm>
          <a:prstGeom prst="rect">
            <a:avLst/>
          </a:prstGeom>
        </p:spPr>
        <p:txBody>
          <a:bodyPr wrap="square">
            <a:spAutoFit/>
          </a:bodyPr>
          <a:lstStyle/>
          <a:p>
            <a:pPr marL="0" indent="0">
              <a:buNone/>
            </a:pPr>
            <a:endParaRPr lang="en-US" sz="1800" dirty="0"/>
          </a:p>
          <a:p>
            <a:pPr marL="0" indent="0">
              <a:buNone/>
            </a:pPr>
            <a:r>
              <a:rPr lang="en-US" sz="1400" b="1" dirty="0"/>
              <a:t>Keynote-355:  Pembrolizumab plus chemotherapy in triple negative breast cancer (N=847). </a:t>
            </a:r>
            <a:endParaRPr lang="en-US" sz="1400" dirty="0"/>
          </a:p>
        </p:txBody>
      </p:sp>
      <p:sp>
        <p:nvSpPr>
          <p:cNvPr id="9" name="Rectangle 8"/>
          <p:cNvSpPr/>
          <p:nvPr/>
        </p:nvSpPr>
        <p:spPr>
          <a:xfrm>
            <a:off x="5638800" y="6260715"/>
            <a:ext cx="3575957" cy="461665"/>
          </a:xfrm>
          <a:prstGeom prst="rect">
            <a:avLst/>
          </a:prstGeom>
        </p:spPr>
        <p:txBody>
          <a:bodyPr wrap="square">
            <a:spAutoFit/>
          </a:bodyPr>
          <a:lstStyle/>
          <a:p>
            <a:pPr marL="0" indent="0">
              <a:buNone/>
            </a:pPr>
            <a:r>
              <a:rPr lang="en-US" sz="1200" dirty="0"/>
              <a:t>Cortes J et al, Lancet, 2020</a:t>
            </a:r>
          </a:p>
          <a:p>
            <a:pPr marL="0" indent="0">
              <a:buNone/>
            </a:pPr>
            <a:r>
              <a:rPr lang="en-US" sz="1200" dirty="0"/>
              <a:t>Duma et al, J </a:t>
            </a:r>
            <a:r>
              <a:rPr lang="en-US" sz="1200" dirty="0" err="1"/>
              <a:t>Oncol</a:t>
            </a:r>
            <a:r>
              <a:rPr lang="en-US" sz="1200" dirty="0"/>
              <a:t> </a:t>
            </a:r>
            <a:r>
              <a:rPr lang="en-US" sz="1200" dirty="0" err="1"/>
              <a:t>Prac</a:t>
            </a:r>
            <a:r>
              <a:rPr lang="en-US" sz="1200" dirty="0"/>
              <a:t>, 2018</a:t>
            </a:r>
          </a:p>
        </p:txBody>
      </p:sp>
      <p:sp>
        <p:nvSpPr>
          <p:cNvPr id="10" name="TextBox 9"/>
          <p:cNvSpPr txBox="1"/>
          <p:nvPr/>
        </p:nvSpPr>
        <p:spPr>
          <a:xfrm>
            <a:off x="382191" y="5815109"/>
            <a:ext cx="5094514" cy="276999"/>
          </a:xfrm>
          <a:prstGeom prst="rect">
            <a:avLst/>
          </a:prstGeom>
          <a:noFill/>
        </p:spPr>
        <p:txBody>
          <a:bodyPr wrap="square" rtlCol="0">
            <a:spAutoFit/>
          </a:bodyPr>
          <a:lstStyle/>
          <a:p>
            <a:r>
              <a:rPr lang="en-US" sz="1200" dirty="0"/>
              <a:t>SEER, Cancer Stat Facts Accessed January 2021.</a:t>
            </a:r>
          </a:p>
        </p:txBody>
      </p:sp>
      <p:sp>
        <p:nvSpPr>
          <p:cNvPr id="2" name="TextBox 1"/>
          <p:cNvSpPr txBox="1"/>
          <p:nvPr/>
        </p:nvSpPr>
        <p:spPr>
          <a:xfrm>
            <a:off x="3993266" y="5695708"/>
            <a:ext cx="8198734" cy="707886"/>
          </a:xfrm>
          <a:prstGeom prst="rect">
            <a:avLst/>
          </a:prstGeom>
          <a:noFill/>
        </p:spPr>
        <p:txBody>
          <a:bodyPr wrap="square" rtlCol="0">
            <a:spAutoFit/>
          </a:bodyPr>
          <a:lstStyle/>
          <a:p>
            <a:r>
              <a:rPr lang="en-US" sz="2000" b="1" dirty="0">
                <a:solidFill>
                  <a:srgbClr val="FF0000"/>
                </a:solidFill>
              </a:rPr>
              <a:t>Enrollment of </a:t>
            </a:r>
            <a:r>
              <a:rPr lang="en-US" sz="2000" b="1" dirty="0" smtClean="0">
                <a:solidFill>
                  <a:srgbClr val="FF0000"/>
                </a:solidFill>
              </a:rPr>
              <a:t>patients of color in cancer clinical trials </a:t>
            </a:r>
            <a:r>
              <a:rPr lang="en-US" sz="2000" b="1" dirty="0" smtClean="0">
                <a:solidFill>
                  <a:srgbClr val="FF0000"/>
                </a:solidFill>
              </a:rPr>
              <a:t>worse over </a:t>
            </a:r>
            <a:r>
              <a:rPr lang="en-US" sz="2000" b="1" dirty="0">
                <a:solidFill>
                  <a:srgbClr val="FF0000"/>
                </a:solidFill>
              </a:rPr>
              <a:t>time.</a:t>
            </a:r>
          </a:p>
        </p:txBody>
      </p:sp>
      <p:sp>
        <p:nvSpPr>
          <p:cNvPr id="3" name="TextBox 2">
            <a:extLst>
              <a:ext uri="{FF2B5EF4-FFF2-40B4-BE49-F238E27FC236}">
                <a16:creationId xmlns:a16="http://schemas.microsoft.com/office/drawing/2014/main" id="{8E866A7C-7F9F-9741-A104-2017FA80C85D}"/>
              </a:ext>
            </a:extLst>
          </p:cNvPr>
          <p:cNvSpPr txBox="1"/>
          <p:nvPr/>
        </p:nvSpPr>
        <p:spPr>
          <a:xfrm>
            <a:off x="577331" y="1154248"/>
            <a:ext cx="5377156" cy="707886"/>
          </a:xfrm>
          <a:prstGeom prst="rect">
            <a:avLst/>
          </a:prstGeom>
          <a:noFill/>
        </p:spPr>
        <p:txBody>
          <a:bodyPr wrap="square" rtlCol="0">
            <a:spAutoFit/>
          </a:bodyPr>
          <a:lstStyle/>
          <a:p>
            <a:r>
              <a:rPr lang="en-US" sz="2000" b="1" dirty="0">
                <a:solidFill>
                  <a:srgbClr val="FF0000"/>
                </a:solidFill>
              </a:rPr>
              <a:t>Black women are 40% more likely to die from breast cancer than white women</a:t>
            </a:r>
          </a:p>
        </p:txBody>
      </p:sp>
    </p:spTree>
    <p:extLst>
      <p:ext uri="{BB962C8B-B14F-4D97-AF65-F5344CB8AC3E}">
        <p14:creationId xmlns:p14="http://schemas.microsoft.com/office/powerpoint/2010/main" val="2291057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B2AA-EB4C-114A-91A8-B004D354E5F3}"/>
              </a:ext>
            </a:extLst>
          </p:cNvPr>
          <p:cNvSpPr>
            <a:spLocks noGrp="1"/>
          </p:cNvSpPr>
          <p:nvPr>
            <p:ph type="title"/>
          </p:nvPr>
        </p:nvSpPr>
        <p:spPr>
          <a:xfrm>
            <a:off x="2201639" y="49309"/>
            <a:ext cx="7729728" cy="1188720"/>
          </a:xfrm>
        </p:spPr>
        <p:txBody>
          <a:bodyPr>
            <a:normAutofit/>
          </a:bodyPr>
          <a:lstStyle/>
          <a:p>
            <a:pPr algn="ctr"/>
            <a:r>
              <a:rPr lang="en-US" dirty="0"/>
              <a:t>Multilevel Barriers to Equitable Clinical Trials Participation</a:t>
            </a:r>
          </a:p>
        </p:txBody>
      </p:sp>
      <p:graphicFrame>
        <p:nvGraphicFramePr>
          <p:cNvPr id="4" name="Content Placeholder 3">
            <a:extLst>
              <a:ext uri="{FF2B5EF4-FFF2-40B4-BE49-F238E27FC236}">
                <a16:creationId xmlns:a16="http://schemas.microsoft.com/office/drawing/2014/main" id="{9BE9FAF9-4A13-7249-806F-2DC68BCB22E5}"/>
              </a:ext>
            </a:extLst>
          </p:cNvPr>
          <p:cNvGraphicFramePr>
            <a:graphicFrameLocks noGrp="1"/>
          </p:cNvGraphicFramePr>
          <p:nvPr>
            <p:ph idx="1"/>
            <p:extLst>
              <p:ext uri="{D42A27DB-BD31-4B8C-83A1-F6EECF244321}">
                <p14:modId xmlns:p14="http://schemas.microsoft.com/office/powerpoint/2010/main" val="3868169773"/>
              </p:ext>
            </p:extLst>
          </p:nvPr>
        </p:nvGraphicFramePr>
        <p:xfrm>
          <a:off x="285237" y="1695229"/>
          <a:ext cx="11562531" cy="45029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Content Placeholder 3">
            <a:extLst>
              <a:ext uri="{FF2B5EF4-FFF2-40B4-BE49-F238E27FC236}">
                <a16:creationId xmlns:a16="http://schemas.microsoft.com/office/drawing/2014/main" id="{9BE9FAF9-4A13-7249-806F-2DC68BCB22E5}"/>
              </a:ext>
            </a:extLst>
          </p:cNvPr>
          <p:cNvGraphicFramePr>
            <a:graphicFrameLocks/>
          </p:cNvGraphicFramePr>
          <p:nvPr>
            <p:extLst>
              <p:ext uri="{D42A27DB-BD31-4B8C-83A1-F6EECF244321}">
                <p14:modId xmlns:p14="http://schemas.microsoft.com/office/powerpoint/2010/main" val="3592237527"/>
              </p:ext>
            </p:extLst>
          </p:nvPr>
        </p:nvGraphicFramePr>
        <p:xfrm>
          <a:off x="747352" y="1695229"/>
          <a:ext cx="10638300" cy="421957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754254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9E1FC-7FAE-C045-8564-90113B487CCE}"/>
              </a:ext>
            </a:extLst>
          </p:cNvPr>
          <p:cNvSpPr>
            <a:spLocks noGrp="1"/>
          </p:cNvSpPr>
          <p:nvPr>
            <p:ph type="title"/>
          </p:nvPr>
        </p:nvSpPr>
        <p:spPr>
          <a:xfrm>
            <a:off x="2175477" y="90048"/>
            <a:ext cx="7729728" cy="1188720"/>
          </a:xfrm>
        </p:spPr>
        <p:txBody>
          <a:bodyPr>
            <a:normAutofit/>
          </a:bodyPr>
          <a:lstStyle/>
          <a:p>
            <a:pPr algn="ctr"/>
            <a:r>
              <a:rPr lang="en-US" dirty="0"/>
              <a:t>Policy Level Factors</a:t>
            </a:r>
          </a:p>
        </p:txBody>
      </p:sp>
      <p:graphicFrame>
        <p:nvGraphicFramePr>
          <p:cNvPr id="9" name="Content Placeholder 2">
            <a:extLst>
              <a:ext uri="{FF2B5EF4-FFF2-40B4-BE49-F238E27FC236}">
                <a16:creationId xmlns:a16="http://schemas.microsoft.com/office/drawing/2014/main" id="{D9F21391-B0BA-4DF2-AFF1-CCB9587945FE}"/>
              </a:ext>
            </a:extLst>
          </p:cNvPr>
          <p:cNvGraphicFramePr>
            <a:graphicFrameLocks noGrp="1"/>
          </p:cNvGraphicFramePr>
          <p:nvPr>
            <p:ph idx="1"/>
            <p:extLst>
              <p:ext uri="{D42A27DB-BD31-4B8C-83A1-F6EECF244321}">
                <p14:modId xmlns:p14="http://schemas.microsoft.com/office/powerpoint/2010/main" val="3728322477"/>
              </p:ext>
            </p:extLst>
          </p:nvPr>
        </p:nvGraphicFramePr>
        <p:xfrm>
          <a:off x="5932545" y="1240365"/>
          <a:ext cx="6051884" cy="46008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34" name="Picture 10" descr="High angle shot of a gavel and a scale on a wooden surface Free Phot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253" y="1278769"/>
            <a:ext cx="6865505" cy="4573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394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B2AA-EB4C-114A-91A8-B004D354E5F3}"/>
              </a:ext>
            </a:extLst>
          </p:cNvPr>
          <p:cNvSpPr>
            <a:spLocks noGrp="1"/>
          </p:cNvSpPr>
          <p:nvPr>
            <p:ph type="title"/>
          </p:nvPr>
        </p:nvSpPr>
        <p:spPr>
          <a:xfrm>
            <a:off x="5525009" y="151840"/>
            <a:ext cx="5925310" cy="1174991"/>
          </a:xfrm>
        </p:spPr>
        <p:txBody>
          <a:bodyPr>
            <a:normAutofit/>
          </a:bodyPr>
          <a:lstStyle/>
          <a:p>
            <a:r>
              <a:rPr lang="en-US" dirty="0"/>
              <a:t>Institution Level Barriers</a:t>
            </a:r>
          </a:p>
        </p:txBody>
      </p:sp>
      <p:pic>
        <p:nvPicPr>
          <p:cNvPr id="14" name="Picture 13" descr="A row of samples for medical testing">
            <a:extLst>
              <a:ext uri="{FF2B5EF4-FFF2-40B4-BE49-F238E27FC236}">
                <a16:creationId xmlns:a16="http://schemas.microsoft.com/office/drawing/2014/main" id="{90DAAAD5-34F4-4387-A45B-0C074B75F5EA}"/>
              </a:ext>
            </a:extLst>
          </p:cNvPr>
          <p:cNvPicPr>
            <a:picLocks noChangeAspect="1"/>
          </p:cNvPicPr>
          <p:nvPr/>
        </p:nvPicPr>
        <p:blipFill rotWithShape="1">
          <a:blip r:embed="rId3"/>
          <a:srcRect l="48293" r="774"/>
          <a:stretch/>
        </p:blipFill>
        <p:spPr>
          <a:xfrm>
            <a:off x="20" y="10"/>
            <a:ext cx="5197621" cy="6831142"/>
          </a:xfrm>
          <a:prstGeom prst="rect">
            <a:avLst/>
          </a:prstGeom>
        </p:spPr>
      </p:pic>
      <p:graphicFrame>
        <p:nvGraphicFramePr>
          <p:cNvPr id="16" name="Content Placeholder 2">
            <a:extLst>
              <a:ext uri="{FF2B5EF4-FFF2-40B4-BE49-F238E27FC236}">
                <a16:creationId xmlns:a16="http://schemas.microsoft.com/office/drawing/2014/main" id="{C8555BFA-FB52-4545-B325-E8347B0EC675}"/>
              </a:ext>
            </a:extLst>
          </p:cNvPr>
          <p:cNvGraphicFramePr>
            <a:graphicFrameLocks noGrp="1"/>
          </p:cNvGraphicFramePr>
          <p:nvPr>
            <p:ph idx="1"/>
            <p:extLst>
              <p:ext uri="{D42A27DB-BD31-4B8C-83A1-F6EECF244321}">
                <p14:modId xmlns:p14="http://schemas.microsoft.com/office/powerpoint/2010/main" val="67572039"/>
              </p:ext>
            </p:extLst>
          </p:nvPr>
        </p:nvGraphicFramePr>
        <p:xfrm>
          <a:off x="5403551" y="1726292"/>
          <a:ext cx="5925310" cy="32552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6D0610FE-ABBB-AF48-9F08-2136B4761284}"/>
              </a:ext>
            </a:extLst>
          </p:cNvPr>
          <p:cNvSpPr txBox="1"/>
          <p:nvPr/>
        </p:nvSpPr>
        <p:spPr>
          <a:xfrm>
            <a:off x="9301893" y="5642262"/>
            <a:ext cx="1891865" cy="276999"/>
          </a:xfrm>
          <a:prstGeom prst="rect">
            <a:avLst/>
          </a:prstGeom>
          <a:noFill/>
        </p:spPr>
        <p:txBody>
          <a:bodyPr wrap="none" rtlCol="0">
            <a:spAutoFit/>
          </a:bodyPr>
          <a:lstStyle/>
          <a:p>
            <a:r>
              <a:rPr lang="en-US" sz="1200" dirty="0"/>
              <a:t>*Unger et al., JNCI, 2019</a:t>
            </a:r>
          </a:p>
        </p:txBody>
      </p:sp>
    </p:spTree>
    <p:extLst>
      <p:ext uri="{BB962C8B-B14F-4D97-AF65-F5344CB8AC3E}">
        <p14:creationId xmlns:p14="http://schemas.microsoft.com/office/powerpoint/2010/main" val="1344871103"/>
      </p:ext>
    </p:extLst>
  </p:cSld>
  <p:clrMapOvr>
    <a:masterClrMapping/>
  </p:clrMapOvr>
</p:sld>
</file>

<file path=ppt/theme/theme1.xml><?xml version="1.0" encoding="utf-8"?>
<a:theme xmlns:a="http://schemas.openxmlformats.org/drawingml/2006/main" name="Blank Presentatio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DA54C87-5D35-814E-9328-3164F897C5DB}" vid="{69C8D452-FACA-7049-AC91-8E5BD2C543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cb457d1b-906b-4577-a38b-47594de888ba">
      <UserInfo>
        <DisplayName>Platz, Jessica J</DisplayName>
        <AccountId>17</AccountId>
        <AccountType/>
      </UserInfo>
      <UserInfo>
        <DisplayName>Darr, David Brian</DisplayName>
        <AccountId>19</AccountId>
        <AccountType/>
      </UserInfo>
      <UserInfo>
        <DisplayName>Menkens, Anne</DisplayName>
        <AccountId>16</AccountId>
        <AccountType/>
      </UserInfo>
      <UserInfo>
        <DisplayName>Schaller, Bill</DisplayName>
        <AccountId>18</AccountId>
        <AccountType/>
      </UserInfo>
      <UserInfo>
        <DisplayName>Martin, Barbara Alvarez</DisplayName>
        <AccountId>6</AccountId>
        <AccountType/>
      </UserInfo>
      <UserInfo>
        <DisplayName>Earp, Shelton</DisplayName>
        <AccountId>12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5A0B32005F5BE40B9E65E078CF56123" ma:contentTypeVersion="13" ma:contentTypeDescription="Create a new document." ma:contentTypeScope="" ma:versionID="5bc85bcbbc6181120858731efb14a97a">
  <xsd:schema xmlns:xsd="http://www.w3.org/2001/XMLSchema" xmlns:xs="http://www.w3.org/2001/XMLSchema" xmlns:p="http://schemas.microsoft.com/office/2006/metadata/properties" xmlns:ns3="9b6785c4-e757-4549-86f4-333b1fb969e7" xmlns:ns4="cb457d1b-906b-4577-a38b-47594de888ba" targetNamespace="http://schemas.microsoft.com/office/2006/metadata/properties" ma:root="true" ma:fieldsID="510d4ef4f3813060905b42f19a3f0fec" ns3:_="" ns4:_="">
    <xsd:import namespace="9b6785c4-e757-4549-86f4-333b1fb969e7"/>
    <xsd:import namespace="cb457d1b-906b-4577-a38b-47594de888ba"/>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4:SharedWithUsers" minOccurs="0"/>
                <xsd:element ref="ns4:SharedWithDetails" minOccurs="0"/>
                <xsd:element ref="ns4:SharingHintHash" minOccurs="0"/>
                <xsd:element ref="ns3:MediaLengthInSeconds"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6785c4-e757-4549-86f4-333b1fb969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b457d1b-906b-4577-a38b-47594de888ba"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5FB0FE-04AE-4349-9782-B7FDA1F66A85}">
  <ds:schemaRefs>
    <ds:schemaRef ds:uri="http://schemas.microsoft.com/sharepoint/v3/contenttype/forms"/>
  </ds:schemaRefs>
</ds:datastoreItem>
</file>

<file path=customXml/itemProps2.xml><?xml version="1.0" encoding="utf-8"?>
<ds:datastoreItem xmlns:ds="http://schemas.openxmlformats.org/officeDocument/2006/customXml" ds:itemID="{1CBC5F4B-038E-4F93-A626-1B907A86555F}">
  <ds:schemaRefs>
    <ds:schemaRef ds:uri="http://purl.org/dc/elements/1.1/"/>
    <ds:schemaRef ds:uri="http://schemas.microsoft.com/office/2006/metadata/properties"/>
    <ds:schemaRef ds:uri="9b6785c4-e757-4549-86f4-333b1fb969e7"/>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cb457d1b-906b-4577-a38b-47594de888ba"/>
    <ds:schemaRef ds:uri="http://www.w3.org/XML/1998/namespace"/>
    <ds:schemaRef ds:uri="http://purl.org/dc/dcmitype/"/>
  </ds:schemaRefs>
</ds:datastoreItem>
</file>

<file path=customXml/itemProps3.xml><?xml version="1.0" encoding="utf-8"?>
<ds:datastoreItem xmlns:ds="http://schemas.openxmlformats.org/officeDocument/2006/customXml" ds:itemID="{A9029207-B8C4-4CC9-9B52-4CE9327318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6785c4-e757-4549-86f4-333b1fb969e7"/>
    <ds:schemaRef ds:uri="cb457d1b-906b-4577-a38b-47594de888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Ion</Template>
  <TotalTime>22835</TotalTime>
  <Words>2156</Words>
  <Application>Microsoft Office PowerPoint</Application>
  <PresentationFormat>Widescreen</PresentationFormat>
  <Paragraphs>291</Paragraphs>
  <Slides>37</Slides>
  <Notes>36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ＭＳ Ｐゴシック</vt:lpstr>
      <vt:lpstr>Arial</vt:lpstr>
      <vt:lpstr>Bodoni MT</vt:lpstr>
      <vt:lpstr>Calibri</vt:lpstr>
      <vt:lpstr>Kristen ITC</vt:lpstr>
      <vt:lpstr>Times New Roman</vt:lpstr>
      <vt:lpstr>Whitney Semibold</vt:lpstr>
      <vt:lpstr>Blank Presentation</vt:lpstr>
      <vt:lpstr>Centering Racial Equity in Clinical Trial Participation:  A Patient Engaged Research Approach</vt:lpstr>
      <vt:lpstr>No Disclosures</vt:lpstr>
      <vt:lpstr>Celebrating African American Heritage and Women’s History Months as a Pathway to Health Justice </vt:lpstr>
      <vt:lpstr>Objectives</vt:lpstr>
      <vt:lpstr>Clinical Trials and Racial Inequities</vt:lpstr>
      <vt:lpstr>Breast Cancer Subtype and Clinical Trial Representation by Race</vt:lpstr>
      <vt:lpstr>Multilevel Barriers to Equitable Clinical Trials Participation</vt:lpstr>
      <vt:lpstr>Policy Level Factors</vt:lpstr>
      <vt:lpstr>Institution Level Barriers</vt:lpstr>
      <vt:lpstr>Provider Level Factors</vt:lpstr>
      <vt:lpstr>Patient Level Factors</vt:lpstr>
      <vt:lpstr>Matching Solutions to Barriers</vt:lpstr>
      <vt:lpstr>Medicaid Expansion </vt:lpstr>
      <vt:lpstr>Clinical Trial Opportunities in Community Settings</vt:lpstr>
      <vt:lpstr>Clinical Trial Patient Navigation</vt:lpstr>
      <vt:lpstr>Opportunities for Improvement</vt:lpstr>
      <vt:lpstr>Patient Engaged Research</vt:lpstr>
      <vt:lpstr>Mindfulness based smoking cessation (MBSC) Pilot Study</vt:lpstr>
      <vt:lpstr>MBSC Pilot at Boston Medical Center</vt:lpstr>
      <vt:lpstr>MBSC Study Outcomes</vt:lpstr>
      <vt:lpstr>MBSC Participant Feedback</vt:lpstr>
      <vt:lpstr>Establishing a Safety Net Hospital Cancer Center Patient Advisory Council (PAC) </vt:lpstr>
      <vt:lpstr>Establishing the PAC</vt:lpstr>
      <vt:lpstr>PAC Process: Framework for Planned Change</vt:lpstr>
      <vt:lpstr>PAC VMOSA </vt:lpstr>
      <vt:lpstr>PAC Conducted Survey Demographics </vt:lpstr>
      <vt:lpstr>Patient Engaged Research Lessons Learned</vt:lpstr>
      <vt:lpstr>Patient Engaged Research: Triumphs &amp; Challenges</vt:lpstr>
      <vt:lpstr>Current Initiatives </vt:lpstr>
      <vt:lpstr>Equity in Clinical Trials Initiative</vt:lpstr>
      <vt:lpstr>Centering Racial Equity App for Trial Engagement (CREATE) Study</vt:lpstr>
      <vt:lpstr>UNC Lineberger Equity Council</vt:lpstr>
      <vt:lpstr>Summary</vt:lpstr>
      <vt:lpstr>Acknowledgements</vt:lpstr>
      <vt:lpstr>References</vt:lpstr>
      <vt:lpstr>References (Continued)</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dc:title>
  <dc:creator>Schaller, Bill</dc:creator>
  <cp:lastModifiedBy>Charlot, Marjory</cp:lastModifiedBy>
  <cp:revision>161</cp:revision>
  <cp:lastPrinted>2018-09-28T16:34:33Z</cp:lastPrinted>
  <dcterms:created xsi:type="dcterms:W3CDTF">2019-05-21T16:20:21Z</dcterms:created>
  <dcterms:modified xsi:type="dcterms:W3CDTF">2022-03-16T00:26:51Z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0x010100A5A0B32005F5BE40B9E65E078CF56123</vt:lpwstr>
  </property>
</Properties>
</file>