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43"/>
  </p:notesMasterIdLst>
  <p:sldIdLst>
    <p:sldId id="256" r:id="rId5"/>
    <p:sldId id="257" r:id="rId6"/>
    <p:sldId id="258" r:id="rId7"/>
    <p:sldId id="262" r:id="rId8"/>
    <p:sldId id="264" r:id="rId9"/>
    <p:sldId id="260" r:id="rId10"/>
    <p:sldId id="271" r:id="rId11"/>
    <p:sldId id="269" r:id="rId12"/>
    <p:sldId id="272" r:id="rId13"/>
    <p:sldId id="277" r:id="rId14"/>
    <p:sldId id="273" r:id="rId15"/>
    <p:sldId id="265" r:id="rId16"/>
    <p:sldId id="279" r:id="rId17"/>
    <p:sldId id="278" r:id="rId18"/>
    <p:sldId id="281" r:id="rId19"/>
    <p:sldId id="266" r:id="rId20"/>
    <p:sldId id="297" r:id="rId21"/>
    <p:sldId id="284" r:id="rId22"/>
    <p:sldId id="298" r:id="rId23"/>
    <p:sldId id="299" r:id="rId24"/>
    <p:sldId id="301" r:id="rId25"/>
    <p:sldId id="300" r:id="rId26"/>
    <p:sldId id="302" r:id="rId27"/>
    <p:sldId id="305" r:id="rId28"/>
    <p:sldId id="309" r:id="rId29"/>
    <p:sldId id="308" r:id="rId30"/>
    <p:sldId id="310" r:id="rId31"/>
    <p:sldId id="307" r:id="rId32"/>
    <p:sldId id="311" r:id="rId33"/>
    <p:sldId id="313" r:id="rId34"/>
    <p:sldId id="314" r:id="rId35"/>
    <p:sldId id="315" r:id="rId36"/>
    <p:sldId id="316" r:id="rId37"/>
    <p:sldId id="317" r:id="rId38"/>
    <p:sldId id="318" r:id="rId39"/>
    <p:sldId id="320" r:id="rId40"/>
    <p:sldId id="321" r:id="rId41"/>
    <p:sldId id="322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5026" autoAdjust="0"/>
  </p:normalViewPr>
  <p:slideViewPr>
    <p:cSldViewPr snapToGrid="0" snapToObjects="1">
      <p:cViewPr varScale="1">
        <p:scale>
          <a:sx n="49" d="100"/>
          <a:sy n="49" d="100"/>
        </p:scale>
        <p:origin x="11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E197E-75BE-654C-9C97-C172D51B8C4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7CC7F-E7C3-444A-B051-375772211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3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21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20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03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12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95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87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57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sz="200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9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38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36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67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32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095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14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38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88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9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008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010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930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83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406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82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0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8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5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50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7CC7F-E7C3-444A-B051-375772211E7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8DA958-104B-FC47-8F95-A6878C4434E3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ED4BAC-7B0B-3042-B68A-F6648FE3468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8337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Robert Kanser, PhD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UNCH </a:t>
            </a:r>
            <a:r>
              <a:rPr lang="en-US" dirty="0" err="1" smtClean="0"/>
              <a:t>PM&amp;r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Neuropsychological Considerations in Oncology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4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 err="1" smtClean="0"/>
              <a:t>Neuropsych</a:t>
            </a:r>
            <a:r>
              <a:rPr lang="en-US" dirty="0" smtClean="0"/>
              <a:t>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Screening &amp; Comprehensive Testing</a:t>
            </a:r>
          </a:p>
          <a:p>
            <a:pPr lvl="1"/>
            <a:endParaRPr lang="en-US" dirty="0"/>
          </a:p>
          <a:p>
            <a:r>
              <a:rPr lang="en-US" dirty="0" smtClean="0"/>
              <a:t>Goals of Assessment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0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vs. Comprehensive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0601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Screening </a:t>
            </a:r>
          </a:p>
          <a:p>
            <a:pPr lvl="1"/>
            <a:r>
              <a:rPr lang="en-US" dirty="0" smtClean="0"/>
              <a:t>Fast and cheap snapshot of cognition </a:t>
            </a:r>
          </a:p>
          <a:p>
            <a:pPr lvl="1"/>
            <a:r>
              <a:rPr lang="en-US" dirty="0" smtClean="0"/>
              <a:t>Useful in signaling underlying impairment </a:t>
            </a:r>
          </a:p>
          <a:p>
            <a:pPr lvl="1"/>
            <a:r>
              <a:rPr lang="en-US" dirty="0" smtClean="0"/>
              <a:t>Typical structure: 1-2 items per relevant cognitive domain</a:t>
            </a:r>
          </a:p>
          <a:p>
            <a:pPr lvl="2"/>
            <a:r>
              <a:rPr lang="en-US" dirty="0"/>
              <a:t>Risk of both over and under-</a:t>
            </a:r>
            <a:r>
              <a:rPr lang="en-US" dirty="0" err="1"/>
              <a:t>pathologizing</a:t>
            </a:r>
            <a:r>
              <a:rPr lang="en-US" dirty="0"/>
              <a:t> </a:t>
            </a:r>
          </a:p>
          <a:p>
            <a:pPr lvl="2"/>
            <a:r>
              <a:rPr lang="en-US" dirty="0" smtClean="0"/>
              <a:t>Sensitive to non-organic </a:t>
            </a:r>
            <a:r>
              <a:rPr lang="en-US" dirty="0"/>
              <a:t>issues: poor effort, mood/sleep/pain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Common forms</a:t>
            </a:r>
          </a:p>
          <a:p>
            <a:pPr lvl="1"/>
            <a:r>
              <a:rPr lang="en-US" dirty="0" smtClean="0"/>
              <a:t>Mini Mental State Exam (MMSE)</a:t>
            </a:r>
          </a:p>
          <a:p>
            <a:pPr lvl="1"/>
            <a:r>
              <a:rPr lang="en-US" dirty="0" smtClean="0"/>
              <a:t>Montreal Cognitive Assessment (</a:t>
            </a:r>
            <a:r>
              <a:rPr lang="en-US" dirty="0" err="1" smtClean="0"/>
              <a:t>MoCA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Saint Louis U Mental Status Exam (SLUMS)</a:t>
            </a:r>
          </a:p>
          <a:p>
            <a:pPr lvl="1"/>
            <a:r>
              <a:rPr lang="en-US" dirty="0"/>
              <a:t>Repeatable Battery for Assessment of NP Status (RBANS) = screen </a:t>
            </a:r>
            <a:r>
              <a:rPr lang="en-US" dirty="0" smtClean="0"/>
              <a:t>+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Less common </a:t>
            </a:r>
            <a:endParaRPr lang="en-US" dirty="0"/>
          </a:p>
          <a:p>
            <a:pPr lvl="1"/>
            <a:r>
              <a:rPr lang="en-US" dirty="0" smtClean="0"/>
              <a:t>Modified MMSE (3MS)	</a:t>
            </a:r>
          </a:p>
          <a:p>
            <a:pPr lvl="2"/>
            <a:r>
              <a:rPr lang="en-US" dirty="0" smtClean="0"/>
              <a:t>Free, more reliable, 5-10 min longer, more sensitive to MCI and dementia </a:t>
            </a:r>
            <a:r>
              <a:rPr lang="en-US" dirty="0"/>
              <a:t>(particularly </a:t>
            </a:r>
            <a:r>
              <a:rPr lang="en-US" dirty="0" err="1" smtClean="0"/>
              <a:t>VaD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1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</a:t>
            </a:r>
            <a:r>
              <a:rPr lang="en-US" dirty="0" err="1" smtClean="0"/>
              <a:t>Neuropsych</a:t>
            </a:r>
            <a:r>
              <a:rPr lang="en-US" dirty="0" smtClean="0"/>
              <a:t>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0922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500" dirty="0" smtClean="0"/>
              <a:t>Interview: ~ 1 hour</a:t>
            </a:r>
          </a:p>
          <a:p>
            <a:pPr lvl="1"/>
            <a:r>
              <a:rPr lang="en-US" altLang="en-US" sz="2000" dirty="0" smtClean="0"/>
              <a:t>Neurologic </a:t>
            </a:r>
            <a:r>
              <a:rPr lang="en-US" altLang="en-US" sz="2000" dirty="0"/>
              <a:t>symptoms</a:t>
            </a:r>
            <a:r>
              <a:rPr lang="en-US" altLang="en-US" sz="2000" dirty="0" smtClean="0"/>
              <a:t>, </a:t>
            </a:r>
            <a:r>
              <a:rPr lang="en-US" altLang="en-US" sz="2000" dirty="0"/>
              <a:t>sleep, substance use</a:t>
            </a:r>
            <a:r>
              <a:rPr lang="en-US" altLang="en-US" sz="2000" dirty="0" smtClean="0"/>
              <a:t>, psychiatric </a:t>
            </a:r>
            <a:r>
              <a:rPr lang="en-US" altLang="en-US" sz="2000" dirty="0" err="1" smtClean="0"/>
              <a:t>hx</a:t>
            </a:r>
            <a:r>
              <a:rPr lang="en-US" altLang="en-US" sz="2000" dirty="0" smtClean="0"/>
              <a:t>, psychosocial </a:t>
            </a:r>
            <a:r>
              <a:rPr lang="en-US" altLang="en-US" sz="2000" dirty="0" err="1" smtClean="0"/>
              <a:t>hx</a:t>
            </a:r>
            <a:r>
              <a:rPr lang="en-US" altLang="en-US" sz="2000" dirty="0" smtClean="0"/>
              <a:t> (e.g., educational/occupational </a:t>
            </a:r>
            <a:r>
              <a:rPr lang="en-US" altLang="en-US" sz="2000" dirty="0" err="1" smtClean="0"/>
              <a:t>hx</a:t>
            </a:r>
            <a:r>
              <a:rPr lang="en-US" altLang="en-US" sz="2000" dirty="0" smtClean="0"/>
              <a:t>)</a:t>
            </a:r>
          </a:p>
          <a:p>
            <a:pPr lvl="1"/>
            <a:r>
              <a:rPr lang="en-US" altLang="en-US" sz="2000" dirty="0" smtClean="0"/>
              <a:t>Chart review</a:t>
            </a:r>
          </a:p>
          <a:p>
            <a:endParaRPr lang="en-US" altLang="en-US" sz="2500" dirty="0" smtClean="0"/>
          </a:p>
          <a:p>
            <a:r>
              <a:rPr lang="en-US" altLang="en-US" sz="2500" dirty="0" smtClean="0"/>
              <a:t>Testing: ~1-4 </a:t>
            </a:r>
            <a:r>
              <a:rPr lang="en-US" altLang="en-US" sz="2500" dirty="0"/>
              <a:t>hours </a:t>
            </a:r>
            <a:r>
              <a:rPr lang="en-US" altLang="en-US" sz="2500" dirty="0" smtClean="0"/>
              <a:t>(more </a:t>
            </a:r>
            <a:r>
              <a:rPr lang="en-US" altLang="en-US" sz="2500" dirty="0"/>
              <a:t>in private practice</a:t>
            </a:r>
            <a:r>
              <a:rPr lang="en-US" altLang="en-US" sz="2500" dirty="0" smtClean="0"/>
              <a:t>)</a:t>
            </a:r>
          </a:p>
          <a:p>
            <a:pPr lvl="1"/>
            <a:r>
              <a:rPr lang="en-US" altLang="en-US" sz="1800" dirty="0" smtClean="0"/>
              <a:t>Cover all cognitive domains</a:t>
            </a:r>
          </a:p>
          <a:p>
            <a:pPr lvl="1"/>
            <a:r>
              <a:rPr lang="en-US" altLang="en-US" sz="1800" dirty="0" smtClean="0"/>
              <a:t>Several smaller tests, typically 5-20 minutes each, with breaks</a:t>
            </a:r>
          </a:p>
          <a:p>
            <a:pPr lvl="1"/>
            <a:r>
              <a:rPr lang="en-US" sz="1800" dirty="0"/>
              <a:t>Often includes mood/personality and achievement </a:t>
            </a:r>
            <a:r>
              <a:rPr lang="en-US" sz="1800" dirty="0" smtClean="0"/>
              <a:t>tests</a:t>
            </a:r>
          </a:p>
          <a:p>
            <a:pPr lvl="1"/>
            <a:r>
              <a:rPr lang="en-US" altLang="en-US" sz="1800" dirty="0" smtClean="0"/>
              <a:t>Fixed vs. Flexible/Process Approach</a:t>
            </a:r>
            <a:endParaRPr lang="en-US" altLang="en-US" sz="1800" dirty="0"/>
          </a:p>
          <a:p>
            <a:pPr marL="274320" lvl="1" indent="0">
              <a:buNone/>
            </a:pPr>
            <a:endParaRPr lang="en-US" altLang="en-US" sz="2000" dirty="0" smtClean="0"/>
          </a:p>
          <a:p>
            <a:r>
              <a:rPr lang="en-US" altLang="en-US" sz="2500" dirty="0" smtClean="0"/>
              <a:t>Report</a:t>
            </a:r>
          </a:p>
          <a:p>
            <a:endParaRPr lang="en-US" altLang="en-US" sz="2500" dirty="0" smtClean="0"/>
          </a:p>
          <a:p>
            <a:r>
              <a:rPr lang="en-US" sz="2500" dirty="0" smtClean="0"/>
              <a:t>Feedback </a:t>
            </a:r>
          </a:p>
          <a:p>
            <a:pPr lvl="1"/>
            <a:r>
              <a:rPr lang="en-US" dirty="0" smtClean="0"/>
              <a:t>Same day vs. delayed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vs. Comprehensive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060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Benefits of Comprehensive Assessment</a:t>
            </a:r>
          </a:p>
          <a:p>
            <a:pPr lvl="1"/>
            <a:r>
              <a:rPr lang="en-US" dirty="0" smtClean="0"/>
              <a:t>Basic statistical superiority</a:t>
            </a:r>
          </a:p>
          <a:p>
            <a:pPr lvl="2"/>
            <a:r>
              <a:rPr lang="en-US" dirty="0" smtClean="0"/>
              <a:t>More tests/items = more reliable</a:t>
            </a:r>
          </a:p>
          <a:p>
            <a:pPr lvl="2"/>
            <a:r>
              <a:rPr lang="en-US" dirty="0" smtClean="0"/>
              <a:t>More reliable = more valid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Better ability to identify/quantify decline</a:t>
            </a:r>
          </a:p>
          <a:p>
            <a:pPr lvl="2"/>
            <a:r>
              <a:rPr lang="en-US" dirty="0" smtClean="0"/>
              <a:t>Demographically adjusted normative data </a:t>
            </a:r>
          </a:p>
          <a:p>
            <a:pPr lvl="2"/>
            <a:r>
              <a:rPr lang="en-US" dirty="0" smtClean="0"/>
              <a:t>Premorbid estimates of intellectual functioning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Less susceptive to bias (effort, pain, mood, etc.)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reveal pattern of impairment, assist with localization, and etiology differential</a:t>
            </a:r>
          </a:p>
        </p:txBody>
      </p:sp>
    </p:spTree>
    <p:extLst>
      <p:ext uri="{BB962C8B-B14F-4D97-AF65-F5344CB8AC3E}">
        <p14:creationId xmlns:p14="http://schemas.microsoft.com/office/powerpoint/2010/main" val="12959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</a:t>
            </a:r>
            <a:r>
              <a:rPr lang="en-US" dirty="0" err="1"/>
              <a:t>Neuropsych</a:t>
            </a:r>
            <a:r>
              <a:rPr lang="en-US" dirty="0"/>
              <a:t>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13316"/>
            <a:ext cx="8503920" cy="49245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Attention </a:t>
            </a:r>
          </a:p>
          <a:p>
            <a:pPr lvl="1"/>
            <a:r>
              <a:rPr lang="en-US" dirty="0" smtClean="0"/>
              <a:t>Simple, complex (i.e., working memory), and sustained</a:t>
            </a:r>
          </a:p>
          <a:p>
            <a:pPr marL="514350" indent="-514350">
              <a:buAutoNum type="arabicPeriod"/>
            </a:pPr>
            <a:r>
              <a:rPr lang="en-US" dirty="0" smtClean="0"/>
              <a:t>Processing speed </a:t>
            </a:r>
          </a:p>
          <a:p>
            <a:pPr lvl="1"/>
            <a:r>
              <a:rPr lang="en-US" dirty="0" smtClean="0"/>
              <a:t>Motor and motor-free</a:t>
            </a:r>
          </a:p>
          <a:p>
            <a:pPr marL="514350" indent="-514350">
              <a:buAutoNum type="arabicPeriod"/>
            </a:pPr>
            <a:r>
              <a:rPr lang="en-US" dirty="0" smtClean="0"/>
              <a:t>Language </a:t>
            </a:r>
          </a:p>
          <a:p>
            <a:pPr lvl="1"/>
            <a:r>
              <a:rPr lang="en-US" dirty="0" smtClean="0"/>
              <a:t>Comprehension, fluency, repetition, naming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Visuocognitive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Discrimination, construction, reasoning/problem solving</a:t>
            </a:r>
          </a:p>
          <a:p>
            <a:pPr marL="514350" indent="-514350">
              <a:buAutoNum type="arabicPeriod"/>
            </a:pPr>
            <a:r>
              <a:rPr lang="en-US" dirty="0" smtClean="0"/>
              <a:t>Memory </a:t>
            </a:r>
          </a:p>
          <a:p>
            <a:pPr lvl="1"/>
            <a:r>
              <a:rPr lang="en-US" dirty="0" smtClean="0"/>
              <a:t>Initial encoding, learning, recall, recognition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Executive Functioning</a:t>
            </a:r>
          </a:p>
          <a:p>
            <a:pPr lvl="1"/>
            <a:r>
              <a:rPr lang="en-US" dirty="0" smtClean="0"/>
              <a:t>Initiation, inhibition, mental flexibility, abstract reasoning, problem solving</a:t>
            </a:r>
          </a:p>
          <a:p>
            <a:pPr marL="514350" indent="-514350">
              <a:buAutoNum type="arabicPeriod"/>
            </a:pPr>
            <a:r>
              <a:rPr lang="en-US" dirty="0" smtClean="0"/>
              <a:t>Motor </a:t>
            </a:r>
          </a:p>
          <a:p>
            <a:pPr lvl="1"/>
            <a:r>
              <a:rPr lang="en-US" dirty="0" smtClean="0"/>
              <a:t>Sequencing, fine motor speed, dexterity</a:t>
            </a:r>
          </a:p>
          <a:p>
            <a:pPr marL="514350" indent="-514350">
              <a:buAutoNum type="arabicPeriod"/>
            </a:pPr>
            <a:r>
              <a:rPr lang="en-US" dirty="0" smtClean="0"/>
              <a:t>Mood/Personality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287" y="1467104"/>
            <a:ext cx="6793314" cy="5987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None/>
            </a:pPr>
            <a:r>
              <a:rPr lang="en-US" b="1" u="sng" dirty="0" smtClean="0"/>
              <a:t>**Validity &amp; Premorbid Ability**</a:t>
            </a:r>
          </a:p>
        </p:txBody>
      </p:sp>
    </p:spTree>
    <p:extLst>
      <p:ext uri="{BB962C8B-B14F-4D97-AF65-F5344CB8AC3E}">
        <p14:creationId xmlns:p14="http://schemas.microsoft.com/office/powerpoint/2010/main" val="2444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2" y="262469"/>
            <a:ext cx="8534400" cy="758952"/>
          </a:xfrm>
        </p:spPr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011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Are the results an accurate measure of their ability?</a:t>
            </a:r>
          </a:p>
          <a:p>
            <a:endParaRPr lang="en-US" dirty="0" smtClean="0"/>
          </a:p>
          <a:p>
            <a:r>
              <a:rPr lang="en-US" i="1" dirty="0" smtClean="0"/>
              <a:t>Performance Validity Tests </a:t>
            </a:r>
          </a:p>
          <a:p>
            <a:pPr lvl="1"/>
            <a:r>
              <a:rPr lang="en-US" dirty="0" smtClean="0"/>
              <a:t>Stand alone – just assess effort/engagement </a:t>
            </a:r>
          </a:p>
          <a:p>
            <a:pPr lvl="2"/>
            <a:r>
              <a:rPr lang="en-US" dirty="0" smtClean="0"/>
              <a:t>Benefit: robust to many levels of impairment</a:t>
            </a:r>
          </a:p>
          <a:p>
            <a:pPr lvl="1"/>
            <a:r>
              <a:rPr lang="en-US" dirty="0" smtClean="0"/>
              <a:t>Embedded – derived from standard cognitive tasks </a:t>
            </a:r>
          </a:p>
          <a:p>
            <a:pPr lvl="2"/>
            <a:r>
              <a:rPr lang="en-US" dirty="0" smtClean="0"/>
              <a:t>Benefit: don’t add time to testing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i="1" dirty="0" smtClean="0"/>
              <a:t>Symptom Validity Tests</a:t>
            </a:r>
          </a:p>
          <a:p>
            <a:pPr lvl="1"/>
            <a:r>
              <a:rPr lang="en-US" dirty="0" smtClean="0"/>
              <a:t>Look at symptom over or under-reporting </a:t>
            </a:r>
          </a:p>
          <a:p>
            <a:pPr lvl="1"/>
            <a:r>
              <a:rPr lang="en-US" dirty="0" smtClean="0"/>
              <a:t>Personality measures</a:t>
            </a:r>
          </a:p>
          <a:p>
            <a:pPr lvl="2"/>
            <a:r>
              <a:rPr lang="en-US" dirty="0" smtClean="0"/>
              <a:t>MMPI-2 indices for: somatic, cognitive, and psychiatric (mood &amp; psychotic) over-reporting</a:t>
            </a:r>
          </a:p>
          <a:p>
            <a:pPr lvl="2"/>
            <a:r>
              <a:rPr lang="en-US" dirty="0" smtClean="0"/>
              <a:t>PAI – some validity indices</a:t>
            </a:r>
          </a:p>
          <a:p>
            <a:pPr lvl="1"/>
            <a:r>
              <a:rPr lang="en-US" dirty="0" smtClean="0"/>
              <a:t>Stand alone forms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r>
              <a:rPr lang="en-US" dirty="0" err="1" smtClean="0"/>
              <a:t>Neuropsych</a:t>
            </a:r>
            <a:r>
              <a:rPr lang="en-US" dirty="0" smtClean="0"/>
              <a:t>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Address referral Q </a:t>
            </a:r>
          </a:p>
          <a:p>
            <a:r>
              <a:rPr lang="en-US" dirty="0" smtClean="0"/>
              <a:t>Diagnose dysfunction and localize </a:t>
            </a:r>
            <a:r>
              <a:rPr lang="en-US" dirty="0"/>
              <a:t>it if possible</a:t>
            </a:r>
          </a:p>
          <a:p>
            <a:r>
              <a:rPr lang="en-US" dirty="0" smtClean="0"/>
              <a:t>Identify </a:t>
            </a:r>
            <a:r>
              <a:rPr lang="en-US" dirty="0"/>
              <a:t>mild disturbances</a:t>
            </a:r>
          </a:p>
          <a:p>
            <a:r>
              <a:rPr lang="en-US" dirty="0" smtClean="0"/>
              <a:t>Provide info regarding suspected etiology</a:t>
            </a:r>
          </a:p>
          <a:p>
            <a:pPr lvl="1"/>
            <a:r>
              <a:rPr lang="en-US" dirty="0" smtClean="0"/>
              <a:t>Including external, modifiable contributing factors </a:t>
            </a:r>
            <a:endParaRPr lang="en-US" dirty="0"/>
          </a:p>
          <a:p>
            <a:r>
              <a:rPr lang="en-US" dirty="0" smtClean="0"/>
              <a:t>Rehabilitation</a:t>
            </a:r>
          </a:p>
          <a:p>
            <a:pPr lvl="1"/>
            <a:r>
              <a:rPr lang="en-US" dirty="0" smtClean="0"/>
              <a:t>Prognostics, document recovery/decline, cog rehab, etc.</a:t>
            </a:r>
            <a:endParaRPr lang="en-US" dirty="0"/>
          </a:p>
          <a:p>
            <a:r>
              <a:rPr lang="en-US" dirty="0" smtClean="0"/>
              <a:t>Therapeutic feedback/</a:t>
            </a:r>
            <a:r>
              <a:rPr lang="en-US" dirty="0" err="1" smtClean="0"/>
              <a:t>psychoed</a:t>
            </a:r>
            <a:r>
              <a:rPr lang="en-US" dirty="0" smtClean="0"/>
              <a:t> to Pt. and family</a:t>
            </a:r>
          </a:p>
          <a:p>
            <a:r>
              <a:rPr lang="en-US" dirty="0"/>
              <a:t>Facilitate patient </a:t>
            </a:r>
            <a:r>
              <a:rPr lang="en-US" dirty="0" smtClean="0"/>
              <a:t>care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Neuropsych</a:t>
            </a:r>
            <a:r>
              <a:rPr lang="en-US" dirty="0" smtClean="0"/>
              <a:t> in Oncology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5352"/>
          </a:xfrm>
        </p:spPr>
        <p:txBody>
          <a:bodyPr/>
          <a:lstStyle/>
          <a:p>
            <a:r>
              <a:rPr lang="en-US" dirty="0" smtClean="0"/>
              <a:t>What are the relevant concerns?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CNS tumors</a:t>
            </a:r>
          </a:p>
          <a:p>
            <a:pPr lvl="1"/>
            <a:r>
              <a:rPr lang="en-US" dirty="0" smtClean="0"/>
              <a:t>NP mechanism</a:t>
            </a:r>
          </a:p>
          <a:p>
            <a:pPr lvl="1"/>
            <a:r>
              <a:rPr lang="en-US" dirty="0" smtClean="0"/>
              <a:t>Treatment effects</a:t>
            </a:r>
          </a:p>
          <a:p>
            <a:pPr lvl="1"/>
            <a:endParaRPr lang="en-US" dirty="0"/>
          </a:p>
          <a:p>
            <a:r>
              <a:rPr lang="en-US" dirty="0" smtClean="0"/>
              <a:t>Non-CNS cancers</a:t>
            </a:r>
          </a:p>
          <a:p>
            <a:pPr lvl="1"/>
            <a:r>
              <a:rPr lang="en-US" dirty="0" smtClean="0"/>
              <a:t>NP mechanism</a:t>
            </a:r>
          </a:p>
          <a:p>
            <a:pPr lvl="1"/>
            <a:r>
              <a:rPr lang="en-US" dirty="0" smtClean="0"/>
              <a:t>Treatment effects</a:t>
            </a:r>
          </a:p>
        </p:txBody>
      </p:sp>
    </p:spTree>
    <p:extLst>
      <p:ext uri="{BB962C8B-B14F-4D97-AF65-F5344CB8AC3E}">
        <p14:creationId xmlns:p14="http://schemas.microsoft.com/office/powerpoint/2010/main" val="290439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Neuropsych</a:t>
            </a:r>
            <a:r>
              <a:rPr lang="en-US" dirty="0" smtClean="0"/>
              <a:t> in Oncology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5352"/>
          </a:xfrm>
        </p:spPr>
        <p:txBody>
          <a:bodyPr>
            <a:normAutofit/>
          </a:bodyPr>
          <a:lstStyle/>
          <a:p>
            <a:r>
              <a:rPr lang="en-US" dirty="0" smtClean="0"/>
              <a:t>High rates of cognitive dysfunction, behavioral change, psychological distress, and </a:t>
            </a:r>
            <a:r>
              <a:rPr lang="en-US" dirty="0" err="1" smtClean="0"/>
              <a:t>fxnal</a:t>
            </a:r>
            <a:r>
              <a:rPr lang="en-US" dirty="0" smtClean="0"/>
              <a:t> decline</a:t>
            </a:r>
          </a:p>
          <a:p>
            <a:pPr lvl="1"/>
            <a:r>
              <a:rPr lang="en-US" dirty="0" smtClean="0"/>
              <a:t>2x rate of depression in cancer vs. other medical </a:t>
            </a:r>
            <a:r>
              <a:rPr lang="en-US" dirty="0" err="1"/>
              <a:t>i</a:t>
            </a:r>
            <a:r>
              <a:rPr lang="en-US" dirty="0" err="1" smtClean="0"/>
              <a:t>npts</a:t>
            </a:r>
            <a:r>
              <a:rPr lang="en-US" dirty="0" smtClean="0"/>
              <a:t> 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2"/>
            <a:r>
              <a:rPr lang="en-US" dirty="0" smtClean="0"/>
              <a:t>Rates lowest </a:t>
            </a:r>
            <a:r>
              <a:rPr lang="en-US" dirty="0"/>
              <a:t>at </a:t>
            </a:r>
            <a:r>
              <a:rPr lang="en-US" dirty="0" err="1"/>
              <a:t>Sx</a:t>
            </a:r>
            <a:r>
              <a:rPr lang="en-US" dirty="0"/>
              <a:t> onset and </a:t>
            </a:r>
            <a:r>
              <a:rPr lang="en-US" dirty="0" err="1" smtClean="0"/>
              <a:t>Dx</a:t>
            </a:r>
            <a:r>
              <a:rPr lang="en-US" dirty="0" smtClean="0"/>
              <a:t>, increase w. time</a:t>
            </a:r>
            <a:endParaRPr lang="en-US" dirty="0"/>
          </a:p>
          <a:p>
            <a:pPr lvl="1"/>
            <a:r>
              <a:rPr lang="en-US" dirty="0"/>
              <a:t>Anxiety also </a:t>
            </a:r>
            <a:r>
              <a:rPr lang="en-US" dirty="0" smtClean="0"/>
              <a:t>common</a:t>
            </a:r>
          </a:p>
          <a:p>
            <a:pPr lvl="2"/>
            <a:r>
              <a:rPr lang="en-US" dirty="0" smtClean="0"/>
              <a:t>Tumor recurrence 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Etiology often multifactorial</a:t>
            </a:r>
          </a:p>
          <a:p>
            <a:pPr lvl="1"/>
            <a:r>
              <a:rPr lang="en-US" dirty="0" smtClean="0"/>
              <a:t>Cancer itself, treatment, modifiable health factors</a:t>
            </a:r>
          </a:p>
          <a:p>
            <a:pPr lvl="1"/>
            <a:r>
              <a:rPr lang="en-US" dirty="0" smtClean="0"/>
              <a:t>Important consideration: CNS vs Non-CNS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09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CNS Cancers – primary tumors &amp; </a:t>
            </a:r>
            <a:r>
              <a:rPr lang="en-US" dirty="0" err="1" smtClean="0"/>
              <a:t>mets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07065"/>
            <a:ext cx="8503920" cy="5063065"/>
          </a:xfrm>
        </p:spPr>
        <p:txBody>
          <a:bodyPr>
            <a:normAutofit lnSpcReduction="10000"/>
          </a:bodyPr>
          <a:lstStyle/>
          <a:p>
            <a:r>
              <a:rPr lang="en-US" sz="2400" u="sng" dirty="0" smtClean="0"/>
              <a:t>Rates of cognitive impairment</a:t>
            </a:r>
            <a:r>
              <a:rPr lang="en-US" sz="2400" dirty="0" smtClean="0"/>
              <a:t>: </a:t>
            </a:r>
            <a:r>
              <a:rPr lang="en-US" dirty="0"/>
              <a:t>90% </a:t>
            </a:r>
            <a:r>
              <a:rPr lang="en-US" dirty="0" smtClean="0"/>
              <a:t>+ </a:t>
            </a:r>
            <a:r>
              <a:rPr lang="en-US" sz="2000" baseline="-25000" dirty="0" smtClean="0"/>
              <a:t>2</a:t>
            </a:r>
            <a:endParaRPr lang="en-US" sz="2000" dirty="0"/>
          </a:p>
          <a:p>
            <a:r>
              <a:rPr lang="en-US" sz="2400" u="sng" dirty="0" smtClean="0"/>
              <a:t>Behavioral/emotional problems</a:t>
            </a:r>
            <a:r>
              <a:rPr lang="en-US" sz="2400" dirty="0" smtClean="0"/>
              <a:t>: ~40% </a:t>
            </a:r>
            <a:r>
              <a:rPr lang="en-US" sz="2000" baseline="-25000" dirty="0" smtClean="0"/>
              <a:t>3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u="sng" dirty="0" smtClean="0"/>
              <a:t>NP Mechanism</a:t>
            </a:r>
            <a:endParaRPr lang="en-US" sz="2400" b="1" u="sng" dirty="0"/>
          </a:p>
          <a:p>
            <a:r>
              <a:rPr lang="en-US" sz="2400" dirty="0"/>
              <a:t>B</a:t>
            </a:r>
            <a:r>
              <a:rPr lang="en-US" sz="2400" dirty="0" smtClean="0"/>
              <a:t>rain tissue is damaged by compression/infiltration/edema</a:t>
            </a:r>
          </a:p>
          <a:p>
            <a:pPr lvl="1"/>
            <a:r>
              <a:rPr lang="en-US" sz="1900" dirty="0" smtClean="0"/>
              <a:t>Hydrocephalus; Seizures  </a:t>
            </a:r>
          </a:p>
          <a:p>
            <a:pPr lvl="2"/>
            <a:endParaRPr lang="en-US" dirty="0"/>
          </a:p>
          <a:p>
            <a:r>
              <a:rPr lang="en-US" sz="2400" dirty="0" smtClean="0"/>
              <a:t>Brain tissue damaged by treatment/intervention</a:t>
            </a:r>
          </a:p>
          <a:p>
            <a:pPr lvl="1"/>
            <a:r>
              <a:rPr lang="en-US" sz="2000" dirty="0" smtClean="0"/>
              <a:t>Resection - short-term decline with gradual recovery x 1-2 years</a:t>
            </a:r>
          </a:p>
          <a:p>
            <a:pPr lvl="1"/>
            <a:r>
              <a:rPr lang="en-US" sz="2000" dirty="0" smtClean="0"/>
              <a:t>Radiotherapy- depends on volume, dose, phases, age effects</a:t>
            </a:r>
          </a:p>
          <a:p>
            <a:pPr lvl="2"/>
            <a:r>
              <a:rPr lang="en-US" sz="1800" dirty="0" smtClean="0"/>
              <a:t>1. Acute: mem &amp; </a:t>
            </a:r>
            <a:r>
              <a:rPr lang="en-US" sz="1800" dirty="0" err="1" smtClean="0"/>
              <a:t>attn</a:t>
            </a:r>
            <a:r>
              <a:rPr lang="en-US" sz="1800" dirty="0" smtClean="0"/>
              <a:t> deficits, but not prognostic</a:t>
            </a:r>
          </a:p>
          <a:p>
            <a:pPr lvl="2"/>
            <a:r>
              <a:rPr lang="en-US" sz="1800" dirty="0" smtClean="0"/>
              <a:t>2. Subacute: (weeks – 6 </a:t>
            </a:r>
            <a:r>
              <a:rPr lang="en-US" sz="1800" dirty="0" err="1" smtClean="0"/>
              <a:t>mo</a:t>
            </a:r>
            <a:r>
              <a:rPr lang="en-US" sz="1800" dirty="0" smtClean="0"/>
              <a:t>) Cog </a:t>
            </a:r>
            <a:r>
              <a:rPr lang="en-US" sz="1800" dirty="0" err="1" smtClean="0"/>
              <a:t>Sx</a:t>
            </a:r>
            <a:r>
              <a:rPr lang="en-US" sz="1800" dirty="0" smtClean="0"/>
              <a:t> often improve x 1 year</a:t>
            </a:r>
          </a:p>
          <a:p>
            <a:pPr lvl="2"/>
            <a:r>
              <a:rPr lang="en-US" sz="1800" dirty="0" smtClean="0"/>
              <a:t>3. Late-delayed: (1-2 years +) Cog decline 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2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66517"/>
          </a:xfrm>
        </p:spPr>
        <p:txBody>
          <a:bodyPr/>
          <a:lstStyle/>
          <a:p>
            <a:r>
              <a:rPr lang="en-US" dirty="0" smtClean="0"/>
              <a:t>General Info on Neuropsychology (NP)</a:t>
            </a:r>
          </a:p>
          <a:p>
            <a:pPr lvl="1"/>
            <a:r>
              <a:rPr lang="en-US" dirty="0" smtClean="0"/>
              <a:t>Definition, Populations</a:t>
            </a:r>
          </a:p>
          <a:p>
            <a:pPr lvl="1"/>
            <a:r>
              <a:rPr lang="en-US" i="1" dirty="0" smtClean="0"/>
              <a:t>Origins/Evolution of NP Assessment</a:t>
            </a:r>
          </a:p>
          <a:p>
            <a:pPr marL="594360" lvl="2" indent="0">
              <a:buNone/>
            </a:pPr>
            <a:endParaRPr lang="en-US" dirty="0"/>
          </a:p>
          <a:p>
            <a:r>
              <a:rPr lang="en-US" dirty="0" smtClean="0"/>
              <a:t>Modern NP Assessment </a:t>
            </a:r>
          </a:p>
          <a:p>
            <a:pPr lvl="1"/>
            <a:r>
              <a:rPr lang="en-US" dirty="0" smtClean="0"/>
              <a:t>Screening vs. Comprehensive testing </a:t>
            </a:r>
          </a:p>
          <a:p>
            <a:pPr lvl="1"/>
            <a:r>
              <a:rPr lang="en-US" dirty="0" smtClean="0"/>
              <a:t>Goals of Assessment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NP considerations in Oncology</a:t>
            </a:r>
          </a:p>
          <a:p>
            <a:pPr lvl="1"/>
            <a:r>
              <a:rPr lang="en-US" dirty="0" smtClean="0"/>
              <a:t>CNS vs Non-CNS cancer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CNS Cancers – primary tumors &amp; </a:t>
            </a:r>
            <a:r>
              <a:rPr lang="en-US" dirty="0" err="1"/>
              <a:t>mets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5043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Benefit of NP </a:t>
            </a:r>
            <a:r>
              <a:rPr lang="en-US" sz="2400" b="1" u="sng" dirty="0" err="1"/>
              <a:t>E</a:t>
            </a:r>
            <a:r>
              <a:rPr lang="en-US" sz="2400" b="1" u="sng" dirty="0" err="1" smtClean="0"/>
              <a:t>val</a:t>
            </a:r>
            <a:endParaRPr lang="en-US" sz="2400" b="1" u="sng" dirty="0" smtClean="0"/>
          </a:p>
          <a:p>
            <a:r>
              <a:rPr lang="en-US" sz="2400" dirty="0" smtClean="0"/>
              <a:t>Unpredictable nature/extent of cog impairment  </a:t>
            </a:r>
          </a:p>
          <a:p>
            <a:pPr lvl="1"/>
            <a:r>
              <a:rPr lang="en-US" sz="2000" dirty="0" smtClean="0"/>
              <a:t>More so than other acquired brain injuries (e.g., stroke) but why?</a:t>
            </a:r>
          </a:p>
          <a:p>
            <a:pPr lvl="2"/>
            <a:r>
              <a:rPr lang="en-US" sz="1800" dirty="0" smtClean="0"/>
              <a:t>Functional </a:t>
            </a:r>
            <a:r>
              <a:rPr lang="en-US" sz="1800" dirty="0"/>
              <a:t>tissue can be intermingled with </a:t>
            </a:r>
            <a:r>
              <a:rPr lang="en-US" sz="1800" dirty="0" smtClean="0"/>
              <a:t>tumor</a:t>
            </a:r>
            <a:r>
              <a:rPr lang="en-US" baseline="-25000" dirty="0"/>
              <a:t> 4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smtClean="0"/>
              <a:t>Slower rate of change = better </a:t>
            </a:r>
            <a:r>
              <a:rPr lang="en-US" sz="1800" dirty="0" err="1" smtClean="0"/>
              <a:t>neuroplastic</a:t>
            </a:r>
            <a:r>
              <a:rPr lang="en-US" sz="1800" dirty="0" smtClean="0"/>
              <a:t> response</a:t>
            </a:r>
          </a:p>
          <a:p>
            <a:pPr lvl="1"/>
            <a:r>
              <a:rPr lang="en-US" sz="2000" dirty="0" smtClean="0"/>
              <a:t>Higher </a:t>
            </a:r>
            <a:r>
              <a:rPr lang="en-US" sz="2000" dirty="0"/>
              <a:t>grade = greater cognitive effects </a:t>
            </a:r>
            <a:endParaRPr lang="en-US" sz="2000" dirty="0" smtClean="0"/>
          </a:p>
          <a:p>
            <a:pPr marL="274320" lvl="1" indent="0">
              <a:buNone/>
            </a:pPr>
            <a:endParaRPr lang="en-US" sz="2000" dirty="0"/>
          </a:p>
          <a:p>
            <a:r>
              <a:rPr lang="en-US" sz="2400" dirty="0" smtClean="0"/>
              <a:t> Cognitive &amp; psych effects can be delayed</a:t>
            </a:r>
          </a:p>
          <a:p>
            <a:endParaRPr lang="en-US" sz="2400" dirty="0"/>
          </a:p>
          <a:p>
            <a:r>
              <a:rPr lang="en-US" sz="2400" dirty="0" smtClean="0"/>
              <a:t>Cognitive change can signal tumor progression &amp; associated w. prognosis</a:t>
            </a:r>
            <a:r>
              <a:rPr lang="en-US" baseline="-25000" dirty="0"/>
              <a:t> </a:t>
            </a:r>
            <a:r>
              <a:rPr lang="en-US" sz="2400" baseline="-25000" dirty="0" smtClean="0"/>
              <a:t>5,6</a:t>
            </a:r>
            <a:r>
              <a:rPr lang="en-US" sz="2400" dirty="0" smtClean="0"/>
              <a:t> </a:t>
            </a:r>
          </a:p>
          <a:p>
            <a:pPr lvl="1"/>
            <a:r>
              <a:rPr lang="en-US" sz="1900" dirty="0" smtClean="0"/>
              <a:t>6 weeks before MRI detected tumor growth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936102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Non-CNS </a:t>
            </a:r>
            <a:r>
              <a:rPr lang="en-US" dirty="0" smtClean="0"/>
              <a:t>Cancers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6288" y="1473199"/>
            <a:ext cx="8503920" cy="50630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 smtClean="0"/>
              <a:t>Subjective cognitive complaints</a:t>
            </a:r>
            <a:r>
              <a:rPr lang="en-US" sz="2400" dirty="0" smtClean="0"/>
              <a:t>: &gt; 75%</a:t>
            </a:r>
            <a:r>
              <a:rPr lang="en-US" baseline="-25000" dirty="0"/>
              <a:t> </a:t>
            </a:r>
            <a:r>
              <a:rPr lang="en-US" sz="2000" baseline="-25000" dirty="0" smtClean="0"/>
              <a:t>7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600" b="1" u="sng" dirty="0" smtClean="0"/>
              <a:t>NP Mechanism </a:t>
            </a:r>
          </a:p>
          <a:p>
            <a:r>
              <a:rPr lang="en-US" sz="2400" dirty="0" smtClean="0"/>
              <a:t>Brain tissue affected by cancer? - Unclear</a:t>
            </a:r>
          </a:p>
          <a:p>
            <a:pPr lvl="1"/>
            <a:r>
              <a:rPr lang="en-US" sz="1900" dirty="0" smtClean="0"/>
              <a:t>Testicular &amp; breast cancer - Elevated CI pre-chemo</a:t>
            </a:r>
            <a:r>
              <a:rPr lang="en-US" sz="2000" baseline="-25000" dirty="0" smtClean="0"/>
              <a:t>9</a:t>
            </a:r>
            <a:r>
              <a:rPr lang="en-US" sz="1900" dirty="0" smtClean="0"/>
              <a:t> (post resection)</a:t>
            </a:r>
            <a:r>
              <a:rPr lang="en-US" baseline="-25000" dirty="0"/>
              <a:t> </a:t>
            </a:r>
            <a:r>
              <a:rPr lang="en-US" baseline="-25000" dirty="0" smtClean="0"/>
              <a:t>8</a:t>
            </a:r>
            <a:endParaRPr lang="en-US" sz="1900" dirty="0" smtClean="0"/>
          </a:p>
          <a:p>
            <a:pPr lvl="2"/>
            <a:r>
              <a:rPr lang="en-US" dirty="0" smtClean="0"/>
              <a:t>Pathology &amp; psych factors non-contributory</a:t>
            </a:r>
          </a:p>
          <a:p>
            <a:pPr lvl="1"/>
            <a:r>
              <a:rPr lang="en-US" sz="1900" dirty="0" smtClean="0"/>
              <a:t>Blood cancers: elevated CI pre-</a:t>
            </a:r>
            <a:r>
              <a:rPr lang="en-US" sz="1900" dirty="0" err="1" smtClean="0"/>
              <a:t>Tx</a:t>
            </a:r>
            <a:r>
              <a:rPr lang="en-US" sz="1900" dirty="0" smtClean="0"/>
              <a:t> </a:t>
            </a:r>
            <a:r>
              <a:rPr lang="en-US" baseline="-25000" dirty="0" smtClean="0"/>
              <a:t>10</a:t>
            </a:r>
            <a:endParaRPr lang="en-US" sz="1900" dirty="0" smtClean="0"/>
          </a:p>
          <a:p>
            <a:pPr lvl="2"/>
            <a:r>
              <a:rPr lang="en-US" sz="1800" dirty="0" smtClean="0"/>
              <a:t>Cytokine immune activation – cross BBB &amp; directly disrupt vs. stress hormone cascade? </a:t>
            </a:r>
          </a:p>
          <a:p>
            <a:pPr lvl="2"/>
            <a:endParaRPr lang="en-US" sz="1800" dirty="0" smtClean="0"/>
          </a:p>
          <a:p>
            <a:r>
              <a:rPr lang="en-US" sz="2400" dirty="0"/>
              <a:t>Cognitive difficulties due to indirect factors (e.g., mood, </a:t>
            </a:r>
            <a:r>
              <a:rPr lang="en-US" sz="2400" dirty="0" err="1"/>
              <a:t>phys</a:t>
            </a:r>
            <a:r>
              <a:rPr lang="en-US" sz="2400" dirty="0"/>
              <a:t> </a:t>
            </a:r>
            <a:r>
              <a:rPr lang="en-US" sz="2400" dirty="0" err="1"/>
              <a:t>Sx</a:t>
            </a:r>
            <a:r>
              <a:rPr lang="en-US" sz="2400" dirty="0"/>
              <a:t>)</a:t>
            </a:r>
          </a:p>
          <a:p>
            <a:endParaRPr lang="en-US" sz="2200" dirty="0" smtClean="0"/>
          </a:p>
          <a:p>
            <a:r>
              <a:rPr lang="en-US" sz="2400" dirty="0" smtClean="0"/>
              <a:t>Brain tissue damaged by treatment? </a:t>
            </a:r>
            <a:endParaRPr lang="en-US" sz="2400" dirty="0"/>
          </a:p>
          <a:p>
            <a:pPr lvl="1"/>
            <a:r>
              <a:rPr lang="en-US" sz="1900" dirty="0" smtClean="0"/>
              <a:t>‘Chemo brain’ aka Chemo-induced cognitive impairment (CICI)</a:t>
            </a:r>
          </a:p>
          <a:p>
            <a:pPr lvl="1"/>
            <a:endParaRPr lang="en-US" sz="19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35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 CNS Cancer: Chemo brain; CICI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90860"/>
            <a:ext cx="8842248" cy="51266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Estimated rates: ~20-35%</a:t>
            </a:r>
            <a:r>
              <a:rPr lang="en-US" baseline="-25000" dirty="0"/>
              <a:t> 11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Important considerations </a:t>
            </a:r>
          </a:p>
          <a:p>
            <a:pPr lvl="1"/>
            <a:r>
              <a:rPr lang="en-US" dirty="0" smtClean="0"/>
              <a:t>Neurotoxicity of agent &amp; can it cross BBB?</a:t>
            </a:r>
          </a:p>
          <a:p>
            <a:pPr lvl="2"/>
            <a:r>
              <a:rPr lang="en-US" dirty="0" smtClean="0"/>
              <a:t>Methotrexate, </a:t>
            </a:r>
            <a:r>
              <a:rPr lang="en-US" dirty="0" err="1" smtClean="0"/>
              <a:t>isosfamide</a:t>
            </a:r>
            <a:r>
              <a:rPr lang="en-US" dirty="0" smtClean="0"/>
              <a:t>, cisplatin</a:t>
            </a:r>
            <a:endParaRPr lang="en-US" dirty="0"/>
          </a:p>
          <a:p>
            <a:pPr lvl="1"/>
            <a:r>
              <a:rPr lang="en-US" dirty="0" smtClean="0"/>
              <a:t>Route of admin – intrathecal vs. intravenous vs. PO</a:t>
            </a:r>
          </a:p>
          <a:p>
            <a:pPr lvl="1"/>
            <a:r>
              <a:rPr lang="en-US" dirty="0" smtClean="0"/>
              <a:t>Dosage &amp; length of </a:t>
            </a:r>
            <a:r>
              <a:rPr lang="en-US" dirty="0" err="1" smtClean="0"/>
              <a:t>Tx</a:t>
            </a:r>
            <a:endParaRPr lang="en-US" dirty="0" smtClean="0"/>
          </a:p>
          <a:p>
            <a:pPr lvl="1"/>
            <a:r>
              <a:rPr lang="en-US" dirty="0" smtClean="0"/>
              <a:t>Comorbidities: mood &amp; </a:t>
            </a:r>
            <a:r>
              <a:rPr lang="en-US" dirty="0" err="1" smtClean="0"/>
              <a:t>phys</a:t>
            </a:r>
            <a:r>
              <a:rPr lang="en-US" dirty="0" smtClean="0"/>
              <a:t> </a:t>
            </a:r>
            <a:r>
              <a:rPr lang="en-US" dirty="0" err="1" smtClean="0"/>
              <a:t>Sx’s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Research still mixed</a:t>
            </a:r>
          </a:p>
          <a:p>
            <a:pPr lvl="1"/>
            <a:r>
              <a:rPr lang="en-US" dirty="0"/>
              <a:t>Subjective report </a:t>
            </a:r>
            <a:r>
              <a:rPr lang="en-US" dirty="0" smtClean="0"/>
              <a:t>far </a:t>
            </a:r>
            <a:r>
              <a:rPr lang="en-US" dirty="0"/>
              <a:t>surpass objective </a:t>
            </a:r>
            <a:r>
              <a:rPr lang="en-US" dirty="0" smtClean="0"/>
              <a:t>findings (2-4x)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nrelated to objective deficits; related to depression/negative affectivity</a:t>
            </a:r>
            <a:endParaRPr lang="en-US" dirty="0"/>
          </a:p>
          <a:p>
            <a:pPr lvl="1"/>
            <a:r>
              <a:rPr lang="en-US" dirty="0" smtClean="0"/>
              <a:t>Objective changes are often modest/subtle</a:t>
            </a:r>
            <a:endParaRPr lang="en-US" dirty="0"/>
          </a:p>
          <a:p>
            <a:pPr lvl="1"/>
            <a:r>
              <a:rPr lang="en-US" dirty="0" smtClean="0"/>
              <a:t>Limited, conflicting research on long-term effects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829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*Paraneoplastic Syndromes*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811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Consequence of cancer outside the system of dysfunction</a:t>
            </a:r>
            <a:endParaRPr lang="en-US" dirty="0"/>
          </a:p>
          <a:p>
            <a:pPr lvl="1"/>
            <a:r>
              <a:rPr lang="en-US" dirty="0" smtClean="0"/>
              <a:t>Can affect numerous systems, including CNS</a:t>
            </a:r>
          </a:p>
          <a:p>
            <a:pPr lvl="1"/>
            <a:r>
              <a:rPr lang="en-US" dirty="0" smtClean="0"/>
              <a:t>PNS = paraneoplastic neurologic syndromes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Pathogenesis of PNS becoming more clear</a:t>
            </a:r>
          </a:p>
          <a:p>
            <a:pPr lvl="1"/>
            <a:r>
              <a:rPr lang="en-US" dirty="0" smtClean="0"/>
              <a:t>Autoimmune response </a:t>
            </a:r>
            <a:r>
              <a:rPr lang="en-US" dirty="0"/>
              <a:t>(</a:t>
            </a:r>
            <a:r>
              <a:rPr lang="en-US" dirty="0" err="1"/>
              <a:t>onconeural</a:t>
            </a:r>
            <a:r>
              <a:rPr lang="en-US" dirty="0"/>
              <a:t> </a:t>
            </a:r>
            <a:r>
              <a:rPr lang="en-US" dirty="0" smtClean="0"/>
              <a:t>antibodies) to cancer </a:t>
            </a:r>
          </a:p>
          <a:p>
            <a:pPr lvl="1"/>
            <a:r>
              <a:rPr lang="en-US" dirty="0" smtClean="0"/>
              <a:t>Response to metabolic disturbance from tumor secretion of hormones/cytokines</a:t>
            </a:r>
          </a:p>
          <a:p>
            <a:pPr lvl="1"/>
            <a:endParaRPr lang="en-US" dirty="0"/>
          </a:p>
          <a:p>
            <a:r>
              <a:rPr lang="en-US" dirty="0" smtClean="0"/>
              <a:t>Diagnostic Challenge</a:t>
            </a:r>
          </a:p>
          <a:p>
            <a:pPr lvl="1"/>
            <a:r>
              <a:rPr lang="en-US" dirty="0" smtClean="0"/>
              <a:t>Syndrome can precede tumor detection/diagnosis by years</a:t>
            </a:r>
          </a:p>
          <a:p>
            <a:pPr lvl="2"/>
            <a:r>
              <a:rPr lang="en-US" dirty="0" smtClean="0"/>
              <a:t>Antibodies not always present</a:t>
            </a:r>
          </a:p>
          <a:p>
            <a:pPr lvl="1"/>
            <a:r>
              <a:rPr lang="en-US" dirty="0" smtClean="0"/>
              <a:t>Differential diagnosis is broad </a:t>
            </a:r>
          </a:p>
          <a:p>
            <a:pPr lvl="2"/>
            <a:r>
              <a:rPr lang="en-US" dirty="0" smtClean="0"/>
              <a:t>Encephalopathy (infection, toxic-metabolic) vs. neurodegeneration vs. psychiatric vs. functional</a:t>
            </a:r>
          </a:p>
          <a:p>
            <a:pPr lvl="1"/>
            <a:r>
              <a:rPr lang="en-US" dirty="0" smtClean="0"/>
              <a:t>Rare : </a:t>
            </a:r>
            <a:r>
              <a:rPr lang="en-US" dirty="0"/>
              <a:t>&lt; 1</a:t>
            </a:r>
            <a:r>
              <a:rPr lang="en-US" dirty="0" smtClean="0"/>
              <a:t>%</a:t>
            </a:r>
            <a:r>
              <a:rPr lang="en-US" baseline="-25000" dirty="0"/>
              <a:t> 12</a:t>
            </a:r>
            <a:r>
              <a:rPr lang="en-US" dirty="0" smtClean="0"/>
              <a:t>  ; </a:t>
            </a:r>
            <a:r>
              <a:rPr lang="en-US" dirty="0"/>
              <a:t>up to 5% in </a:t>
            </a:r>
            <a:r>
              <a:rPr lang="en-US" dirty="0" smtClean="0"/>
              <a:t>SCLC</a:t>
            </a:r>
            <a:r>
              <a:rPr lang="en-US" baseline="-25000" dirty="0"/>
              <a:t> </a:t>
            </a:r>
            <a:r>
              <a:rPr lang="en-US" baseline="-25000" dirty="0" smtClean="0"/>
              <a:t>13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92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49B2437C-AECD-48AC-9EDF-F6CDA715B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284641"/>
              </p:ext>
            </p:extLst>
          </p:nvPr>
        </p:nvGraphicFramePr>
        <p:xfrm>
          <a:off x="144292" y="173674"/>
          <a:ext cx="5733585" cy="6500109"/>
        </p:xfrm>
        <a:graphic>
          <a:graphicData uri="http://schemas.openxmlformats.org/drawingml/2006/table">
            <a:tbl>
              <a:tblPr/>
              <a:tblGrid>
                <a:gridCol w="5733585">
                  <a:extLst>
                    <a:ext uri="{9D8B030D-6E8A-4147-A177-3AD203B41FA5}">
                      <a16:colId xmlns:a16="http://schemas.microsoft.com/office/drawing/2014/main" val="108646766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effectLst/>
                        </a:rPr>
                        <a:t>Paraneoplastic syndromes of the central nervous system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855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Encephalomyelitis*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2722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Myelitis*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1029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Limbic encephalitis*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2648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Brainstem encephalitis*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8535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Cerebellar degeneration*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3073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Opsoclonus myoclonus ataxia*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1616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Visual syndromes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9705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Cancer associated retinopathy*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1195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Melanoma associated retinopathy*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4244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Optic neuritis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3726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Necrotizing myelopathy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3235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Motor neuron syndrome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3042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Subacute motor neuronopathy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968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Other syndromes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0370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Stiff-person syndrome*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019682"/>
                  </a:ext>
                </a:extLst>
              </a:tr>
              <a:tr h="253631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Subacute sensory neuronopathy*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79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>
                          <a:effectLst/>
                        </a:rPr>
                        <a:t>Paraneoplastic syndromes of the peripheral nervous system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8165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Chronic sensorimotor neuropathy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3287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Association with plasma cell dyscrasias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911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Acute sensorimotor neuropathy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409502"/>
                  </a:ext>
                </a:extLst>
              </a:tr>
              <a:tr h="245728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Guillain-Barré syndrome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1642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Plexitis (eg, brachial neuritis)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9477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Autonomic neuropathy*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3752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Vasculitis of nerve and muscle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12209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ctr"/>
                      <a:r>
                        <a:rPr lang="en-US" sz="1000" b="1" dirty="0">
                          <a:effectLst/>
                        </a:rPr>
                        <a:t>Paraneoplastic syndromes of the neuromuscular junction and muscle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4090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Myasthenia gravis*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76337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Lambert-Eaton myasthenic syndrome*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9811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Dermatomyositis/polymyositis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34703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Neuromyotonia*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4780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>
                          <a:effectLst/>
                        </a:rPr>
                        <a:t>Acute necrotizing myopathy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3436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effectLst/>
                        </a:rPr>
                        <a:t>Cachectic myopathy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04679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5095" y="58370"/>
            <a:ext cx="5101086" cy="361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Common Referral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5928"/>
            <a:ext cx="8503920" cy="502442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Depression </a:t>
            </a:r>
            <a:r>
              <a:rPr lang="en-US" sz="2000" dirty="0"/>
              <a:t>vs. MCI vs. </a:t>
            </a:r>
            <a:r>
              <a:rPr lang="en-US" sz="2000" dirty="0" smtClean="0"/>
              <a:t>dementia</a:t>
            </a:r>
          </a:p>
          <a:p>
            <a:r>
              <a:rPr lang="en-US" sz="2000" dirty="0" err="1" smtClean="0"/>
              <a:t>Hx</a:t>
            </a:r>
            <a:r>
              <a:rPr lang="en-US" sz="2000" dirty="0" smtClean="0"/>
              <a:t> of acquired brain injury</a:t>
            </a:r>
          </a:p>
          <a:p>
            <a:r>
              <a:rPr lang="en-US" sz="2000" dirty="0" smtClean="0"/>
              <a:t>Somatoform </a:t>
            </a:r>
            <a:r>
              <a:rPr lang="en-US" sz="2000" dirty="0"/>
              <a:t>disorders </a:t>
            </a:r>
            <a:r>
              <a:rPr lang="en-US" sz="2000" dirty="0" smtClean="0"/>
              <a:t>(PNES, FND, conversion)</a:t>
            </a:r>
          </a:p>
          <a:p>
            <a:r>
              <a:rPr lang="en-US" sz="2000" dirty="0" smtClean="0"/>
              <a:t>Accommodations @ work/school for deficits</a:t>
            </a:r>
            <a:endParaRPr lang="en-US" sz="2000" dirty="0"/>
          </a:p>
          <a:p>
            <a:r>
              <a:rPr lang="en-US" sz="2000" dirty="0" smtClean="0"/>
              <a:t>Decision making capacity </a:t>
            </a:r>
          </a:p>
          <a:p>
            <a:r>
              <a:rPr lang="en-US" sz="2000" dirty="0" smtClean="0"/>
              <a:t>Litigation/Disability Claims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u="sng" dirty="0" smtClean="0"/>
              <a:t>Oncology</a:t>
            </a:r>
          </a:p>
          <a:p>
            <a:r>
              <a:rPr lang="en-US" sz="2000" dirty="0" smtClean="0"/>
              <a:t>Cognitive </a:t>
            </a:r>
            <a:r>
              <a:rPr lang="en-US" sz="2000" dirty="0"/>
              <a:t>decline </a:t>
            </a:r>
            <a:r>
              <a:rPr lang="en-US" sz="2000" dirty="0" smtClean="0"/>
              <a:t>secondary to: tumor (re)occurrence, resection, RT, chemo</a:t>
            </a:r>
          </a:p>
          <a:p>
            <a:r>
              <a:rPr lang="en-US" sz="2000" dirty="0" smtClean="0"/>
              <a:t>Cognitive status for rehabilitation program and/or following intervention to track recovery</a:t>
            </a:r>
          </a:p>
          <a:p>
            <a:r>
              <a:rPr lang="en-US" sz="2000" dirty="0" smtClean="0"/>
              <a:t>Psychiatric status to determine possible intervention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6713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994648" cy="53309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Neuropsychology is still helpful despite CT and MRI </a:t>
            </a:r>
            <a:r>
              <a:rPr lang="en-US" sz="1400" dirty="0" smtClean="0"/>
              <a:t>(I hope)</a:t>
            </a:r>
          </a:p>
          <a:p>
            <a:pPr lvl="1"/>
            <a:r>
              <a:rPr lang="en-US" sz="1600" dirty="0" smtClean="0"/>
              <a:t>Goal: use knowledge of brain-behavior relationships to diagnose dysfunction, delineate contributing etiologies, with ultimate goal of enhancing treatment/care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NP can complement treatment in Oncology </a:t>
            </a:r>
          </a:p>
          <a:p>
            <a:pPr lvl="1"/>
            <a:r>
              <a:rPr lang="en-US" sz="1600" dirty="0" smtClean="0"/>
              <a:t>Numerous (in)direct (in)organic etiological considerations</a:t>
            </a:r>
          </a:p>
          <a:p>
            <a:pPr lvl="1"/>
            <a:r>
              <a:rPr lang="en-US" sz="1600" dirty="0" smtClean="0"/>
              <a:t>Identifying/differentiating above can inform treatment over time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CNS cancer: high rates of </a:t>
            </a:r>
            <a:r>
              <a:rPr lang="en-US" sz="2000" i="1" dirty="0" smtClean="0"/>
              <a:t>objective</a:t>
            </a:r>
            <a:r>
              <a:rPr lang="en-US" sz="2000" dirty="0" smtClean="0"/>
              <a:t> cognitive impairment </a:t>
            </a:r>
          </a:p>
          <a:p>
            <a:pPr lvl="1"/>
            <a:r>
              <a:rPr lang="en-US" sz="1600" dirty="0" smtClean="0"/>
              <a:t>Due to tumor &amp; treatment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Non-CNS cancer: high rates of </a:t>
            </a:r>
            <a:r>
              <a:rPr lang="en-US" sz="2000" i="1" dirty="0" smtClean="0"/>
              <a:t>subjective </a:t>
            </a:r>
            <a:r>
              <a:rPr lang="en-US" sz="2000" dirty="0" smtClean="0"/>
              <a:t>cognitive complaints </a:t>
            </a:r>
          </a:p>
          <a:p>
            <a:pPr lvl="1"/>
            <a:r>
              <a:rPr lang="en-US" sz="1600" dirty="0" smtClean="0"/>
              <a:t>Etiology of objective decline is less certain, but likely multifactorial</a:t>
            </a:r>
          </a:p>
          <a:p>
            <a:pPr lvl="1"/>
            <a:r>
              <a:rPr lang="en-US" sz="1600" dirty="0" smtClean="0"/>
              <a:t>Some chemotherapies lead to modest declines in cognition,</a:t>
            </a:r>
          </a:p>
          <a:p>
            <a:pPr lvl="2"/>
            <a:r>
              <a:rPr lang="en-US" sz="1600" dirty="0" smtClean="0"/>
              <a:t>But these patient’s don’t often report cognitive concerns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77270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85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278" y="714971"/>
            <a:ext cx="9144000" cy="579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Newport DJ, </a:t>
            </a:r>
            <a:r>
              <a:rPr lang="en-US" sz="1050" dirty="0" err="1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Nemeroff</a:t>
            </a: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CB. Assessment and treatment of depression in the cancer patient. J </a:t>
            </a:r>
            <a:r>
              <a:rPr lang="en-US" sz="1050" dirty="0" err="1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Psychosom</a:t>
            </a: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Res. 1998;45:215–37.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Tucha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O.,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Smely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Preier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Lange, K. W. (2000). Cognitive deficits before treatment among patients with brain tumors. Neurosurgery, 47,324</a:t>
            </a:r>
            <a:r>
              <a:rPr lang="en-US" sz="1050" dirty="0">
                <a:latin typeface="Times New Roman" panose="02020603050405020304" pitchFamily="18" charset="0"/>
                <a:ea typeface="AdvOTf9433e2d+20"/>
                <a:cs typeface="Times New Roman" panose="02020603050405020304" pitchFamily="18" charset="0"/>
              </a:rPr>
              <a:t>–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334.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Mulhern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R, Crisco J, Kun L. Neuropsychological sequelae of childhood brain tumors: a review. J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Child Psychol. 1983;12:66–73.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050" dirty="0" err="1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Skirboll</a:t>
            </a: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SS, </a:t>
            </a:r>
            <a:r>
              <a:rPr lang="en-US" sz="1050" dirty="0" err="1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Ojemann</a:t>
            </a: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GA, Berger MS, et al. Functional cortex and subcortical white matter located within gliomas. Neurosurgery. 1996;38:678–85.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Meyers C, Hess K, Yung W, Levin V. Cognitive function as a predictor of survival in patients with recurrent malignant glioma. J </a:t>
            </a:r>
            <a:r>
              <a:rPr lang="en-US" sz="1050" dirty="0" err="1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</a:t>
            </a: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 err="1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Oncol</a:t>
            </a: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2000;18:646–50.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Armstrong CL, Goldstein B, </a:t>
            </a:r>
            <a:r>
              <a:rPr lang="en-US" sz="1050" dirty="0" err="1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Shera</a:t>
            </a: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D, et al. The predictive value of longitudinal neuropsychological assessment in the early detection of brain tumor recurrence. Cancer. 2003;97:649–56.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Rosano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Ikram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A., &amp;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Ganguli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(2016).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Neuroepidemiology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cancer and treatment-related neurocognitive dysfunction in adult onset cancer patients and survivors. </a:t>
            </a:r>
            <a:r>
              <a:rPr lang="en-US" sz="10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Neuroepidemiology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138, 297.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Wefel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S.,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Vidrine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J.,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Veramonti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L., Meyers, C. A.,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Marani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K., Hoekstra, H. J., ... &amp;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Gritz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 R. (2011). Cognitive impairment in men with testicular cancer prior to adjuvant therapy. 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117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(1), 190-196.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 smtClean="0">
              <a:solidFill>
                <a:srgbClr val="13141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Hermelink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K,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Untch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M, Lux MP, et al. Cognitive function during 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neoadjuvant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chemotherapy for breast cancer: results of a prospective, multicenter, longitudinal study. </a:t>
            </a:r>
            <a:r>
              <a:rPr lang="en-US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2007;109(9):1905–1913.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Meyers, C. A.,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Albitar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Estey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 (2005). Cognitive impairment, fatigue, and cytokine levels in patients with acute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myelogenous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leukemia or myelodysplastic syndrome. 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05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104</a:t>
            </a:r>
            <a:r>
              <a:rPr lang="en-US" sz="10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788-793.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Whittaker, A. L., George, R. P., &amp; O’Malley, L. (2022). Prevalence of cognitive impairment following chemotherapy treatment for breast cancer: A systematic review and meta-analysis. 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reports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1-22.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Vogrig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Gigli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L.,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Segatti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Corazza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Marini, A.,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Bernardini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... &amp; Valente, M. (2020). Epidemiology of paraneoplastic neurological syndromes: a population-based study. 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Neurology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267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26-35.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13141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Soomro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Z., Youssef, M.,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Yust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-Katz, S., </a:t>
            </a:r>
            <a:r>
              <a:rPr lang="en-US" sz="1050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Jalali</a:t>
            </a:r>
            <a:r>
              <a:rPr lang="en-US" sz="1050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Patel, A. J., &amp; Mandel, J. (2020). Paraneoplastic syndromes in small cell lung cancer. 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thoracic disease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05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(10), 6253.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en-US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94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68375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 smtClean="0"/>
              <a:t>Referral</a:t>
            </a:r>
            <a:r>
              <a:rPr lang="en-US" sz="1800" dirty="0" smtClean="0"/>
              <a:t> : 65-year-old, </a:t>
            </a:r>
            <a:r>
              <a:rPr lang="en-US" sz="1800" dirty="0"/>
              <a:t>right-handed male </a:t>
            </a:r>
            <a:r>
              <a:rPr lang="en-US" sz="1800" dirty="0" smtClean="0"/>
              <a:t>referred due to R </a:t>
            </a:r>
            <a:r>
              <a:rPr lang="en-US" sz="1800" dirty="0"/>
              <a:t>frontotemporal meningioma (Grade 1) s/p craniotomy for resection </a:t>
            </a:r>
            <a:r>
              <a:rPr lang="en-US" sz="1800" dirty="0" smtClean="0"/>
              <a:t>(~5 </a:t>
            </a:r>
            <a:r>
              <a:rPr lang="en-US" sz="1800" dirty="0" err="1" smtClean="0"/>
              <a:t>mo</a:t>
            </a:r>
            <a:r>
              <a:rPr lang="en-US" sz="1800" dirty="0" smtClean="0"/>
              <a:t> prior).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Complaints</a:t>
            </a:r>
            <a:r>
              <a:rPr lang="en-US" sz="1800" dirty="0" smtClean="0"/>
              <a:t>: No current cog </a:t>
            </a:r>
            <a:r>
              <a:rPr lang="en-US" sz="1800" dirty="0" err="1" smtClean="0"/>
              <a:t>Sx</a:t>
            </a:r>
            <a:r>
              <a:rPr lang="en-US" sz="1800" dirty="0" smtClean="0"/>
              <a:t>. </a:t>
            </a:r>
            <a:r>
              <a:rPr lang="en-US" sz="1800" dirty="0"/>
              <a:t>Reported “fog” in the weeks </a:t>
            </a:r>
            <a:r>
              <a:rPr lang="en-US" sz="1800" dirty="0" smtClean="0"/>
              <a:t>b4 </a:t>
            </a:r>
            <a:r>
              <a:rPr lang="en-US" sz="1800" dirty="0"/>
              <a:t>detection/resection (processing speed, attention, memory</a:t>
            </a:r>
            <a:r>
              <a:rPr lang="en-US" sz="1800" dirty="0" smtClean="0"/>
              <a:t>).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No current physical </a:t>
            </a:r>
            <a:r>
              <a:rPr lang="en-US" sz="1800" dirty="0" err="1" smtClean="0"/>
              <a:t>Sx</a:t>
            </a:r>
            <a:r>
              <a:rPr lang="en-US" sz="1800" dirty="0" smtClean="0"/>
              <a:t>. Reported headaches, fatigue, and “flashes” across visual field in weeks b4 </a:t>
            </a:r>
            <a:r>
              <a:rPr lang="en-US" sz="1800" dirty="0" err="1" smtClean="0"/>
              <a:t>Dx</a:t>
            </a:r>
            <a:r>
              <a:rPr lang="en-US" sz="1800" dirty="0" smtClean="0"/>
              <a:t>. Transient dizziness with changes in head orientation x6-7 weeks post op.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u="sng" dirty="0" smtClean="0"/>
              <a:t>Psych/SUDs</a:t>
            </a:r>
            <a:r>
              <a:rPr lang="en-US" sz="1800" dirty="0" smtClean="0"/>
              <a:t>: non contributory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Psychosocial </a:t>
            </a:r>
            <a:r>
              <a:rPr lang="en-US" sz="1800" b="1" u="sng" dirty="0" err="1" smtClean="0"/>
              <a:t>Sx</a:t>
            </a:r>
            <a:r>
              <a:rPr lang="en-US" sz="1800" dirty="0" smtClean="0"/>
              <a:t>: Neurodevelopmental </a:t>
            </a:r>
            <a:r>
              <a:rPr lang="en-US" sz="1800" dirty="0" err="1" smtClean="0"/>
              <a:t>Hx</a:t>
            </a:r>
            <a:r>
              <a:rPr lang="en-US" sz="1800" dirty="0" smtClean="0"/>
              <a:t> unremarkable. Strong student (20 + years) and successful MD. </a:t>
            </a:r>
            <a:endParaRPr lang="en-US" sz="1800" b="1" u="sng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7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401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dirty="0" smtClean="0"/>
              <a:t>Definition: the </a:t>
            </a:r>
            <a:r>
              <a:rPr lang="en-US" sz="2800" dirty="0"/>
              <a:t>study and application of brain-behavior relationships to </a:t>
            </a:r>
            <a:r>
              <a:rPr lang="en-US" sz="2800" dirty="0" smtClean="0"/>
              <a:t>diagnosis and treatment</a:t>
            </a:r>
            <a:endParaRPr lang="en-US" sz="2800" dirty="0"/>
          </a:p>
          <a:p>
            <a:pPr marL="0" lvl="0" indent="0">
              <a:spcBef>
                <a:spcPts val="600"/>
              </a:spcBef>
              <a:buNone/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This is typically assessment but can be intervention-</a:t>
            </a:r>
            <a:r>
              <a:rPr lang="en-US" sz="2800" dirty="0" smtClean="0"/>
              <a:t>focused</a:t>
            </a:r>
          </a:p>
          <a:p>
            <a:pPr lvl="1">
              <a:spcBef>
                <a:spcPts val="600"/>
              </a:spcBef>
            </a:pPr>
            <a:r>
              <a:rPr lang="en-US" sz="2300" dirty="0" smtClean="0"/>
              <a:t>Therapeutic assessment</a:t>
            </a:r>
            <a:endParaRPr lang="en-US" sz="2300" dirty="0"/>
          </a:p>
          <a:p>
            <a:pPr marL="0" lvl="0" indent="0">
              <a:spcBef>
                <a:spcPts val="600"/>
              </a:spcBef>
              <a:buNone/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An applied science concerned with the behavioral expression of brain dysfunction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267891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-Performance Validity: The patient’s scores on performance validity measures indicated adequate task engagement, consistent with behavioral observations.  Thus, results are thought to reflect a valid measure of his current neurocognitive functions. </a:t>
            </a:r>
          </a:p>
          <a:p>
            <a:endParaRPr lang="en-US" dirty="0"/>
          </a:p>
          <a:p>
            <a:r>
              <a:rPr lang="en-US" dirty="0"/>
              <a:t>-Premorbid Functioning: The patient’s premorbid level of intellectual functioning was estimated to be in the Superior range (WTAR Predicted FSIQ: 116, 86th percentile; WAIS-IV MR: 98th percentile)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88" y="2727198"/>
            <a:ext cx="8758423" cy="338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92" y="-171450"/>
            <a:ext cx="8846058" cy="4166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92" y="3273552"/>
            <a:ext cx="8846058" cy="368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49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92" y="215645"/>
            <a:ext cx="7931658" cy="45976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392" y="4584726"/>
            <a:ext cx="8141208" cy="110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44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41" y="412242"/>
            <a:ext cx="8557011" cy="22738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41" y="3142488"/>
            <a:ext cx="8557011" cy="13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87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683752" cy="49880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b="1" u="sng" dirty="0" smtClean="0"/>
              <a:t>Referral</a:t>
            </a:r>
            <a:r>
              <a:rPr lang="en-US" sz="1800" dirty="0" smtClean="0"/>
              <a:t> : 59-year-old, </a:t>
            </a:r>
            <a:r>
              <a:rPr lang="en-US" sz="1800" dirty="0"/>
              <a:t>right-handed </a:t>
            </a:r>
            <a:r>
              <a:rPr lang="en-US" sz="1800" dirty="0" smtClean="0"/>
              <a:t>female referred due to L frontal astrocytoma </a:t>
            </a:r>
            <a:r>
              <a:rPr lang="en-US" sz="1800" dirty="0"/>
              <a:t>(Grade </a:t>
            </a:r>
            <a:r>
              <a:rPr lang="en-US" sz="1800" dirty="0" smtClean="0"/>
              <a:t>II) </a:t>
            </a:r>
            <a:r>
              <a:rPr lang="en-US" sz="1800" dirty="0"/>
              <a:t>s/p </a:t>
            </a:r>
            <a:r>
              <a:rPr lang="en-US" sz="1800" dirty="0" err="1" smtClean="0"/>
              <a:t>cranio</a:t>
            </a:r>
            <a:r>
              <a:rPr lang="en-US" sz="1800" dirty="0" smtClean="0"/>
              <a:t> for resection (x2 </a:t>
            </a:r>
            <a:r>
              <a:rPr lang="en-US" sz="1800" dirty="0" err="1" smtClean="0"/>
              <a:t>yrs</a:t>
            </a:r>
            <a:r>
              <a:rPr lang="en-US" sz="1800" dirty="0" smtClean="0"/>
              <a:t> prior</a:t>
            </a:r>
            <a:r>
              <a:rPr lang="en-US" sz="1800" dirty="0"/>
              <a:t>), radiation (total dose 5400 </a:t>
            </a:r>
            <a:r>
              <a:rPr lang="en-US" sz="1800" dirty="0" err="1"/>
              <a:t>cGy</a:t>
            </a:r>
            <a:r>
              <a:rPr lang="en-US" sz="1800" dirty="0"/>
              <a:t> in 30 </a:t>
            </a:r>
            <a:r>
              <a:rPr lang="en-US" sz="1800" dirty="0" smtClean="0"/>
              <a:t>fractions</a:t>
            </a:r>
            <a:r>
              <a:rPr lang="en-US" sz="1800" dirty="0"/>
              <a:t> </a:t>
            </a:r>
            <a:r>
              <a:rPr lang="en-US" sz="1800" dirty="0" smtClean="0"/>
              <a:t>over 2 </a:t>
            </a:r>
            <a:r>
              <a:rPr lang="en-US" sz="1800" dirty="0" err="1" smtClean="0"/>
              <a:t>mo</a:t>
            </a:r>
            <a:r>
              <a:rPr lang="en-US" sz="1800" dirty="0" smtClean="0"/>
              <a:t>), </a:t>
            </a:r>
            <a:r>
              <a:rPr lang="en-US" sz="1800" dirty="0"/>
              <a:t>and chemotherapy (6 cycles TMZ completed </a:t>
            </a:r>
            <a:r>
              <a:rPr lang="en-US" sz="1800" dirty="0" smtClean="0"/>
              <a:t>6 </a:t>
            </a:r>
            <a:r>
              <a:rPr lang="en-US" sz="1800" dirty="0" err="1" smtClean="0"/>
              <a:t>mo</a:t>
            </a:r>
            <a:r>
              <a:rPr lang="en-US" sz="1800" dirty="0" smtClean="0"/>
              <a:t> prior). </a:t>
            </a:r>
            <a:r>
              <a:rPr lang="en-US" sz="1800" dirty="0" smtClean="0"/>
              <a:t>Subacute L thalamic lacunar infarct 2 </a:t>
            </a:r>
            <a:r>
              <a:rPr lang="en-US" sz="1800" dirty="0" err="1" smtClean="0"/>
              <a:t>mo</a:t>
            </a:r>
            <a:r>
              <a:rPr lang="en-US" sz="1800" smtClean="0"/>
              <a:t> prior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Complaints</a:t>
            </a:r>
            <a:r>
              <a:rPr lang="en-US" sz="1800" dirty="0" smtClean="0"/>
              <a:t>: Issues with executive functioning (multi-tasking, planning/org, perseveration), speed, attention, memory, and aspects of speech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Course: </a:t>
            </a:r>
            <a:r>
              <a:rPr lang="en-US" sz="1800" dirty="0" err="1" smtClean="0"/>
              <a:t>Sx</a:t>
            </a:r>
            <a:r>
              <a:rPr lang="en-US" sz="1800" dirty="0" smtClean="0"/>
              <a:t> onset 1 </a:t>
            </a:r>
            <a:r>
              <a:rPr lang="en-US" sz="1800" dirty="0" err="1" smtClean="0"/>
              <a:t>yr</a:t>
            </a:r>
            <a:r>
              <a:rPr lang="en-US" sz="1800" dirty="0" smtClean="0"/>
              <a:t> before detection, improved following surgery, modest decline w RT &amp; CT w. subsequent improvement; progressive worsening x1 </a:t>
            </a:r>
            <a:r>
              <a:rPr lang="en-US" sz="1800" dirty="0" err="1" smtClean="0"/>
              <a:t>mo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Physical </a:t>
            </a:r>
            <a:r>
              <a:rPr lang="en-US" sz="1800" dirty="0" err="1" smtClean="0"/>
              <a:t>Sx</a:t>
            </a:r>
            <a:r>
              <a:rPr lang="en-US" sz="1800" dirty="0" smtClean="0"/>
              <a:t>: photophobia, intermittent postural tremor (R hand), RUE/RLE paresis, imbalance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u="sng" dirty="0" smtClean="0"/>
              <a:t>Psych/SUDs</a:t>
            </a:r>
            <a:r>
              <a:rPr lang="en-US" sz="1800" dirty="0" smtClean="0"/>
              <a:t>: </a:t>
            </a:r>
            <a:r>
              <a:rPr lang="en-US" sz="1800" dirty="0" err="1" smtClean="0"/>
              <a:t>Dx</a:t>
            </a:r>
            <a:r>
              <a:rPr lang="en-US" sz="1800" dirty="0" smtClean="0"/>
              <a:t> with anxiety pre-cancer w. intermittent pharmacotherapy; no current substance use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 smtClean="0"/>
              <a:t>Psychosocial </a:t>
            </a:r>
            <a:r>
              <a:rPr lang="en-US" sz="1800" b="1" u="sng" dirty="0" err="1" smtClean="0"/>
              <a:t>Sx</a:t>
            </a:r>
            <a:r>
              <a:rPr lang="en-US" sz="1800" dirty="0" smtClean="0"/>
              <a:t>: Neurodevelopmental </a:t>
            </a:r>
            <a:r>
              <a:rPr lang="en-US" sz="1800" dirty="0" err="1" smtClean="0"/>
              <a:t>Hx</a:t>
            </a:r>
            <a:r>
              <a:rPr lang="en-US" sz="1800" dirty="0" smtClean="0"/>
              <a:t> unremarkable. Strong student (16 years). Worked as PT before switching to high-level hospital admin positions. Currently on disability leave.</a:t>
            </a:r>
            <a:endParaRPr lang="en-US" sz="1800" b="1" u="sng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99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/>
              <a:t>NEUROCLINICAL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Cognitive Screening with SLP </a:t>
            </a:r>
            <a:r>
              <a:rPr lang="en-US" dirty="0" smtClean="0"/>
              <a:t>(1 year ago, during CT)</a:t>
            </a:r>
            <a:endParaRPr lang="en-US" dirty="0"/>
          </a:p>
          <a:p>
            <a:r>
              <a:rPr lang="en-US" dirty="0" smtClean="0"/>
              <a:t>Per </a:t>
            </a:r>
            <a:r>
              <a:rPr lang="en-US" dirty="0"/>
              <a:t>my read, results revealed below expectation performance on processing speed and the executively mediated aspects of memory (e.g., organization/learning; RBANS-D).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Neuropsychological evaluation </a:t>
            </a:r>
            <a:r>
              <a:rPr lang="en-US" dirty="0" smtClean="0"/>
              <a:t>(</a:t>
            </a:r>
            <a:r>
              <a:rPr lang="en-US" dirty="0" smtClean="0"/>
              <a:t>2 </a:t>
            </a:r>
            <a:r>
              <a:rPr lang="en-US" dirty="0" err="1" smtClean="0"/>
              <a:t>yrs</a:t>
            </a:r>
            <a:r>
              <a:rPr lang="en-US" dirty="0" smtClean="0"/>
              <a:t> ago, during RT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Per </a:t>
            </a:r>
            <a:r>
              <a:rPr lang="en-US" dirty="0"/>
              <a:t>my read, results revealed evidence of deficits in processing speed (Borderline Impaired to Low Average) as well as lateralized declines in fine motor speed/dexterity. Intact performance was observed across tasks of: attention, </a:t>
            </a:r>
            <a:r>
              <a:rPr lang="en-US" dirty="0" err="1"/>
              <a:t>visuocognitive</a:t>
            </a:r>
            <a:r>
              <a:rPr lang="en-US" dirty="0"/>
              <a:t> abilities, language, memory, and abstract reasoning. Though not impaired, suspected declines were observed on tasks of simple and complex attention.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318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42" y="123443"/>
            <a:ext cx="8674608" cy="20743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" y="2126422"/>
            <a:ext cx="7715250" cy="495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754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942" y="0"/>
            <a:ext cx="7626858" cy="700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75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92" y="0"/>
            <a:ext cx="8484108" cy="3154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92" y="3534155"/>
            <a:ext cx="8560308" cy="275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9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433" y="1397830"/>
            <a:ext cx="8503920" cy="45720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Aging &amp; Dementia </a:t>
            </a:r>
          </a:p>
          <a:p>
            <a:r>
              <a:rPr lang="en-US" dirty="0" smtClean="0"/>
              <a:t>Traumatic Brain Injury (mild to severe)</a:t>
            </a:r>
          </a:p>
          <a:p>
            <a:r>
              <a:rPr lang="en-US" dirty="0" smtClean="0"/>
              <a:t>Stroke </a:t>
            </a:r>
          </a:p>
          <a:p>
            <a:r>
              <a:rPr lang="en-US" dirty="0" smtClean="0"/>
              <a:t>Epilepsy </a:t>
            </a:r>
          </a:p>
          <a:p>
            <a:r>
              <a:rPr lang="en-US" dirty="0" smtClean="0"/>
              <a:t>MS &amp; Autoimmune </a:t>
            </a:r>
          </a:p>
          <a:p>
            <a:r>
              <a:rPr lang="en-US" dirty="0" smtClean="0"/>
              <a:t>Movement Disorders </a:t>
            </a:r>
          </a:p>
          <a:p>
            <a:r>
              <a:rPr lang="en-US" dirty="0" smtClean="0"/>
              <a:t>SUDs &amp; Psychiatric Illness</a:t>
            </a:r>
          </a:p>
          <a:p>
            <a:r>
              <a:rPr lang="en-US" b="1" u="sng" dirty="0" smtClean="0"/>
              <a:t>Oncology</a:t>
            </a:r>
          </a:p>
          <a:p>
            <a:r>
              <a:rPr lang="en-US" dirty="0" smtClean="0"/>
              <a:t>Acute encephalopathy</a:t>
            </a:r>
          </a:p>
        </p:txBody>
      </p:sp>
    </p:spTree>
    <p:extLst>
      <p:ext uri="{BB962C8B-B14F-4D97-AF65-F5344CB8AC3E}">
        <p14:creationId xmlns:p14="http://schemas.microsoft.com/office/powerpoint/2010/main" val="4705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Referral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76428"/>
            <a:ext cx="850392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Memory complaints</a:t>
            </a:r>
          </a:p>
          <a:p>
            <a:r>
              <a:rPr lang="en-US" dirty="0"/>
              <a:t>Depression vs. MCI vs. </a:t>
            </a:r>
            <a:r>
              <a:rPr lang="en-US" dirty="0" smtClean="0"/>
              <a:t>dementia</a:t>
            </a:r>
          </a:p>
          <a:p>
            <a:r>
              <a:rPr lang="en-US" dirty="0" err="1" smtClean="0"/>
              <a:t>Hx</a:t>
            </a:r>
            <a:r>
              <a:rPr lang="en-US" dirty="0" smtClean="0"/>
              <a:t> of acquired brain injury</a:t>
            </a:r>
          </a:p>
          <a:p>
            <a:r>
              <a:rPr lang="en-US" dirty="0" smtClean="0"/>
              <a:t>Pre/post op </a:t>
            </a:r>
            <a:r>
              <a:rPr lang="en-US" dirty="0" err="1" smtClean="0"/>
              <a:t>evals</a:t>
            </a:r>
            <a:r>
              <a:rPr lang="en-US" dirty="0"/>
              <a:t> </a:t>
            </a:r>
            <a:r>
              <a:rPr lang="en-US" dirty="0" smtClean="0"/>
              <a:t>-epilepsy, resection, RT</a:t>
            </a:r>
            <a:endParaRPr lang="en-US" dirty="0"/>
          </a:p>
          <a:p>
            <a:r>
              <a:rPr lang="en-US" dirty="0" smtClean="0"/>
              <a:t>Somatoform </a:t>
            </a:r>
            <a:r>
              <a:rPr lang="en-US" dirty="0"/>
              <a:t>disorders </a:t>
            </a:r>
            <a:r>
              <a:rPr lang="en-US" dirty="0" smtClean="0"/>
              <a:t>(PNES, FND, conversion)</a:t>
            </a:r>
          </a:p>
          <a:p>
            <a:r>
              <a:rPr lang="en-US" dirty="0" smtClean="0"/>
              <a:t>Accommodations @ work/school for deficits</a:t>
            </a:r>
            <a:endParaRPr lang="en-US" dirty="0"/>
          </a:p>
          <a:p>
            <a:r>
              <a:rPr lang="en-US" dirty="0" smtClean="0"/>
              <a:t>Decision making capacity </a:t>
            </a:r>
          </a:p>
          <a:p>
            <a:r>
              <a:rPr lang="en-US" dirty="0" smtClean="0"/>
              <a:t>Litigation/Disability Claims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Neuropsych</a:t>
            </a:r>
            <a:r>
              <a:rPr lang="en-US" dirty="0" smtClean="0"/>
              <a:t>: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Goal: establish </a:t>
            </a:r>
            <a:r>
              <a:rPr lang="en-US" dirty="0"/>
              <a:t>a cutoff between </a:t>
            </a:r>
            <a:r>
              <a:rPr lang="en-US" dirty="0" smtClean="0"/>
              <a:t>brain damage </a:t>
            </a:r>
            <a:r>
              <a:rPr lang="en-US" dirty="0"/>
              <a:t>and </a:t>
            </a:r>
            <a:r>
              <a:rPr lang="en-US" dirty="0" smtClean="0"/>
              <a:t>control</a:t>
            </a:r>
          </a:p>
          <a:p>
            <a:pPr lvl="1"/>
            <a:r>
              <a:rPr lang="en-US" dirty="0"/>
              <a:t>Localization – ‘where’s the lesion’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neuropsychology lab (1935; U Chicago)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Battery of measures to detect brain damage (Halstead-</a:t>
            </a:r>
            <a:r>
              <a:rPr lang="en-US" dirty="0" err="1" smtClean="0"/>
              <a:t>Reitan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Differentiated brain damage from control (90% sensitivity &amp; specificity)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145" y="4673598"/>
            <a:ext cx="7816322" cy="162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9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91" y="199494"/>
            <a:ext cx="6978242" cy="5286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9831" y="0"/>
            <a:ext cx="2264169" cy="1642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7315" y="5099939"/>
            <a:ext cx="2847048" cy="1747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7288" y="2082800"/>
            <a:ext cx="1926712" cy="24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Neuropsych</a:t>
            </a:r>
            <a:r>
              <a:rPr lang="en-US" dirty="0" smtClean="0"/>
              <a:t>: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221" y="1527048"/>
            <a:ext cx="8215715" cy="1944285"/>
          </a:xfrm>
        </p:spPr>
        <p:txBody>
          <a:bodyPr>
            <a:normAutofit/>
          </a:bodyPr>
          <a:lstStyle/>
          <a:p>
            <a:r>
              <a:rPr lang="en-US" dirty="0" smtClean="0"/>
              <a:t>Change in Focus </a:t>
            </a:r>
          </a:p>
          <a:p>
            <a:pPr lvl="1"/>
            <a:r>
              <a:rPr lang="en-US" dirty="0" smtClean="0"/>
              <a:t>Brought on by accuracy/availability of neuroimaging</a:t>
            </a:r>
          </a:p>
          <a:p>
            <a:pPr lvl="2"/>
            <a:r>
              <a:rPr lang="en-US" dirty="0" smtClean="0"/>
              <a:t>CT by mid 1970s</a:t>
            </a:r>
          </a:p>
          <a:p>
            <a:pPr lvl="2"/>
            <a:r>
              <a:rPr lang="en-US" dirty="0" smtClean="0"/>
              <a:t>MRI by mid 1980s</a:t>
            </a:r>
          </a:p>
          <a:p>
            <a:pPr lvl="2"/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695" y="3768109"/>
            <a:ext cx="2977092" cy="295442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73227" y="3234267"/>
            <a:ext cx="5944468" cy="281093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defTabSz="914400"/>
            <a:endParaRPr lang="en-US" dirty="0" smtClean="0"/>
          </a:p>
          <a:p>
            <a:pPr defTabSz="914400"/>
            <a:r>
              <a:rPr lang="en-US" dirty="0" smtClean="0"/>
              <a:t>Boston Process Approach – qualitative emphasis</a:t>
            </a:r>
          </a:p>
          <a:p>
            <a:pPr lvl="1" defTabSz="914400"/>
            <a:r>
              <a:rPr lang="en-US" dirty="0" smtClean="0"/>
              <a:t>Goals – not just cut-off; how did it happen?</a:t>
            </a:r>
          </a:p>
          <a:p>
            <a:pPr lvl="2" defTabSz="914400"/>
            <a:r>
              <a:rPr lang="en-US" dirty="0" smtClean="0"/>
              <a:t>What behaviors drove impaired performance</a:t>
            </a:r>
          </a:p>
          <a:p>
            <a:pPr lvl="2" defTabSz="914400"/>
            <a:r>
              <a:rPr lang="en-US" dirty="0" smtClean="0"/>
              <a:t>How does that relate to cognitive neuroscience concepts/theories?</a:t>
            </a:r>
          </a:p>
        </p:txBody>
      </p:sp>
    </p:spTree>
    <p:extLst>
      <p:ext uri="{BB962C8B-B14F-4D97-AF65-F5344CB8AC3E}">
        <p14:creationId xmlns:p14="http://schemas.microsoft.com/office/powerpoint/2010/main" val="18617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Neuropsych</a:t>
            </a:r>
            <a:r>
              <a:rPr lang="en-US" dirty="0" smtClean="0"/>
              <a:t>: </a:t>
            </a:r>
            <a:r>
              <a:rPr lang="en-US" dirty="0"/>
              <a:t>Beginnings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Integrating localization &amp; process/function</a:t>
            </a:r>
          </a:p>
          <a:p>
            <a:pPr lvl="1"/>
            <a:r>
              <a:rPr lang="en-US" dirty="0" smtClean="0"/>
              <a:t>Key Figure: Alexander Luria (1902-1977)</a:t>
            </a:r>
          </a:p>
          <a:p>
            <a:pPr lvl="2"/>
            <a:r>
              <a:rPr lang="en-US" dirty="0" smtClean="0"/>
              <a:t>‘father of modern </a:t>
            </a:r>
            <a:r>
              <a:rPr lang="en-US" dirty="0" err="1" smtClean="0"/>
              <a:t>neuropsych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Brain has 3 functional units </a:t>
            </a:r>
          </a:p>
          <a:p>
            <a:pPr lvl="2"/>
            <a:r>
              <a:rPr lang="en-US" dirty="0" smtClean="0"/>
              <a:t>Unit 1 = Arousal, alertness, and tone (brainstem &amp; RAS)</a:t>
            </a:r>
          </a:p>
          <a:p>
            <a:pPr lvl="2"/>
            <a:r>
              <a:rPr lang="en-US" dirty="0" smtClean="0"/>
              <a:t>Unit 2 = Reception, integration, analysis &amp; storage of info (temporal, parietal, and occipital lobes)</a:t>
            </a:r>
          </a:p>
          <a:p>
            <a:pPr lvl="2"/>
            <a:r>
              <a:rPr lang="en-US" dirty="0" smtClean="0"/>
              <a:t>Unit 3 = planning, execution, regulation and verification of behavior (frontal lobes)</a:t>
            </a:r>
          </a:p>
          <a:p>
            <a:pPr lvl="1"/>
            <a:r>
              <a:rPr lang="en-US" dirty="0" smtClean="0"/>
              <a:t>All behavior require – interaction of those 3 functional units</a:t>
            </a:r>
          </a:p>
          <a:p>
            <a:pPr lvl="2"/>
            <a:r>
              <a:rPr lang="en-US" dirty="0" smtClean="0"/>
              <a:t>Impaired performance – can be driven by deficit at any of those levels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6499" y="1371599"/>
            <a:ext cx="1465440" cy="194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4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786F33C27F284DAAFAAA6F184F2C94" ma:contentTypeVersion="14" ma:contentTypeDescription="Create a new document." ma:contentTypeScope="" ma:versionID="d9b7e263ebbc01f2d826172ad554ef1f">
  <xsd:schema xmlns:xsd="http://www.w3.org/2001/XMLSchema" xmlns:xs="http://www.w3.org/2001/XMLSchema" xmlns:p="http://schemas.microsoft.com/office/2006/metadata/properties" xmlns:ns3="3a9164d2-7e1a-4d2a-88aa-d0251c9de790" xmlns:ns4="e5b44f70-f8ad-436e-b5c3-f25b4a228480" targetNamespace="http://schemas.microsoft.com/office/2006/metadata/properties" ma:root="true" ma:fieldsID="62d07150a09922c4ad7bf77aa2801d67" ns3:_="" ns4:_="">
    <xsd:import namespace="3a9164d2-7e1a-4d2a-88aa-d0251c9de790"/>
    <xsd:import namespace="e5b44f70-f8ad-436e-b5c3-f25b4a2284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164d2-7e1a-4d2a-88aa-d0251c9de7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44f70-f8ad-436e-b5c3-f25b4a2284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92C6C8-A6A2-422C-8AE9-A1795BDFC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9164d2-7e1a-4d2a-88aa-d0251c9de790"/>
    <ds:schemaRef ds:uri="e5b44f70-f8ad-436e-b5c3-f25b4a2284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1D9FE5-C37D-4C22-89D5-2C77972DEA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FAE2D3-A4A0-444B-A309-3CE4616402F6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a9164d2-7e1a-4d2a-88aa-d0251c9de790"/>
    <ds:schemaRef ds:uri="e5b44f70-f8ad-436e-b5c3-f25b4a228480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4697</TotalTime>
  <Words>2674</Words>
  <Application>Microsoft Office PowerPoint</Application>
  <PresentationFormat>On-screen Show (4:3)</PresentationFormat>
  <Paragraphs>406</Paragraphs>
  <Slides>38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AdvOTf9433e2d+20</vt:lpstr>
      <vt:lpstr>Arial</vt:lpstr>
      <vt:lpstr>Calibri</vt:lpstr>
      <vt:lpstr>Georgia</vt:lpstr>
      <vt:lpstr>Times New Roman</vt:lpstr>
      <vt:lpstr>Wingdings</vt:lpstr>
      <vt:lpstr>Wingdings 2</vt:lpstr>
      <vt:lpstr>Civic</vt:lpstr>
      <vt:lpstr>Neuropsychological Considerations in Oncology </vt:lpstr>
      <vt:lpstr>Outline</vt:lpstr>
      <vt:lpstr>Neuropsychology</vt:lpstr>
      <vt:lpstr>Clinical Populations</vt:lpstr>
      <vt:lpstr>Common Referral Questions </vt:lpstr>
      <vt:lpstr>Neuropsych: Beginnings</vt:lpstr>
      <vt:lpstr>PowerPoint Presentation</vt:lpstr>
      <vt:lpstr>Neuropsych: Beginnings</vt:lpstr>
      <vt:lpstr>Neuropsych: Beginnings</vt:lpstr>
      <vt:lpstr>Modern Neuropsych Assessment</vt:lpstr>
      <vt:lpstr>Screening vs. Comprehensive Assessment</vt:lpstr>
      <vt:lpstr>Comprehensive Neuropsych Assessment</vt:lpstr>
      <vt:lpstr>Screening vs. Comprehensive Assessment</vt:lpstr>
      <vt:lpstr>Comprehensive Neuropsych Assessment</vt:lpstr>
      <vt:lpstr>Validity</vt:lpstr>
      <vt:lpstr>Goals of Neuropsych Assessment</vt:lpstr>
      <vt:lpstr>Neuropsych in Oncology</vt:lpstr>
      <vt:lpstr>Neuropsych in Oncology</vt:lpstr>
      <vt:lpstr>CNS Cancers – primary tumors &amp; mets</vt:lpstr>
      <vt:lpstr>CNS Cancers – primary tumors &amp; mets</vt:lpstr>
      <vt:lpstr>Non-CNS Cancers</vt:lpstr>
      <vt:lpstr>Non CNS Cancer: Chemo brain; CICI</vt:lpstr>
      <vt:lpstr>*Paraneoplastic Syndromes* </vt:lpstr>
      <vt:lpstr>PowerPoint Presentation</vt:lpstr>
      <vt:lpstr>Revisiting Common Referral Questions </vt:lpstr>
      <vt:lpstr>Summary</vt:lpstr>
      <vt:lpstr>Questions?</vt:lpstr>
      <vt:lpstr>PowerPoint Presentation</vt:lpstr>
      <vt:lpstr>Case #1 </vt:lpstr>
      <vt:lpstr>PowerPoint Presentation</vt:lpstr>
      <vt:lpstr>PowerPoint Presentation</vt:lpstr>
      <vt:lpstr>PowerPoint Presentation</vt:lpstr>
      <vt:lpstr>PowerPoint Presentation</vt:lpstr>
      <vt:lpstr>Case #2 </vt:lpstr>
      <vt:lpstr>Case #2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John Kanser</dc:creator>
  <cp:lastModifiedBy>Robert Kanser</cp:lastModifiedBy>
  <cp:revision>135</cp:revision>
  <dcterms:created xsi:type="dcterms:W3CDTF">2022-01-03T00:19:53Z</dcterms:created>
  <dcterms:modified xsi:type="dcterms:W3CDTF">2022-07-26T18:12:30Z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0x01010002786F33C27F284DAAFAAA6F184F2C94</vt:lpwstr>
  </property>
</Properties>
</file>