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handoutMasterIdLst>
    <p:handoutMasterId r:id="rId59"/>
  </p:handoutMasterIdLst>
  <p:sldIdLst>
    <p:sldId id="257" r:id="rId5"/>
    <p:sldId id="272" r:id="rId6"/>
    <p:sldId id="261" r:id="rId7"/>
    <p:sldId id="295" r:id="rId8"/>
    <p:sldId id="280" r:id="rId9"/>
    <p:sldId id="288" r:id="rId10"/>
    <p:sldId id="285" r:id="rId11"/>
    <p:sldId id="289" r:id="rId12"/>
    <p:sldId id="290" r:id="rId13"/>
    <p:sldId id="294" r:id="rId14"/>
    <p:sldId id="296" r:id="rId15"/>
    <p:sldId id="270" r:id="rId16"/>
    <p:sldId id="271" r:id="rId17"/>
    <p:sldId id="259" r:id="rId18"/>
    <p:sldId id="329" r:id="rId19"/>
    <p:sldId id="326" r:id="rId20"/>
    <p:sldId id="287" r:id="rId21"/>
    <p:sldId id="331" r:id="rId22"/>
    <p:sldId id="328" r:id="rId23"/>
    <p:sldId id="332" r:id="rId24"/>
    <p:sldId id="333" r:id="rId25"/>
    <p:sldId id="334" r:id="rId26"/>
    <p:sldId id="281" r:id="rId27"/>
    <p:sldId id="335" r:id="rId28"/>
    <p:sldId id="336" r:id="rId29"/>
    <p:sldId id="337" r:id="rId30"/>
    <p:sldId id="339" r:id="rId31"/>
    <p:sldId id="340" r:id="rId32"/>
    <p:sldId id="341" r:id="rId33"/>
    <p:sldId id="284" r:id="rId34"/>
    <p:sldId id="274" r:id="rId35"/>
    <p:sldId id="342" r:id="rId36"/>
    <p:sldId id="343" r:id="rId37"/>
    <p:sldId id="256" r:id="rId38"/>
    <p:sldId id="327" r:id="rId39"/>
    <p:sldId id="344" r:id="rId40"/>
    <p:sldId id="307" r:id="rId41"/>
    <p:sldId id="347" r:id="rId42"/>
    <p:sldId id="324" r:id="rId43"/>
    <p:sldId id="345" r:id="rId44"/>
    <p:sldId id="291" r:id="rId45"/>
    <p:sldId id="292" r:id="rId46"/>
    <p:sldId id="348" r:id="rId47"/>
    <p:sldId id="276" r:id="rId48"/>
    <p:sldId id="349" r:id="rId49"/>
    <p:sldId id="279" r:id="rId50"/>
    <p:sldId id="278" r:id="rId51"/>
    <p:sldId id="293" r:id="rId52"/>
    <p:sldId id="350" r:id="rId53"/>
    <p:sldId id="269" r:id="rId54"/>
    <p:sldId id="346" r:id="rId55"/>
    <p:sldId id="265" r:id="rId56"/>
    <p:sldId id="313" r:id="rId57"/>
  </p:sldIdLst>
  <p:sldSz cx="12188825" cy="6858000"/>
  <p:notesSz cx="6858000"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91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1" autoAdjust="0"/>
    <p:restoredTop sz="94280" autoAdjust="0"/>
  </p:normalViewPr>
  <p:slideViewPr>
    <p:cSldViewPr>
      <p:cViewPr varScale="1">
        <p:scale>
          <a:sx n="70" d="100"/>
          <a:sy n="70" d="100"/>
        </p:scale>
        <p:origin x="536" y="52"/>
      </p:cViewPr>
      <p:guideLst>
        <p:guide pos="3839"/>
        <p:guide orient="horz" pos="2160"/>
      </p:guideLst>
    </p:cSldViewPr>
  </p:slideViewPr>
  <p:notesTextViewPr>
    <p:cViewPr>
      <p:scale>
        <a:sx n="1" d="1"/>
        <a:sy n="1" d="1"/>
      </p:scale>
      <p:origin x="0" y="-528"/>
    </p:cViewPr>
  </p:notesTextViewPr>
  <p:notesViewPr>
    <p:cSldViewPr>
      <p:cViewPr varScale="1">
        <p:scale>
          <a:sx n="63" d="100"/>
          <a:sy n="63" d="100"/>
        </p:scale>
        <p:origin x="1986" y="108"/>
      </p:cViewPr>
      <p:guideLst>
        <p:guide orient="horz" pos="291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Integrative Medicine Strategies - Differences Between Cancer Survivors </a:t>
            </a:r>
          </a:p>
          <a:p>
            <a:pPr>
              <a:defRPr/>
            </a:pPr>
            <a:r>
              <a:rPr lang="en-US" dirty="0"/>
              <a:t>and Non-cancer</a:t>
            </a:r>
            <a:r>
              <a:rPr lang="en-US" baseline="0" dirty="0"/>
              <a:t> Patients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Cancer Patients/Survivors</c:v>
                </c:pt>
              </c:strCache>
            </c:strRef>
          </c:tx>
          <c:spPr>
            <a:solidFill>
              <a:schemeClr val="accent1"/>
            </a:solidFill>
            <a:ln>
              <a:noFill/>
            </a:ln>
            <a:effectLst/>
          </c:spPr>
          <c:invertIfNegative val="0"/>
          <c:cat>
            <c:strRef>
              <c:f>Sheet1!$A$2:$A$10</c:f>
              <c:strCache>
                <c:ptCount val="9"/>
                <c:pt idx="0">
                  <c:v>Prior Complementary Therapy Use</c:v>
                </c:pt>
                <c:pt idx="1">
                  <c:v>Use of Exercise</c:v>
                </c:pt>
                <c:pt idx="2">
                  <c:v>Relaxation Breathing</c:v>
                </c:pt>
                <c:pt idx="3">
                  <c:v>Yoga</c:v>
                </c:pt>
                <c:pt idx="4">
                  <c:v>Massage</c:v>
                </c:pt>
                <c:pt idx="5">
                  <c:v>Acupuncture</c:v>
                </c:pt>
                <c:pt idx="6">
                  <c:v>Mindfulness</c:v>
                </c:pt>
                <c:pt idx="7">
                  <c:v>Turmeric</c:v>
                </c:pt>
                <c:pt idx="8">
                  <c:v>MVI</c:v>
                </c:pt>
              </c:strCache>
            </c:strRef>
          </c:cat>
          <c:val>
            <c:numRef>
              <c:f>Sheet1!$B$2:$B$10</c:f>
              <c:numCache>
                <c:formatCode>General</c:formatCode>
                <c:ptCount val="9"/>
                <c:pt idx="0">
                  <c:v>79</c:v>
                </c:pt>
                <c:pt idx="1">
                  <c:v>20</c:v>
                </c:pt>
                <c:pt idx="2">
                  <c:v>7</c:v>
                </c:pt>
                <c:pt idx="3">
                  <c:v>8.5</c:v>
                </c:pt>
                <c:pt idx="4">
                  <c:v>5</c:v>
                </c:pt>
                <c:pt idx="5">
                  <c:v>3</c:v>
                </c:pt>
                <c:pt idx="6">
                  <c:v>9</c:v>
                </c:pt>
                <c:pt idx="7">
                  <c:v>16</c:v>
                </c:pt>
                <c:pt idx="8">
                  <c:v>24</c:v>
                </c:pt>
              </c:numCache>
            </c:numRef>
          </c:val>
          <c:extLst>
            <c:ext xmlns:c16="http://schemas.microsoft.com/office/drawing/2014/chart" uri="{C3380CC4-5D6E-409C-BE32-E72D297353CC}">
              <c16:uniqueId val="{00000000-A4EA-42AF-BA04-7D9152994787}"/>
            </c:ext>
          </c:extLst>
        </c:ser>
        <c:ser>
          <c:idx val="1"/>
          <c:order val="1"/>
          <c:tx>
            <c:strRef>
              <c:f>Sheet1!$C$1</c:f>
              <c:strCache>
                <c:ptCount val="1"/>
                <c:pt idx="0">
                  <c:v>Non-Cancer Patients</c:v>
                </c:pt>
              </c:strCache>
            </c:strRef>
          </c:tx>
          <c:spPr>
            <a:solidFill>
              <a:schemeClr val="accent2"/>
            </a:solidFill>
            <a:ln>
              <a:noFill/>
            </a:ln>
            <a:effectLst/>
          </c:spPr>
          <c:invertIfNegative val="0"/>
          <c:cat>
            <c:strRef>
              <c:f>Sheet1!$A$2:$A$10</c:f>
              <c:strCache>
                <c:ptCount val="9"/>
                <c:pt idx="0">
                  <c:v>Prior Complementary Therapy Use</c:v>
                </c:pt>
                <c:pt idx="1">
                  <c:v>Use of Exercise</c:v>
                </c:pt>
                <c:pt idx="2">
                  <c:v>Relaxation Breathing</c:v>
                </c:pt>
                <c:pt idx="3">
                  <c:v>Yoga</c:v>
                </c:pt>
                <c:pt idx="4">
                  <c:v>Massage</c:v>
                </c:pt>
                <c:pt idx="5">
                  <c:v>Acupuncture</c:v>
                </c:pt>
                <c:pt idx="6">
                  <c:v>Mindfulness</c:v>
                </c:pt>
                <c:pt idx="7">
                  <c:v>Turmeric</c:v>
                </c:pt>
                <c:pt idx="8">
                  <c:v>MVI</c:v>
                </c:pt>
              </c:strCache>
            </c:strRef>
          </c:cat>
          <c:val>
            <c:numRef>
              <c:f>Sheet1!$C$2:$C$10</c:f>
              <c:numCache>
                <c:formatCode>General</c:formatCode>
                <c:ptCount val="9"/>
                <c:pt idx="0">
                  <c:v>75</c:v>
                </c:pt>
                <c:pt idx="1">
                  <c:v>16</c:v>
                </c:pt>
                <c:pt idx="2">
                  <c:v>6</c:v>
                </c:pt>
                <c:pt idx="3">
                  <c:v>8.8000000000000007</c:v>
                </c:pt>
                <c:pt idx="4">
                  <c:v>4</c:v>
                </c:pt>
                <c:pt idx="5">
                  <c:v>3</c:v>
                </c:pt>
                <c:pt idx="6">
                  <c:v>4</c:v>
                </c:pt>
                <c:pt idx="7">
                  <c:v>6</c:v>
                </c:pt>
                <c:pt idx="8">
                  <c:v>21.5</c:v>
                </c:pt>
              </c:numCache>
            </c:numRef>
          </c:val>
          <c:extLst>
            <c:ext xmlns:c16="http://schemas.microsoft.com/office/drawing/2014/chart" uri="{C3380CC4-5D6E-409C-BE32-E72D297353CC}">
              <c16:uniqueId val="{00000001-A4EA-42AF-BA04-7D9152994787}"/>
            </c:ext>
          </c:extLst>
        </c:ser>
        <c:dLbls>
          <c:showLegendKey val="0"/>
          <c:showVal val="0"/>
          <c:showCatName val="0"/>
          <c:showSerName val="0"/>
          <c:showPercent val="0"/>
          <c:showBubbleSize val="0"/>
        </c:dLbls>
        <c:gapWidth val="219"/>
        <c:axId val="659488248"/>
        <c:axId val="659492728"/>
      </c:barChart>
      <c:catAx>
        <c:axId val="659488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9492728"/>
        <c:crosses val="autoZero"/>
        <c:auto val="1"/>
        <c:lblAlgn val="ctr"/>
        <c:lblOffset val="100"/>
        <c:noMultiLvlLbl val="0"/>
      </c:catAx>
      <c:valAx>
        <c:axId val="6594927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9488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PubMed Search in 2021 compared to 2011</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2021</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Acupuncture - Therapy/RCTs</c:v>
                </c:pt>
                <c:pt idx="1">
                  <c:v>Meditation- Therapy/RCTs</c:v>
                </c:pt>
                <c:pt idx="2">
                  <c:v>Yoga - Therapy/RCTs</c:v>
                </c:pt>
              </c:strCache>
            </c:strRef>
          </c:cat>
          <c:val>
            <c:numRef>
              <c:f>Sheet1!$B$2:$B$4</c:f>
              <c:numCache>
                <c:formatCode>General</c:formatCode>
                <c:ptCount val="3"/>
                <c:pt idx="0">
                  <c:v>466</c:v>
                </c:pt>
                <c:pt idx="1">
                  <c:v>146</c:v>
                </c:pt>
                <c:pt idx="2">
                  <c:v>136</c:v>
                </c:pt>
              </c:numCache>
            </c:numRef>
          </c:val>
          <c:extLst>
            <c:ext xmlns:c16="http://schemas.microsoft.com/office/drawing/2014/chart" uri="{C3380CC4-5D6E-409C-BE32-E72D297353CC}">
              <c16:uniqueId val="{00000000-EAB6-4464-8FA5-55D6EB612C21}"/>
            </c:ext>
          </c:extLst>
        </c:ser>
        <c:ser>
          <c:idx val="1"/>
          <c:order val="1"/>
          <c:tx>
            <c:strRef>
              <c:f>Sheet1!$C$1</c:f>
              <c:strCache>
                <c:ptCount val="1"/>
                <c:pt idx="0">
                  <c:v>2011</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2"/>
              <c:tx>
                <c:rich>
                  <a:bodyPr/>
                  <a:lstStyle/>
                  <a:p>
                    <a:r>
                      <a:rPr lang="en-US" dirty="0"/>
                      <a:t>12</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AB6-4464-8FA5-55D6EB612C2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Acupuncture - Therapy/RCTs</c:v>
                </c:pt>
                <c:pt idx="1">
                  <c:v>Meditation- Therapy/RCTs</c:v>
                </c:pt>
                <c:pt idx="2">
                  <c:v>Yoga - Therapy/RCTs</c:v>
                </c:pt>
              </c:strCache>
            </c:strRef>
          </c:cat>
          <c:val>
            <c:numRef>
              <c:f>Sheet1!$C$2:$C$4</c:f>
              <c:numCache>
                <c:formatCode>General</c:formatCode>
                <c:ptCount val="3"/>
                <c:pt idx="0">
                  <c:v>19</c:v>
                </c:pt>
                <c:pt idx="1">
                  <c:v>7</c:v>
                </c:pt>
                <c:pt idx="2">
                  <c:v>12</c:v>
                </c:pt>
              </c:numCache>
            </c:numRef>
          </c:val>
          <c:extLst>
            <c:ext xmlns:c16="http://schemas.microsoft.com/office/drawing/2014/chart" uri="{C3380CC4-5D6E-409C-BE32-E72D297353CC}">
              <c16:uniqueId val="{00000001-EAB6-4464-8FA5-55D6EB612C21}"/>
            </c:ext>
          </c:extLst>
        </c:ser>
        <c:dLbls>
          <c:dLblPos val="inEnd"/>
          <c:showLegendKey val="0"/>
          <c:showVal val="1"/>
          <c:showCatName val="0"/>
          <c:showSerName val="0"/>
          <c:showPercent val="0"/>
          <c:showBubbleSize val="0"/>
        </c:dLbls>
        <c:gapWidth val="100"/>
        <c:overlap val="-24"/>
        <c:axId val="699431608"/>
        <c:axId val="699460088"/>
      </c:barChart>
      <c:catAx>
        <c:axId val="69943160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99460088"/>
        <c:crosses val="autoZero"/>
        <c:auto val="1"/>
        <c:lblAlgn val="ctr"/>
        <c:lblOffset val="100"/>
        <c:noMultiLvlLbl val="0"/>
      </c:catAx>
      <c:valAx>
        <c:axId val="69946008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99431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iagrams/_rels/data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image" Target="../media/image16.jpeg"/><Relationship Id="rId4" Type="http://schemas.openxmlformats.org/officeDocument/2006/relationships/image" Target="../media/image1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image" Target="../media/image16.jpe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EC59E0-0A61-4238-A8F2-890258AB1917}"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DB6E2E36-C12D-4FA2-8BC0-9B371ADC1E8A}">
      <dgm:prSet phldrT="[Text]"/>
      <dgm:spPr/>
      <dgm:t>
        <a:bodyPr/>
        <a:lstStyle/>
        <a:p>
          <a:r>
            <a:rPr lang="en-US" dirty="0"/>
            <a:t>Supportive Care Services </a:t>
          </a:r>
        </a:p>
      </dgm:t>
    </dgm:pt>
    <dgm:pt modelId="{B912E911-8A26-44C2-96F6-F56488C0BF48}" type="parTrans" cxnId="{BF958B54-020E-4F41-9BAA-254B9D397EBE}">
      <dgm:prSet/>
      <dgm:spPr/>
      <dgm:t>
        <a:bodyPr/>
        <a:lstStyle/>
        <a:p>
          <a:endParaRPr lang="en-US"/>
        </a:p>
      </dgm:t>
    </dgm:pt>
    <dgm:pt modelId="{5A8984AD-FE82-4145-898E-19AB429606C5}" type="sibTrans" cxnId="{BF958B54-020E-4F41-9BAA-254B9D397EBE}">
      <dgm:prSet/>
      <dgm:spPr/>
      <dgm:t>
        <a:bodyPr/>
        <a:lstStyle/>
        <a:p>
          <a:endParaRPr lang="en-US"/>
        </a:p>
      </dgm:t>
    </dgm:pt>
    <dgm:pt modelId="{7129B56B-6162-4B10-B848-235729BCEFF9}">
      <dgm:prSet phldrT="[Text]"/>
      <dgm:spPr/>
      <dgm:t>
        <a:bodyPr/>
        <a:lstStyle/>
        <a:p>
          <a:r>
            <a:rPr lang="en-US" dirty="0"/>
            <a:t>Palliative Medicine</a:t>
          </a:r>
        </a:p>
      </dgm:t>
    </dgm:pt>
    <dgm:pt modelId="{16707B9D-92F5-4F8D-BF6D-916E8D9AA22B}" type="parTrans" cxnId="{F4B9A109-9C8E-46A2-BF29-DEB85C0CCCFA}">
      <dgm:prSet/>
      <dgm:spPr/>
      <dgm:t>
        <a:bodyPr/>
        <a:lstStyle/>
        <a:p>
          <a:endParaRPr lang="en-US"/>
        </a:p>
      </dgm:t>
    </dgm:pt>
    <dgm:pt modelId="{DD1BCDD4-D0FB-4D5A-B8A2-C9DB49CB0EDB}" type="sibTrans" cxnId="{F4B9A109-9C8E-46A2-BF29-DEB85C0CCCFA}">
      <dgm:prSet/>
      <dgm:spPr/>
      <dgm:t>
        <a:bodyPr/>
        <a:lstStyle/>
        <a:p>
          <a:endParaRPr lang="en-US"/>
        </a:p>
      </dgm:t>
    </dgm:pt>
    <dgm:pt modelId="{16CB583C-8BEE-4A2A-9C42-9025DABD0BB7}">
      <dgm:prSet phldrT="[Text]"/>
      <dgm:spPr/>
      <dgm:t>
        <a:bodyPr/>
        <a:lstStyle/>
        <a:p>
          <a:r>
            <a:rPr lang="en-US" dirty="0"/>
            <a:t>Hospice</a:t>
          </a:r>
        </a:p>
      </dgm:t>
    </dgm:pt>
    <dgm:pt modelId="{295287F9-B547-4B12-A108-9F16229ACCDE}" type="parTrans" cxnId="{2DBC3501-46FD-4A43-B68A-CC61AC8B2A8A}">
      <dgm:prSet/>
      <dgm:spPr/>
      <dgm:t>
        <a:bodyPr/>
        <a:lstStyle/>
        <a:p>
          <a:endParaRPr lang="en-US"/>
        </a:p>
      </dgm:t>
    </dgm:pt>
    <dgm:pt modelId="{42BAC456-388D-4FA0-8D26-63CA3C6FF900}" type="sibTrans" cxnId="{2DBC3501-46FD-4A43-B68A-CC61AC8B2A8A}">
      <dgm:prSet/>
      <dgm:spPr/>
      <dgm:t>
        <a:bodyPr/>
        <a:lstStyle/>
        <a:p>
          <a:endParaRPr lang="en-US"/>
        </a:p>
      </dgm:t>
    </dgm:pt>
    <dgm:pt modelId="{37D1B807-69E4-43BA-BFB0-486F66644763}">
      <dgm:prSet phldrT="[Text]"/>
      <dgm:spPr/>
      <dgm:t>
        <a:bodyPr/>
        <a:lstStyle/>
        <a:p>
          <a:r>
            <a:rPr lang="en-US" dirty="0"/>
            <a:t>Palliative Cancer Care</a:t>
          </a:r>
        </a:p>
      </dgm:t>
    </dgm:pt>
    <dgm:pt modelId="{EF1E1265-0CD3-411C-8ECB-57C4530F3BD5}" type="parTrans" cxnId="{E30A1343-046C-4737-925D-B5CF276B37BE}">
      <dgm:prSet/>
      <dgm:spPr/>
      <dgm:t>
        <a:bodyPr/>
        <a:lstStyle/>
        <a:p>
          <a:endParaRPr lang="en-US"/>
        </a:p>
      </dgm:t>
    </dgm:pt>
    <dgm:pt modelId="{DE88D245-C068-41CE-882E-BBFE4E086AF6}" type="sibTrans" cxnId="{E30A1343-046C-4737-925D-B5CF276B37BE}">
      <dgm:prSet/>
      <dgm:spPr/>
      <dgm:t>
        <a:bodyPr/>
        <a:lstStyle/>
        <a:p>
          <a:endParaRPr lang="en-US"/>
        </a:p>
      </dgm:t>
    </dgm:pt>
    <dgm:pt modelId="{CE451498-6673-4269-B1D4-5D3472E9DA20}">
      <dgm:prSet phldrT="[Text]"/>
      <dgm:spPr/>
      <dgm:t>
        <a:bodyPr/>
        <a:lstStyle/>
        <a:p>
          <a:r>
            <a:rPr lang="en-US" dirty="0"/>
            <a:t>Integrative Medicine</a:t>
          </a:r>
        </a:p>
      </dgm:t>
    </dgm:pt>
    <dgm:pt modelId="{D1A53FC4-C0CB-47F8-A342-E9C52C9FAFAB}" type="parTrans" cxnId="{090D0A31-28E1-4047-9EB8-73B0B9A2B047}">
      <dgm:prSet/>
      <dgm:spPr/>
      <dgm:t>
        <a:bodyPr/>
        <a:lstStyle/>
        <a:p>
          <a:endParaRPr lang="en-US"/>
        </a:p>
      </dgm:t>
    </dgm:pt>
    <dgm:pt modelId="{1AAC0FDE-9E43-4861-ADA6-DC4AA8795E0E}" type="sibTrans" cxnId="{090D0A31-28E1-4047-9EB8-73B0B9A2B047}">
      <dgm:prSet/>
      <dgm:spPr/>
      <dgm:t>
        <a:bodyPr/>
        <a:lstStyle/>
        <a:p>
          <a:endParaRPr lang="en-US"/>
        </a:p>
      </dgm:t>
    </dgm:pt>
    <dgm:pt modelId="{05E24BC1-1621-4B0B-9E9A-D0AB11A55CED}">
      <dgm:prSet phldrT="[Text]"/>
      <dgm:spPr/>
      <dgm:t>
        <a:bodyPr/>
        <a:lstStyle/>
        <a:p>
          <a:r>
            <a:rPr lang="en-US" dirty="0"/>
            <a:t>Integrative Oncology</a:t>
          </a:r>
        </a:p>
      </dgm:t>
    </dgm:pt>
    <dgm:pt modelId="{B024AF22-3E97-4C30-9FE9-7BB910FBF89F}" type="parTrans" cxnId="{B0F325C4-BB6A-4653-ADEC-C69EC7FA2AAD}">
      <dgm:prSet/>
      <dgm:spPr/>
      <dgm:t>
        <a:bodyPr/>
        <a:lstStyle/>
        <a:p>
          <a:endParaRPr lang="en-US"/>
        </a:p>
      </dgm:t>
    </dgm:pt>
    <dgm:pt modelId="{E18727E3-170B-40EC-8CCF-C2F213BEC5F6}" type="sibTrans" cxnId="{B0F325C4-BB6A-4653-ADEC-C69EC7FA2AAD}">
      <dgm:prSet/>
      <dgm:spPr/>
      <dgm:t>
        <a:bodyPr/>
        <a:lstStyle/>
        <a:p>
          <a:endParaRPr lang="en-US"/>
        </a:p>
      </dgm:t>
    </dgm:pt>
    <dgm:pt modelId="{AA078A7A-7403-426E-8EBE-A3D1A352E3EC}">
      <dgm:prSet phldrT="[Text]" custT="1"/>
      <dgm:spPr/>
      <dgm:t>
        <a:bodyPr/>
        <a:lstStyle/>
        <a:p>
          <a:pPr algn="l"/>
          <a:r>
            <a:rPr lang="en-US" sz="1050" dirty="0"/>
            <a:t>Services that provide patients who are suffering from a serious or life-threatening illness with the best possible quality of life</a:t>
          </a:r>
          <a:r>
            <a:rPr lang="en-US" sz="1000" dirty="0"/>
            <a:t>.</a:t>
          </a:r>
        </a:p>
      </dgm:t>
    </dgm:pt>
    <dgm:pt modelId="{98B780D2-C2B2-4D2D-922F-DF8A6075F026}" type="parTrans" cxnId="{6C12A142-5BC8-43CE-9C04-998FBF07F8E9}">
      <dgm:prSet/>
      <dgm:spPr/>
      <dgm:t>
        <a:bodyPr/>
        <a:lstStyle/>
        <a:p>
          <a:endParaRPr lang="en-US"/>
        </a:p>
      </dgm:t>
    </dgm:pt>
    <dgm:pt modelId="{FB1440E2-F79E-452F-988C-68829A377895}" type="sibTrans" cxnId="{6C12A142-5BC8-43CE-9C04-998FBF07F8E9}">
      <dgm:prSet/>
      <dgm:spPr/>
      <dgm:t>
        <a:bodyPr/>
        <a:lstStyle/>
        <a:p>
          <a:endParaRPr lang="en-US"/>
        </a:p>
      </dgm:t>
    </dgm:pt>
    <dgm:pt modelId="{65BBD9A3-CFFE-4358-961A-03B92774C555}">
      <dgm:prSet phldrT="[Text]"/>
      <dgm:spPr/>
      <dgm:t>
        <a:bodyPr/>
        <a:lstStyle/>
        <a:p>
          <a:endParaRPr lang="en-US" dirty="0"/>
        </a:p>
      </dgm:t>
    </dgm:pt>
    <dgm:pt modelId="{EB06FDCC-78EA-48AC-9650-8BE8F18313B2}" type="parTrans" cxnId="{013FFEFE-0783-4A8C-9306-65881F6EF5BE}">
      <dgm:prSet/>
      <dgm:spPr/>
      <dgm:t>
        <a:bodyPr/>
        <a:lstStyle/>
        <a:p>
          <a:endParaRPr lang="en-US"/>
        </a:p>
      </dgm:t>
    </dgm:pt>
    <dgm:pt modelId="{D175B049-ED76-4CDD-ADD3-20E263639E2B}" type="sibTrans" cxnId="{013FFEFE-0783-4A8C-9306-65881F6EF5BE}">
      <dgm:prSet/>
      <dgm:spPr/>
      <dgm:t>
        <a:bodyPr/>
        <a:lstStyle/>
        <a:p>
          <a:endParaRPr lang="en-US"/>
        </a:p>
      </dgm:t>
    </dgm:pt>
    <dgm:pt modelId="{D9A014B8-CDF8-43BD-BA72-85243AF4B69F}">
      <dgm:prSet/>
      <dgm:spPr/>
      <dgm:t>
        <a:bodyPr/>
        <a:lstStyle/>
        <a:p>
          <a:endParaRPr lang="en-US" dirty="0"/>
        </a:p>
      </dgm:t>
    </dgm:pt>
    <dgm:pt modelId="{C2A37D42-2BB1-44A9-925E-FF321A5B8103}" type="parTrans" cxnId="{6EACBFE7-7C91-4112-B3D3-B1E12AE82AA9}">
      <dgm:prSet/>
      <dgm:spPr/>
      <dgm:t>
        <a:bodyPr/>
        <a:lstStyle/>
        <a:p>
          <a:endParaRPr lang="en-US"/>
        </a:p>
      </dgm:t>
    </dgm:pt>
    <dgm:pt modelId="{C8E8CC1C-F916-426F-B96C-4DCB59A4A9C0}" type="sibTrans" cxnId="{6EACBFE7-7C91-4112-B3D3-B1E12AE82AA9}">
      <dgm:prSet/>
      <dgm:spPr/>
      <dgm:t>
        <a:bodyPr/>
        <a:lstStyle/>
        <a:p>
          <a:endParaRPr lang="en-US"/>
        </a:p>
      </dgm:t>
    </dgm:pt>
    <dgm:pt modelId="{F02D4B77-A160-4533-9EF5-A7CEC1369635}" type="pres">
      <dgm:prSet presAssocID="{97EC59E0-0A61-4238-A8F2-890258AB1917}" presName="mainComposite" presStyleCnt="0">
        <dgm:presLayoutVars>
          <dgm:chPref val="1"/>
          <dgm:dir/>
          <dgm:animOne val="branch"/>
          <dgm:animLvl val="lvl"/>
          <dgm:resizeHandles val="exact"/>
        </dgm:presLayoutVars>
      </dgm:prSet>
      <dgm:spPr/>
    </dgm:pt>
    <dgm:pt modelId="{27B6F2D4-1757-4F26-82FD-A442C9D1C203}" type="pres">
      <dgm:prSet presAssocID="{97EC59E0-0A61-4238-A8F2-890258AB1917}" presName="hierFlow" presStyleCnt="0"/>
      <dgm:spPr/>
    </dgm:pt>
    <dgm:pt modelId="{95B56D91-CA04-4081-B996-0CD0AC718E1D}" type="pres">
      <dgm:prSet presAssocID="{97EC59E0-0A61-4238-A8F2-890258AB1917}" presName="firstBuf" presStyleCnt="0"/>
      <dgm:spPr/>
    </dgm:pt>
    <dgm:pt modelId="{F16E7F40-E26E-490A-9B57-C2A9C77B541D}" type="pres">
      <dgm:prSet presAssocID="{97EC59E0-0A61-4238-A8F2-890258AB1917}" presName="hierChild1" presStyleCnt="0">
        <dgm:presLayoutVars>
          <dgm:chPref val="1"/>
          <dgm:animOne val="branch"/>
          <dgm:animLvl val="lvl"/>
        </dgm:presLayoutVars>
      </dgm:prSet>
      <dgm:spPr/>
    </dgm:pt>
    <dgm:pt modelId="{C034ECFE-EA57-46C1-98DD-E59E3176ECC4}" type="pres">
      <dgm:prSet presAssocID="{DB6E2E36-C12D-4FA2-8BC0-9B371ADC1E8A}" presName="Name14" presStyleCnt="0"/>
      <dgm:spPr/>
    </dgm:pt>
    <dgm:pt modelId="{AB3F0067-A2D8-47F4-8D03-EC6D42060532}" type="pres">
      <dgm:prSet presAssocID="{DB6E2E36-C12D-4FA2-8BC0-9B371ADC1E8A}" presName="level1Shape" presStyleLbl="node0" presStyleIdx="0" presStyleCnt="1" custScaleX="172597">
        <dgm:presLayoutVars>
          <dgm:chPref val="3"/>
        </dgm:presLayoutVars>
      </dgm:prSet>
      <dgm:spPr/>
    </dgm:pt>
    <dgm:pt modelId="{639FB176-F277-4DAB-9215-8B6890557949}" type="pres">
      <dgm:prSet presAssocID="{DB6E2E36-C12D-4FA2-8BC0-9B371ADC1E8A}" presName="hierChild2" presStyleCnt="0"/>
      <dgm:spPr/>
    </dgm:pt>
    <dgm:pt modelId="{F90E9695-D014-4285-B9DE-BC553C1CAFE0}" type="pres">
      <dgm:prSet presAssocID="{16707B9D-92F5-4F8D-BF6D-916E8D9AA22B}" presName="Name19" presStyleLbl="parChTrans1D2" presStyleIdx="0" presStyleCnt="2"/>
      <dgm:spPr/>
    </dgm:pt>
    <dgm:pt modelId="{E1C5E56A-87C4-47F6-8E93-A5760BFD986E}" type="pres">
      <dgm:prSet presAssocID="{7129B56B-6162-4B10-B848-235729BCEFF9}" presName="Name21" presStyleCnt="0"/>
      <dgm:spPr/>
    </dgm:pt>
    <dgm:pt modelId="{C59EA618-AEFA-4302-A969-A89CFC68DD56}" type="pres">
      <dgm:prSet presAssocID="{7129B56B-6162-4B10-B848-235729BCEFF9}" presName="level2Shape" presStyleLbl="node2" presStyleIdx="0" presStyleCnt="2"/>
      <dgm:spPr/>
    </dgm:pt>
    <dgm:pt modelId="{FEE22ABA-623F-43E5-9B21-D0A4F3BC5F5E}" type="pres">
      <dgm:prSet presAssocID="{7129B56B-6162-4B10-B848-235729BCEFF9}" presName="hierChild3" presStyleCnt="0"/>
      <dgm:spPr/>
    </dgm:pt>
    <dgm:pt modelId="{6B5F99CB-88FE-4FBD-AA8D-F671113FB91C}" type="pres">
      <dgm:prSet presAssocID="{295287F9-B547-4B12-A108-9F16229ACCDE}" presName="Name19" presStyleLbl="parChTrans1D3" presStyleIdx="0" presStyleCnt="3"/>
      <dgm:spPr/>
    </dgm:pt>
    <dgm:pt modelId="{7F9BF2D5-EBC1-47E7-B962-98BD8065C322}" type="pres">
      <dgm:prSet presAssocID="{16CB583C-8BEE-4A2A-9C42-9025DABD0BB7}" presName="Name21" presStyleCnt="0"/>
      <dgm:spPr/>
    </dgm:pt>
    <dgm:pt modelId="{4D860B1B-820B-4CAC-992D-2023AB0A439D}" type="pres">
      <dgm:prSet presAssocID="{16CB583C-8BEE-4A2A-9C42-9025DABD0BB7}" presName="level2Shape" presStyleLbl="node3" presStyleIdx="0" presStyleCnt="3"/>
      <dgm:spPr/>
    </dgm:pt>
    <dgm:pt modelId="{4D14F48C-B79F-4BA1-880F-2F4C843AAF59}" type="pres">
      <dgm:prSet presAssocID="{16CB583C-8BEE-4A2A-9C42-9025DABD0BB7}" presName="hierChild3" presStyleCnt="0"/>
      <dgm:spPr/>
    </dgm:pt>
    <dgm:pt modelId="{04993896-1C19-4C9A-8BB1-B26550B0B7DF}" type="pres">
      <dgm:prSet presAssocID="{EF1E1265-0CD3-411C-8ECB-57C4530F3BD5}" presName="Name19" presStyleLbl="parChTrans1D3" presStyleIdx="1" presStyleCnt="3"/>
      <dgm:spPr/>
    </dgm:pt>
    <dgm:pt modelId="{D0D81714-004D-471C-AB51-D69C445DCAB4}" type="pres">
      <dgm:prSet presAssocID="{37D1B807-69E4-43BA-BFB0-486F66644763}" presName="Name21" presStyleCnt="0"/>
      <dgm:spPr/>
    </dgm:pt>
    <dgm:pt modelId="{05BACFDC-F171-4083-B7B0-B55709BAB27C}" type="pres">
      <dgm:prSet presAssocID="{37D1B807-69E4-43BA-BFB0-486F66644763}" presName="level2Shape" presStyleLbl="node3" presStyleIdx="1" presStyleCnt="3"/>
      <dgm:spPr/>
    </dgm:pt>
    <dgm:pt modelId="{E3FCE858-6D58-4D98-89A1-1CF247D830CE}" type="pres">
      <dgm:prSet presAssocID="{37D1B807-69E4-43BA-BFB0-486F66644763}" presName="hierChild3" presStyleCnt="0"/>
      <dgm:spPr/>
    </dgm:pt>
    <dgm:pt modelId="{6D5F3655-40DD-4E41-A103-484CC07853C5}" type="pres">
      <dgm:prSet presAssocID="{D1A53FC4-C0CB-47F8-A342-E9C52C9FAFAB}" presName="Name19" presStyleLbl="parChTrans1D2" presStyleIdx="1" presStyleCnt="2"/>
      <dgm:spPr/>
    </dgm:pt>
    <dgm:pt modelId="{891C922D-E9DB-42B1-AFE9-66E7EC0DF010}" type="pres">
      <dgm:prSet presAssocID="{CE451498-6673-4269-B1D4-5D3472E9DA20}" presName="Name21" presStyleCnt="0"/>
      <dgm:spPr/>
    </dgm:pt>
    <dgm:pt modelId="{30674DE8-66F4-4C43-BCD0-C46EFD88B211}" type="pres">
      <dgm:prSet presAssocID="{CE451498-6673-4269-B1D4-5D3472E9DA20}" presName="level2Shape" presStyleLbl="node2" presStyleIdx="1" presStyleCnt="2"/>
      <dgm:spPr/>
    </dgm:pt>
    <dgm:pt modelId="{0AADF23B-8284-404E-9E8E-403066D94864}" type="pres">
      <dgm:prSet presAssocID="{CE451498-6673-4269-B1D4-5D3472E9DA20}" presName="hierChild3" presStyleCnt="0"/>
      <dgm:spPr/>
    </dgm:pt>
    <dgm:pt modelId="{89B0241B-C23E-4A21-BD23-0647E2BA4BDD}" type="pres">
      <dgm:prSet presAssocID="{B024AF22-3E97-4C30-9FE9-7BB910FBF89F}" presName="Name19" presStyleLbl="parChTrans1D3" presStyleIdx="2" presStyleCnt="3"/>
      <dgm:spPr/>
    </dgm:pt>
    <dgm:pt modelId="{FB76B194-0C08-4560-A8AA-ED14CA867A8E}" type="pres">
      <dgm:prSet presAssocID="{05E24BC1-1621-4B0B-9E9A-D0AB11A55CED}" presName="Name21" presStyleCnt="0"/>
      <dgm:spPr/>
    </dgm:pt>
    <dgm:pt modelId="{FB856928-E35F-4F94-9E58-DF1005EDB996}" type="pres">
      <dgm:prSet presAssocID="{05E24BC1-1621-4B0B-9E9A-D0AB11A55CED}" presName="level2Shape" presStyleLbl="node3" presStyleIdx="2" presStyleCnt="3"/>
      <dgm:spPr/>
    </dgm:pt>
    <dgm:pt modelId="{A9D9C47B-860B-492F-BE93-CA0735A7456B}" type="pres">
      <dgm:prSet presAssocID="{05E24BC1-1621-4B0B-9E9A-D0AB11A55CED}" presName="hierChild3" presStyleCnt="0"/>
      <dgm:spPr/>
    </dgm:pt>
    <dgm:pt modelId="{A5775484-2FF9-4580-8CC5-CB282BF6401A}" type="pres">
      <dgm:prSet presAssocID="{97EC59E0-0A61-4238-A8F2-890258AB1917}" presName="bgShapesFlow" presStyleCnt="0"/>
      <dgm:spPr/>
    </dgm:pt>
    <dgm:pt modelId="{951F5D5E-C36A-4053-A5C6-DE39AF88875D}" type="pres">
      <dgm:prSet presAssocID="{AA078A7A-7403-426E-8EBE-A3D1A352E3EC}" presName="rectComp" presStyleCnt="0"/>
      <dgm:spPr/>
    </dgm:pt>
    <dgm:pt modelId="{28828B48-E7D8-49F7-B592-9A2F8487C044}" type="pres">
      <dgm:prSet presAssocID="{AA078A7A-7403-426E-8EBE-A3D1A352E3EC}" presName="bgRect" presStyleLbl="bgShp" presStyleIdx="0" presStyleCnt="3"/>
      <dgm:spPr/>
    </dgm:pt>
    <dgm:pt modelId="{7E178057-F50F-489C-A0E9-17D665E00498}" type="pres">
      <dgm:prSet presAssocID="{AA078A7A-7403-426E-8EBE-A3D1A352E3EC}" presName="bgRectTx" presStyleLbl="bgShp" presStyleIdx="0" presStyleCnt="3">
        <dgm:presLayoutVars>
          <dgm:bulletEnabled val="1"/>
        </dgm:presLayoutVars>
      </dgm:prSet>
      <dgm:spPr/>
    </dgm:pt>
    <dgm:pt modelId="{F859010D-2866-4CBC-B6B8-A64A1A9EA10C}" type="pres">
      <dgm:prSet presAssocID="{AA078A7A-7403-426E-8EBE-A3D1A352E3EC}" presName="spComp" presStyleCnt="0"/>
      <dgm:spPr/>
    </dgm:pt>
    <dgm:pt modelId="{25FF6A72-E450-40E8-92D4-33E5C327C8DD}" type="pres">
      <dgm:prSet presAssocID="{AA078A7A-7403-426E-8EBE-A3D1A352E3EC}" presName="vSp" presStyleCnt="0"/>
      <dgm:spPr/>
    </dgm:pt>
    <dgm:pt modelId="{33DA0193-E9A4-41DF-9A16-4057EFB202C8}" type="pres">
      <dgm:prSet presAssocID="{D9A014B8-CDF8-43BD-BA72-85243AF4B69F}" presName="rectComp" presStyleCnt="0"/>
      <dgm:spPr/>
    </dgm:pt>
    <dgm:pt modelId="{99A95E06-84B0-49FF-8E5A-CADFE3F219AB}" type="pres">
      <dgm:prSet presAssocID="{D9A014B8-CDF8-43BD-BA72-85243AF4B69F}" presName="bgRect" presStyleLbl="bgShp" presStyleIdx="1" presStyleCnt="3"/>
      <dgm:spPr/>
    </dgm:pt>
    <dgm:pt modelId="{505DACE8-A0F2-4481-8565-FAB0945D0767}" type="pres">
      <dgm:prSet presAssocID="{D9A014B8-CDF8-43BD-BA72-85243AF4B69F}" presName="bgRectTx" presStyleLbl="bgShp" presStyleIdx="1" presStyleCnt="3">
        <dgm:presLayoutVars>
          <dgm:bulletEnabled val="1"/>
        </dgm:presLayoutVars>
      </dgm:prSet>
      <dgm:spPr/>
    </dgm:pt>
    <dgm:pt modelId="{0A2A65C0-4F65-47E2-9A97-1B4E3A03D13B}" type="pres">
      <dgm:prSet presAssocID="{D9A014B8-CDF8-43BD-BA72-85243AF4B69F}" presName="spComp" presStyleCnt="0"/>
      <dgm:spPr/>
    </dgm:pt>
    <dgm:pt modelId="{3B4E3610-D36A-4FB9-89E3-7CAEDC83D1B1}" type="pres">
      <dgm:prSet presAssocID="{D9A014B8-CDF8-43BD-BA72-85243AF4B69F}" presName="vSp" presStyleCnt="0"/>
      <dgm:spPr/>
    </dgm:pt>
    <dgm:pt modelId="{EB96A2BE-E6E2-42A0-8880-D2B4BCD07C6D}" type="pres">
      <dgm:prSet presAssocID="{65BBD9A3-CFFE-4358-961A-03B92774C555}" presName="rectComp" presStyleCnt="0"/>
      <dgm:spPr/>
    </dgm:pt>
    <dgm:pt modelId="{17701600-40DA-4B1A-BF90-47263ADCC75E}" type="pres">
      <dgm:prSet presAssocID="{65BBD9A3-CFFE-4358-961A-03B92774C555}" presName="bgRect" presStyleLbl="bgShp" presStyleIdx="2" presStyleCnt="3"/>
      <dgm:spPr/>
    </dgm:pt>
    <dgm:pt modelId="{B3B91607-E836-4CE9-8574-09B165EB00D5}" type="pres">
      <dgm:prSet presAssocID="{65BBD9A3-CFFE-4358-961A-03B92774C555}" presName="bgRectTx" presStyleLbl="bgShp" presStyleIdx="2" presStyleCnt="3">
        <dgm:presLayoutVars>
          <dgm:bulletEnabled val="1"/>
        </dgm:presLayoutVars>
      </dgm:prSet>
      <dgm:spPr/>
    </dgm:pt>
  </dgm:ptLst>
  <dgm:cxnLst>
    <dgm:cxn modelId="{2DBC3501-46FD-4A43-B68A-CC61AC8B2A8A}" srcId="{7129B56B-6162-4B10-B848-235729BCEFF9}" destId="{16CB583C-8BEE-4A2A-9C42-9025DABD0BB7}" srcOrd="0" destOrd="0" parTransId="{295287F9-B547-4B12-A108-9F16229ACCDE}" sibTransId="{42BAC456-388D-4FA0-8D26-63CA3C6FF900}"/>
    <dgm:cxn modelId="{E79D1605-9CEE-4FC8-BCE1-235FB57F4E63}" type="presOf" srcId="{97EC59E0-0A61-4238-A8F2-890258AB1917}" destId="{F02D4B77-A160-4533-9EF5-A7CEC1369635}" srcOrd="0" destOrd="0" presId="urn:microsoft.com/office/officeart/2005/8/layout/hierarchy6"/>
    <dgm:cxn modelId="{F4B9A109-9C8E-46A2-BF29-DEB85C0CCCFA}" srcId="{DB6E2E36-C12D-4FA2-8BC0-9B371ADC1E8A}" destId="{7129B56B-6162-4B10-B848-235729BCEFF9}" srcOrd="0" destOrd="0" parTransId="{16707B9D-92F5-4F8D-BF6D-916E8D9AA22B}" sibTransId="{DD1BCDD4-D0FB-4D5A-B8A2-C9DB49CB0EDB}"/>
    <dgm:cxn modelId="{4B752226-249B-4443-AD36-AAFC08FA42E4}" type="presOf" srcId="{D9A014B8-CDF8-43BD-BA72-85243AF4B69F}" destId="{505DACE8-A0F2-4481-8565-FAB0945D0767}" srcOrd="1" destOrd="0" presId="urn:microsoft.com/office/officeart/2005/8/layout/hierarchy6"/>
    <dgm:cxn modelId="{C82ADE2F-22DD-456C-B406-8AF7A2C93D16}" type="presOf" srcId="{AA078A7A-7403-426E-8EBE-A3D1A352E3EC}" destId="{28828B48-E7D8-49F7-B592-9A2F8487C044}" srcOrd="0" destOrd="0" presId="urn:microsoft.com/office/officeart/2005/8/layout/hierarchy6"/>
    <dgm:cxn modelId="{090D0A31-28E1-4047-9EB8-73B0B9A2B047}" srcId="{DB6E2E36-C12D-4FA2-8BC0-9B371ADC1E8A}" destId="{CE451498-6673-4269-B1D4-5D3472E9DA20}" srcOrd="1" destOrd="0" parTransId="{D1A53FC4-C0CB-47F8-A342-E9C52C9FAFAB}" sibTransId="{1AAC0FDE-9E43-4861-ADA6-DC4AA8795E0E}"/>
    <dgm:cxn modelId="{CEC16A3D-825E-48CA-9523-4E417BB644AF}" type="presOf" srcId="{7129B56B-6162-4B10-B848-235729BCEFF9}" destId="{C59EA618-AEFA-4302-A969-A89CFC68DD56}" srcOrd="0" destOrd="0" presId="urn:microsoft.com/office/officeart/2005/8/layout/hierarchy6"/>
    <dgm:cxn modelId="{6C12A142-5BC8-43CE-9C04-998FBF07F8E9}" srcId="{97EC59E0-0A61-4238-A8F2-890258AB1917}" destId="{AA078A7A-7403-426E-8EBE-A3D1A352E3EC}" srcOrd="1" destOrd="0" parTransId="{98B780D2-C2B2-4D2D-922F-DF8A6075F026}" sibTransId="{FB1440E2-F79E-452F-988C-68829A377895}"/>
    <dgm:cxn modelId="{E30A1343-046C-4737-925D-B5CF276B37BE}" srcId="{7129B56B-6162-4B10-B848-235729BCEFF9}" destId="{37D1B807-69E4-43BA-BFB0-486F66644763}" srcOrd="1" destOrd="0" parTransId="{EF1E1265-0CD3-411C-8ECB-57C4530F3BD5}" sibTransId="{DE88D245-C068-41CE-882E-BBFE4E086AF6}"/>
    <dgm:cxn modelId="{86184B65-DE1D-4DAB-85BC-B255AC8531E1}" type="presOf" srcId="{B024AF22-3E97-4C30-9FE9-7BB910FBF89F}" destId="{89B0241B-C23E-4A21-BD23-0647E2BA4BDD}" srcOrd="0" destOrd="0" presId="urn:microsoft.com/office/officeart/2005/8/layout/hierarchy6"/>
    <dgm:cxn modelId="{2F39C16C-79AE-496B-B6CF-531F8D0E48E3}" type="presOf" srcId="{D9A014B8-CDF8-43BD-BA72-85243AF4B69F}" destId="{99A95E06-84B0-49FF-8E5A-CADFE3F219AB}" srcOrd="0" destOrd="0" presId="urn:microsoft.com/office/officeart/2005/8/layout/hierarchy6"/>
    <dgm:cxn modelId="{4E6E216D-9528-4FE0-BF67-E4994A04CB22}" type="presOf" srcId="{295287F9-B547-4B12-A108-9F16229ACCDE}" destId="{6B5F99CB-88FE-4FBD-AA8D-F671113FB91C}" srcOrd="0" destOrd="0" presId="urn:microsoft.com/office/officeart/2005/8/layout/hierarchy6"/>
    <dgm:cxn modelId="{BB5AE84F-8DB5-44BF-A217-58D012A8CB31}" type="presOf" srcId="{DB6E2E36-C12D-4FA2-8BC0-9B371ADC1E8A}" destId="{AB3F0067-A2D8-47F4-8D03-EC6D42060532}" srcOrd="0" destOrd="0" presId="urn:microsoft.com/office/officeart/2005/8/layout/hierarchy6"/>
    <dgm:cxn modelId="{BF958B54-020E-4F41-9BAA-254B9D397EBE}" srcId="{97EC59E0-0A61-4238-A8F2-890258AB1917}" destId="{DB6E2E36-C12D-4FA2-8BC0-9B371ADC1E8A}" srcOrd="0" destOrd="0" parTransId="{B912E911-8A26-44C2-96F6-F56488C0BF48}" sibTransId="{5A8984AD-FE82-4145-898E-19AB429606C5}"/>
    <dgm:cxn modelId="{93051F56-DAE7-43D5-B331-F01F0653D34B}" type="presOf" srcId="{D1A53FC4-C0CB-47F8-A342-E9C52C9FAFAB}" destId="{6D5F3655-40DD-4E41-A103-484CC07853C5}" srcOrd="0" destOrd="0" presId="urn:microsoft.com/office/officeart/2005/8/layout/hierarchy6"/>
    <dgm:cxn modelId="{5378A59D-F089-432B-8FB0-558D3EAC5EE6}" type="presOf" srcId="{AA078A7A-7403-426E-8EBE-A3D1A352E3EC}" destId="{7E178057-F50F-489C-A0E9-17D665E00498}" srcOrd="1" destOrd="0" presId="urn:microsoft.com/office/officeart/2005/8/layout/hierarchy6"/>
    <dgm:cxn modelId="{5D0126A1-EE6B-49D2-9E4D-09A4FB26764B}" type="presOf" srcId="{37D1B807-69E4-43BA-BFB0-486F66644763}" destId="{05BACFDC-F171-4083-B7B0-B55709BAB27C}" srcOrd="0" destOrd="0" presId="urn:microsoft.com/office/officeart/2005/8/layout/hierarchy6"/>
    <dgm:cxn modelId="{927BADA1-0EA3-45BC-BB2E-76EFC6EB5C89}" type="presOf" srcId="{EF1E1265-0CD3-411C-8ECB-57C4530F3BD5}" destId="{04993896-1C19-4C9A-8BB1-B26550B0B7DF}" srcOrd="0" destOrd="0" presId="urn:microsoft.com/office/officeart/2005/8/layout/hierarchy6"/>
    <dgm:cxn modelId="{D1E18FB4-3B4C-432D-B029-8828327D4805}" type="presOf" srcId="{CE451498-6673-4269-B1D4-5D3472E9DA20}" destId="{30674DE8-66F4-4C43-BCD0-C46EFD88B211}" srcOrd="0" destOrd="0" presId="urn:microsoft.com/office/officeart/2005/8/layout/hierarchy6"/>
    <dgm:cxn modelId="{6F9710C1-BB93-47DD-A44F-6934BCE41611}" type="presOf" srcId="{16707B9D-92F5-4F8D-BF6D-916E8D9AA22B}" destId="{F90E9695-D014-4285-B9DE-BC553C1CAFE0}" srcOrd="0" destOrd="0" presId="urn:microsoft.com/office/officeart/2005/8/layout/hierarchy6"/>
    <dgm:cxn modelId="{B0F325C4-BB6A-4653-ADEC-C69EC7FA2AAD}" srcId="{CE451498-6673-4269-B1D4-5D3472E9DA20}" destId="{05E24BC1-1621-4B0B-9E9A-D0AB11A55CED}" srcOrd="0" destOrd="0" parTransId="{B024AF22-3E97-4C30-9FE9-7BB910FBF89F}" sibTransId="{E18727E3-170B-40EC-8CCF-C2F213BEC5F6}"/>
    <dgm:cxn modelId="{5E6365C7-2345-458C-A11E-34D9E1A14C84}" type="presOf" srcId="{65BBD9A3-CFFE-4358-961A-03B92774C555}" destId="{17701600-40DA-4B1A-BF90-47263ADCC75E}" srcOrd="0" destOrd="0" presId="urn:microsoft.com/office/officeart/2005/8/layout/hierarchy6"/>
    <dgm:cxn modelId="{2BDD73DB-4D28-4357-9D15-4DCD6B688642}" type="presOf" srcId="{65BBD9A3-CFFE-4358-961A-03B92774C555}" destId="{B3B91607-E836-4CE9-8574-09B165EB00D5}" srcOrd="1" destOrd="0" presId="urn:microsoft.com/office/officeart/2005/8/layout/hierarchy6"/>
    <dgm:cxn modelId="{E01A35DF-1C1A-4649-A488-E13EDF98F11C}" type="presOf" srcId="{16CB583C-8BEE-4A2A-9C42-9025DABD0BB7}" destId="{4D860B1B-820B-4CAC-992D-2023AB0A439D}" srcOrd="0" destOrd="0" presId="urn:microsoft.com/office/officeart/2005/8/layout/hierarchy6"/>
    <dgm:cxn modelId="{6EACBFE7-7C91-4112-B3D3-B1E12AE82AA9}" srcId="{97EC59E0-0A61-4238-A8F2-890258AB1917}" destId="{D9A014B8-CDF8-43BD-BA72-85243AF4B69F}" srcOrd="2" destOrd="0" parTransId="{C2A37D42-2BB1-44A9-925E-FF321A5B8103}" sibTransId="{C8E8CC1C-F916-426F-B96C-4DCB59A4A9C0}"/>
    <dgm:cxn modelId="{106226EE-0501-4C01-BAAC-E5F01D39288C}" type="presOf" srcId="{05E24BC1-1621-4B0B-9E9A-D0AB11A55CED}" destId="{FB856928-E35F-4F94-9E58-DF1005EDB996}" srcOrd="0" destOrd="0" presId="urn:microsoft.com/office/officeart/2005/8/layout/hierarchy6"/>
    <dgm:cxn modelId="{013FFEFE-0783-4A8C-9306-65881F6EF5BE}" srcId="{97EC59E0-0A61-4238-A8F2-890258AB1917}" destId="{65BBD9A3-CFFE-4358-961A-03B92774C555}" srcOrd="3" destOrd="0" parTransId="{EB06FDCC-78EA-48AC-9650-8BE8F18313B2}" sibTransId="{D175B049-ED76-4CDD-ADD3-20E263639E2B}"/>
    <dgm:cxn modelId="{423AA074-04EC-41B5-8F51-80873EC8A64B}" type="presParOf" srcId="{F02D4B77-A160-4533-9EF5-A7CEC1369635}" destId="{27B6F2D4-1757-4F26-82FD-A442C9D1C203}" srcOrd="0" destOrd="0" presId="urn:microsoft.com/office/officeart/2005/8/layout/hierarchy6"/>
    <dgm:cxn modelId="{DBFF646B-97AD-47EB-959B-8E8345802E0A}" type="presParOf" srcId="{27B6F2D4-1757-4F26-82FD-A442C9D1C203}" destId="{95B56D91-CA04-4081-B996-0CD0AC718E1D}" srcOrd="0" destOrd="0" presId="urn:microsoft.com/office/officeart/2005/8/layout/hierarchy6"/>
    <dgm:cxn modelId="{4F97FFD0-7FBE-4DFC-940E-80CDD9A7E3E2}" type="presParOf" srcId="{27B6F2D4-1757-4F26-82FD-A442C9D1C203}" destId="{F16E7F40-E26E-490A-9B57-C2A9C77B541D}" srcOrd="1" destOrd="0" presId="urn:microsoft.com/office/officeart/2005/8/layout/hierarchy6"/>
    <dgm:cxn modelId="{9351490C-7932-4582-ABBF-358EFB86EE7A}" type="presParOf" srcId="{F16E7F40-E26E-490A-9B57-C2A9C77B541D}" destId="{C034ECFE-EA57-46C1-98DD-E59E3176ECC4}" srcOrd="0" destOrd="0" presId="urn:microsoft.com/office/officeart/2005/8/layout/hierarchy6"/>
    <dgm:cxn modelId="{8E4EAE5D-7606-4810-B74E-3D9D21FB3908}" type="presParOf" srcId="{C034ECFE-EA57-46C1-98DD-E59E3176ECC4}" destId="{AB3F0067-A2D8-47F4-8D03-EC6D42060532}" srcOrd="0" destOrd="0" presId="urn:microsoft.com/office/officeart/2005/8/layout/hierarchy6"/>
    <dgm:cxn modelId="{A27FD96F-588E-44FF-A5DF-02F06AFB4E17}" type="presParOf" srcId="{C034ECFE-EA57-46C1-98DD-E59E3176ECC4}" destId="{639FB176-F277-4DAB-9215-8B6890557949}" srcOrd="1" destOrd="0" presId="urn:microsoft.com/office/officeart/2005/8/layout/hierarchy6"/>
    <dgm:cxn modelId="{105B1E66-F9B6-4F53-9B1B-45C237BF8A38}" type="presParOf" srcId="{639FB176-F277-4DAB-9215-8B6890557949}" destId="{F90E9695-D014-4285-B9DE-BC553C1CAFE0}" srcOrd="0" destOrd="0" presId="urn:microsoft.com/office/officeart/2005/8/layout/hierarchy6"/>
    <dgm:cxn modelId="{0464A196-2782-4F7E-8291-DB1F73E62D7E}" type="presParOf" srcId="{639FB176-F277-4DAB-9215-8B6890557949}" destId="{E1C5E56A-87C4-47F6-8E93-A5760BFD986E}" srcOrd="1" destOrd="0" presId="urn:microsoft.com/office/officeart/2005/8/layout/hierarchy6"/>
    <dgm:cxn modelId="{9B1B80DA-7E04-411E-9CE4-9D2E63A1ED06}" type="presParOf" srcId="{E1C5E56A-87C4-47F6-8E93-A5760BFD986E}" destId="{C59EA618-AEFA-4302-A969-A89CFC68DD56}" srcOrd="0" destOrd="0" presId="urn:microsoft.com/office/officeart/2005/8/layout/hierarchy6"/>
    <dgm:cxn modelId="{2CC9714D-433D-4735-A7DF-115D65A286AF}" type="presParOf" srcId="{E1C5E56A-87C4-47F6-8E93-A5760BFD986E}" destId="{FEE22ABA-623F-43E5-9B21-D0A4F3BC5F5E}" srcOrd="1" destOrd="0" presId="urn:microsoft.com/office/officeart/2005/8/layout/hierarchy6"/>
    <dgm:cxn modelId="{5CC64C86-3E3E-4A1B-A54E-1721C467BC3F}" type="presParOf" srcId="{FEE22ABA-623F-43E5-9B21-D0A4F3BC5F5E}" destId="{6B5F99CB-88FE-4FBD-AA8D-F671113FB91C}" srcOrd="0" destOrd="0" presId="urn:microsoft.com/office/officeart/2005/8/layout/hierarchy6"/>
    <dgm:cxn modelId="{A27384D9-E0C5-4A0D-9C96-16A28831B12E}" type="presParOf" srcId="{FEE22ABA-623F-43E5-9B21-D0A4F3BC5F5E}" destId="{7F9BF2D5-EBC1-47E7-B962-98BD8065C322}" srcOrd="1" destOrd="0" presId="urn:microsoft.com/office/officeart/2005/8/layout/hierarchy6"/>
    <dgm:cxn modelId="{BD42CB58-F338-49F1-A328-769F4C1D9131}" type="presParOf" srcId="{7F9BF2D5-EBC1-47E7-B962-98BD8065C322}" destId="{4D860B1B-820B-4CAC-992D-2023AB0A439D}" srcOrd="0" destOrd="0" presId="urn:microsoft.com/office/officeart/2005/8/layout/hierarchy6"/>
    <dgm:cxn modelId="{B72B283D-8D9A-40DF-BE7B-57E870C9F50B}" type="presParOf" srcId="{7F9BF2D5-EBC1-47E7-B962-98BD8065C322}" destId="{4D14F48C-B79F-4BA1-880F-2F4C843AAF59}" srcOrd="1" destOrd="0" presId="urn:microsoft.com/office/officeart/2005/8/layout/hierarchy6"/>
    <dgm:cxn modelId="{65EB0E47-60E3-43B0-8C70-83E3990671C4}" type="presParOf" srcId="{FEE22ABA-623F-43E5-9B21-D0A4F3BC5F5E}" destId="{04993896-1C19-4C9A-8BB1-B26550B0B7DF}" srcOrd="2" destOrd="0" presId="urn:microsoft.com/office/officeart/2005/8/layout/hierarchy6"/>
    <dgm:cxn modelId="{4C253B04-D89D-45A0-B110-F220CA3911B0}" type="presParOf" srcId="{FEE22ABA-623F-43E5-9B21-D0A4F3BC5F5E}" destId="{D0D81714-004D-471C-AB51-D69C445DCAB4}" srcOrd="3" destOrd="0" presId="urn:microsoft.com/office/officeart/2005/8/layout/hierarchy6"/>
    <dgm:cxn modelId="{51270200-F2E6-429A-94A8-BFCAB74398CB}" type="presParOf" srcId="{D0D81714-004D-471C-AB51-D69C445DCAB4}" destId="{05BACFDC-F171-4083-B7B0-B55709BAB27C}" srcOrd="0" destOrd="0" presId="urn:microsoft.com/office/officeart/2005/8/layout/hierarchy6"/>
    <dgm:cxn modelId="{AD2D5E3E-8CF0-49EE-9B9F-EA48E5C21F4F}" type="presParOf" srcId="{D0D81714-004D-471C-AB51-D69C445DCAB4}" destId="{E3FCE858-6D58-4D98-89A1-1CF247D830CE}" srcOrd="1" destOrd="0" presId="urn:microsoft.com/office/officeart/2005/8/layout/hierarchy6"/>
    <dgm:cxn modelId="{A018380F-C51E-486C-893C-755D9144812A}" type="presParOf" srcId="{639FB176-F277-4DAB-9215-8B6890557949}" destId="{6D5F3655-40DD-4E41-A103-484CC07853C5}" srcOrd="2" destOrd="0" presId="urn:microsoft.com/office/officeart/2005/8/layout/hierarchy6"/>
    <dgm:cxn modelId="{4474C024-77E9-46E3-9B26-7D99575869F3}" type="presParOf" srcId="{639FB176-F277-4DAB-9215-8B6890557949}" destId="{891C922D-E9DB-42B1-AFE9-66E7EC0DF010}" srcOrd="3" destOrd="0" presId="urn:microsoft.com/office/officeart/2005/8/layout/hierarchy6"/>
    <dgm:cxn modelId="{2B44EFF1-C504-46E4-9FFA-7F57E779098D}" type="presParOf" srcId="{891C922D-E9DB-42B1-AFE9-66E7EC0DF010}" destId="{30674DE8-66F4-4C43-BCD0-C46EFD88B211}" srcOrd="0" destOrd="0" presId="urn:microsoft.com/office/officeart/2005/8/layout/hierarchy6"/>
    <dgm:cxn modelId="{36956894-5B39-4AD4-92E7-C18E5020FEF3}" type="presParOf" srcId="{891C922D-E9DB-42B1-AFE9-66E7EC0DF010}" destId="{0AADF23B-8284-404E-9E8E-403066D94864}" srcOrd="1" destOrd="0" presId="urn:microsoft.com/office/officeart/2005/8/layout/hierarchy6"/>
    <dgm:cxn modelId="{E2851376-1127-42C6-B8B0-5519B97153B7}" type="presParOf" srcId="{0AADF23B-8284-404E-9E8E-403066D94864}" destId="{89B0241B-C23E-4A21-BD23-0647E2BA4BDD}" srcOrd="0" destOrd="0" presId="urn:microsoft.com/office/officeart/2005/8/layout/hierarchy6"/>
    <dgm:cxn modelId="{4C0877A7-E47F-4BCA-9DA0-40B3ED4957DA}" type="presParOf" srcId="{0AADF23B-8284-404E-9E8E-403066D94864}" destId="{FB76B194-0C08-4560-A8AA-ED14CA867A8E}" srcOrd="1" destOrd="0" presId="urn:microsoft.com/office/officeart/2005/8/layout/hierarchy6"/>
    <dgm:cxn modelId="{B1983FBD-190E-48EA-B729-D5556348E0FA}" type="presParOf" srcId="{FB76B194-0C08-4560-A8AA-ED14CA867A8E}" destId="{FB856928-E35F-4F94-9E58-DF1005EDB996}" srcOrd="0" destOrd="0" presId="urn:microsoft.com/office/officeart/2005/8/layout/hierarchy6"/>
    <dgm:cxn modelId="{6711A785-5034-471A-BF68-C65E6E047085}" type="presParOf" srcId="{FB76B194-0C08-4560-A8AA-ED14CA867A8E}" destId="{A9D9C47B-860B-492F-BE93-CA0735A7456B}" srcOrd="1" destOrd="0" presId="urn:microsoft.com/office/officeart/2005/8/layout/hierarchy6"/>
    <dgm:cxn modelId="{427DC8EE-3C07-430D-8D20-DE866FFFF4EA}" type="presParOf" srcId="{F02D4B77-A160-4533-9EF5-A7CEC1369635}" destId="{A5775484-2FF9-4580-8CC5-CB282BF6401A}" srcOrd="1" destOrd="0" presId="urn:microsoft.com/office/officeart/2005/8/layout/hierarchy6"/>
    <dgm:cxn modelId="{8805FA17-03CB-4D93-9EDA-258BF46F989B}" type="presParOf" srcId="{A5775484-2FF9-4580-8CC5-CB282BF6401A}" destId="{951F5D5E-C36A-4053-A5C6-DE39AF88875D}" srcOrd="0" destOrd="0" presId="urn:microsoft.com/office/officeart/2005/8/layout/hierarchy6"/>
    <dgm:cxn modelId="{C39A9DAB-6C8F-418F-98CB-1BD248E95B9F}" type="presParOf" srcId="{951F5D5E-C36A-4053-A5C6-DE39AF88875D}" destId="{28828B48-E7D8-49F7-B592-9A2F8487C044}" srcOrd="0" destOrd="0" presId="urn:microsoft.com/office/officeart/2005/8/layout/hierarchy6"/>
    <dgm:cxn modelId="{AA74BE64-6A2F-4AD6-8588-72DD9BFF0BDB}" type="presParOf" srcId="{951F5D5E-C36A-4053-A5C6-DE39AF88875D}" destId="{7E178057-F50F-489C-A0E9-17D665E00498}" srcOrd="1" destOrd="0" presId="urn:microsoft.com/office/officeart/2005/8/layout/hierarchy6"/>
    <dgm:cxn modelId="{26376DA8-7959-4856-8AE1-2E5B0D3134A2}" type="presParOf" srcId="{A5775484-2FF9-4580-8CC5-CB282BF6401A}" destId="{F859010D-2866-4CBC-B6B8-A64A1A9EA10C}" srcOrd="1" destOrd="0" presId="urn:microsoft.com/office/officeart/2005/8/layout/hierarchy6"/>
    <dgm:cxn modelId="{B09E58DE-0182-4D72-9D27-094E0AD7C35F}" type="presParOf" srcId="{F859010D-2866-4CBC-B6B8-A64A1A9EA10C}" destId="{25FF6A72-E450-40E8-92D4-33E5C327C8DD}" srcOrd="0" destOrd="0" presId="urn:microsoft.com/office/officeart/2005/8/layout/hierarchy6"/>
    <dgm:cxn modelId="{87D3B813-2846-4E05-AA1F-015FB91CF7FD}" type="presParOf" srcId="{A5775484-2FF9-4580-8CC5-CB282BF6401A}" destId="{33DA0193-E9A4-41DF-9A16-4057EFB202C8}" srcOrd="2" destOrd="0" presId="urn:microsoft.com/office/officeart/2005/8/layout/hierarchy6"/>
    <dgm:cxn modelId="{BE1C8401-7A56-441C-A0BA-02FEF6409E63}" type="presParOf" srcId="{33DA0193-E9A4-41DF-9A16-4057EFB202C8}" destId="{99A95E06-84B0-49FF-8E5A-CADFE3F219AB}" srcOrd="0" destOrd="0" presId="urn:microsoft.com/office/officeart/2005/8/layout/hierarchy6"/>
    <dgm:cxn modelId="{A5B2EDBE-0E97-44B1-AB9B-902B74F02BFC}" type="presParOf" srcId="{33DA0193-E9A4-41DF-9A16-4057EFB202C8}" destId="{505DACE8-A0F2-4481-8565-FAB0945D0767}" srcOrd="1" destOrd="0" presId="urn:microsoft.com/office/officeart/2005/8/layout/hierarchy6"/>
    <dgm:cxn modelId="{375C1C3A-83B8-4825-9A63-EDC0F16ADC84}" type="presParOf" srcId="{A5775484-2FF9-4580-8CC5-CB282BF6401A}" destId="{0A2A65C0-4F65-47E2-9A97-1B4E3A03D13B}" srcOrd="3" destOrd="0" presId="urn:microsoft.com/office/officeart/2005/8/layout/hierarchy6"/>
    <dgm:cxn modelId="{0964DA64-72DE-47E5-A160-4F02D49BB51B}" type="presParOf" srcId="{0A2A65C0-4F65-47E2-9A97-1B4E3A03D13B}" destId="{3B4E3610-D36A-4FB9-89E3-7CAEDC83D1B1}" srcOrd="0" destOrd="0" presId="urn:microsoft.com/office/officeart/2005/8/layout/hierarchy6"/>
    <dgm:cxn modelId="{F50C394D-72D0-4A38-8352-ABBD8131FEC1}" type="presParOf" srcId="{A5775484-2FF9-4580-8CC5-CB282BF6401A}" destId="{EB96A2BE-E6E2-42A0-8880-D2B4BCD07C6D}" srcOrd="4" destOrd="0" presId="urn:microsoft.com/office/officeart/2005/8/layout/hierarchy6"/>
    <dgm:cxn modelId="{E836FE93-05C1-486B-89F7-6F515FBEFA85}" type="presParOf" srcId="{EB96A2BE-E6E2-42A0-8880-D2B4BCD07C6D}" destId="{17701600-40DA-4B1A-BF90-47263ADCC75E}" srcOrd="0" destOrd="0" presId="urn:microsoft.com/office/officeart/2005/8/layout/hierarchy6"/>
    <dgm:cxn modelId="{DFD4DCC5-06EE-4EDF-82EC-FAE57A097830}" type="presParOf" srcId="{EB96A2BE-E6E2-42A0-8880-D2B4BCD07C6D}" destId="{B3B91607-E836-4CE9-8574-09B165EB00D5}"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54BD1F-AFCF-4C79-A611-A5F5669F0766}" type="doc">
      <dgm:prSet loTypeId="urn:microsoft.com/office/officeart/2005/8/layout/venn1" loCatId="relationship" qsTypeId="urn:microsoft.com/office/officeart/2005/8/quickstyle/simple1" qsCatId="simple" csTypeId="urn:microsoft.com/office/officeart/2005/8/colors/accent1_2" csCatId="accent1" phldr="1"/>
      <dgm:spPr/>
    </dgm:pt>
    <dgm:pt modelId="{AD53B5A7-D38A-426D-BD35-F4254BE78365}">
      <dgm:prSet phldrT="[Text]" custT="1"/>
      <dgm:spPr>
        <a:solidFill>
          <a:schemeClr val="accent2">
            <a:lumMod val="75000"/>
            <a:alpha val="50000"/>
          </a:schemeClr>
        </a:solidFill>
      </dgm:spPr>
      <dgm:t>
        <a:bodyPr/>
        <a:lstStyle/>
        <a:p>
          <a:r>
            <a:rPr lang="en-US" sz="3200" dirty="0"/>
            <a:t>Integrative </a:t>
          </a:r>
        </a:p>
        <a:p>
          <a:r>
            <a:rPr lang="en-US" sz="3200" dirty="0"/>
            <a:t>Health</a:t>
          </a:r>
        </a:p>
      </dgm:t>
    </dgm:pt>
    <dgm:pt modelId="{5D9DA914-3841-435E-9661-CED6DD9C6BFD}" type="parTrans" cxnId="{E95F129B-3078-4A0F-89F8-2E8171646440}">
      <dgm:prSet/>
      <dgm:spPr/>
      <dgm:t>
        <a:bodyPr/>
        <a:lstStyle/>
        <a:p>
          <a:endParaRPr lang="en-US"/>
        </a:p>
      </dgm:t>
    </dgm:pt>
    <dgm:pt modelId="{233FAAC4-E76C-430E-9657-16BD0A68C48E}" type="sibTrans" cxnId="{E95F129B-3078-4A0F-89F8-2E8171646440}">
      <dgm:prSet/>
      <dgm:spPr/>
      <dgm:t>
        <a:bodyPr/>
        <a:lstStyle/>
        <a:p>
          <a:endParaRPr lang="en-US"/>
        </a:p>
      </dgm:t>
    </dgm:pt>
    <dgm:pt modelId="{1DDE6E36-09F3-4BCA-9931-882DE1D3F0B4}">
      <dgm:prSet phldrT="[Text]" custT="1"/>
      <dgm:spPr>
        <a:solidFill>
          <a:schemeClr val="accent2">
            <a:lumMod val="75000"/>
            <a:alpha val="50000"/>
          </a:schemeClr>
        </a:solidFill>
      </dgm:spPr>
      <dgm:t>
        <a:bodyPr/>
        <a:lstStyle/>
        <a:p>
          <a:r>
            <a:rPr lang="en-US" sz="3200" dirty="0"/>
            <a:t>Palliative </a:t>
          </a:r>
        </a:p>
        <a:p>
          <a:r>
            <a:rPr lang="en-US" sz="3200" dirty="0"/>
            <a:t>Care</a:t>
          </a:r>
        </a:p>
      </dgm:t>
    </dgm:pt>
    <dgm:pt modelId="{EC52DAB7-61FE-4E5F-B1E1-17A119C67AB3}" type="parTrans" cxnId="{E8E9F52C-3DC7-4FE0-A655-9C104B588009}">
      <dgm:prSet/>
      <dgm:spPr/>
      <dgm:t>
        <a:bodyPr/>
        <a:lstStyle/>
        <a:p>
          <a:endParaRPr lang="en-US"/>
        </a:p>
      </dgm:t>
    </dgm:pt>
    <dgm:pt modelId="{3275F812-C665-4445-9751-C82074DE0204}" type="sibTrans" cxnId="{E8E9F52C-3DC7-4FE0-A655-9C104B588009}">
      <dgm:prSet/>
      <dgm:spPr/>
      <dgm:t>
        <a:bodyPr/>
        <a:lstStyle/>
        <a:p>
          <a:endParaRPr lang="en-US"/>
        </a:p>
      </dgm:t>
    </dgm:pt>
    <dgm:pt modelId="{54EA852D-11D0-4AEE-A29C-222431B13E86}" type="pres">
      <dgm:prSet presAssocID="{DC54BD1F-AFCF-4C79-A611-A5F5669F0766}" presName="compositeShape" presStyleCnt="0">
        <dgm:presLayoutVars>
          <dgm:chMax val="7"/>
          <dgm:dir/>
          <dgm:resizeHandles val="exact"/>
        </dgm:presLayoutVars>
      </dgm:prSet>
      <dgm:spPr/>
    </dgm:pt>
    <dgm:pt modelId="{58E9C38E-539A-45A9-BACA-3513D8014B4F}" type="pres">
      <dgm:prSet presAssocID="{AD53B5A7-D38A-426D-BD35-F4254BE78365}" presName="circ1" presStyleLbl="vennNode1" presStyleIdx="0" presStyleCnt="2" custScaleX="111481"/>
      <dgm:spPr/>
    </dgm:pt>
    <dgm:pt modelId="{42821DBE-C40C-4E45-A814-7237673252CB}" type="pres">
      <dgm:prSet presAssocID="{AD53B5A7-D38A-426D-BD35-F4254BE78365}" presName="circ1Tx" presStyleLbl="revTx" presStyleIdx="0" presStyleCnt="0">
        <dgm:presLayoutVars>
          <dgm:chMax val="0"/>
          <dgm:chPref val="0"/>
          <dgm:bulletEnabled val="1"/>
        </dgm:presLayoutVars>
      </dgm:prSet>
      <dgm:spPr/>
    </dgm:pt>
    <dgm:pt modelId="{33BC2297-D509-4149-9F73-F9B30A135B31}" type="pres">
      <dgm:prSet presAssocID="{1DDE6E36-09F3-4BCA-9931-882DE1D3F0B4}" presName="circ2" presStyleLbl="vennNode1" presStyleIdx="1" presStyleCnt="2" custScaleX="114972" custLinFactNeighborX="59" custLinFactNeighborY="1163"/>
      <dgm:spPr/>
    </dgm:pt>
    <dgm:pt modelId="{A1F145C4-4BD1-49B8-A94E-5960F8DCDA31}" type="pres">
      <dgm:prSet presAssocID="{1DDE6E36-09F3-4BCA-9931-882DE1D3F0B4}" presName="circ2Tx" presStyleLbl="revTx" presStyleIdx="0" presStyleCnt="0">
        <dgm:presLayoutVars>
          <dgm:chMax val="0"/>
          <dgm:chPref val="0"/>
          <dgm:bulletEnabled val="1"/>
        </dgm:presLayoutVars>
      </dgm:prSet>
      <dgm:spPr/>
    </dgm:pt>
  </dgm:ptLst>
  <dgm:cxnLst>
    <dgm:cxn modelId="{30BFCE0B-D9FD-4172-AD0B-0E3EA04742FA}" type="presOf" srcId="{AD53B5A7-D38A-426D-BD35-F4254BE78365}" destId="{58E9C38E-539A-45A9-BACA-3513D8014B4F}" srcOrd="0" destOrd="0" presId="urn:microsoft.com/office/officeart/2005/8/layout/venn1"/>
    <dgm:cxn modelId="{AEBB0318-8F25-4E70-8517-D830F205CFBF}" type="presOf" srcId="{1DDE6E36-09F3-4BCA-9931-882DE1D3F0B4}" destId="{A1F145C4-4BD1-49B8-A94E-5960F8DCDA31}" srcOrd="1" destOrd="0" presId="urn:microsoft.com/office/officeart/2005/8/layout/venn1"/>
    <dgm:cxn modelId="{E8E9F52C-3DC7-4FE0-A655-9C104B588009}" srcId="{DC54BD1F-AFCF-4C79-A611-A5F5669F0766}" destId="{1DDE6E36-09F3-4BCA-9931-882DE1D3F0B4}" srcOrd="1" destOrd="0" parTransId="{EC52DAB7-61FE-4E5F-B1E1-17A119C67AB3}" sibTransId="{3275F812-C665-4445-9751-C82074DE0204}"/>
    <dgm:cxn modelId="{AD78C75A-8BAC-464A-A674-726A1C2D8693}" type="presOf" srcId="{1DDE6E36-09F3-4BCA-9931-882DE1D3F0B4}" destId="{33BC2297-D509-4149-9F73-F9B30A135B31}" srcOrd="0" destOrd="0" presId="urn:microsoft.com/office/officeart/2005/8/layout/venn1"/>
    <dgm:cxn modelId="{E95F129B-3078-4A0F-89F8-2E8171646440}" srcId="{DC54BD1F-AFCF-4C79-A611-A5F5669F0766}" destId="{AD53B5A7-D38A-426D-BD35-F4254BE78365}" srcOrd="0" destOrd="0" parTransId="{5D9DA914-3841-435E-9661-CED6DD9C6BFD}" sibTransId="{233FAAC4-E76C-430E-9657-16BD0A68C48E}"/>
    <dgm:cxn modelId="{ECE029A5-154B-4DC2-A886-DFA54617E0E4}" type="presOf" srcId="{AD53B5A7-D38A-426D-BD35-F4254BE78365}" destId="{42821DBE-C40C-4E45-A814-7237673252CB}" srcOrd="1" destOrd="0" presId="urn:microsoft.com/office/officeart/2005/8/layout/venn1"/>
    <dgm:cxn modelId="{661C4DB5-1347-4729-8A8B-C753AC189A17}" type="presOf" srcId="{DC54BD1F-AFCF-4C79-A611-A5F5669F0766}" destId="{54EA852D-11D0-4AEE-A29C-222431B13E86}" srcOrd="0" destOrd="0" presId="urn:microsoft.com/office/officeart/2005/8/layout/venn1"/>
    <dgm:cxn modelId="{227E9F76-ACA0-4F63-A770-EDC013295798}" type="presParOf" srcId="{54EA852D-11D0-4AEE-A29C-222431B13E86}" destId="{58E9C38E-539A-45A9-BACA-3513D8014B4F}" srcOrd="0" destOrd="0" presId="urn:microsoft.com/office/officeart/2005/8/layout/venn1"/>
    <dgm:cxn modelId="{35F45F1C-F266-4A94-B007-BE7DB0196153}" type="presParOf" srcId="{54EA852D-11D0-4AEE-A29C-222431B13E86}" destId="{42821DBE-C40C-4E45-A814-7237673252CB}" srcOrd="1" destOrd="0" presId="urn:microsoft.com/office/officeart/2005/8/layout/venn1"/>
    <dgm:cxn modelId="{728C00EF-C06D-4F53-88A0-BAD764434DA0}" type="presParOf" srcId="{54EA852D-11D0-4AEE-A29C-222431B13E86}" destId="{33BC2297-D509-4149-9F73-F9B30A135B31}" srcOrd="2" destOrd="0" presId="urn:microsoft.com/office/officeart/2005/8/layout/venn1"/>
    <dgm:cxn modelId="{948885F9-92A9-4FD2-8429-90D143279CAD}" type="presParOf" srcId="{54EA852D-11D0-4AEE-A29C-222431B13E86}" destId="{A1F145C4-4BD1-49B8-A94E-5960F8DCDA31}"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C5B8D2-1E6D-4BCA-9E4B-8A99C8D7BC4A}"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3B990DCB-AF23-4094-864B-C8B99FA30370}">
      <dgm:prSet phldrT="[Text]"/>
      <dgm:spPr/>
      <dgm:t>
        <a:bodyPr/>
        <a:lstStyle/>
        <a:p>
          <a:r>
            <a:rPr lang="en-US" i="1" dirty="0"/>
            <a:t>To improve general well-being</a:t>
          </a:r>
          <a:endParaRPr lang="en-US" dirty="0"/>
        </a:p>
      </dgm:t>
    </dgm:pt>
    <dgm:pt modelId="{9045AE91-C8DE-42D1-9697-92115E53B6EE}" type="parTrans" cxnId="{289A7ABA-98F5-4FB1-939B-2977E2B9EB8F}">
      <dgm:prSet/>
      <dgm:spPr/>
      <dgm:t>
        <a:bodyPr/>
        <a:lstStyle/>
        <a:p>
          <a:endParaRPr lang="en-US"/>
        </a:p>
      </dgm:t>
    </dgm:pt>
    <dgm:pt modelId="{8F93B7AA-ADE0-44B8-AFDE-9A1375C16706}" type="sibTrans" cxnId="{289A7ABA-98F5-4FB1-939B-2977E2B9EB8F}">
      <dgm:prSet/>
      <dgm:spPr/>
      <dgm:t>
        <a:bodyPr/>
        <a:lstStyle/>
        <a:p>
          <a:endParaRPr lang="en-US"/>
        </a:p>
      </dgm:t>
    </dgm:pt>
    <dgm:pt modelId="{240AA45F-7625-47CB-82DB-58CF98B59095}">
      <dgm:prSet phldrT="[Text]"/>
      <dgm:spPr/>
      <dgm:t>
        <a:bodyPr/>
        <a:lstStyle/>
        <a:p>
          <a:r>
            <a:rPr lang="en-US" i="1" dirty="0"/>
            <a:t>To treat side effects of the cancer or cancer treatments</a:t>
          </a:r>
          <a:endParaRPr lang="en-US" dirty="0"/>
        </a:p>
      </dgm:t>
    </dgm:pt>
    <dgm:pt modelId="{648CE750-928A-4617-818A-2C5528133922}" type="parTrans" cxnId="{159602F2-C521-4E1D-AE9F-D54CDD414A04}">
      <dgm:prSet/>
      <dgm:spPr/>
      <dgm:t>
        <a:bodyPr/>
        <a:lstStyle/>
        <a:p>
          <a:endParaRPr lang="en-US"/>
        </a:p>
      </dgm:t>
    </dgm:pt>
    <dgm:pt modelId="{A5F62957-BF38-47A2-B1D2-0D9C89C422D5}" type="sibTrans" cxnId="{159602F2-C521-4E1D-AE9F-D54CDD414A04}">
      <dgm:prSet/>
      <dgm:spPr/>
      <dgm:t>
        <a:bodyPr/>
        <a:lstStyle/>
        <a:p>
          <a:endParaRPr lang="en-US"/>
        </a:p>
      </dgm:t>
    </dgm:pt>
    <dgm:pt modelId="{E1AD1DBC-9B34-4672-B365-6C5C7E96A5E5}">
      <dgm:prSet phldrT="[Text]"/>
      <dgm:spPr/>
      <dgm:t>
        <a:bodyPr/>
        <a:lstStyle/>
        <a:p>
          <a:r>
            <a:rPr lang="en-US" i="1" dirty="0"/>
            <a:t>Prevent recurrence or spread of cancer</a:t>
          </a:r>
          <a:endParaRPr lang="en-US" dirty="0"/>
        </a:p>
      </dgm:t>
    </dgm:pt>
    <dgm:pt modelId="{8C5C062E-BB4A-4159-9D81-9F19138DAF56}" type="parTrans" cxnId="{4E210A80-A0A8-4FC3-BB39-ADD0CB874D63}">
      <dgm:prSet/>
      <dgm:spPr/>
      <dgm:t>
        <a:bodyPr/>
        <a:lstStyle/>
        <a:p>
          <a:endParaRPr lang="en-US"/>
        </a:p>
      </dgm:t>
    </dgm:pt>
    <dgm:pt modelId="{1A79B38F-A3E5-4698-99B4-A0F5A3E8CD65}" type="sibTrans" cxnId="{4E210A80-A0A8-4FC3-BB39-ADD0CB874D63}">
      <dgm:prSet/>
      <dgm:spPr/>
      <dgm:t>
        <a:bodyPr/>
        <a:lstStyle/>
        <a:p>
          <a:endParaRPr lang="en-US"/>
        </a:p>
      </dgm:t>
    </dgm:pt>
    <dgm:pt modelId="{650CC5B4-C33B-4D9C-9B32-DF2D59496220}">
      <dgm:prSet/>
      <dgm:spPr/>
      <dgm:t>
        <a:bodyPr/>
        <a:lstStyle/>
        <a:p>
          <a:r>
            <a:rPr lang="en-US" i="1" dirty="0"/>
            <a:t>Increase the body’s ability to fight cancer</a:t>
          </a:r>
        </a:p>
      </dgm:t>
    </dgm:pt>
    <dgm:pt modelId="{39863B7E-85A0-4826-8754-B2B3A90C15A4}" type="parTrans" cxnId="{687C092B-C55A-4572-AAAB-D0C85011F80D}">
      <dgm:prSet/>
      <dgm:spPr/>
      <dgm:t>
        <a:bodyPr/>
        <a:lstStyle/>
        <a:p>
          <a:endParaRPr lang="en-US"/>
        </a:p>
      </dgm:t>
    </dgm:pt>
    <dgm:pt modelId="{EF0258B6-4046-4989-AB0B-7B5BFE968255}" type="sibTrans" cxnId="{687C092B-C55A-4572-AAAB-D0C85011F80D}">
      <dgm:prSet/>
      <dgm:spPr/>
      <dgm:t>
        <a:bodyPr/>
        <a:lstStyle/>
        <a:p>
          <a:endParaRPr lang="en-US"/>
        </a:p>
      </dgm:t>
    </dgm:pt>
    <dgm:pt modelId="{1E25E2EE-F1AA-48A4-AB7C-26DA74BD7331}">
      <dgm:prSet/>
      <dgm:spPr/>
      <dgm:t>
        <a:bodyPr/>
        <a:lstStyle/>
        <a:p>
          <a:pPr>
            <a:buFont typeface="+mj-lt"/>
            <a:buAutoNum type="arabicPeriod"/>
          </a:pPr>
          <a:r>
            <a:rPr lang="en-US" i="1" dirty="0"/>
            <a:t>Prevent other non-cancer diseases</a:t>
          </a:r>
          <a:endParaRPr lang="en-US" dirty="0"/>
        </a:p>
      </dgm:t>
    </dgm:pt>
    <dgm:pt modelId="{BD6C1367-E225-4BA1-9F21-744A2B99CFB0}" type="sibTrans" cxnId="{115E9B80-8BA3-49E4-BB44-BB28DC249BDE}">
      <dgm:prSet/>
      <dgm:spPr/>
      <dgm:t>
        <a:bodyPr/>
        <a:lstStyle/>
        <a:p>
          <a:endParaRPr lang="en-US"/>
        </a:p>
      </dgm:t>
    </dgm:pt>
    <dgm:pt modelId="{83FACABE-46AC-4793-A304-BFD1AA469C08}" type="parTrans" cxnId="{115E9B80-8BA3-49E4-BB44-BB28DC249BDE}">
      <dgm:prSet/>
      <dgm:spPr/>
      <dgm:t>
        <a:bodyPr/>
        <a:lstStyle/>
        <a:p>
          <a:endParaRPr lang="en-US"/>
        </a:p>
      </dgm:t>
    </dgm:pt>
    <dgm:pt modelId="{9029970B-E1CB-4821-8D86-D1CF815CECE3}" type="pres">
      <dgm:prSet presAssocID="{D3C5B8D2-1E6D-4BCA-9E4B-8A99C8D7BC4A}" presName="diagram" presStyleCnt="0">
        <dgm:presLayoutVars>
          <dgm:dir/>
          <dgm:resizeHandles val="exact"/>
        </dgm:presLayoutVars>
      </dgm:prSet>
      <dgm:spPr/>
    </dgm:pt>
    <dgm:pt modelId="{59A2F49E-8D81-4E30-9A26-D2B70D86F5F1}" type="pres">
      <dgm:prSet presAssocID="{3B990DCB-AF23-4094-864B-C8B99FA30370}" presName="node" presStyleLbl="node1" presStyleIdx="0" presStyleCnt="5" custScaleX="114053" custLinFactNeighborX="1500" custLinFactNeighborY="-31954">
        <dgm:presLayoutVars>
          <dgm:bulletEnabled val="1"/>
        </dgm:presLayoutVars>
      </dgm:prSet>
      <dgm:spPr/>
    </dgm:pt>
    <dgm:pt modelId="{8219889B-1A25-4D30-95EE-439539EE18D6}" type="pres">
      <dgm:prSet presAssocID="{8F93B7AA-ADE0-44B8-AFDE-9A1375C16706}" presName="sibTrans" presStyleCnt="0"/>
      <dgm:spPr/>
    </dgm:pt>
    <dgm:pt modelId="{4EAF6C95-9F69-442F-9B7C-44C456650DEB}" type="pres">
      <dgm:prSet presAssocID="{240AA45F-7625-47CB-82DB-58CF98B59095}" presName="node" presStyleLbl="node1" presStyleIdx="1" presStyleCnt="5" custLinFactNeighborX="-509" custLinFactNeighborY="-31954">
        <dgm:presLayoutVars>
          <dgm:bulletEnabled val="1"/>
        </dgm:presLayoutVars>
      </dgm:prSet>
      <dgm:spPr/>
    </dgm:pt>
    <dgm:pt modelId="{CE769DD3-2B28-4AC1-B4AC-BFFF3663B6FD}" type="pres">
      <dgm:prSet presAssocID="{A5F62957-BF38-47A2-B1D2-0D9C89C422D5}" presName="sibTrans" presStyleCnt="0"/>
      <dgm:spPr/>
    </dgm:pt>
    <dgm:pt modelId="{0678DCE2-6261-4739-99EA-DF674593832C}" type="pres">
      <dgm:prSet presAssocID="{E1AD1DBC-9B34-4672-B365-6C5C7E96A5E5}" presName="node" presStyleLbl="node1" presStyleIdx="2" presStyleCnt="5" custScaleX="126830" custLinFactNeighborX="-961" custLinFactNeighborY="-6911">
        <dgm:presLayoutVars>
          <dgm:bulletEnabled val="1"/>
        </dgm:presLayoutVars>
      </dgm:prSet>
      <dgm:spPr/>
    </dgm:pt>
    <dgm:pt modelId="{23E689E4-8C4B-459E-A71C-387C389FCBF6}" type="pres">
      <dgm:prSet presAssocID="{1A79B38F-A3E5-4698-99B4-A0F5A3E8CD65}" presName="sibTrans" presStyleCnt="0"/>
      <dgm:spPr/>
    </dgm:pt>
    <dgm:pt modelId="{A86F970D-3CA4-4C85-864A-5591E24DA8C4}" type="pres">
      <dgm:prSet presAssocID="{1E25E2EE-F1AA-48A4-AB7C-26DA74BD7331}" presName="node" presStyleLbl="node1" presStyleIdx="3" presStyleCnt="5" custLinFactNeighborX="-1269" custLinFactNeighborY="-7769">
        <dgm:presLayoutVars>
          <dgm:bulletEnabled val="1"/>
        </dgm:presLayoutVars>
      </dgm:prSet>
      <dgm:spPr/>
    </dgm:pt>
    <dgm:pt modelId="{DB7F3FF3-B746-447F-8132-6111A34506C2}" type="pres">
      <dgm:prSet presAssocID="{BD6C1367-E225-4BA1-9F21-744A2B99CFB0}" presName="sibTrans" presStyleCnt="0"/>
      <dgm:spPr/>
    </dgm:pt>
    <dgm:pt modelId="{4D691D0E-32B9-4D6D-8365-753F9B3D65BB}" type="pres">
      <dgm:prSet presAssocID="{650CC5B4-C33B-4D9C-9B32-DF2D59496220}" presName="node" presStyleLbl="node1" presStyleIdx="4" presStyleCnt="5" custLinFactNeighborX="-747" custLinFactNeighborY="-7804">
        <dgm:presLayoutVars>
          <dgm:bulletEnabled val="1"/>
        </dgm:presLayoutVars>
      </dgm:prSet>
      <dgm:spPr/>
    </dgm:pt>
  </dgm:ptLst>
  <dgm:cxnLst>
    <dgm:cxn modelId="{BA35B506-922A-4E34-9D04-45C9E6901B2B}" type="presOf" srcId="{3B990DCB-AF23-4094-864B-C8B99FA30370}" destId="{59A2F49E-8D81-4E30-9A26-D2B70D86F5F1}" srcOrd="0" destOrd="0" presId="urn:microsoft.com/office/officeart/2005/8/layout/default"/>
    <dgm:cxn modelId="{FD172212-2888-4C16-A750-FDDAFFD4F3D0}" type="presOf" srcId="{E1AD1DBC-9B34-4672-B365-6C5C7E96A5E5}" destId="{0678DCE2-6261-4739-99EA-DF674593832C}" srcOrd="0" destOrd="0" presId="urn:microsoft.com/office/officeart/2005/8/layout/default"/>
    <dgm:cxn modelId="{687C092B-C55A-4572-AAAB-D0C85011F80D}" srcId="{D3C5B8D2-1E6D-4BCA-9E4B-8A99C8D7BC4A}" destId="{650CC5B4-C33B-4D9C-9B32-DF2D59496220}" srcOrd="4" destOrd="0" parTransId="{39863B7E-85A0-4826-8754-B2B3A90C15A4}" sibTransId="{EF0258B6-4046-4989-AB0B-7B5BFE968255}"/>
    <dgm:cxn modelId="{00EC2333-B796-416D-B548-990207268744}" type="presOf" srcId="{650CC5B4-C33B-4D9C-9B32-DF2D59496220}" destId="{4D691D0E-32B9-4D6D-8365-753F9B3D65BB}" srcOrd="0" destOrd="0" presId="urn:microsoft.com/office/officeart/2005/8/layout/default"/>
    <dgm:cxn modelId="{2762F65E-D7A4-4C02-9416-56D1D405913C}" type="presOf" srcId="{240AA45F-7625-47CB-82DB-58CF98B59095}" destId="{4EAF6C95-9F69-442F-9B7C-44C456650DEB}" srcOrd="0" destOrd="0" presId="urn:microsoft.com/office/officeart/2005/8/layout/default"/>
    <dgm:cxn modelId="{4E210A80-A0A8-4FC3-BB39-ADD0CB874D63}" srcId="{D3C5B8D2-1E6D-4BCA-9E4B-8A99C8D7BC4A}" destId="{E1AD1DBC-9B34-4672-B365-6C5C7E96A5E5}" srcOrd="2" destOrd="0" parTransId="{8C5C062E-BB4A-4159-9D81-9F19138DAF56}" sibTransId="{1A79B38F-A3E5-4698-99B4-A0F5A3E8CD65}"/>
    <dgm:cxn modelId="{115E9B80-8BA3-49E4-BB44-BB28DC249BDE}" srcId="{D3C5B8D2-1E6D-4BCA-9E4B-8A99C8D7BC4A}" destId="{1E25E2EE-F1AA-48A4-AB7C-26DA74BD7331}" srcOrd="3" destOrd="0" parTransId="{83FACABE-46AC-4793-A304-BFD1AA469C08}" sibTransId="{BD6C1367-E225-4BA1-9F21-744A2B99CFB0}"/>
    <dgm:cxn modelId="{F65DE6A2-C161-4014-8699-F41724C5FC8F}" type="presOf" srcId="{D3C5B8D2-1E6D-4BCA-9E4B-8A99C8D7BC4A}" destId="{9029970B-E1CB-4821-8D86-D1CF815CECE3}" srcOrd="0" destOrd="0" presId="urn:microsoft.com/office/officeart/2005/8/layout/default"/>
    <dgm:cxn modelId="{289A7ABA-98F5-4FB1-939B-2977E2B9EB8F}" srcId="{D3C5B8D2-1E6D-4BCA-9E4B-8A99C8D7BC4A}" destId="{3B990DCB-AF23-4094-864B-C8B99FA30370}" srcOrd="0" destOrd="0" parTransId="{9045AE91-C8DE-42D1-9697-92115E53B6EE}" sibTransId="{8F93B7AA-ADE0-44B8-AFDE-9A1375C16706}"/>
    <dgm:cxn modelId="{DFC18FBC-692D-47E5-AE86-B3D7E4A687C0}" type="presOf" srcId="{1E25E2EE-F1AA-48A4-AB7C-26DA74BD7331}" destId="{A86F970D-3CA4-4C85-864A-5591E24DA8C4}" srcOrd="0" destOrd="0" presId="urn:microsoft.com/office/officeart/2005/8/layout/default"/>
    <dgm:cxn modelId="{159602F2-C521-4E1D-AE9F-D54CDD414A04}" srcId="{D3C5B8D2-1E6D-4BCA-9E4B-8A99C8D7BC4A}" destId="{240AA45F-7625-47CB-82DB-58CF98B59095}" srcOrd="1" destOrd="0" parTransId="{648CE750-928A-4617-818A-2C5528133922}" sibTransId="{A5F62957-BF38-47A2-B1D2-0D9C89C422D5}"/>
    <dgm:cxn modelId="{95EB893F-E118-4F7E-843F-D4CAB40E48D2}" type="presParOf" srcId="{9029970B-E1CB-4821-8D86-D1CF815CECE3}" destId="{59A2F49E-8D81-4E30-9A26-D2B70D86F5F1}" srcOrd="0" destOrd="0" presId="urn:microsoft.com/office/officeart/2005/8/layout/default"/>
    <dgm:cxn modelId="{3900FF55-E7EE-4BBB-91E5-9F056E2144D1}" type="presParOf" srcId="{9029970B-E1CB-4821-8D86-D1CF815CECE3}" destId="{8219889B-1A25-4D30-95EE-439539EE18D6}" srcOrd="1" destOrd="0" presId="urn:microsoft.com/office/officeart/2005/8/layout/default"/>
    <dgm:cxn modelId="{E8C9E06B-B8AD-4D9B-9CFA-AF1AAA4BFF11}" type="presParOf" srcId="{9029970B-E1CB-4821-8D86-D1CF815CECE3}" destId="{4EAF6C95-9F69-442F-9B7C-44C456650DEB}" srcOrd="2" destOrd="0" presId="urn:microsoft.com/office/officeart/2005/8/layout/default"/>
    <dgm:cxn modelId="{429DD494-BDD1-4791-8070-695CD971582A}" type="presParOf" srcId="{9029970B-E1CB-4821-8D86-D1CF815CECE3}" destId="{CE769DD3-2B28-4AC1-B4AC-BFFF3663B6FD}" srcOrd="3" destOrd="0" presId="urn:microsoft.com/office/officeart/2005/8/layout/default"/>
    <dgm:cxn modelId="{A63EB167-362E-4312-A8F9-24C585F980A9}" type="presParOf" srcId="{9029970B-E1CB-4821-8D86-D1CF815CECE3}" destId="{0678DCE2-6261-4739-99EA-DF674593832C}" srcOrd="4" destOrd="0" presId="urn:microsoft.com/office/officeart/2005/8/layout/default"/>
    <dgm:cxn modelId="{4AA1D597-7E82-4E8C-B1A1-E9404A2F159D}" type="presParOf" srcId="{9029970B-E1CB-4821-8D86-D1CF815CECE3}" destId="{23E689E4-8C4B-459E-A71C-387C389FCBF6}" srcOrd="5" destOrd="0" presId="urn:microsoft.com/office/officeart/2005/8/layout/default"/>
    <dgm:cxn modelId="{A7638042-B419-40E7-973F-C0DAA9745B27}" type="presParOf" srcId="{9029970B-E1CB-4821-8D86-D1CF815CECE3}" destId="{A86F970D-3CA4-4C85-864A-5591E24DA8C4}" srcOrd="6" destOrd="0" presId="urn:microsoft.com/office/officeart/2005/8/layout/default"/>
    <dgm:cxn modelId="{075BFBC9-37F9-49CD-A6A6-9C928E32E22A}" type="presParOf" srcId="{9029970B-E1CB-4821-8D86-D1CF815CECE3}" destId="{DB7F3FF3-B746-447F-8132-6111A34506C2}" srcOrd="7" destOrd="0" presId="urn:microsoft.com/office/officeart/2005/8/layout/default"/>
    <dgm:cxn modelId="{E3CE2C5E-B9E8-41C8-91F8-4A532DDB0E93}" type="presParOf" srcId="{9029970B-E1CB-4821-8D86-D1CF815CECE3}" destId="{4D691D0E-32B9-4D6D-8365-753F9B3D65B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D328CC-EC5B-423D-98CE-538C6ADBA170}" type="doc">
      <dgm:prSet loTypeId="urn:microsoft.com/office/officeart/2005/8/layout/chart3" loCatId="cycle" qsTypeId="urn:microsoft.com/office/officeart/2005/8/quickstyle/simple1" qsCatId="simple" csTypeId="urn:microsoft.com/office/officeart/2005/8/colors/accent1_2" csCatId="accent1" phldr="1"/>
      <dgm:spPr/>
    </dgm:pt>
    <dgm:pt modelId="{252C5F57-B2D7-4588-B2D5-22B0CDF004BA}">
      <dgm:prSet phldrT="[Text]" custT="1"/>
      <dgm:spPr>
        <a:solidFill>
          <a:schemeClr val="accent6">
            <a:lumMod val="60000"/>
            <a:lumOff val="40000"/>
          </a:schemeClr>
        </a:solidFill>
      </dgm:spPr>
      <dgm:t>
        <a:bodyPr/>
        <a:lstStyle/>
        <a:p>
          <a:r>
            <a:rPr lang="en-US" sz="1600" dirty="0"/>
            <a:t>Mind-Body Practices</a:t>
          </a:r>
        </a:p>
      </dgm:t>
    </dgm:pt>
    <dgm:pt modelId="{FC1EA9A4-B20F-4B61-B9E6-625151B9E2B8}" type="parTrans" cxnId="{A9EB8993-98EE-4F3C-8898-C82F4E856E02}">
      <dgm:prSet/>
      <dgm:spPr/>
      <dgm:t>
        <a:bodyPr/>
        <a:lstStyle/>
        <a:p>
          <a:endParaRPr lang="en-US"/>
        </a:p>
      </dgm:t>
    </dgm:pt>
    <dgm:pt modelId="{D3AC40E7-51C4-4F10-AB49-06940AFB8580}" type="sibTrans" cxnId="{A9EB8993-98EE-4F3C-8898-C82F4E856E02}">
      <dgm:prSet/>
      <dgm:spPr/>
      <dgm:t>
        <a:bodyPr/>
        <a:lstStyle/>
        <a:p>
          <a:endParaRPr lang="en-US"/>
        </a:p>
      </dgm:t>
    </dgm:pt>
    <dgm:pt modelId="{B555BD78-C649-4FA2-910A-EC39AD17118E}">
      <dgm:prSet phldrT="[Text]" custT="1"/>
      <dgm:spPr>
        <a:solidFill>
          <a:schemeClr val="accent2">
            <a:lumMod val="75000"/>
          </a:schemeClr>
        </a:solidFill>
      </dgm:spPr>
      <dgm:t>
        <a:bodyPr/>
        <a:lstStyle/>
        <a:p>
          <a:r>
            <a:rPr lang="en-US" sz="1600" dirty="0"/>
            <a:t>Natural Products</a:t>
          </a:r>
        </a:p>
      </dgm:t>
    </dgm:pt>
    <dgm:pt modelId="{A5DCBF28-704E-405A-BF3C-92D41045DE61}" type="parTrans" cxnId="{B45D027D-D3D2-4117-8D2A-BB95610F468D}">
      <dgm:prSet/>
      <dgm:spPr/>
      <dgm:t>
        <a:bodyPr/>
        <a:lstStyle/>
        <a:p>
          <a:endParaRPr lang="en-US"/>
        </a:p>
      </dgm:t>
    </dgm:pt>
    <dgm:pt modelId="{13216B97-7262-4CA5-9654-767D44A17D7A}" type="sibTrans" cxnId="{B45D027D-D3D2-4117-8D2A-BB95610F468D}">
      <dgm:prSet/>
      <dgm:spPr/>
      <dgm:t>
        <a:bodyPr/>
        <a:lstStyle/>
        <a:p>
          <a:endParaRPr lang="en-US"/>
        </a:p>
      </dgm:t>
    </dgm:pt>
    <dgm:pt modelId="{05CEBA24-011C-4B7B-B9DB-A5758F147BDC}">
      <dgm:prSet phldrT="[Text]" custT="1"/>
      <dgm:spPr/>
      <dgm:t>
        <a:bodyPr/>
        <a:lstStyle/>
        <a:p>
          <a:r>
            <a:rPr lang="en-US" sz="1600" dirty="0"/>
            <a:t>Lifestyle Changes</a:t>
          </a:r>
        </a:p>
      </dgm:t>
    </dgm:pt>
    <dgm:pt modelId="{61752994-6903-496F-8DFC-4F4E6EBEC3E1}" type="parTrans" cxnId="{033937E6-1015-4887-BF94-5C2EE16C690D}">
      <dgm:prSet/>
      <dgm:spPr/>
      <dgm:t>
        <a:bodyPr/>
        <a:lstStyle/>
        <a:p>
          <a:endParaRPr lang="en-US"/>
        </a:p>
      </dgm:t>
    </dgm:pt>
    <dgm:pt modelId="{C570B974-61AD-4AF5-B304-5A9B3C807BCC}" type="sibTrans" cxnId="{033937E6-1015-4887-BF94-5C2EE16C690D}">
      <dgm:prSet/>
      <dgm:spPr/>
      <dgm:t>
        <a:bodyPr/>
        <a:lstStyle/>
        <a:p>
          <a:endParaRPr lang="en-US"/>
        </a:p>
      </dgm:t>
    </dgm:pt>
    <dgm:pt modelId="{7AB25C78-704E-4992-AE64-FB670A761645}" type="pres">
      <dgm:prSet presAssocID="{BED328CC-EC5B-423D-98CE-538C6ADBA170}" presName="compositeShape" presStyleCnt="0">
        <dgm:presLayoutVars>
          <dgm:chMax val="7"/>
          <dgm:dir/>
          <dgm:resizeHandles val="exact"/>
        </dgm:presLayoutVars>
      </dgm:prSet>
      <dgm:spPr/>
    </dgm:pt>
    <dgm:pt modelId="{D58CF733-C8D4-4D46-B764-7C5A21247201}" type="pres">
      <dgm:prSet presAssocID="{BED328CC-EC5B-423D-98CE-538C6ADBA170}" presName="wedge1" presStyleLbl="node1" presStyleIdx="0" presStyleCnt="3" custLinFactNeighborX="-5156" custLinFactNeighborY="2251"/>
      <dgm:spPr/>
    </dgm:pt>
    <dgm:pt modelId="{DE1747CB-C763-44A3-B619-D0488E968DB9}" type="pres">
      <dgm:prSet presAssocID="{BED328CC-EC5B-423D-98CE-538C6ADBA170}" presName="wedge1Tx" presStyleLbl="node1" presStyleIdx="0" presStyleCnt="3">
        <dgm:presLayoutVars>
          <dgm:chMax val="0"/>
          <dgm:chPref val="0"/>
          <dgm:bulletEnabled val="1"/>
        </dgm:presLayoutVars>
      </dgm:prSet>
      <dgm:spPr/>
    </dgm:pt>
    <dgm:pt modelId="{6CF8D203-DCFF-44EB-B3C3-851DE0127035}" type="pres">
      <dgm:prSet presAssocID="{BED328CC-EC5B-423D-98CE-538C6ADBA170}" presName="wedge2" presStyleLbl="node1" presStyleIdx="1" presStyleCnt="3" custLinFactNeighborX="156" custLinFactNeighborY="-725"/>
      <dgm:spPr/>
    </dgm:pt>
    <dgm:pt modelId="{EB680D16-C4BE-4569-B888-FB1E7D3DC4E9}" type="pres">
      <dgm:prSet presAssocID="{BED328CC-EC5B-423D-98CE-538C6ADBA170}" presName="wedge2Tx" presStyleLbl="node1" presStyleIdx="1" presStyleCnt="3">
        <dgm:presLayoutVars>
          <dgm:chMax val="0"/>
          <dgm:chPref val="0"/>
          <dgm:bulletEnabled val="1"/>
        </dgm:presLayoutVars>
      </dgm:prSet>
      <dgm:spPr/>
    </dgm:pt>
    <dgm:pt modelId="{FBF9EA29-CCF1-41F9-A24B-62C33075F66C}" type="pres">
      <dgm:prSet presAssocID="{BED328CC-EC5B-423D-98CE-538C6ADBA170}" presName="wedge3" presStyleLbl="node1" presStyleIdx="2" presStyleCnt="3" custLinFactNeighborX="288" custLinFactNeighborY="-6"/>
      <dgm:spPr/>
    </dgm:pt>
    <dgm:pt modelId="{B7FD5550-D156-4228-AD2C-F786DA6FCF8D}" type="pres">
      <dgm:prSet presAssocID="{BED328CC-EC5B-423D-98CE-538C6ADBA170}" presName="wedge3Tx" presStyleLbl="node1" presStyleIdx="2" presStyleCnt="3">
        <dgm:presLayoutVars>
          <dgm:chMax val="0"/>
          <dgm:chPref val="0"/>
          <dgm:bulletEnabled val="1"/>
        </dgm:presLayoutVars>
      </dgm:prSet>
      <dgm:spPr/>
    </dgm:pt>
  </dgm:ptLst>
  <dgm:cxnLst>
    <dgm:cxn modelId="{0BB68202-7716-4727-8B13-A89368CD7AAA}" type="presOf" srcId="{B555BD78-C649-4FA2-910A-EC39AD17118E}" destId="{EB680D16-C4BE-4569-B888-FB1E7D3DC4E9}" srcOrd="1" destOrd="0" presId="urn:microsoft.com/office/officeart/2005/8/layout/chart3"/>
    <dgm:cxn modelId="{773E471B-50D2-4B46-BBCB-3CF6FA660441}" type="presOf" srcId="{B555BD78-C649-4FA2-910A-EC39AD17118E}" destId="{6CF8D203-DCFF-44EB-B3C3-851DE0127035}" srcOrd="0" destOrd="0" presId="urn:microsoft.com/office/officeart/2005/8/layout/chart3"/>
    <dgm:cxn modelId="{7FEA3624-C9C5-4589-BFD6-79AB1EBA3ECC}" type="presOf" srcId="{BED328CC-EC5B-423D-98CE-538C6ADBA170}" destId="{7AB25C78-704E-4992-AE64-FB670A761645}" srcOrd="0" destOrd="0" presId="urn:microsoft.com/office/officeart/2005/8/layout/chart3"/>
    <dgm:cxn modelId="{B45D027D-D3D2-4117-8D2A-BB95610F468D}" srcId="{BED328CC-EC5B-423D-98CE-538C6ADBA170}" destId="{B555BD78-C649-4FA2-910A-EC39AD17118E}" srcOrd="1" destOrd="0" parTransId="{A5DCBF28-704E-405A-BF3C-92D41045DE61}" sibTransId="{13216B97-7262-4CA5-9654-767D44A17D7A}"/>
    <dgm:cxn modelId="{A9EB8993-98EE-4F3C-8898-C82F4E856E02}" srcId="{BED328CC-EC5B-423D-98CE-538C6ADBA170}" destId="{252C5F57-B2D7-4588-B2D5-22B0CDF004BA}" srcOrd="0" destOrd="0" parTransId="{FC1EA9A4-B20F-4B61-B9E6-625151B9E2B8}" sibTransId="{D3AC40E7-51C4-4F10-AB49-06940AFB8580}"/>
    <dgm:cxn modelId="{35DD2995-9385-4CBA-9EA9-7F982116D6C8}" type="presOf" srcId="{05CEBA24-011C-4B7B-B9DB-A5758F147BDC}" destId="{B7FD5550-D156-4228-AD2C-F786DA6FCF8D}" srcOrd="1" destOrd="0" presId="urn:microsoft.com/office/officeart/2005/8/layout/chart3"/>
    <dgm:cxn modelId="{E1113D99-379D-45B6-B789-84C7CC1DD8FD}" type="presOf" srcId="{252C5F57-B2D7-4588-B2D5-22B0CDF004BA}" destId="{D58CF733-C8D4-4D46-B764-7C5A21247201}" srcOrd="0" destOrd="0" presId="urn:microsoft.com/office/officeart/2005/8/layout/chart3"/>
    <dgm:cxn modelId="{E970C89B-4BF7-442D-820A-B26B75CBBB2D}" type="presOf" srcId="{05CEBA24-011C-4B7B-B9DB-A5758F147BDC}" destId="{FBF9EA29-CCF1-41F9-A24B-62C33075F66C}" srcOrd="0" destOrd="0" presId="urn:microsoft.com/office/officeart/2005/8/layout/chart3"/>
    <dgm:cxn modelId="{F1B1C0B7-FAB1-4D2C-9FF2-4FC3A2A6BDDD}" type="presOf" srcId="{252C5F57-B2D7-4588-B2D5-22B0CDF004BA}" destId="{DE1747CB-C763-44A3-B619-D0488E968DB9}" srcOrd="1" destOrd="0" presId="urn:microsoft.com/office/officeart/2005/8/layout/chart3"/>
    <dgm:cxn modelId="{033937E6-1015-4887-BF94-5C2EE16C690D}" srcId="{BED328CC-EC5B-423D-98CE-538C6ADBA170}" destId="{05CEBA24-011C-4B7B-B9DB-A5758F147BDC}" srcOrd="2" destOrd="0" parTransId="{61752994-6903-496F-8DFC-4F4E6EBEC3E1}" sibTransId="{C570B974-61AD-4AF5-B304-5A9B3C807BCC}"/>
    <dgm:cxn modelId="{5A9096F9-1C27-479D-B950-80F806E76E42}" type="presParOf" srcId="{7AB25C78-704E-4992-AE64-FB670A761645}" destId="{D58CF733-C8D4-4D46-B764-7C5A21247201}" srcOrd="0" destOrd="0" presId="urn:microsoft.com/office/officeart/2005/8/layout/chart3"/>
    <dgm:cxn modelId="{68306ECB-7ED7-45AD-9DF0-F7DEE3532B16}" type="presParOf" srcId="{7AB25C78-704E-4992-AE64-FB670A761645}" destId="{DE1747CB-C763-44A3-B619-D0488E968DB9}" srcOrd="1" destOrd="0" presId="urn:microsoft.com/office/officeart/2005/8/layout/chart3"/>
    <dgm:cxn modelId="{1CC0AD7A-C786-4DC4-B439-B1B8C00A96DF}" type="presParOf" srcId="{7AB25C78-704E-4992-AE64-FB670A761645}" destId="{6CF8D203-DCFF-44EB-B3C3-851DE0127035}" srcOrd="2" destOrd="0" presId="urn:microsoft.com/office/officeart/2005/8/layout/chart3"/>
    <dgm:cxn modelId="{420EF071-A22B-46E3-AA81-550DC229EE60}" type="presParOf" srcId="{7AB25C78-704E-4992-AE64-FB670A761645}" destId="{EB680D16-C4BE-4569-B888-FB1E7D3DC4E9}" srcOrd="3" destOrd="0" presId="urn:microsoft.com/office/officeart/2005/8/layout/chart3"/>
    <dgm:cxn modelId="{35B771FF-7858-4A3F-B330-42C2362EAA98}" type="presParOf" srcId="{7AB25C78-704E-4992-AE64-FB670A761645}" destId="{FBF9EA29-CCF1-41F9-A24B-62C33075F66C}" srcOrd="4" destOrd="0" presId="urn:microsoft.com/office/officeart/2005/8/layout/chart3"/>
    <dgm:cxn modelId="{8AC06E05-5332-4447-AA19-165F4372C7D5}" type="presParOf" srcId="{7AB25C78-704E-4992-AE64-FB670A761645}" destId="{B7FD5550-D156-4228-AD2C-F786DA6FCF8D}"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120678-599F-4E0F-8B38-37EF9D42D587}" type="doc">
      <dgm:prSet loTypeId="urn:microsoft.com/office/officeart/2005/8/layout/chart3" loCatId="cycle" qsTypeId="urn:microsoft.com/office/officeart/2005/8/quickstyle/simple1" qsCatId="simple" csTypeId="urn:microsoft.com/office/officeart/2005/8/colors/accent1_2" csCatId="accent1" phldr="1"/>
      <dgm:spPr/>
    </dgm:pt>
    <dgm:pt modelId="{2017343E-1701-4ABE-96E0-4BD8891F3382}">
      <dgm:prSet phldrT="[Text]" custT="1"/>
      <dgm:spPr>
        <a:solidFill>
          <a:schemeClr val="accent6">
            <a:lumMod val="75000"/>
          </a:schemeClr>
        </a:solidFill>
      </dgm:spPr>
      <dgm:t>
        <a:bodyPr/>
        <a:lstStyle/>
        <a:p>
          <a:r>
            <a:rPr lang="en-US" sz="1600" dirty="0"/>
            <a:t>Clinical Expertise</a:t>
          </a:r>
        </a:p>
      </dgm:t>
    </dgm:pt>
    <dgm:pt modelId="{EFE8B1EA-FE6C-4EFA-A529-F5FA87D4672F}" type="parTrans" cxnId="{7844A0F0-2CC5-4370-A053-13256FF97E13}">
      <dgm:prSet/>
      <dgm:spPr/>
      <dgm:t>
        <a:bodyPr/>
        <a:lstStyle/>
        <a:p>
          <a:endParaRPr lang="en-US"/>
        </a:p>
      </dgm:t>
    </dgm:pt>
    <dgm:pt modelId="{BF675DDF-CDD8-43F3-9E05-A1EB64D3C44E}" type="sibTrans" cxnId="{7844A0F0-2CC5-4370-A053-13256FF97E13}">
      <dgm:prSet/>
      <dgm:spPr/>
      <dgm:t>
        <a:bodyPr/>
        <a:lstStyle/>
        <a:p>
          <a:endParaRPr lang="en-US"/>
        </a:p>
      </dgm:t>
    </dgm:pt>
    <dgm:pt modelId="{C0B96566-8867-4EB3-AF57-11DFB95700FB}">
      <dgm:prSet phldrT="[Text]" custT="1"/>
      <dgm:spPr>
        <a:solidFill>
          <a:schemeClr val="accent4"/>
        </a:solidFill>
      </dgm:spPr>
      <dgm:t>
        <a:bodyPr/>
        <a:lstStyle/>
        <a:p>
          <a:r>
            <a:rPr lang="en-US" sz="1400" dirty="0"/>
            <a:t>Patient Beliefs, Values, &amp; Preferences</a:t>
          </a:r>
        </a:p>
      </dgm:t>
    </dgm:pt>
    <dgm:pt modelId="{FC43145E-B35E-4E64-AA52-3FBF8AA0CC30}" type="parTrans" cxnId="{2AA3DF48-29B7-443E-AC79-7ED197B25D54}">
      <dgm:prSet/>
      <dgm:spPr/>
      <dgm:t>
        <a:bodyPr/>
        <a:lstStyle/>
        <a:p>
          <a:endParaRPr lang="en-US"/>
        </a:p>
      </dgm:t>
    </dgm:pt>
    <dgm:pt modelId="{54A7ECDA-70A0-46D1-B9F9-1FD4C2BC4C95}" type="sibTrans" cxnId="{2AA3DF48-29B7-443E-AC79-7ED197B25D54}">
      <dgm:prSet/>
      <dgm:spPr/>
      <dgm:t>
        <a:bodyPr/>
        <a:lstStyle/>
        <a:p>
          <a:endParaRPr lang="en-US"/>
        </a:p>
      </dgm:t>
    </dgm:pt>
    <dgm:pt modelId="{EDFF9E74-700B-48FD-BE77-51A73C0D17D7}">
      <dgm:prSet phldrT="[Text]" custT="1"/>
      <dgm:spPr>
        <a:solidFill>
          <a:schemeClr val="accent2"/>
        </a:solidFill>
      </dgm:spPr>
      <dgm:t>
        <a:bodyPr/>
        <a:lstStyle/>
        <a:p>
          <a:r>
            <a:rPr lang="en-US" sz="1600" dirty="0"/>
            <a:t>Research Evidence</a:t>
          </a:r>
        </a:p>
      </dgm:t>
    </dgm:pt>
    <dgm:pt modelId="{5B9D30B1-FB5A-45AD-832C-BE1F6D3789C2}" type="parTrans" cxnId="{951F5FC1-1577-4A3C-862E-7598F1D5B279}">
      <dgm:prSet/>
      <dgm:spPr/>
      <dgm:t>
        <a:bodyPr/>
        <a:lstStyle/>
        <a:p>
          <a:endParaRPr lang="en-US"/>
        </a:p>
      </dgm:t>
    </dgm:pt>
    <dgm:pt modelId="{BE81ACD8-C2E3-4D31-AB05-6B8910B89C19}" type="sibTrans" cxnId="{951F5FC1-1577-4A3C-862E-7598F1D5B279}">
      <dgm:prSet/>
      <dgm:spPr/>
      <dgm:t>
        <a:bodyPr/>
        <a:lstStyle/>
        <a:p>
          <a:endParaRPr lang="en-US"/>
        </a:p>
      </dgm:t>
    </dgm:pt>
    <dgm:pt modelId="{B8A88C02-FA81-4F68-ADF2-1CB08DF77EEF}" type="pres">
      <dgm:prSet presAssocID="{E6120678-599F-4E0F-8B38-37EF9D42D587}" presName="compositeShape" presStyleCnt="0">
        <dgm:presLayoutVars>
          <dgm:chMax val="7"/>
          <dgm:dir/>
          <dgm:resizeHandles val="exact"/>
        </dgm:presLayoutVars>
      </dgm:prSet>
      <dgm:spPr/>
    </dgm:pt>
    <dgm:pt modelId="{80EC177D-95A4-4702-9010-9462449DC34F}" type="pres">
      <dgm:prSet presAssocID="{E6120678-599F-4E0F-8B38-37EF9D42D587}" presName="wedge1" presStyleLbl="node1" presStyleIdx="0" presStyleCnt="3" custScaleY="101745" custLinFactNeighborX="-5359" custLinFactNeighborY="4015"/>
      <dgm:spPr/>
    </dgm:pt>
    <dgm:pt modelId="{8FC39C8B-5FAC-48B0-AEF3-872620812859}" type="pres">
      <dgm:prSet presAssocID="{E6120678-599F-4E0F-8B38-37EF9D42D587}" presName="wedge1Tx" presStyleLbl="node1" presStyleIdx="0" presStyleCnt="3">
        <dgm:presLayoutVars>
          <dgm:chMax val="0"/>
          <dgm:chPref val="0"/>
          <dgm:bulletEnabled val="1"/>
        </dgm:presLayoutVars>
      </dgm:prSet>
      <dgm:spPr/>
    </dgm:pt>
    <dgm:pt modelId="{BB4890BD-DE03-4FA6-BAF1-7E85AE52940C}" type="pres">
      <dgm:prSet presAssocID="{E6120678-599F-4E0F-8B38-37EF9D42D587}" presName="wedge2" presStyleLbl="node1" presStyleIdx="1" presStyleCnt="3"/>
      <dgm:spPr/>
    </dgm:pt>
    <dgm:pt modelId="{A340EBC5-935F-4B8C-A625-1542D56F8525}" type="pres">
      <dgm:prSet presAssocID="{E6120678-599F-4E0F-8B38-37EF9D42D587}" presName="wedge2Tx" presStyleLbl="node1" presStyleIdx="1" presStyleCnt="3">
        <dgm:presLayoutVars>
          <dgm:chMax val="0"/>
          <dgm:chPref val="0"/>
          <dgm:bulletEnabled val="1"/>
        </dgm:presLayoutVars>
      </dgm:prSet>
      <dgm:spPr/>
    </dgm:pt>
    <dgm:pt modelId="{2190A6DC-AFA3-40CC-AD5C-CE8DF6DDE4B2}" type="pres">
      <dgm:prSet presAssocID="{E6120678-599F-4E0F-8B38-37EF9D42D587}" presName="wedge3" presStyleLbl="node1" presStyleIdx="2" presStyleCnt="3"/>
      <dgm:spPr/>
    </dgm:pt>
    <dgm:pt modelId="{DAFA0106-92ED-4EBE-B242-FF1ACFD287A3}" type="pres">
      <dgm:prSet presAssocID="{E6120678-599F-4E0F-8B38-37EF9D42D587}" presName="wedge3Tx" presStyleLbl="node1" presStyleIdx="2" presStyleCnt="3">
        <dgm:presLayoutVars>
          <dgm:chMax val="0"/>
          <dgm:chPref val="0"/>
          <dgm:bulletEnabled val="1"/>
        </dgm:presLayoutVars>
      </dgm:prSet>
      <dgm:spPr/>
    </dgm:pt>
  </dgm:ptLst>
  <dgm:cxnLst>
    <dgm:cxn modelId="{147BE932-93E2-4AEB-9573-1DB2DF7BEA71}" type="presOf" srcId="{EDFF9E74-700B-48FD-BE77-51A73C0D17D7}" destId="{DAFA0106-92ED-4EBE-B242-FF1ACFD287A3}" srcOrd="1" destOrd="0" presId="urn:microsoft.com/office/officeart/2005/8/layout/chart3"/>
    <dgm:cxn modelId="{7004753B-7918-49FF-A14D-5081E54537B0}" type="presOf" srcId="{C0B96566-8867-4EB3-AF57-11DFB95700FB}" destId="{A340EBC5-935F-4B8C-A625-1542D56F8525}" srcOrd="1" destOrd="0" presId="urn:microsoft.com/office/officeart/2005/8/layout/chart3"/>
    <dgm:cxn modelId="{8142E83D-D9A2-4945-A821-67D364C7AFE3}" type="presOf" srcId="{EDFF9E74-700B-48FD-BE77-51A73C0D17D7}" destId="{2190A6DC-AFA3-40CC-AD5C-CE8DF6DDE4B2}" srcOrd="0" destOrd="0" presId="urn:microsoft.com/office/officeart/2005/8/layout/chart3"/>
    <dgm:cxn modelId="{2AA3DF48-29B7-443E-AC79-7ED197B25D54}" srcId="{E6120678-599F-4E0F-8B38-37EF9D42D587}" destId="{C0B96566-8867-4EB3-AF57-11DFB95700FB}" srcOrd="1" destOrd="0" parTransId="{FC43145E-B35E-4E64-AA52-3FBF8AA0CC30}" sibTransId="{54A7ECDA-70A0-46D1-B9F9-1FD4C2BC4C95}"/>
    <dgm:cxn modelId="{6BC3C093-A87B-4481-A877-FC99FB339067}" type="presOf" srcId="{E6120678-599F-4E0F-8B38-37EF9D42D587}" destId="{B8A88C02-FA81-4F68-ADF2-1CB08DF77EEF}" srcOrd="0" destOrd="0" presId="urn:microsoft.com/office/officeart/2005/8/layout/chart3"/>
    <dgm:cxn modelId="{951F5FC1-1577-4A3C-862E-7598F1D5B279}" srcId="{E6120678-599F-4E0F-8B38-37EF9D42D587}" destId="{EDFF9E74-700B-48FD-BE77-51A73C0D17D7}" srcOrd="2" destOrd="0" parTransId="{5B9D30B1-FB5A-45AD-832C-BE1F6D3789C2}" sibTransId="{BE81ACD8-C2E3-4D31-AB05-6B8910B89C19}"/>
    <dgm:cxn modelId="{ABE2C8D6-01EC-48B5-88EB-EA233AF6CCEB}" type="presOf" srcId="{2017343E-1701-4ABE-96E0-4BD8891F3382}" destId="{80EC177D-95A4-4702-9010-9462449DC34F}" srcOrd="0" destOrd="0" presId="urn:microsoft.com/office/officeart/2005/8/layout/chart3"/>
    <dgm:cxn modelId="{46E40AD7-A45B-4EDB-8160-55D907DC2108}" type="presOf" srcId="{C0B96566-8867-4EB3-AF57-11DFB95700FB}" destId="{BB4890BD-DE03-4FA6-BAF1-7E85AE52940C}" srcOrd="0" destOrd="0" presId="urn:microsoft.com/office/officeart/2005/8/layout/chart3"/>
    <dgm:cxn modelId="{7844A0F0-2CC5-4370-A053-13256FF97E13}" srcId="{E6120678-599F-4E0F-8B38-37EF9D42D587}" destId="{2017343E-1701-4ABE-96E0-4BD8891F3382}" srcOrd="0" destOrd="0" parTransId="{EFE8B1EA-FE6C-4EFA-A529-F5FA87D4672F}" sibTransId="{BF675DDF-CDD8-43F3-9E05-A1EB64D3C44E}"/>
    <dgm:cxn modelId="{551B82F8-D8DD-4279-BEB1-3E226FF1BA8D}" type="presOf" srcId="{2017343E-1701-4ABE-96E0-4BD8891F3382}" destId="{8FC39C8B-5FAC-48B0-AEF3-872620812859}" srcOrd="1" destOrd="0" presId="urn:microsoft.com/office/officeart/2005/8/layout/chart3"/>
    <dgm:cxn modelId="{5C2A7F84-5984-433C-8619-EE80F7D501EE}" type="presParOf" srcId="{B8A88C02-FA81-4F68-ADF2-1CB08DF77EEF}" destId="{80EC177D-95A4-4702-9010-9462449DC34F}" srcOrd="0" destOrd="0" presId="urn:microsoft.com/office/officeart/2005/8/layout/chart3"/>
    <dgm:cxn modelId="{2119CD9E-2C70-4EF0-B3ED-BC0E4C644A5C}" type="presParOf" srcId="{B8A88C02-FA81-4F68-ADF2-1CB08DF77EEF}" destId="{8FC39C8B-5FAC-48B0-AEF3-872620812859}" srcOrd="1" destOrd="0" presId="urn:microsoft.com/office/officeart/2005/8/layout/chart3"/>
    <dgm:cxn modelId="{B8478A6E-F07B-4CB9-B83B-997AC7CF5314}" type="presParOf" srcId="{B8A88C02-FA81-4F68-ADF2-1CB08DF77EEF}" destId="{BB4890BD-DE03-4FA6-BAF1-7E85AE52940C}" srcOrd="2" destOrd="0" presId="urn:microsoft.com/office/officeart/2005/8/layout/chart3"/>
    <dgm:cxn modelId="{CC7B5ED4-216B-464C-BDC4-9F4A979FFE8C}" type="presParOf" srcId="{B8A88C02-FA81-4F68-ADF2-1CB08DF77EEF}" destId="{A340EBC5-935F-4B8C-A625-1542D56F8525}" srcOrd="3" destOrd="0" presId="urn:microsoft.com/office/officeart/2005/8/layout/chart3"/>
    <dgm:cxn modelId="{32F0CAFF-2FDB-4500-8C34-AA54CF932C47}" type="presParOf" srcId="{B8A88C02-FA81-4F68-ADF2-1CB08DF77EEF}" destId="{2190A6DC-AFA3-40CC-AD5C-CE8DF6DDE4B2}" srcOrd="4" destOrd="0" presId="urn:microsoft.com/office/officeart/2005/8/layout/chart3"/>
    <dgm:cxn modelId="{777F607B-D530-44B7-AD0A-163F83D9E018}" type="presParOf" srcId="{B8A88C02-FA81-4F68-ADF2-1CB08DF77EEF}" destId="{DAFA0106-92ED-4EBE-B242-FF1ACFD287A3}" srcOrd="5" destOrd="0" presId="urn:microsoft.com/office/officeart/2005/8/layout/char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720856-93F0-4CC7-B7FD-2466914A11D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pt>
    <dgm:pt modelId="{4AF52931-E4CA-4429-AACB-B8747CDB2409}">
      <dgm:prSet phldrT="[Text]"/>
      <dgm:spPr/>
      <dgm:t>
        <a:bodyPr/>
        <a:lstStyle/>
        <a:p>
          <a:pPr>
            <a:lnSpc>
              <a:spcPct val="100000"/>
            </a:lnSpc>
            <a:defRPr cap="all"/>
          </a:pPr>
          <a:r>
            <a:rPr lang="en-US" cap="none" dirty="0"/>
            <a:t>   Yoga</a:t>
          </a:r>
          <a:endParaRPr lang="en-US" dirty="0"/>
        </a:p>
      </dgm:t>
    </dgm:pt>
    <dgm:pt modelId="{67B2FC97-2FAE-4EFE-9DEE-E4216C657F35}" type="parTrans" cxnId="{F82329C8-C3B2-4E9B-9033-528488D72705}">
      <dgm:prSet/>
      <dgm:spPr/>
      <dgm:t>
        <a:bodyPr/>
        <a:lstStyle/>
        <a:p>
          <a:endParaRPr lang="en-US" sz="1200"/>
        </a:p>
      </dgm:t>
    </dgm:pt>
    <dgm:pt modelId="{D86AF01C-9CBC-41F8-9354-48CD82BDFDC9}" type="sibTrans" cxnId="{F82329C8-C3B2-4E9B-9033-528488D72705}">
      <dgm:prSet/>
      <dgm:spPr/>
      <dgm:t>
        <a:bodyPr/>
        <a:lstStyle/>
        <a:p>
          <a:endParaRPr lang="en-US"/>
        </a:p>
      </dgm:t>
    </dgm:pt>
    <dgm:pt modelId="{BFF9359E-E9B1-4B73-BACC-2C7988765B16}">
      <dgm:prSet phldrT="[Text]"/>
      <dgm:spPr/>
      <dgm:t>
        <a:bodyPr/>
        <a:lstStyle/>
        <a:p>
          <a:pPr>
            <a:lnSpc>
              <a:spcPct val="100000"/>
            </a:lnSpc>
            <a:defRPr cap="all"/>
          </a:pPr>
          <a:r>
            <a:rPr lang="en-US" cap="none" dirty="0"/>
            <a:t>Acupuncture</a:t>
          </a:r>
          <a:endParaRPr lang="en-US" dirty="0"/>
        </a:p>
      </dgm:t>
    </dgm:pt>
    <dgm:pt modelId="{6E0A40FA-1B79-4089-8B9A-3BA22865FE4E}" type="parTrans" cxnId="{516EC545-1971-48B3-978C-4756FCDCCFD9}">
      <dgm:prSet/>
      <dgm:spPr/>
      <dgm:t>
        <a:bodyPr/>
        <a:lstStyle/>
        <a:p>
          <a:endParaRPr lang="en-US" sz="1200"/>
        </a:p>
      </dgm:t>
    </dgm:pt>
    <dgm:pt modelId="{1CEF1965-C516-4C44-BAE3-2FA3F5116930}" type="sibTrans" cxnId="{516EC545-1971-48B3-978C-4756FCDCCFD9}">
      <dgm:prSet/>
      <dgm:spPr/>
      <dgm:t>
        <a:bodyPr/>
        <a:lstStyle/>
        <a:p>
          <a:endParaRPr lang="en-US"/>
        </a:p>
      </dgm:t>
    </dgm:pt>
    <dgm:pt modelId="{DAFE638F-36D6-4911-9B36-0CC5BF3BD407}">
      <dgm:prSet phldrT="[Text]"/>
      <dgm:spPr/>
      <dgm:t>
        <a:bodyPr/>
        <a:lstStyle/>
        <a:p>
          <a:pPr>
            <a:lnSpc>
              <a:spcPct val="100000"/>
            </a:lnSpc>
            <a:defRPr cap="all"/>
          </a:pPr>
          <a:r>
            <a:rPr lang="en-US" cap="none" dirty="0"/>
            <a:t>Meditation/Mindfulness</a:t>
          </a:r>
          <a:endParaRPr lang="en-US" dirty="0"/>
        </a:p>
      </dgm:t>
    </dgm:pt>
    <dgm:pt modelId="{3A1006B0-FE9A-4A00-BAA1-C4B4B84B17E3}" type="parTrans" cxnId="{38549DC9-EC73-4D2E-828B-94CD83663F41}">
      <dgm:prSet/>
      <dgm:spPr/>
      <dgm:t>
        <a:bodyPr/>
        <a:lstStyle/>
        <a:p>
          <a:endParaRPr lang="en-US"/>
        </a:p>
      </dgm:t>
    </dgm:pt>
    <dgm:pt modelId="{32B668B4-62EB-4519-847C-4AFE43EAF6C3}" type="sibTrans" cxnId="{38549DC9-EC73-4D2E-828B-94CD83663F41}">
      <dgm:prSet/>
      <dgm:spPr/>
      <dgm:t>
        <a:bodyPr/>
        <a:lstStyle/>
        <a:p>
          <a:endParaRPr lang="en-US"/>
        </a:p>
      </dgm:t>
    </dgm:pt>
    <dgm:pt modelId="{1A349CDE-914B-422F-B21F-CB4651DE4BE0}">
      <dgm:prSet phldrT="[Text]"/>
      <dgm:spPr/>
      <dgm:t>
        <a:bodyPr/>
        <a:lstStyle/>
        <a:p>
          <a:pPr>
            <a:lnSpc>
              <a:spcPct val="100000"/>
            </a:lnSpc>
            <a:defRPr cap="all"/>
          </a:pPr>
          <a:endParaRPr lang="en-US" dirty="0"/>
        </a:p>
      </dgm:t>
    </dgm:pt>
    <dgm:pt modelId="{366CA7C8-D354-40D6-ACDC-1CCB5FAC089F}" type="parTrans" cxnId="{DDEF9F19-D176-4151-B083-795749F544D4}">
      <dgm:prSet/>
      <dgm:spPr/>
      <dgm:t>
        <a:bodyPr/>
        <a:lstStyle/>
        <a:p>
          <a:endParaRPr lang="en-US"/>
        </a:p>
      </dgm:t>
    </dgm:pt>
    <dgm:pt modelId="{97024A0F-CF7B-42CF-AA65-6B8458CCCCDA}" type="sibTrans" cxnId="{DDEF9F19-D176-4151-B083-795749F544D4}">
      <dgm:prSet/>
      <dgm:spPr/>
      <dgm:t>
        <a:bodyPr/>
        <a:lstStyle/>
        <a:p>
          <a:endParaRPr lang="en-US"/>
        </a:p>
      </dgm:t>
    </dgm:pt>
    <dgm:pt modelId="{C1B982B3-314E-4996-8930-866FC2AC62B4}" type="pres">
      <dgm:prSet presAssocID="{C7720856-93F0-4CC7-B7FD-2466914A11D4}" presName="root" presStyleCnt="0">
        <dgm:presLayoutVars>
          <dgm:dir/>
          <dgm:resizeHandles val="exact"/>
        </dgm:presLayoutVars>
      </dgm:prSet>
      <dgm:spPr/>
    </dgm:pt>
    <dgm:pt modelId="{E99CFFD1-1614-45AC-A844-1F455B3AB24D}" type="pres">
      <dgm:prSet presAssocID="{4AF52931-E4CA-4429-AACB-B8747CDB2409}" presName="compNode" presStyleCnt="0"/>
      <dgm:spPr/>
    </dgm:pt>
    <dgm:pt modelId="{D4EBEE41-A673-4DA2-B6C8-3A0FF0C68E56}" type="pres">
      <dgm:prSet presAssocID="{4AF52931-E4CA-4429-AACB-B8747CDB2409}" presName="iconBgRect" presStyleLbl="bgShp" presStyleIdx="0" presStyleCnt="4" custScaleX="193824" custScaleY="200318" custLinFactX="290729" custLinFactNeighborX="300000" custLinFactNeighborY="-13843"/>
      <dgm:spPr/>
    </dgm:pt>
    <dgm:pt modelId="{1BB905C4-8B71-4CF8-A9CC-067DC7D6884D}" type="pres">
      <dgm:prSet presAssocID="{4AF52931-E4CA-4429-AACB-B8747CDB2409}" presName="iconRect" presStyleLbl="node1" presStyleIdx="0" presStyleCnt="4" custScaleX="237003" custScaleY="201618" custLinFactX="500000" custLinFactNeighborX="530898" custLinFactNeighborY="-885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noFill/>
        </a:ln>
      </dgm:spPr>
    </dgm:pt>
    <dgm:pt modelId="{5C77AD25-942D-459F-BF2C-9B5F0A2FB4A5}" type="pres">
      <dgm:prSet presAssocID="{4AF52931-E4CA-4429-AACB-B8747CDB2409}" presName="spaceRect" presStyleCnt="0"/>
      <dgm:spPr/>
    </dgm:pt>
    <dgm:pt modelId="{6D7891D8-5D9A-4D09-BFF9-B1F88116B74A}" type="pres">
      <dgm:prSet presAssocID="{4AF52931-E4CA-4429-AACB-B8747CDB2409}" presName="textRect" presStyleLbl="revTx" presStyleIdx="0" presStyleCnt="4" custScaleX="59147" custScaleY="100000" custLinFactX="300000" custLinFactNeighborX="350577" custLinFactNeighborY="-13612">
        <dgm:presLayoutVars>
          <dgm:chMax val="1"/>
          <dgm:chPref val="1"/>
        </dgm:presLayoutVars>
      </dgm:prSet>
      <dgm:spPr/>
    </dgm:pt>
    <dgm:pt modelId="{FAAFDD63-7542-4E36-B974-535AE89C1065}" type="pres">
      <dgm:prSet presAssocID="{D86AF01C-9CBC-41F8-9354-48CD82BDFDC9}" presName="sibTrans" presStyleCnt="0"/>
      <dgm:spPr/>
    </dgm:pt>
    <dgm:pt modelId="{0C52D2C1-FEF2-48D4-8827-6AA198689B5C}" type="pres">
      <dgm:prSet presAssocID="{BFF9359E-E9B1-4B73-BACC-2C7988765B16}" presName="compNode" presStyleCnt="0"/>
      <dgm:spPr/>
    </dgm:pt>
    <dgm:pt modelId="{1052DEC5-FE1D-4EF5-A9C2-36ED73CB24F5}" type="pres">
      <dgm:prSet presAssocID="{BFF9359E-E9B1-4B73-BACC-2C7988765B16}" presName="iconBgRect" presStyleLbl="bgShp" presStyleIdx="1" presStyleCnt="4" custScaleX="198750" custScaleY="209014" custLinFactX="-31804" custLinFactNeighborX="-100000" custLinFactNeighborY="-12198"/>
      <dgm:spPr/>
    </dgm:pt>
    <dgm:pt modelId="{41F00BA0-3486-4E9C-A07D-04F8064EED46}" type="pres">
      <dgm:prSet presAssocID="{BFF9359E-E9B1-4B73-BACC-2C7988765B16}" presName="iconRect" presStyleLbl="node1" presStyleIdx="1" presStyleCnt="4" custScaleX="213774" custScaleY="209479" custLinFactX="-100000" custLinFactNeighborX="-123984" custLinFactNeighborY="-1657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5000" b="-25000"/>
          </a:stretch>
        </a:blipFill>
        <a:ln>
          <a:noFill/>
        </a:ln>
      </dgm:spPr>
    </dgm:pt>
    <dgm:pt modelId="{523C830A-A204-49D9-97A5-C2C4B3E46C28}" type="pres">
      <dgm:prSet presAssocID="{BFF9359E-E9B1-4B73-BACC-2C7988765B16}" presName="spaceRect" presStyleCnt="0"/>
      <dgm:spPr/>
    </dgm:pt>
    <dgm:pt modelId="{B788A5F7-84B0-4D4B-87A6-0ABBD6D8341D}" type="pres">
      <dgm:prSet presAssocID="{BFF9359E-E9B1-4B73-BACC-2C7988765B16}" presName="textRect" presStyleLbl="revTx" presStyleIdx="1" presStyleCnt="4" custLinFactNeighborX="-79406" custLinFactNeighborY="41336">
        <dgm:presLayoutVars>
          <dgm:chMax val="1"/>
          <dgm:chPref val="1"/>
        </dgm:presLayoutVars>
      </dgm:prSet>
      <dgm:spPr/>
    </dgm:pt>
    <dgm:pt modelId="{C0966877-B21A-4B99-9B4E-3DCAE40015A1}" type="pres">
      <dgm:prSet presAssocID="{1CEF1965-C516-4C44-BAE3-2FA3F5116930}" presName="sibTrans" presStyleCnt="0"/>
      <dgm:spPr/>
    </dgm:pt>
    <dgm:pt modelId="{59995DFA-D9DD-46C0-8A24-D4269EDE8E2E}" type="pres">
      <dgm:prSet presAssocID="{DAFE638F-36D6-4911-9B36-0CC5BF3BD407}" presName="compNode" presStyleCnt="0"/>
      <dgm:spPr/>
    </dgm:pt>
    <dgm:pt modelId="{8B10FC08-B56B-4B36-9D0E-AC11E515115D}" type="pres">
      <dgm:prSet presAssocID="{DAFE638F-36D6-4911-9B36-0CC5BF3BD407}" presName="iconBgRect" presStyleLbl="bgShp" presStyleIdx="2" presStyleCnt="4" custScaleX="111925" custLinFactX="-33408" custLinFactNeighborX="-100000" custLinFactNeighborY="809"/>
      <dgm:spPr/>
    </dgm:pt>
    <dgm:pt modelId="{9FA38F23-1ADC-496C-BDCF-FDBD8843C6A9}" type="pres">
      <dgm:prSet presAssocID="{DAFE638F-36D6-4911-9B36-0CC5BF3BD407}" presName="iconRect" presStyleLbl="node1" presStyleIdx="2" presStyleCnt="4" custLinFactX="-100000" custLinFactNeighborX="-136737" custLinFactNeighborY="-797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nt"/>
        </a:ext>
      </dgm:extLst>
    </dgm:pt>
    <dgm:pt modelId="{A8064984-D3AC-45FB-B979-2A9C45CB6DEF}" type="pres">
      <dgm:prSet presAssocID="{DAFE638F-36D6-4911-9B36-0CC5BF3BD407}" presName="spaceRect" presStyleCnt="0"/>
      <dgm:spPr/>
    </dgm:pt>
    <dgm:pt modelId="{E16E3865-D6E1-4001-B577-01DF1249257E}" type="pres">
      <dgm:prSet presAssocID="{DAFE638F-36D6-4911-9B36-0CC5BF3BD407}" presName="textRect" presStyleLbl="revTx" presStyleIdx="2" presStyleCnt="4" custScaleX="133414" custLinFactNeighborX="-70217" custLinFactNeighborY="58981">
        <dgm:presLayoutVars>
          <dgm:chMax val="1"/>
          <dgm:chPref val="1"/>
        </dgm:presLayoutVars>
      </dgm:prSet>
      <dgm:spPr/>
    </dgm:pt>
    <dgm:pt modelId="{1F706DD2-B0AF-4471-B6FE-75B27E260E4D}" type="pres">
      <dgm:prSet presAssocID="{32B668B4-62EB-4519-847C-4AFE43EAF6C3}" presName="sibTrans" presStyleCnt="0"/>
      <dgm:spPr/>
    </dgm:pt>
    <dgm:pt modelId="{B2496A8B-D9F5-46CD-BE0C-14C553FC247E}" type="pres">
      <dgm:prSet presAssocID="{1A349CDE-914B-422F-B21F-CB4651DE4BE0}" presName="compNode" presStyleCnt="0"/>
      <dgm:spPr/>
    </dgm:pt>
    <dgm:pt modelId="{6273516F-B53D-474A-9DBD-20B5A058C429}" type="pres">
      <dgm:prSet presAssocID="{1A349CDE-914B-422F-B21F-CB4651DE4BE0}" presName="iconBgRect" presStyleLbl="bgShp" presStyleIdx="3" presStyleCnt="4" custScaleX="191044" custScaleY="205004" custLinFactX="-148675" custLinFactNeighborX="-200000" custLinFactNeighborY="-10383"/>
      <dgm:spPr>
        <a:solidFill>
          <a:schemeClr val="accent4">
            <a:lumMod val="60000"/>
            <a:lumOff val="40000"/>
          </a:schemeClr>
        </a:solidFill>
      </dgm:spPr>
    </dgm:pt>
    <dgm:pt modelId="{252CDFBA-0A07-47D0-BDCF-483E639B9EAD}" type="pres">
      <dgm:prSet presAssocID="{1A349CDE-914B-422F-B21F-CB4651DE4BE0}" presName="iconRect" presStyleLbl="node1" presStyleIdx="3" presStyleCnt="4" custScaleX="129354" custLinFactX="25422" custLinFactY="100000" custLinFactNeighborX="100000" custLinFactNeighborY="132371"/>
      <dgm:spPr>
        <a:ln>
          <a:noFill/>
        </a:ln>
      </dgm:spPr>
    </dgm:pt>
    <dgm:pt modelId="{973E52AD-228C-4ADD-A340-B71625ECFAA2}" type="pres">
      <dgm:prSet presAssocID="{1A349CDE-914B-422F-B21F-CB4651DE4BE0}" presName="spaceRect" presStyleCnt="0"/>
      <dgm:spPr/>
    </dgm:pt>
    <dgm:pt modelId="{589178B6-1AC1-4580-944E-EB86F324A45E}" type="pres">
      <dgm:prSet presAssocID="{1A349CDE-914B-422F-B21F-CB4651DE4BE0}" presName="textRect" presStyleLbl="revTx" presStyleIdx="3" presStyleCnt="4" custLinFactNeighborX="1973" custLinFactNeighborY="-37414">
        <dgm:presLayoutVars>
          <dgm:chMax val="1"/>
          <dgm:chPref val="1"/>
        </dgm:presLayoutVars>
      </dgm:prSet>
      <dgm:spPr/>
    </dgm:pt>
  </dgm:ptLst>
  <dgm:cxnLst>
    <dgm:cxn modelId="{DDEF9F19-D176-4151-B083-795749F544D4}" srcId="{C7720856-93F0-4CC7-B7FD-2466914A11D4}" destId="{1A349CDE-914B-422F-B21F-CB4651DE4BE0}" srcOrd="3" destOrd="0" parTransId="{366CA7C8-D354-40D6-ACDC-1CCB5FAC089F}" sibTransId="{97024A0F-CF7B-42CF-AA65-6B8458CCCCDA}"/>
    <dgm:cxn modelId="{04E2B95D-AB53-4EA2-9036-3A65E1A4A013}" type="presOf" srcId="{4AF52931-E4CA-4429-AACB-B8747CDB2409}" destId="{6D7891D8-5D9A-4D09-BFF9-B1F88116B74A}" srcOrd="0" destOrd="0" presId="urn:microsoft.com/office/officeart/2018/5/layout/IconCircleLabelList"/>
    <dgm:cxn modelId="{516EC545-1971-48B3-978C-4756FCDCCFD9}" srcId="{C7720856-93F0-4CC7-B7FD-2466914A11D4}" destId="{BFF9359E-E9B1-4B73-BACC-2C7988765B16}" srcOrd="1" destOrd="0" parTransId="{6E0A40FA-1B79-4089-8B9A-3BA22865FE4E}" sibTransId="{1CEF1965-C516-4C44-BAE3-2FA3F5116930}"/>
    <dgm:cxn modelId="{5F48034F-3E3A-4CCA-A583-326DBCCDA340}" type="presOf" srcId="{C7720856-93F0-4CC7-B7FD-2466914A11D4}" destId="{C1B982B3-314E-4996-8930-866FC2AC62B4}" srcOrd="0" destOrd="0" presId="urn:microsoft.com/office/officeart/2018/5/layout/IconCircleLabelList"/>
    <dgm:cxn modelId="{B7F81F54-AC41-4FDF-AF35-F451A9C2301C}" type="presOf" srcId="{DAFE638F-36D6-4911-9B36-0CC5BF3BD407}" destId="{E16E3865-D6E1-4001-B577-01DF1249257E}" srcOrd="0" destOrd="0" presId="urn:microsoft.com/office/officeart/2018/5/layout/IconCircleLabelList"/>
    <dgm:cxn modelId="{F82329C8-C3B2-4E9B-9033-528488D72705}" srcId="{C7720856-93F0-4CC7-B7FD-2466914A11D4}" destId="{4AF52931-E4CA-4429-AACB-B8747CDB2409}" srcOrd="0" destOrd="0" parTransId="{67B2FC97-2FAE-4EFE-9DEE-E4216C657F35}" sibTransId="{D86AF01C-9CBC-41F8-9354-48CD82BDFDC9}"/>
    <dgm:cxn modelId="{38549DC9-EC73-4D2E-828B-94CD83663F41}" srcId="{C7720856-93F0-4CC7-B7FD-2466914A11D4}" destId="{DAFE638F-36D6-4911-9B36-0CC5BF3BD407}" srcOrd="2" destOrd="0" parTransId="{3A1006B0-FE9A-4A00-BAA1-C4B4B84B17E3}" sibTransId="{32B668B4-62EB-4519-847C-4AFE43EAF6C3}"/>
    <dgm:cxn modelId="{EE1D3DD5-3F4F-4D05-9950-DE62E2090788}" type="presOf" srcId="{1A349CDE-914B-422F-B21F-CB4651DE4BE0}" destId="{589178B6-1AC1-4580-944E-EB86F324A45E}" srcOrd="0" destOrd="0" presId="urn:microsoft.com/office/officeart/2018/5/layout/IconCircleLabelList"/>
    <dgm:cxn modelId="{267E6CF4-8A22-4463-A209-73F660441EF1}" type="presOf" srcId="{BFF9359E-E9B1-4B73-BACC-2C7988765B16}" destId="{B788A5F7-84B0-4D4B-87A6-0ABBD6D8341D}" srcOrd="0" destOrd="0" presId="urn:microsoft.com/office/officeart/2018/5/layout/IconCircleLabelList"/>
    <dgm:cxn modelId="{24436F7F-3C6F-43BD-91FC-F2894DF106C5}" type="presParOf" srcId="{C1B982B3-314E-4996-8930-866FC2AC62B4}" destId="{E99CFFD1-1614-45AC-A844-1F455B3AB24D}" srcOrd="0" destOrd="0" presId="urn:microsoft.com/office/officeart/2018/5/layout/IconCircleLabelList"/>
    <dgm:cxn modelId="{8F99D154-23D9-4F16-806E-D020AD02C493}" type="presParOf" srcId="{E99CFFD1-1614-45AC-A844-1F455B3AB24D}" destId="{D4EBEE41-A673-4DA2-B6C8-3A0FF0C68E56}" srcOrd="0" destOrd="0" presId="urn:microsoft.com/office/officeart/2018/5/layout/IconCircleLabelList"/>
    <dgm:cxn modelId="{2715AC63-D1EE-48BF-A437-A6FDB4E46638}" type="presParOf" srcId="{E99CFFD1-1614-45AC-A844-1F455B3AB24D}" destId="{1BB905C4-8B71-4CF8-A9CC-067DC7D6884D}" srcOrd="1" destOrd="0" presId="urn:microsoft.com/office/officeart/2018/5/layout/IconCircleLabelList"/>
    <dgm:cxn modelId="{5C235DFD-3933-4815-AE2B-E705A49ECDBB}" type="presParOf" srcId="{E99CFFD1-1614-45AC-A844-1F455B3AB24D}" destId="{5C77AD25-942D-459F-BF2C-9B5F0A2FB4A5}" srcOrd="2" destOrd="0" presId="urn:microsoft.com/office/officeart/2018/5/layout/IconCircleLabelList"/>
    <dgm:cxn modelId="{6132E93E-8646-4E7A-95EF-7EB472E391E2}" type="presParOf" srcId="{E99CFFD1-1614-45AC-A844-1F455B3AB24D}" destId="{6D7891D8-5D9A-4D09-BFF9-B1F88116B74A}" srcOrd="3" destOrd="0" presId="urn:microsoft.com/office/officeart/2018/5/layout/IconCircleLabelList"/>
    <dgm:cxn modelId="{9B9725BD-2D12-4F9C-9ACB-6CF4D40912D3}" type="presParOf" srcId="{C1B982B3-314E-4996-8930-866FC2AC62B4}" destId="{FAAFDD63-7542-4E36-B974-535AE89C1065}" srcOrd="1" destOrd="0" presId="urn:microsoft.com/office/officeart/2018/5/layout/IconCircleLabelList"/>
    <dgm:cxn modelId="{DEFFEFBE-6AFC-43F6-92B4-21B0566C7218}" type="presParOf" srcId="{C1B982B3-314E-4996-8930-866FC2AC62B4}" destId="{0C52D2C1-FEF2-48D4-8827-6AA198689B5C}" srcOrd="2" destOrd="0" presId="urn:microsoft.com/office/officeart/2018/5/layout/IconCircleLabelList"/>
    <dgm:cxn modelId="{F64140C3-339A-47FA-A392-48C51BB5E937}" type="presParOf" srcId="{0C52D2C1-FEF2-48D4-8827-6AA198689B5C}" destId="{1052DEC5-FE1D-4EF5-A9C2-36ED73CB24F5}" srcOrd="0" destOrd="0" presId="urn:microsoft.com/office/officeart/2018/5/layout/IconCircleLabelList"/>
    <dgm:cxn modelId="{B828C846-FD45-4510-BC26-44122358E591}" type="presParOf" srcId="{0C52D2C1-FEF2-48D4-8827-6AA198689B5C}" destId="{41F00BA0-3486-4E9C-A07D-04F8064EED46}" srcOrd="1" destOrd="0" presId="urn:microsoft.com/office/officeart/2018/5/layout/IconCircleLabelList"/>
    <dgm:cxn modelId="{B55B5D33-1853-4216-8EDD-9AC4D087F64B}" type="presParOf" srcId="{0C52D2C1-FEF2-48D4-8827-6AA198689B5C}" destId="{523C830A-A204-49D9-97A5-C2C4B3E46C28}" srcOrd="2" destOrd="0" presId="urn:microsoft.com/office/officeart/2018/5/layout/IconCircleLabelList"/>
    <dgm:cxn modelId="{E5D00047-CB65-4E00-A25F-4A6D0A70F975}" type="presParOf" srcId="{0C52D2C1-FEF2-48D4-8827-6AA198689B5C}" destId="{B788A5F7-84B0-4D4B-87A6-0ABBD6D8341D}" srcOrd="3" destOrd="0" presId="urn:microsoft.com/office/officeart/2018/5/layout/IconCircleLabelList"/>
    <dgm:cxn modelId="{0E476F0A-5EE5-437B-8BA1-BE7F269BFDEC}" type="presParOf" srcId="{C1B982B3-314E-4996-8930-866FC2AC62B4}" destId="{C0966877-B21A-4B99-9B4E-3DCAE40015A1}" srcOrd="3" destOrd="0" presId="urn:microsoft.com/office/officeart/2018/5/layout/IconCircleLabelList"/>
    <dgm:cxn modelId="{61B96E47-21B4-48BC-B59D-8D1E98D394DF}" type="presParOf" srcId="{C1B982B3-314E-4996-8930-866FC2AC62B4}" destId="{59995DFA-D9DD-46C0-8A24-D4269EDE8E2E}" srcOrd="4" destOrd="0" presId="urn:microsoft.com/office/officeart/2018/5/layout/IconCircleLabelList"/>
    <dgm:cxn modelId="{7B4937B2-41D3-4FF9-A52E-82426121296F}" type="presParOf" srcId="{59995DFA-D9DD-46C0-8A24-D4269EDE8E2E}" destId="{8B10FC08-B56B-4B36-9D0E-AC11E515115D}" srcOrd="0" destOrd="0" presId="urn:microsoft.com/office/officeart/2018/5/layout/IconCircleLabelList"/>
    <dgm:cxn modelId="{6B1AD224-6FE5-4E3B-AC7D-AD8126416BC0}" type="presParOf" srcId="{59995DFA-D9DD-46C0-8A24-D4269EDE8E2E}" destId="{9FA38F23-1ADC-496C-BDCF-FDBD8843C6A9}" srcOrd="1" destOrd="0" presId="urn:microsoft.com/office/officeart/2018/5/layout/IconCircleLabelList"/>
    <dgm:cxn modelId="{6DF58CAE-34D2-4F43-915F-C5126838D97F}" type="presParOf" srcId="{59995DFA-D9DD-46C0-8A24-D4269EDE8E2E}" destId="{A8064984-D3AC-45FB-B979-2A9C45CB6DEF}" srcOrd="2" destOrd="0" presId="urn:microsoft.com/office/officeart/2018/5/layout/IconCircleLabelList"/>
    <dgm:cxn modelId="{DA41E140-E591-44E5-8FDF-BC9ADAC325B0}" type="presParOf" srcId="{59995DFA-D9DD-46C0-8A24-D4269EDE8E2E}" destId="{E16E3865-D6E1-4001-B577-01DF1249257E}" srcOrd="3" destOrd="0" presId="urn:microsoft.com/office/officeart/2018/5/layout/IconCircleLabelList"/>
    <dgm:cxn modelId="{04B26122-ADFE-4212-83CB-F3D7C03181B6}" type="presParOf" srcId="{C1B982B3-314E-4996-8930-866FC2AC62B4}" destId="{1F706DD2-B0AF-4471-B6FE-75B27E260E4D}" srcOrd="5" destOrd="0" presId="urn:microsoft.com/office/officeart/2018/5/layout/IconCircleLabelList"/>
    <dgm:cxn modelId="{F363865F-A227-4784-85DB-546DD18EA24E}" type="presParOf" srcId="{C1B982B3-314E-4996-8930-866FC2AC62B4}" destId="{B2496A8B-D9F5-46CD-BE0C-14C553FC247E}" srcOrd="6" destOrd="0" presId="urn:microsoft.com/office/officeart/2018/5/layout/IconCircleLabelList"/>
    <dgm:cxn modelId="{DE410051-3C96-4198-8B2F-4D716A2356E3}" type="presParOf" srcId="{B2496A8B-D9F5-46CD-BE0C-14C553FC247E}" destId="{6273516F-B53D-474A-9DBD-20B5A058C429}" srcOrd="0" destOrd="0" presId="urn:microsoft.com/office/officeart/2018/5/layout/IconCircleLabelList"/>
    <dgm:cxn modelId="{44910C88-B17A-4329-AE4F-0A189D7381D6}" type="presParOf" srcId="{B2496A8B-D9F5-46CD-BE0C-14C553FC247E}" destId="{252CDFBA-0A07-47D0-BDCF-483E639B9EAD}" srcOrd="1" destOrd="0" presId="urn:microsoft.com/office/officeart/2018/5/layout/IconCircleLabelList"/>
    <dgm:cxn modelId="{DBB36A1C-D2E3-443A-996E-BB9C2A69C7E8}" type="presParOf" srcId="{B2496A8B-D9F5-46CD-BE0C-14C553FC247E}" destId="{973E52AD-228C-4ADD-A340-B71625ECFAA2}" srcOrd="2" destOrd="0" presId="urn:microsoft.com/office/officeart/2018/5/layout/IconCircleLabelList"/>
    <dgm:cxn modelId="{1C31D731-A64B-4C2D-A5F1-B93F13DFC629}" type="presParOf" srcId="{B2496A8B-D9F5-46CD-BE0C-14C553FC247E}" destId="{589178B6-1AC1-4580-944E-EB86F324A45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01600-40DA-4B1A-BF90-47263ADCC75E}">
      <dsp:nvSpPr>
        <dsp:cNvPr id="0" name=""/>
        <dsp:cNvSpPr/>
      </dsp:nvSpPr>
      <dsp:spPr>
        <a:xfrm>
          <a:off x="0" y="4050238"/>
          <a:ext cx="6172199" cy="9318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endParaRPr lang="en-US" sz="3100" kern="1200" dirty="0"/>
        </a:p>
      </dsp:txBody>
      <dsp:txXfrm>
        <a:off x="0" y="4050238"/>
        <a:ext cx="1851660" cy="931857"/>
      </dsp:txXfrm>
    </dsp:sp>
    <dsp:sp modelId="{99A95E06-84B0-49FF-8E5A-CADFE3F219AB}">
      <dsp:nvSpPr>
        <dsp:cNvPr id="0" name=""/>
        <dsp:cNvSpPr/>
      </dsp:nvSpPr>
      <dsp:spPr>
        <a:xfrm>
          <a:off x="0" y="2963071"/>
          <a:ext cx="6172199" cy="9318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endParaRPr lang="en-US" sz="3100" kern="1200" dirty="0"/>
        </a:p>
      </dsp:txBody>
      <dsp:txXfrm>
        <a:off x="0" y="2963071"/>
        <a:ext cx="1851660" cy="931857"/>
      </dsp:txXfrm>
    </dsp:sp>
    <dsp:sp modelId="{28828B48-E7D8-49F7-B592-9A2F8487C044}">
      <dsp:nvSpPr>
        <dsp:cNvPr id="0" name=""/>
        <dsp:cNvSpPr/>
      </dsp:nvSpPr>
      <dsp:spPr>
        <a:xfrm>
          <a:off x="0" y="1875904"/>
          <a:ext cx="6172199" cy="9318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l" defTabSz="466725">
            <a:lnSpc>
              <a:spcPct val="90000"/>
            </a:lnSpc>
            <a:spcBef>
              <a:spcPct val="0"/>
            </a:spcBef>
            <a:spcAft>
              <a:spcPct val="35000"/>
            </a:spcAft>
            <a:buNone/>
          </a:pPr>
          <a:r>
            <a:rPr lang="en-US" sz="1050" kern="1200" dirty="0"/>
            <a:t>Services that provide patients who are suffering from a serious or life-threatening illness with the best possible quality of life</a:t>
          </a:r>
          <a:r>
            <a:rPr lang="en-US" sz="1000" kern="1200" dirty="0"/>
            <a:t>.</a:t>
          </a:r>
        </a:p>
      </dsp:txBody>
      <dsp:txXfrm>
        <a:off x="0" y="1875904"/>
        <a:ext cx="1851660" cy="931857"/>
      </dsp:txXfrm>
    </dsp:sp>
    <dsp:sp modelId="{AB3F0067-A2D8-47F4-8D03-EC6D42060532}">
      <dsp:nvSpPr>
        <dsp:cNvPr id="0" name=""/>
        <dsp:cNvSpPr/>
      </dsp:nvSpPr>
      <dsp:spPr>
        <a:xfrm>
          <a:off x="3323551" y="1953558"/>
          <a:ext cx="2010447" cy="7765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Supportive Care Services </a:t>
          </a:r>
        </a:p>
      </dsp:txBody>
      <dsp:txXfrm>
        <a:off x="3346295" y="1976302"/>
        <a:ext cx="1964959" cy="731059"/>
      </dsp:txXfrm>
    </dsp:sp>
    <dsp:sp modelId="{F90E9695-D014-4285-B9DE-BC553C1CAFE0}">
      <dsp:nvSpPr>
        <dsp:cNvPr id="0" name=""/>
        <dsp:cNvSpPr/>
      </dsp:nvSpPr>
      <dsp:spPr>
        <a:xfrm>
          <a:off x="3193073" y="2730106"/>
          <a:ext cx="1135701" cy="310619"/>
        </a:xfrm>
        <a:custGeom>
          <a:avLst/>
          <a:gdLst/>
          <a:ahLst/>
          <a:cxnLst/>
          <a:rect l="0" t="0" r="0" b="0"/>
          <a:pathLst>
            <a:path>
              <a:moveTo>
                <a:pt x="1135701" y="0"/>
              </a:moveTo>
              <a:lnTo>
                <a:pt x="1135701" y="155309"/>
              </a:lnTo>
              <a:lnTo>
                <a:pt x="0" y="155309"/>
              </a:lnTo>
              <a:lnTo>
                <a:pt x="0" y="3106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9EA618-AEFA-4302-A969-A89CFC68DD56}">
      <dsp:nvSpPr>
        <dsp:cNvPr id="0" name=""/>
        <dsp:cNvSpPr/>
      </dsp:nvSpPr>
      <dsp:spPr>
        <a:xfrm>
          <a:off x="2610662" y="3040726"/>
          <a:ext cx="1164821" cy="7765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Palliative Medicine</a:t>
          </a:r>
        </a:p>
      </dsp:txBody>
      <dsp:txXfrm>
        <a:off x="2633406" y="3063470"/>
        <a:ext cx="1119333" cy="731059"/>
      </dsp:txXfrm>
    </dsp:sp>
    <dsp:sp modelId="{6B5F99CB-88FE-4FBD-AA8D-F671113FB91C}">
      <dsp:nvSpPr>
        <dsp:cNvPr id="0" name=""/>
        <dsp:cNvSpPr/>
      </dsp:nvSpPr>
      <dsp:spPr>
        <a:xfrm>
          <a:off x="2435939" y="3817273"/>
          <a:ext cx="757134" cy="310619"/>
        </a:xfrm>
        <a:custGeom>
          <a:avLst/>
          <a:gdLst/>
          <a:ahLst/>
          <a:cxnLst/>
          <a:rect l="0" t="0" r="0" b="0"/>
          <a:pathLst>
            <a:path>
              <a:moveTo>
                <a:pt x="757134" y="0"/>
              </a:moveTo>
              <a:lnTo>
                <a:pt x="757134" y="155309"/>
              </a:lnTo>
              <a:lnTo>
                <a:pt x="0" y="155309"/>
              </a:lnTo>
              <a:lnTo>
                <a:pt x="0" y="3106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860B1B-820B-4CAC-992D-2023AB0A439D}">
      <dsp:nvSpPr>
        <dsp:cNvPr id="0" name=""/>
        <dsp:cNvSpPr/>
      </dsp:nvSpPr>
      <dsp:spPr>
        <a:xfrm>
          <a:off x="1853528" y="4127893"/>
          <a:ext cx="1164821" cy="7765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Hospice</a:t>
          </a:r>
        </a:p>
      </dsp:txBody>
      <dsp:txXfrm>
        <a:off x="1876272" y="4150637"/>
        <a:ext cx="1119333" cy="731059"/>
      </dsp:txXfrm>
    </dsp:sp>
    <dsp:sp modelId="{04993896-1C19-4C9A-8BB1-B26550B0B7DF}">
      <dsp:nvSpPr>
        <dsp:cNvPr id="0" name=""/>
        <dsp:cNvSpPr/>
      </dsp:nvSpPr>
      <dsp:spPr>
        <a:xfrm>
          <a:off x="3193073" y="3817273"/>
          <a:ext cx="757134" cy="310619"/>
        </a:xfrm>
        <a:custGeom>
          <a:avLst/>
          <a:gdLst/>
          <a:ahLst/>
          <a:cxnLst/>
          <a:rect l="0" t="0" r="0" b="0"/>
          <a:pathLst>
            <a:path>
              <a:moveTo>
                <a:pt x="0" y="0"/>
              </a:moveTo>
              <a:lnTo>
                <a:pt x="0" y="155309"/>
              </a:lnTo>
              <a:lnTo>
                <a:pt x="757134" y="155309"/>
              </a:lnTo>
              <a:lnTo>
                <a:pt x="757134" y="3106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BACFDC-F171-4083-B7B0-B55709BAB27C}">
      <dsp:nvSpPr>
        <dsp:cNvPr id="0" name=""/>
        <dsp:cNvSpPr/>
      </dsp:nvSpPr>
      <dsp:spPr>
        <a:xfrm>
          <a:off x="3367797" y="4127893"/>
          <a:ext cx="1164821" cy="7765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Palliative Cancer Care</a:t>
          </a:r>
        </a:p>
      </dsp:txBody>
      <dsp:txXfrm>
        <a:off x="3390541" y="4150637"/>
        <a:ext cx="1119333" cy="731059"/>
      </dsp:txXfrm>
    </dsp:sp>
    <dsp:sp modelId="{6D5F3655-40DD-4E41-A103-484CC07853C5}">
      <dsp:nvSpPr>
        <dsp:cNvPr id="0" name=""/>
        <dsp:cNvSpPr/>
      </dsp:nvSpPr>
      <dsp:spPr>
        <a:xfrm>
          <a:off x="4328775" y="2730106"/>
          <a:ext cx="1135701" cy="310619"/>
        </a:xfrm>
        <a:custGeom>
          <a:avLst/>
          <a:gdLst/>
          <a:ahLst/>
          <a:cxnLst/>
          <a:rect l="0" t="0" r="0" b="0"/>
          <a:pathLst>
            <a:path>
              <a:moveTo>
                <a:pt x="0" y="0"/>
              </a:moveTo>
              <a:lnTo>
                <a:pt x="0" y="155309"/>
              </a:lnTo>
              <a:lnTo>
                <a:pt x="1135701" y="155309"/>
              </a:lnTo>
              <a:lnTo>
                <a:pt x="1135701" y="3106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674DE8-66F4-4C43-BCD0-C46EFD88B211}">
      <dsp:nvSpPr>
        <dsp:cNvPr id="0" name=""/>
        <dsp:cNvSpPr/>
      </dsp:nvSpPr>
      <dsp:spPr>
        <a:xfrm>
          <a:off x="4882065" y="3040726"/>
          <a:ext cx="1164821" cy="7765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Integrative Medicine</a:t>
          </a:r>
        </a:p>
      </dsp:txBody>
      <dsp:txXfrm>
        <a:off x="4904809" y="3063470"/>
        <a:ext cx="1119333" cy="731059"/>
      </dsp:txXfrm>
    </dsp:sp>
    <dsp:sp modelId="{89B0241B-C23E-4A21-BD23-0647E2BA4BDD}">
      <dsp:nvSpPr>
        <dsp:cNvPr id="0" name=""/>
        <dsp:cNvSpPr/>
      </dsp:nvSpPr>
      <dsp:spPr>
        <a:xfrm>
          <a:off x="5418756" y="3817273"/>
          <a:ext cx="91440" cy="310619"/>
        </a:xfrm>
        <a:custGeom>
          <a:avLst/>
          <a:gdLst/>
          <a:ahLst/>
          <a:cxnLst/>
          <a:rect l="0" t="0" r="0" b="0"/>
          <a:pathLst>
            <a:path>
              <a:moveTo>
                <a:pt x="45720" y="0"/>
              </a:moveTo>
              <a:lnTo>
                <a:pt x="45720" y="3106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856928-E35F-4F94-9E58-DF1005EDB996}">
      <dsp:nvSpPr>
        <dsp:cNvPr id="0" name=""/>
        <dsp:cNvSpPr/>
      </dsp:nvSpPr>
      <dsp:spPr>
        <a:xfrm>
          <a:off x="4882065" y="4127893"/>
          <a:ext cx="1164821" cy="7765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Integrative Oncology</a:t>
          </a:r>
        </a:p>
      </dsp:txBody>
      <dsp:txXfrm>
        <a:off x="4904809" y="4150637"/>
        <a:ext cx="1119333" cy="7310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9C38E-539A-45A9-BACA-3513D8014B4F}">
      <dsp:nvSpPr>
        <dsp:cNvPr id="0" name=""/>
        <dsp:cNvSpPr/>
      </dsp:nvSpPr>
      <dsp:spPr>
        <a:xfrm>
          <a:off x="76071" y="14508"/>
          <a:ext cx="5914048" cy="5304983"/>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t>Integrative </a:t>
          </a:r>
        </a:p>
        <a:p>
          <a:pPr marL="0" lvl="0" indent="0" algn="ctr" defTabSz="1422400">
            <a:lnSpc>
              <a:spcPct val="90000"/>
            </a:lnSpc>
            <a:spcBef>
              <a:spcPct val="0"/>
            </a:spcBef>
            <a:spcAft>
              <a:spcPct val="35000"/>
            </a:spcAft>
            <a:buNone/>
          </a:pPr>
          <a:r>
            <a:rPr lang="en-US" sz="3200" kern="1200" dirty="0"/>
            <a:t>Health</a:t>
          </a:r>
        </a:p>
      </dsp:txBody>
      <dsp:txXfrm>
        <a:off x="901906" y="640080"/>
        <a:ext cx="3409901" cy="4053840"/>
      </dsp:txXfrm>
    </dsp:sp>
    <dsp:sp modelId="{33BC2297-D509-4149-9F73-F9B30A135B31}">
      <dsp:nvSpPr>
        <dsp:cNvPr id="0" name=""/>
        <dsp:cNvSpPr/>
      </dsp:nvSpPr>
      <dsp:spPr>
        <a:xfrm>
          <a:off x="3810013" y="29016"/>
          <a:ext cx="6099245" cy="5304983"/>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t>Palliative </a:t>
          </a:r>
        </a:p>
        <a:p>
          <a:pPr marL="0" lvl="0" indent="0" algn="ctr" defTabSz="1422400">
            <a:lnSpc>
              <a:spcPct val="90000"/>
            </a:lnSpc>
            <a:spcBef>
              <a:spcPct val="0"/>
            </a:spcBef>
            <a:spcAft>
              <a:spcPct val="35000"/>
            </a:spcAft>
            <a:buNone/>
          </a:pPr>
          <a:r>
            <a:rPr lang="en-US" sz="3200" kern="1200" dirty="0"/>
            <a:t>Care</a:t>
          </a:r>
        </a:p>
      </dsp:txBody>
      <dsp:txXfrm>
        <a:off x="5540880" y="654588"/>
        <a:ext cx="3516681" cy="4053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2F49E-8D81-4E30-9A26-D2B70D86F5F1}">
      <dsp:nvSpPr>
        <dsp:cNvPr id="0" name=""/>
        <dsp:cNvSpPr/>
      </dsp:nvSpPr>
      <dsp:spPr>
        <a:xfrm>
          <a:off x="45810" y="0"/>
          <a:ext cx="3463529" cy="182206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i="1" kern="1200" dirty="0"/>
            <a:t>To improve general well-being</a:t>
          </a:r>
          <a:endParaRPr lang="en-US" sz="2600" kern="1200" dirty="0"/>
        </a:p>
      </dsp:txBody>
      <dsp:txXfrm>
        <a:off x="45810" y="0"/>
        <a:ext cx="3463529" cy="1822063"/>
      </dsp:txXfrm>
    </dsp:sp>
    <dsp:sp modelId="{4EAF6C95-9F69-442F-9B7C-44C456650DEB}">
      <dsp:nvSpPr>
        <dsp:cNvPr id="0" name=""/>
        <dsp:cNvSpPr/>
      </dsp:nvSpPr>
      <dsp:spPr>
        <a:xfrm>
          <a:off x="3752007" y="0"/>
          <a:ext cx="3036771" cy="182206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i="1" kern="1200" dirty="0"/>
            <a:t>To treat side effects of the cancer or cancer treatments</a:t>
          </a:r>
          <a:endParaRPr lang="en-US" sz="2600" kern="1200" dirty="0"/>
        </a:p>
      </dsp:txBody>
      <dsp:txXfrm>
        <a:off x="3752007" y="0"/>
        <a:ext cx="3036771" cy="1822063"/>
      </dsp:txXfrm>
    </dsp:sp>
    <dsp:sp modelId="{0678DCE2-6261-4739-99EA-DF674593832C}">
      <dsp:nvSpPr>
        <dsp:cNvPr id="0" name=""/>
        <dsp:cNvSpPr/>
      </dsp:nvSpPr>
      <dsp:spPr>
        <a:xfrm>
          <a:off x="1447295" y="2073548"/>
          <a:ext cx="3851537" cy="182206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i="1" kern="1200" dirty="0"/>
            <a:t>Prevent recurrence or spread of cancer</a:t>
          </a:r>
          <a:endParaRPr lang="en-US" sz="2600" kern="1200" dirty="0"/>
        </a:p>
      </dsp:txBody>
      <dsp:txXfrm>
        <a:off x="1447295" y="2073548"/>
        <a:ext cx="3851537" cy="1822063"/>
      </dsp:txXfrm>
    </dsp:sp>
    <dsp:sp modelId="{A86F970D-3CA4-4C85-864A-5591E24DA8C4}">
      <dsp:nvSpPr>
        <dsp:cNvPr id="0" name=""/>
        <dsp:cNvSpPr/>
      </dsp:nvSpPr>
      <dsp:spPr>
        <a:xfrm>
          <a:off x="175100" y="4183655"/>
          <a:ext cx="3036771" cy="182206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Font typeface="+mj-lt"/>
            <a:buNone/>
          </a:pPr>
          <a:r>
            <a:rPr lang="en-US" sz="2600" i="1" kern="1200" dirty="0"/>
            <a:t>Prevent other non-cancer diseases</a:t>
          </a:r>
          <a:endParaRPr lang="en-US" sz="2600" kern="1200" dirty="0"/>
        </a:p>
      </dsp:txBody>
      <dsp:txXfrm>
        <a:off x="175100" y="4183655"/>
        <a:ext cx="3036771" cy="1822063"/>
      </dsp:txXfrm>
    </dsp:sp>
    <dsp:sp modelId="{4D691D0E-32B9-4D6D-8365-753F9B3D65BB}">
      <dsp:nvSpPr>
        <dsp:cNvPr id="0" name=""/>
        <dsp:cNvSpPr/>
      </dsp:nvSpPr>
      <dsp:spPr>
        <a:xfrm>
          <a:off x="3531401" y="4183017"/>
          <a:ext cx="3036771" cy="182206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i="1" kern="1200" dirty="0"/>
            <a:t>Increase the body’s ability to fight cancer</a:t>
          </a:r>
        </a:p>
      </dsp:txBody>
      <dsp:txXfrm>
        <a:off x="3531401" y="4183017"/>
        <a:ext cx="3036771" cy="18220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CF733-C8D4-4D46-B764-7C5A21247201}">
      <dsp:nvSpPr>
        <dsp:cNvPr id="0" name=""/>
        <dsp:cNvSpPr/>
      </dsp:nvSpPr>
      <dsp:spPr>
        <a:xfrm>
          <a:off x="771997" y="326701"/>
          <a:ext cx="3175957" cy="3175957"/>
        </a:xfrm>
        <a:prstGeom prst="pie">
          <a:avLst>
            <a:gd name="adj1" fmla="val 16200000"/>
            <a:gd name="adj2" fmla="val 180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Mind-Body Practices</a:t>
          </a:r>
        </a:p>
      </dsp:txBody>
      <dsp:txXfrm>
        <a:off x="2498735" y="912741"/>
        <a:ext cx="1077557" cy="1058652"/>
      </dsp:txXfrm>
    </dsp:sp>
    <dsp:sp modelId="{6CF8D203-DCFF-44EB-B3C3-851DE0127035}">
      <dsp:nvSpPr>
        <dsp:cNvPr id="0" name=""/>
        <dsp:cNvSpPr/>
      </dsp:nvSpPr>
      <dsp:spPr>
        <a:xfrm>
          <a:off x="776991" y="326707"/>
          <a:ext cx="3175957" cy="3175957"/>
        </a:xfrm>
        <a:prstGeom prst="pie">
          <a:avLst>
            <a:gd name="adj1" fmla="val 1800000"/>
            <a:gd name="adj2" fmla="val 900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Natural Products</a:t>
          </a:r>
        </a:p>
      </dsp:txBody>
      <dsp:txXfrm>
        <a:off x="1646599" y="2330585"/>
        <a:ext cx="1436742" cy="983034"/>
      </dsp:txXfrm>
    </dsp:sp>
    <dsp:sp modelId="{FBF9EA29-CCF1-41F9-A24B-62C33075F66C}">
      <dsp:nvSpPr>
        <dsp:cNvPr id="0" name=""/>
        <dsp:cNvSpPr/>
      </dsp:nvSpPr>
      <dsp:spPr>
        <a:xfrm>
          <a:off x="781183" y="349542"/>
          <a:ext cx="3175957" cy="3175957"/>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Lifestyle Changes</a:t>
          </a:r>
        </a:p>
      </dsp:txBody>
      <dsp:txXfrm>
        <a:off x="1121465" y="973391"/>
        <a:ext cx="1077557" cy="10586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C177D-95A4-4702-9010-9462449DC34F}">
      <dsp:nvSpPr>
        <dsp:cNvPr id="0" name=""/>
        <dsp:cNvSpPr/>
      </dsp:nvSpPr>
      <dsp:spPr>
        <a:xfrm>
          <a:off x="682088" y="368870"/>
          <a:ext cx="3175958" cy="3231378"/>
        </a:xfrm>
        <a:prstGeom prst="pie">
          <a:avLst>
            <a:gd name="adj1" fmla="val 16200000"/>
            <a:gd name="adj2" fmla="val 180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Clinical Expertise</a:t>
          </a:r>
        </a:p>
      </dsp:txBody>
      <dsp:txXfrm>
        <a:off x="2408826" y="965136"/>
        <a:ext cx="1077557" cy="1077126"/>
      </dsp:txXfrm>
    </dsp:sp>
    <dsp:sp modelId="{BB4890BD-DE03-4FA6-BAF1-7E85AE52940C}">
      <dsp:nvSpPr>
        <dsp:cNvPr id="0" name=""/>
        <dsp:cNvSpPr/>
      </dsp:nvSpPr>
      <dsp:spPr>
        <a:xfrm>
          <a:off x="688574" y="363588"/>
          <a:ext cx="3175958" cy="3175958"/>
        </a:xfrm>
        <a:prstGeom prst="pie">
          <a:avLst>
            <a:gd name="adj1" fmla="val 1800000"/>
            <a:gd name="adj2" fmla="val 900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Patient Beliefs, Values, &amp; Preferences</a:t>
          </a:r>
        </a:p>
      </dsp:txBody>
      <dsp:txXfrm>
        <a:off x="1558182" y="2367467"/>
        <a:ext cx="1436743" cy="983034"/>
      </dsp:txXfrm>
    </dsp:sp>
    <dsp:sp modelId="{2190A6DC-AFA3-40CC-AD5C-CE8DF6DDE4B2}">
      <dsp:nvSpPr>
        <dsp:cNvPr id="0" name=""/>
        <dsp:cNvSpPr/>
      </dsp:nvSpPr>
      <dsp:spPr>
        <a:xfrm>
          <a:off x="688574" y="363588"/>
          <a:ext cx="3175958" cy="3175958"/>
        </a:xfrm>
        <a:prstGeom prst="pie">
          <a:avLst>
            <a:gd name="adj1" fmla="val 9000000"/>
            <a:gd name="adj2" fmla="val 1620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Research Evidence</a:t>
          </a:r>
        </a:p>
      </dsp:txBody>
      <dsp:txXfrm>
        <a:off x="1028855" y="987437"/>
        <a:ext cx="1077557" cy="10586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BEE41-A673-4DA2-B6C8-3A0FF0C68E56}">
      <dsp:nvSpPr>
        <dsp:cNvPr id="0" name=""/>
        <dsp:cNvSpPr/>
      </dsp:nvSpPr>
      <dsp:spPr>
        <a:xfrm>
          <a:off x="6381553" y="0"/>
          <a:ext cx="2092856" cy="216297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B905C4-8B71-4CF8-A9CC-067DC7D6884D}">
      <dsp:nvSpPr>
        <dsp:cNvPr id="0" name=""/>
        <dsp:cNvSpPr/>
      </dsp:nvSpPr>
      <dsp:spPr>
        <a:xfrm>
          <a:off x="6702128" y="550125"/>
          <a:ext cx="1468330" cy="124910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7891D8-5D9A-4D09-BFF9-B1F88116B74A}">
      <dsp:nvSpPr>
        <dsp:cNvPr id="0" name=""/>
        <dsp:cNvSpPr/>
      </dsp:nvSpPr>
      <dsp:spPr>
        <a:xfrm>
          <a:off x="7189613" y="2009354"/>
          <a:ext cx="619252" cy="70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cap="none" dirty="0"/>
            <a:t>   Yoga</a:t>
          </a:r>
          <a:endParaRPr lang="en-US" sz="1600" kern="1200" dirty="0"/>
        </a:p>
      </dsp:txBody>
      <dsp:txXfrm>
        <a:off x="7189613" y="2009354"/>
        <a:ext cx="619252" cy="708046"/>
      </dsp:txXfrm>
    </dsp:sp>
    <dsp:sp modelId="{1052DEC5-FE1D-4EF5-A9C2-36ED73CB24F5}">
      <dsp:nvSpPr>
        <dsp:cNvPr id="0" name=""/>
        <dsp:cNvSpPr/>
      </dsp:nvSpPr>
      <dsp:spPr>
        <a:xfrm>
          <a:off x="982475" y="0"/>
          <a:ext cx="2146045" cy="225687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F00BA0-3486-4E9C-A07D-04F8064EED46}">
      <dsp:nvSpPr>
        <dsp:cNvPr id="0" name=""/>
        <dsp:cNvSpPr/>
      </dsp:nvSpPr>
      <dsp:spPr>
        <a:xfrm>
          <a:off x="1428798" y="501425"/>
          <a:ext cx="1324417" cy="129780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5000" b="-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88A5F7-84B0-4D4B-87A6-0ABBD6D8341D}">
      <dsp:nvSpPr>
        <dsp:cNvPr id="0" name=""/>
        <dsp:cNvSpPr/>
      </dsp:nvSpPr>
      <dsp:spPr>
        <a:xfrm>
          <a:off x="1188042" y="2253772"/>
          <a:ext cx="1770117" cy="70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cap="none" dirty="0"/>
            <a:t>Acupuncture</a:t>
          </a:r>
          <a:endParaRPr lang="en-US" sz="1600" kern="1200" dirty="0"/>
        </a:p>
      </dsp:txBody>
      <dsp:txXfrm>
        <a:off x="1188042" y="2253772"/>
        <a:ext cx="1770117" cy="708046"/>
      </dsp:txXfrm>
    </dsp:sp>
    <dsp:sp modelId="{8B10FC08-B56B-4B36-9D0E-AC11E515115D}">
      <dsp:nvSpPr>
        <dsp:cNvPr id="0" name=""/>
        <dsp:cNvSpPr/>
      </dsp:nvSpPr>
      <dsp:spPr>
        <a:xfrm>
          <a:off x="3997496" y="427574"/>
          <a:ext cx="1208534" cy="107977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A38F23-1ADC-496C-BDCF-FDBD8843C6A9}">
      <dsp:nvSpPr>
        <dsp:cNvPr id="0" name=""/>
        <dsp:cNvSpPr/>
      </dsp:nvSpPr>
      <dsp:spPr>
        <a:xfrm>
          <a:off x="4265812" y="599546"/>
          <a:ext cx="619541" cy="6195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6E3865-D6E1-4001-B577-01DF1249257E}">
      <dsp:nvSpPr>
        <dsp:cNvPr id="0" name=""/>
        <dsp:cNvSpPr/>
      </dsp:nvSpPr>
      <dsp:spPr>
        <a:xfrm>
          <a:off x="3618550" y="2252546"/>
          <a:ext cx="2361584" cy="70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cap="none" dirty="0"/>
            <a:t>Meditation/Mindfulness</a:t>
          </a:r>
          <a:endParaRPr lang="en-US" sz="1600" kern="1200" dirty="0"/>
        </a:p>
      </dsp:txBody>
      <dsp:txXfrm>
        <a:off x="3618550" y="2252546"/>
        <a:ext cx="2361584" cy="708046"/>
      </dsp:txXfrm>
    </dsp:sp>
    <dsp:sp modelId="{6273516F-B53D-474A-9DBD-20B5A058C429}">
      <dsp:nvSpPr>
        <dsp:cNvPr id="0" name=""/>
        <dsp:cNvSpPr/>
      </dsp:nvSpPr>
      <dsp:spPr>
        <a:xfrm>
          <a:off x="3767934" y="23275"/>
          <a:ext cx="2062838" cy="2213574"/>
        </a:xfrm>
        <a:prstGeom prst="ellipse">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dsp:style>
    </dsp:sp>
    <dsp:sp modelId="{252CDFBA-0A07-47D0-BDCF-483E639B9EAD}">
      <dsp:nvSpPr>
        <dsp:cNvPr id="0" name=""/>
        <dsp:cNvSpPr/>
      </dsp:nvSpPr>
      <dsp:spPr>
        <a:xfrm>
          <a:off x="8797295" y="2342277"/>
          <a:ext cx="801401" cy="619541"/>
        </a:xfrm>
        <a:prstGeom prst="rect">
          <a:avLst/>
        </a:prstGeom>
        <a:solidFill>
          <a:schemeClr val="bg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9178B6-1AC1-4580-944E-EB86F324A45E}">
      <dsp:nvSpPr>
        <dsp:cNvPr id="0" name=""/>
        <dsp:cNvSpPr/>
      </dsp:nvSpPr>
      <dsp:spPr>
        <a:xfrm>
          <a:off x="7714113" y="1853475"/>
          <a:ext cx="1770117" cy="70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endParaRPr lang="en-US" sz="1600" kern="1200" dirty="0"/>
        </a:p>
      </dsp:txBody>
      <dsp:txXfrm>
        <a:off x="7714113" y="1853475"/>
        <a:ext cx="1770117" cy="7080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963"/>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61963"/>
          </a:xfrm>
          <a:prstGeom prst="rect">
            <a:avLst/>
          </a:prstGeom>
        </p:spPr>
        <p:txBody>
          <a:bodyPr vert="horz" lIns="91440" tIns="45720" rIns="91440" bIns="45720" rtlCol="0"/>
          <a:lstStyle>
            <a:lvl1pPr algn="r">
              <a:defRPr sz="1200"/>
            </a:lvl1pPr>
          </a:lstStyle>
          <a:p>
            <a:fld id="{BA5A207F-0F91-42F2-96D0-049C6003623B}" type="datetimeFigureOut">
              <a:rPr lang="en-US"/>
              <a:t>1/9/2023</a:t>
            </a:fld>
            <a:endParaRPr dirty="0"/>
          </a:p>
        </p:txBody>
      </p:sp>
      <p:sp>
        <p:nvSpPr>
          <p:cNvPr id="4" name="Footer Placeholder 3"/>
          <p:cNvSpPr>
            <a:spLocks noGrp="1"/>
          </p:cNvSpPr>
          <p:nvPr>
            <p:ph type="ftr" sz="quarter" idx="2"/>
          </p:nvPr>
        </p:nvSpPr>
        <p:spPr>
          <a:xfrm>
            <a:off x="0" y="8775684"/>
            <a:ext cx="2971800" cy="461963"/>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775684"/>
            <a:ext cx="2971800" cy="461963"/>
          </a:xfrm>
          <a:prstGeom prst="rect">
            <a:avLst/>
          </a:prstGeom>
        </p:spPr>
        <p:txBody>
          <a:bodyPr vert="horz" lIns="91440" tIns="45720" rIns="91440" bIns="45720" rtlCol="0" anchor="b"/>
          <a:lstStyle>
            <a:lvl1pPr algn="r">
              <a:defRPr sz="1200"/>
            </a:lvl1pPr>
          </a:lstStyle>
          <a:p>
            <a:fld id="{9C567D4A-04CB-4EDF-8FB1-342A02FC8EC5}" type="slidenum">
              <a:rPr/>
              <a:t>‹#›</a:t>
            </a:fld>
            <a:endParaRPr dirty="0"/>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2T15:19:24.9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7624 142,'-241'14,"67"-2,-37 2,-94 2,245-13,1 2,-1 3,1 3,-90 28,115-27,-47 23,10-3,55-27,1 0,0-1,-1-1,0 0,-24 0,-83-5,55 0,24 2,-42-2,79 1,1-1,0 0,0 0,0-1,1 1,-1-1,0-1,1 1,0-1,0 0,0 0,-8-8,6 5,-1 0,0 1,0 0,-15-8,-10 1,-1 2,-64-13,42 11,-23-7,-84-19,143 34,0-1,0-1,0 0,-20-12,32 15,1 2,1-1,-1 1,0 0,0 0,0 1,0 0,0 0,0 1,0 0,-14 1,0 3,-1 0,-24 10,23-7,-41 7,-13-8,-103-4,143-3,23 0,1-1,-1 0,1-1,-24-8,-11-3,47 13,-92-16,81 15,1 2,-1-1,1 1,-1 1,0 0,-15 4,-7 2,-1-2,1-1,-1-1,-35-4,16 2,34-1,-489-1,287-26,156 15,0 4,-72 0,-1011 10,665-3,467 0,0 0,1-2,-22-5,18 3,-37-4,-251 7,158 4,-266-2,408 0,-1-1,1 0,0 0,0 0,-1-1,1 0,0-1,0 0,-9-4,-1-4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2T15:43:54.61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2T15:43:56.64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2T15:43:57.74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2T15:43:59.63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2T15:44:00.97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2T15:44:01.87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2T15:44:03.09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2T15:44:04.17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2T15:44:09.97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2T15:40:44.48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1733 206,'-15'1,"1"1,0 0,-1 1,1 1,-25 10,22-8,0-1,0 0,-24 3,-18-3,30-3,-47 8,62-7,0-1,1-1,-1 0,0-1,1 0,-1-1,0-1,1 0,-1-1,1 0,0-1,-17-7,11 5,0 0,0 2,-1 0,-39-2,-83 8,54 0,-630-2,713 0,0 0,0 0,0 0,0-1,0 0,0 0,1 0,-1-1,0 1,1-1,-7-4,9 5,0-1,0 0,0 0,0 0,1 0,-1 0,1 0,-1 0,1-1,0 1,0-1,0 1,0-1,0 1,0-1,1 1,-1-1,1 0,0 1,0-1,0 0,0-4,0 6,0-1,0 1,0-1,1 1,-1-1,0 1,1-1,-1 1,0 0,1-1,0 1,-1-1,1 1,0 0,0 0,0-1,0 1,1-2,-1 3,-1 0,0 0,0 0,1 0,-1 0,0 0,1 0,-1 0,0 0,0 0,1 0,-1 0,0 0,0 0,1 0,-1 0,0 0,0 0,1 0,-1 0,0 1,0-1,1 0,-1 0,0 0,0 0,1 1,-1-1,0 0,0 0,0 0,1 1,5 17,-2 21,-4-29,1 0,1-1,-1 1,6 16,-6-23,1 0,-1 0,1 0,0 0,-1 0,1 0,0-1,1 1,-1-1,0 0,1 0,-1 1,1-1,0-1,0 1,0 0,0-1,5 2,7 1,1-1,1 0,-1-1,0-1,0-1,1 0,17-4,15 2,1 0,-27 0,-1 1,1 1,-1 1,1 1,43 10,-25 4,-30-12,0 1,0-1,0-1,0 0,21 2,79 7,-54-4,58-1,-70-6,48 9,14 2,-82-10,38 9,-41-6,1-1,26 1,-25-4,-12 0,0 0,1-1,-1-1,19-3,-28 4,-1-1,1 0,-1 1,0-1,1 0,-1 0,0-1,1 1,-1 0,0-1,0 1,0-1,0 0,0 0,-1 0,1 0,0 0,-1 0,0 0,1 0,-1-1,0 1,0-1,0 1,-1 0,2-5,-2 1,0 0,0 0,0 0,-1 0,1 0,-2 0,1 0,-1 1,1-1,-2 0,1 1,0 0,-1-1,-4-5,2 3,1 0,0 0,0 0,1-1,-3-14,3-1,3 18,-1 0,0 0,0 0,-1 0,-3-12,4 16,-1 0,1 0,0 0,-1 1,1-1,-1 0,1 1,-1-1,0 1,0-1,0 1,0 0,0 0,0-1,0 2,0-1,0 0,0 0,-1 1,-2-1,-10-2,2 1,0-1,0 0,1 0,-1-1,1-1,0 0,0-1,-15-9,7 0,-2 1,-24-11,36 20,-1 1,0 0,0 1,0 0,0 1,0 0,-13 0,-216 2,98 2,-391-2,529 0,0 0,1 0,-1 0,1 0,-1 1,1 0,-1-1,1 1,-1 0,1 1,0-1,-1 1,1-1,0 1,-3 3,4-3,0 1,0 0,0 0,0-1,0 1,1 1,-1-1,1 0,0 0,0 0,0 1,0-1,1 1,-1-1,1 0,0 4,-1 37,7 68,-6-109,0-1,1 1,0-1,-1 1,1-1,0 1,0-1,1 1,-1-1,0 0,1 0,-1 0,1 0,0 0,0 0,0 0,0 0,0-1,0 1,0-1,0 1,1-1,-1 0,0 0,1 0,-1 0,1 0,0-1,4 1,8 1,0-1,0 0,0-2,18-1,-5 0,10-1,-18 2,0-1,1 2,-1 1,37 6,-48-4,1 2,0-1,-1 1,0 0,0 1,0 0,-1 0,8 8,26 19,-29-25,0 0,1 0,0-1,1-1,-1 0,1-2,1 1,-1-2,0 0,1 0,22-1,301-2,-139-2,-167 3,-1 1,55 11,-37-6,-28-4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2T15:42:51.20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1,'0'386,"1"-374,1-1,-1 1,2 0,0-1,0 0,9 19,-6-15,-1 0,7 29,16 108,-26-142,1-1,1 1,-1-1,9 15,-7-15,-1 0,0 0,-1 0,0 1,3 10,-4 4,0 0,-3 30,1 21,1-70,1 0,-1-1,1 1,-1 0,1 0,1-1,-1 1,1-1,-1 1,1-1,1 0,-1 0,1-1,-1 1,1-1,0 0,0 1,6 2,11 7,1-1,32 13,-44-20,290 106,-229-87,-32-9,-30-10,0-1,1 0,-1-1,1 0,-1-1,1 1,0-2,0 0,0 0,17-1,-8-5,-1 0,0-1,0-1,0-1,-1-1,28-18,-13 8,41-22,85-33,-119 58,1 3,0 1,1 2,51-5,373-7,-454 22,1 1,-1 1,0 0,0 1,0 0,20 9,60 35,-79-41,1 2,-2 0,15 12,-16-11,0-1,0-1,16 9,-9-7,0-1,0-1,0-1,1 0,0-1,0-1,33 3,-19-4,1 2,41 12,-42-9,0-2,45 5,-35-10,-20-1,0 1,39 7,-23-2,0-2,0-1,51-3,43 3,-70 8,-46-7,1 0,16 0,24-2,-33-2,-1 0,45 9,-30-2,0-1,50 0,79-7,-59-2,30 5,143-4,-263 0,0-1,0 0,0-1,0-1,31-14,84-48,-81 39,335-157,-304 151,104-29,-132 49,1 2,114-9,-26 11,112-3,-251 13,30 1,43 4,-66-3,0 1,-1 0,1 0,-1 1,0 0,0 1,15 9,2 1,40 17,-42-21,-1 1,30 18,-35-18,1-2,0 0,1-2,-1 0,36 7,5 2,164 41,-204-53,127 21,-77-16,-9-3,2-3,81-5,-42-1,1625 2,-1713 1,-1 0,-1 2,19 4,28 4,-14-8,1-2,-1-2,89-15,-79 10,-1 2,83 5,55-3,-167-2,-26 4,0 0,0 0,0 0,1 0,-1-1,0 1,0-1,0 1,0 0,0-1,0 0,0 1,0-1,0 0,0 1,-1-1,1 0,1-1,-2 1,-1 1,1-1,-1 1,1-1,-1 1,1-1,-1 1,1 0,-1-1,0 1,1 0,-1-1,1 1,-1 0,0 0,1-1,-1 1,0 0,1 0,-1 0,0 0,0 0,0 0,-22-2,22 2,-342-3,177 5,-57-15,77 1,89 9,-82 8,108-2,0 2,1 1,0 1,-37 15,63-21,-311 109,264-96,0-2,-1-3,0-1,-71 0,-214-13,322 4,1 0,-1-2,1 0,0 0,-25-11,23 8,-1 1,-1 0,-22-3,-43-4,51 6,-55-4,62 10,-23-1,-86-12,-30-8,-11 1,-51-10,79 4,-104-25,227 47,-1 0,1 1,-39 1,-3-1,31-1,0-2,-36-11,-4-1,45 11,-7-1,-1 2,-58-4,-426 12,496-1,0 2,-28 5,26-3,-42 3,-222-8,136-1,109 4,1 2,-1 2,-69 20,-48 8,118-29,-16 4,-73 0,-45-9,-364 18,-530 125,313-22,743-119,-25 5,0-3,-77 1,112-7,-1-1,1 0,-1 0,1-1,0 0,0 0,0-1,0 0,-8-7,4 4,0 0,-20-7,-115-35,79 27,26 9,1-2,-45-23,51 20,-62-23,78 35,0 1,0 0,0 2,-1 0,-26 0,1 4,20 1,-35-4,54 2,0-1,-1 0,1 0,0-1,0 0,0 0,0 0,0-1,0 0,-7-5,11 7,1 0,0-1,-1 1,1 0,0-1,0 1,0-1,0 1,0-1,0 1,1-1,-1 0,0 1,1-1,-1 0,1 0,0 1,-1-4,1 1,1-1,-1 1,1 0,-1 0,1 0,0 0,4-8,-2 4,1 0,0 0,1 1,0 0,0 0,1 0,8-9,9-7,-2-1,-1 0,-1-2,0-1,-3 0,22-44,-27 47,0-1,-1 0,-1 0,-2-1,9-48,-8 13,-1 11,2-66,-8 105,-1-1,-1 1,0 0,0-1,-1 1,0 0,-1 0,0 0,-6-11,6 21,1 8,1 8,2 205,0-211,0 1,1-1,0 0,0 0,1 0,0 0,1 0,0-1,0 1,1-1,0 0,1-1,-1 1,1-1,1 0,0 0,0-1,0 0,14 9,6 2,0-1,1-1,1-1,35 11,-16-9,93 17,-100-28,1-2,46-1,17-1,-73 3,58 14,7 1,-80-17,1 0,-1-1,29-3,-37 1,-1-1,1 0,-1 0,1-1,-1 0,0 0,0-1,15-9,-2-3,-1 0,0-2,25-29,-29 29,1 0,1 1,0 1,34-21,7 2,1 4,1 2,2 3,1 2,72-15,-122 34,-17 3,-27 0,-259 3,-21 0,6-21,154-6,-20-2,142 25,0 2,0 1,0 0,-32 7,46-5,0 2,0 0,0 1,1 0,0 1,0 0,0 1,-19 14,31-20,0-1,0 1,0 0,0 0,1-1,-1 1,0 0,0 0,0 0,1 0,-1 0,0 0,1 0,-1 0,1 0,-1 0,1 0,0 0,-1 0,1 1,0-1,0 0,0 0,0 0,0 1,0-1,0 0,0 0,0 0,1 2,1 1,0 0,0 1,1-1,0 0,-1-1,6 6,12 20,-16-16,-1 0,-1 0,0 1,0-1,-1 1,-1-1,-3 28,2-25,0 1,1-1,1 1,4 27,-4-41,0 0,1 0,-1 0,0 0,1 0,0-1,-1 1,1 0,1-1,-1 1,0-1,0 0,1 0,-1 0,1 0,0 0,0 0,-1-1,1 0,0 1,0-1,0 0,1 0,-1 0,4 0,11 1,-1 0,0-1,29-2,-24 0,131-9,219-44,-168 20,502-47,-589 72,263-10,-5 20,-500-1,330 0,-145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2T15:42:52.50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2T15:42:54.91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2T15:42:57.48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2T15:42:58.58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2T15:42:59.41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2T15:43:53.53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4091 936,'5'-1,"-1"0,0-1,0 1,0-1,0 0,0 0,0 0,-1-1,1 1,4-5,12-8,85-58,2 5,224-103,-262 142,2 4,0 3,2 2,0 4,0 3,111-5,-117 18,-1 3,1 2,82 19,-109-14,0 3,-1 1,67 35,-74-34,-30-12,-9 0,-15-1,-251-1,166-3,88 1,1-1,0-1,0 0,0-2,0 0,1-1,0 0,0-2,-22-12,-85-38,-236-75,287 112,-1 3,-88-9,-152 9,180 19,1 6,-226 42,-354 132,158-34,372-107,-195 16,352-53,-17 2,0-2,0-1,-75-8,77-6,34 9,1 1,-1 0,0 0,0 1,-12-2,3 4,1 1,0 1,-1 0,1 1,1 1,-1 0,1 1,-1 0,2 1,-1 1,1 0,-20 17,31-24,1 0,0 0,0 0,0-1,0 1,0 0,0 1,0-1,1 0,-1 0,0 0,1 0,-1 1,0-1,1 0,0 0,-1 1,0 2,2-4,-1 1,0 0,0 0,1-1,-1 1,1 0,-1-1,0 1,1 0,-1-1,1 1,0-1,-1 1,1-1,-1 1,1-1,0 1,-1-1,1 0,0 1,0-1,-1 0,2 1,5 1,0-1,0 0,0 0,0 0,12-1,21-3,0-2,48-13,-45 9,72-7,280 12,-226 6,-28 3,245 39,-286-30,146 1,-149-8,0 4,116 28,-139-24,122 30,-172-40,40 1,14 3,-40-2,0-3,0 0,1-3,-1-1,1-2,-1-1,1-3,-2-1,46-14,-69 17,-1-1,0 0,22-13,-33 17,-1 0,1 0,-1 0,1 0,-1 0,0-1,0 1,0 0,1-1,-1 1,1-3,-2 3,1 0,-1 0,0 1,0-1,0 0,0 0,0 0,0 1,0-1,0 0,0 0,0 0,0 1,0-1,-1 0,1 0,0 1,-1-3,-1 0,-1 1,1-1,-1 0,0 1,1-1,-1 1,0 0,0 0,-7-4,-29-14,-82-29,-53-5,154 49,-496-123,-34-10,404 88,135 42,19 5,24 1,-29 2,300 1,-79 2,-178-1,48 8,49 3,-82-14,0-3,110-22,112-51,-197 52,1 3,2 3,0 5,109-4,-173 19,1 0,-1 2,26 6,43 4,12-11,-56-2,77 9,64 11,-56-9,-7-3,-46-5,-70-2,0 1,0 0,0 1,-1 0,1 1,-1 0,0 1,0 0,-1 1,13 9,-18-12,0 1,-1 0,1 0,-1 1,0-1,-1 1,1 0,-1 0,6 10,-8-11,1 0,-1 0,0 0,0 0,0 0,-1 1,0-1,1 0,-2 0,1 0,0 1,-1-1,0 0,0 0,-1 5,-1-3,1-1,0 0,-1 0,0 0,-1-1,1 1,-1-1,1 0,-1 0,-1 0,-6 5,-4 2,-1-1,-22 10,-110 52,-134 71,216-105,-93 51,153-87,0 1,0-1,0 0,0 0,0 0,0-1,-1 0,1 0,0-1,-1 0,1 0,-1-1,1 1,0-1,0 0,-1-1,1 0,0 0,0 0,1-1,-1 0,0 0,1 0,-1-1,1 1,-7-8,4 4,-2-2,-2-1,1 1,-1 1,0 0,-1 1,-25-11,10 8,-1 2,-1 1,-44-5,62 11,16 0,26 2,-18-1,672 38,-617-32,325 28,-295-21,-54-7,64 2,-75-6,53 9,-49-5,36 1,-26-8,-1-1,78-14,87-32,-210 48,83-24,-52 14,0 1,1 1,45-4,-6 4,93-23,-111 21,-31 6,1 0,39-14,50-18,-8 3,42-25,216-69,-119 70,-189 48,1 2,85 0,-96 8,62 2,-81 5,-25-8,1 0,-1 0,0 1,0-1,0 0,0 0,0 0,1 0,-1 0,0 0,0 0,0 1,0-1,0 0,0 0,1 0,-1 0,0 0,0 1,0-1,0 0,0 0,0 0,0 0,0 1,0-1,0 0,0 0,0 0,0 0,0 1,0-1,0 0,0 0,0 0,0 1,0-1,0 0,0 0,0 0,-1 0,-14 7,-203 21,85-13,-404 48,118-5,77-9,-2-26,280-22,-179-5,202 1,2-2,-65-16,26-4,44 14,0 1,-44-7,-158 4,37 5,-46-8,1334 63,-917-33,201-10,376-16,-703 11,-1-2,1-3,50-12,131-49,74-36,-275 95,1 0,0 2,0 1,0 1,0 2,1 0,-1 2,38 4,-64-4,0 0,0 0,0 0,0 0,-1 1,1-1,0 0,0 0,0 1,0-1,-1 0,1 1,0-1,0 1,-1-1,1 1,0-1,-1 1,1-1,0 1,-1 0,1-1,-1 1,1 0,-1 0,1-1,-1 1,0 0,1 0,-1 0,0-1,0 1,0 0,1 2,-2-1,1 0,-1 0,1 0,-1 0,0 0,1 0,-1 0,0 0,-1 0,1 0,0 0,0 0,-1-1,-2 3,-19 15,-1-1,0-1,-2-1,-41 20,22-12,-79 45,26-12,-189 78,246-122,-51 9,23-6,43-11,0-2,-52 2,-9 1,85-6,0 0,0 0,0 1,0-1,1 0,-1 1,0 0,0 0,0-1,0 1,1 0,-1 0,0 0,1 1,-1-1,1 0,-2 2,3-2,0-1,0 0,-1 1,1-1,0 0,0 1,0-1,0 1,0-1,0 0,0 1,0-1,0 1,0-1,0 0,0 1,0-1,1 0,-1 1,0-1,0 1,0-1,0 0,1 1,-1-1,0 0,0 0,1 1,-1-1,2 2,-1-1,1 0,0 0,0 0,0 0,-1 0,1-1,0 1,3 0,25 5,1-1,0-2,0-1,50-4,-30 1,-39 1,1-1,-1 1,1 0,-1 1,1 0,-1 1,0 0,0 1,19 7,-15-3,1-1,0-1,0-1,0 0,0-1,1-1,-1-1,33-1,-37 1,-1 0,0 0,0 1,0 1,0 0,-1 1,22 9,-32-12,-1-1,1 0,-1 1,0-1,1 0,-1 0,1 1,-1-1,1 0,-1 0,1 0,0 1,-1-1,1 0,-1 0,1 0,-1 0,1 0,-1 0,1 0,0 0,-1 0,1-1,-1 1,1 0,-1 0,1 0,-1-1,1 1,-1 0,1 0,-1-1,0 1,1-1,-1 1,1 0,-1-1,0 1,1-1,-1 1,0-1,1 1,-1-1,0 1,0-1,0 1,1-1,-1 1,0-1,0 1,0-1,0 1,0-1,0 1,0-1,0 0,0 1,0-1,0 1,-1-2,-1-6,0-1,0 1,-5-11,3 7,-12-52,11 41,0 0,-2 0,-11-24,17 46,1-1,-1 1,0-1,1 1,-1-1,1 1,-1-1,1 1,0-1,0 1,0-1,0 0,0 1,0-1,0 1,0-1,1-1,0 2,-1 0,1 0,0 0,-1 0,1 0,0 0,0 1,-1-1,1 0,0 1,0-1,0 0,0 1,0-1,0 1,0-1,0 1,2-1,5 0,0 0,1 0,-1 0,0 1,11 2,-9-2,31 4,47 11,-52-8,0-2,44 2,224-9,-288 3,-1 1,0 0,21 6,-19-4,1 0,22 1,97-4,-81-3,-1 3,65 10,-92-6,0-1,1-1,-1-1,1-2,-1 0,1-2,41-9,21-11,130-49,-205 65,0 2,0 0,1 1,0 0,0 2,-1 0,21 1,-14 1,0-2,43-7,-32 3,0 0,36 2,-5-1,31-8,34-1,188 14,-277 1,54 9,-52-5,49 2,-69-9,0-1,0-1,0-1,44-14,-27 7,-5 4,0 2,0 1,1 2,53 4,-46 0,0-3,59-7,56-25,-53 9,-63 19,1 0,-1 3,51 4,-26-1,-55 0,1 0,-1 0,0 2,0-1,0 2,0-1,-1 2,1 0,10 6,11 8,49 38,-68-46,2-1,0 0,0 0,0-2,1 0,1-1,-1 0,1-2,0 0,1-1,-1-1,1-1,21 1,42-5,99-14,119-19,-215 23,51-2,-103 13,13 1,58-9,-17 0,154 2,-188 8,-37-2,0-1,0 0,18-5,-16 2,34-2,-28 3,0 0,0-1,0-2,0-1,34-16,22-6,-56 23,0 1,1 1,-1 2,31-1,102 5,-61 2,-41-4,-32 0,-1 0,1 2,0 0,0 2,23 5,-11 3,1-2,-1-1,1-2,66 2,6-10,104 3,-113 11,11 1,17-13,32 1,-5 24,-10-2,-58-9,-56-9,42 4,63 4,35 1,-169-14,29 0,-1 0,0-2,0-1,-1-1,30-9,187-52,-208 57,-1 3,1 1,1 2,67 4,20 22,-73-17,51 16,-4-1,-53-13,-16-2,1-2,40 2,388-7,-207-1,-240 1,-1 2,0-1,1 2,-1-1,18 8,15 3,-38-12,0 0,1 0,-1-1,0 0,0 0,0-1,0 1,12-4,49-20,-7 3,-10 9,1 3,0 1,101-1,135 11,-263-1,1 2,31 6,-29-4,44 3,390-7,-221-2,177 1,-401-1,-1-1,0 0,21-6,-18 4,34-5,40 7,-51 2,65-8,87-23,-148 24,-25 4,33-8,-33 6,1 0,-1 2,36-2,66 6,-45 1,62-3,134 3,-232 3,71 16,-77-12,1-3,61 5,379-10,-214-3,-239 4,0 0,0 2,-1 0,29 10,-28-7,0-1,1-1,43 3,314-9,-321 6,-59-5,-1 0,0 0,0 0,0 0,1 0,-1 0,0 0,0 0,0 0,0 0,1-1,-1 1,0 0,0 0,0 0,0 0,1 0,-1-1,0 1,0 0,0 0,0 0,0 0,0-1,0 1,0 0,0 0,0 0,0-1,0 1,0 0,1 0,-1 0,-1-1,1 1,0 0,0 0,0 0,0-1,0 1,0 0,0 0,0 0,0-1,0 1,0 0,0 0,-1 0,1 0,0-1,0 1,0 0,0 0,0 0,-1 0,1 0,0-1,-13-17,4 6,5 1,1 1,0-1,0 0,1 0,0 1,1-2,0-16,1 16,0 1,-1-1,-1 1,0-1,0 1,-9-22,-22-26,24 45,1 0,0 0,1-1,-6-16,-34-85,46 112,0 1,-1 0,1-1,-1 1,0 0,0 0,0 0,0 0,0 0,-1 1,1-1,-1 1,1-1,-1 1,0 0,-4-2,2 1,0 1,0 1,0-1,0 1,-1 0,1 0,0 0,-1 1,-9 0,-7 2,0 2,1 0,0 1,-26 11,38-14,-34 14,25-9,-1 0,0-2,0 0,0-1,-25 2,-298-5,163-3,126 2,0 2,-71 11,58-4,64-6,9 0,12 3,115 17,16 4,-124-21,1-1,0-1,30 0,84-6,-56 0,-72 1,-13 1,0 0,0 0,0 0,0 0,0 0,0 0,0 0,0 0,0 0,0 0,0 0,0 0,0 0,0 0,0 0,0 0,0 0,0 0,0 0,0 0,0 0,0-1,0 1,0 0,0 0,0 0,0 0,0 0,0 0,0 0,0 0,0 0,0 0,0 0,0 0,0 0,0 0,0 0,0 0,0 0,0 0,0 0,0 0,0-1,0 1,0 0,0 0,0 0,0 0,0 0,0 0,0 0,1 0,-1 0,0 0,0 0,0 0,0 0,-21-6,3 1,-177-53,121 34,56 17,0 1,-1 0,0 2,0 0,-30-2,-330 6,156 2,134 0,-102-4,83-20,-202 18,169 6,-324-2,451 1,0 1,0 0,1 1,-1 1,1 0,-14 7,-30 8,10-8,-85 8,60-7,43-7,-35 3,-86 7,56-3,-84 10,92-10,49-5,-69 2,-417-10,505 0,-1 0,1-1,-1-2,-27-7,-69-31,40 14,14 5,-66-20,72 27,-42-11,85 25,-1 0,1 1,-1 1,0-1,-24 4,-335 62,338-60,-48 0,48-4,-46 8,61-7,-19 5,36-7,0 1,0-1,0 1,0 0,0-1,0 1,0 1,0-1,0 0,1 0,-1 1,-2 2,4-4,-1 0,1 0,0 1,0-1,0 0,0 0,0 1,0-1,0 0,0 1,0-1,0 0,0 0,0 1,0-1,0 0,0 1,0-1,0 0,0 0,1 1,-1-1,0 0,0 0,0 1,0-1,1 0,-1 0,0 0,0 1,0-1,1 0,-1 0,0 0,0 0,1 1,-1-1,0 0,0 0,1 0,13 6,-12-5,30 7,1 0,64 5,-41-6,86 13,168 1,-278-19,49 8,4 0,276-6,-203-5,-136-1,0 0,-1-2,1 0,-1-2,0 0,39-18,23-17,-53 24,47-17,-40 24,1 1,0 2,1 2,58-2,87 5,-174 2,0-1,0-1,0 0,0-1,0 0,0 0,10-6,-7 4,1 0,26-6,11 5,-1 3,80 5,-38 0,1400-2,-1485 0,1 0,-1 1,0-1,0 2,12 2,-18-3,0-1,0 1,0-1,0 1,0-1,0 1,0-1,0 1,0 0,0 0,0-1,-1 1,1 0,0 0,-1 0,1 0,-1 0,2 1,-2 0,0-1,0 0,0 1,0-1,0 1,0-1,-1 0,1 1,0-1,-1 0,1 1,-1-1,1 0,-1 1,1-1,-1 0,0 0,0 0,-1 2,-2 2,-1 0,0 0,-1 0,1-1,-1 0,0 0,0 0,-9 4,-57 22,57-24,-91 28,-124 25,181-48,-44 7,-94 4,182-21,-218 5,145-8,-98 13,132-6,-225 26,198-27,-129-8,-159-38,242 35,-28-2,-40-3,85 8,10-7,-14-1,24 6,-146-30,193 30,-41 0,-16-3,16 1,-1 3,-92 5,-47-1,109-12,63 7,-53-1,-263 8,313 1,-53 9,-34 2,106-12,-8-1,-58 9,32-2,-1-2,-81-5,-36 3,73 8,-21 0,55-10,0-4,0-3,-111-24,146 25,0 2,-70 2,71 2,1-1,0-2,-46-8,-117-22,159 27,-1 1,-50 3,50 2,0-3,-43-6,-122-23,-22 5,102 17,-145 8,121 3,-155-2,299 0,1 0,0 0,-1 0,1 0,-1 1,1 0,0 0,-1 0,1 0,0 0,0 0,0 1,0 0,-4 2,2 1,0 0,1 0,0 1,0 0,-6 10,7-11,-7 12,7-11,0 0,0-1,-1 1,1-1,-1 0,-1 0,1 0,-1 0,1-1,-1 0,0 0,-1 0,-5 3,-14 3,1 0,-2-2,1-1,-1-1,0-1,0-1,-1-1,1-2,-33-2,42-1,1-2,-1 0,1-1,0-1,-18-9,-29-10,42 19,0 2,0 0,0 1,-21 0,-89 4,50 2,-578-3,626-2,-53-9,-14-2,-35 13,-15-1,105-5,0-1,-58-18,64 14,1 2,-2 1,-63-3,70 11,0-2,-59-10,50 6,-1 2,1 1,-67 5,30 0,71-3,-1 0,0 0,1-1,0-1,-1 1,1-1,0 0,-10-7,8 6,0-1,0 1,0 1,0-1,-13-1,-35 1,-102 4,63 3,-20-4,-105 3,43 20,115-13,0 2,1 3,-97 35,123-37,-1-2,0-1,0-2,-1-2,-60 0,67-3,-56 9,-20 1,-392-11,240-2,-176 1,433 0,-30 3,33-3,-1 0,1 0,-1 0,1 0,-1 1,1-1,-1 0,1 1,-1-1,1 0,0 1,-1-1,1 0,-1 1,1-1,0 1,-1-1,1 1,0-1,0 1,-1-1,1 1,0-1,0 1,0-1,0 1,-1-1,1 1,0-1,0 1,0-1,0 1,0-1,0 1,1 0,-1-1,0 1,0-1,0 1,0-1,1 1,-1-1,0 1,0-1,1 1,-1-1,0 0,1 1,-1-1,1 1,0-1,6 10,0-1,1-1,1 1,-1-1,20 13,54 29,-59-37,-9-6,-1-1,24 7,-23-8,1 1,17 9,-18-8,-5-1,0 0,1-1,-1 0,1-1,0 0,1-1,-1 0,1 0,16 1,197-4,-98-2,-58 3,-20 1,0-3,60-7,-95 6,0 0,0-1,0-1,0 0,-1-1,0 0,0-1,0 0,-1-1,1 0,-2-1,20-17,-23 18,1 1,0 0,0 0,0 1,0 0,1 0,0 1,0 0,0 1,1 0,-1 0,1 1,12-1,15 0,-1 1,47 4,-33-1,23 1,1-3,83-13,-114 9,83 1,-9 2,-38-10,-50 7,30-2,-23 3,0-1,-1-2,1-1,-2-2,44-18,-62 23,0 1,0 1,0 0,0 1,30 1,-22 0,43-6,-21-1,85-2,50 11,-60 1,-94-2,1 0,-1 2,52 11,-37-1,-18-5,1-1,0-1,36 2,424-25,-448 15,305-3,-229 7,-70 1,53 9,32 2,310-12,-206-2,-172-2,0-3,64-15,27-2,-108 16,54-15,-55 11,21 1,-56 10,-8 1,-37 7,-55 8,-403 67,-10-36,-99-46,270-4,-195 3,487-2,-56-9,56 4,-51 0,-835 8,903 0,0 1,0 1,0 1,1 2,0 0,-39 16,17-8,-1-2,-1-2,-56 4,69-9,0-2,0-1,1-2,-1-2,-44-7,25 1,-1 3,-93 3,-4 0,123-1,-1-2,-56-15,-56-28,123 39,1 0,0-1,-18-14,-19-9,26 17,-1 2,-64-20,78 29,-3-1,0 1,0 0,0 2,-30-2,-532 4,263 3,274-2,1 3,-62 10,59-7,0-2,-55-2,62-3,0 2,0 2,1 1,-40 11,23 0,14-2,-65 10,52-14,-74 24,101-28,0-1,0 0,-1-3,1 0,-33-4,-5 1,42 2,0-2,1 0,-42-10,-20-15,59 17,-1 1,-32-5,-9 2,-135-4,173 17,0-1,0-2,0-1,0-2,0 0,-39-14,42 11,-2 1,-53-7,49 10,-32-3,-111 5,157 2,74 20,13-1,0-4,108 10,22 0,-39-3,-116-17,264 18,-279-23,42 0,71 9,159 23,-107-13,-122-10,79 1,74-12,-71 0,-147 2,-1 0,1-1,-1 0,1 0,-1 0,1-1,-1 1,10-5,-14 5,0 1,0-1,0 0,0 0,0 1,0-1,0 0,0 0,0 0,0 0,-1 0,1 0,0 0,-1 0,1 0,0-1,-1 1,1 0,-1 0,0-1,1 1,-1 0,0 0,0-1,0 1,0 0,0-1,0 1,0 0,-1 0,1-1,0 1,-1 0,1 0,-1-1,1 1,-1 0,1 0,-1 0,0 0,0 0,0 0,-1-2,-2-2,0 0,-1 0,0 1,0-1,0 1,0 0,-1 1,1-1,-1 1,0 0,-7-3,-10-1,-43-9,45 11,-41-13,57 16,-1-1,0 1,0 0,0 0,-12-2,15 4,0 0,0 0,-1 1,1-1,0 1,0 0,0 0,0 0,0 0,0 0,0 0,-3 3,-6 3,0-2,-1 0,0 0,0-1,0-1,0 0,-24 2,-100-3,36-3,81 3,0 1,0 1,-32 11,31-8,-1-1,-31 4,-39 1,-115 7,103-17,-186-4,104-17,146 14,-136-18,132 19,0-1,1-2,1-3,-1-1,-52-23,68 25,0 0,0 2,-1 1,0 1,0 1,-1 2,-46-1,-941 6,994-3,-1-1,-29-7,26 4,-29-2,-198 5,130 4,77 0,1 3,-77 18,24-4,-37 7,-90 22,156-31,33-11,0-2,-1-1,1-2,-37-3,5 1,36-2,-1-1,1-1,0-2,1-1,-36-15,29 10,0 2,-73-12,14 11,-129-7,165 19,-97-14,79 6,-1 3,-85 7,54-1,-1138 0,1243-1,0 0,0 0,0 0,0-1,1 0,-1 0,0 0,0-1,1 0,-1 0,-6-4,11 2,9 2,8 4,29 13,55 29,-43-18,8 6,-42-20,1 0,42 13,-49-20,25 9,1-3,0-1,1-2,61 3,-35-10,69 11,30-3,-113-8,-224-2,544 1,-319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963"/>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61963"/>
          </a:xfrm>
          <a:prstGeom prst="rect">
            <a:avLst/>
          </a:prstGeom>
        </p:spPr>
        <p:txBody>
          <a:bodyPr vert="horz" lIns="91440" tIns="45720" rIns="91440" bIns="45720" rtlCol="0"/>
          <a:lstStyle>
            <a:lvl1pPr algn="r">
              <a:defRPr sz="1200"/>
            </a:lvl1pPr>
          </a:lstStyle>
          <a:p>
            <a:fld id="{48CC13F5-F2B1-464B-BE8F-27ABFBD2FBDE}" type="datetimeFigureOut">
              <a:rPr lang="en-US"/>
              <a:t>1/9/2023</a:t>
            </a:fld>
            <a:endParaRPr dirty="0"/>
          </a:p>
        </p:txBody>
      </p:sp>
      <p:sp>
        <p:nvSpPr>
          <p:cNvPr id="4" name="Slide Image Placeholder 3"/>
          <p:cNvSpPr>
            <a:spLocks noGrp="1" noRot="1" noChangeAspect="1"/>
          </p:cNvSpPr>
          <p:nvPr>
            <p:ph type="sldImg" idx="2"/>
          </p:nvPr>
        </p:nvSpPr>
        <p:spPr>
          <a:xfrm>
            <a:off x="350838" y="693738"/>
            <a:ext cx="6156325" cy="3463925"/>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88644"/>
            <a:ext cx="5486400" cy="4157663"/>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775684"/>
            <a:ext cx="2971800" cy="46196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775684"/>
            <a:ext cx="2971800" cy="461963"/>
          </a:xfrm>
          <a:prstGeom prst="rect">
            <a:avLst/>
          </a:prstGeom>
        </p:spPr>
        <p:txBody>
          <a:bodyPr vert="horz" lIns="91440" tIns="45720" rIns="91440" bIns="45720" rtlCol="0" anchor="b"/>
          <a:lstStyle>
            <a:lvl1pPr algn="r">
              <a:defRPr sz="1200"/>
            </a:lvl1pPr>
          </a:lstStyle>
          <a:p>
            <a:fld id="{2E61351F-DBB1-4664-ADA9-83BC7CB8848D}" type="slidenum">
              <a:rPr/>
              <a:t>‹#›</a:t>
            </a:fld>
            <a:endParaRPr dirty="0"/>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Very early in my oncology nursing career I had the desire to focus in two areas, risk-reduction and health promotion for the prevention of cancer and cancer pain &amp; symptom management. I was fotunate to have had the great privilege of working in one of the first nurse-run symptom management consult programs, which was at the Dana-Farber Cancer Institute in the earl 1990’s. This was a time before the onset of Palliative Care programs in cancer centers. Of course, we utilized pharmacologic strategies to help reduce pain and other side effects, but we also incorporated many other modalities such as guided imagery, progressive muscle relaxation, massage, and meditation among other things. Looking back this was the blending of what is now palliative cancer care and integrative oncology. These specialties were very early in their infancy and 30+ years later I am delighted to see that they are now accepted specialties and provided as services in many cancer centers around the world, with Palliative Care being more visible and accepted by providers and perhaps IM more accepted by patients.  We’ve coma a long way and still have much work to do to promote the benefits of these services!</a:t>
            </a:r>
          </a:p>
        </p:txBody>
      </p:sp>
      <p:sp>
        <p:nvSpPr>
          <p:cNvPr id="4" name="Slide Number Placeholder 3"/>
          <p:cNvSpPr>
            <a:spLocks noGrp="1"/>
          </p:cNvSpPr>
          <p:nvPr>
            <p:ph type="sldNum" sz="quarter" idx="5"/>
          </p:nvPr>
        </p:nvSpPr>
        <p:spPr/>
        <p:txBody>
          <a:bodyPr/>
          <a:lstStyle/>
          <a:p>
            <a:fld id="{2E61351F-DBB1-4664-ADA9-83BC7CB8848D}" type="slidenum">
              <a:rPr lang="en-US" smtClean="0"/>
              <a:t>1</a:t>
            </a:fld>
            <a:endParaRPr lang="en-US" dirty="0"/>
          </a:p>
        </p:txBody>
      </p:sp>
    </p:spTree>
    <p:extLst>
      <p:ext uri="{BB962C8B-B14F-4D97-AF65-F5344CB8AC3E}">
        <p14:creationId xmlns:p14="http://schemas.microsoft.com/office/powerpoint/2010/main" val="1847189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14</a:t>
            </a:fld>
            <a:endParaRPr lang="en-US" dirty="0"/>
          </a:p>
        </p:txBody>
      </p:sp>
    </p:spTree>
    <p:extLst>
      <p:ext uri="{BB962C8B-B14F-4D97-AF65-F5344CB8AC3E}">
        <p14:creationId xmlns:p14="http://schemas.microsoft.com/office/powerpoint/2010/main" val="1014233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of over 800 individuals referred for an IM visit at a SW academic medical center where the see both cancer (majority were post-tx – 56%) and non-cancer patients. A wide range of cancer dx, although breast and GI represented the highest % of DX. 37% and 11% respectively.  Prior number of therapies used before IM consult was 1.74 compared to 1.5 in the non-cancer pts.  The only statistical differences between the populations was with the use of Turmeric and Mindfulness which were higher in cancer patients.  Top IM recommendations for Cancer survivors, were exercise (66%), </a:t>
            </a:r>
            <a:r>
              <a:rPr lang="en-US" dirty="0">
                <a:solidFill>
                  <a:srgbClr val="FF0000"/>
                </a:solidFill>
              </a:rPr>
              <a:t>mindfulness (49%), yoga (47%), Acupuncture (28%), </a:t>
            </a:r>
            <a:r>
              <a:rPr lang="en-US" dirty="0"/>
              <a:t>massage (22%) and with regard to supplements (Turmeric 45%). Compared to recommendations in the non-cancer pop, the following were statistically less likely to be recommended, Turmeric, yoga, mindfulness, and massage. different compared to the non-cancer patients, </a:t>
            </a:r>
          </a:p>
        </p:txBody>
      </p:sp>
      <p:sp>
        <p:nvSpPr>
          <p:cNvPr id="4" name="Slide Number Placeholder 3"/>
          <p:cNvSpPr>
            <a:spLocks noGrp="1"/>
          </p:cNvSpPr>
          <p:nvPr>
            <p:ph type="sldNum" sz="quarter" idx="5"/>
          </p:nvPr>
        </p:nvSpPr>
        <p:spPr/>
        <p:txBody>
          <a:bodyPr/>
          <a:lstStyle/>
          <a:p>
            <a:fld id="{F6BA3186-490C-4963-9CE5-58096C2F0BE5}" type="slidenum">
              <a:rPr lang="en-US" smtClean="0"/>
              <a:t>15</a:t>
            </a:fld>
            <a:endParaRPr lang="en-US" dirty="0"/>
          </a:p>
        </p:txBody>
      </p:sp>
    </p:spTree>
    <p:extLst>
      <p:ext uri="{BB962C8B-B14F-4D97-AF65-F5344CB8AC3E}">
        <p14:creationId xmlns:p14="http://schemas.microsoft.com/office/powerpoint/2010/main" val="3783688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Sackett, in an editorial titled “Evidence-Based Medicine: What It Is and What It Isn’t” (27), argued that Evidence-based medicine is not ‘cookbook’ medicine. Because it requires a bottom up approach that integrates the best external evidence with individual clinical expertise and patients’ choice, it cannot result in slavish, cookbook approaches to individual patient care.... Similarly, any external guideline must be integrated with individual clinical expertise in deciding whether and how it matches the patient’s clinical state, predicament, and preferences, and thus, whether it should be applied. When honoring the patient’s beliefs and values we often have to provide some balance in what appears to be the best research evidence and what may be research-informed, but without causing potential harm as can occur with some herbs and botanicals. </a:t>
            </a:r>
          </a:p>
        </p:txBody>
      </p:sp>
      <p:sp>
        <p:nvSpPr>
          <p:cNvPr id="4" name="Slide Number Placeholder 3"/>
          <p:cNvSpPr>
            <a:spLocks noGrp="1"/>
          </p:cNvSpPr>
          <p:nvPr>
            <p:ph type="sldNum" sz="quarter" idx="5"/>
          </p:nvPr>
        </p:nvSpPr>
        <p:spPr/>
        <p:txBody>
          <a:bodyPr/>
          <a:lstStyle/>
          <a:p>
            <a:fld id="{F6BA3186-490C-4963-9CE5-58096C2F0BE5}" type="slidenum">
              <a:rPr lang="en-US" smtClean="0"/>
              <a:t>16</a:t>
            </a:fld>
            <a:endParaRPr lang="en-US" dirty="0"/>
          </a:p>
        </p:txBody>
      </p:sp>
    </p:spTree>
    <p:extLst>
      <p:ext uri="{BB962C8B-B14F-4D97-AF65-F5344CB8AC3E}">
        <p14:creationId xmlns:p14="http://schemas.microsoft.com/office/powerpoint/2010/main" val="716449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While I fully recognize there are other EB IM strategies, such as massage, Reiki, exercise, nutrition, use of botanical/supplements, etc. due to time constraints I did not add them in this presentation, but they are all important when it comes to healing. Anyone of the topics could take a whole conference to discuss so this is a very high level overview of just several modalities.</a:t>
            </a:r>
          </a:p>
        </p:txBody>
      </p:sp>
      <p:sp>
        <p:nvSpPr>
          <p:cNvPr id="4" name="Slide Number Placeholder 3"/>
          <p:cNvSpPr>
            <a:spLocks noGrp="1"/>
          </p:cNvSpPr>
          <p:nvPr>
            <p:ph type="sldNum" sz="quarter" idx="5"/>
          </p:nvPr>
        </p:nvSpPr>
        <p:spPr/>
        <p:txBody>
          <a:bodyPr/>
          <a:lstStyle/>
          <a:p>
            <a:fld id="{F6BA3186-490C-4963-9CE5-58096C2F0BE5}" type="slidenum">
              <a:rPr lang="en-US" smtClean="0"/>
              <a:t>18</a:t>
            </a:fld>
            <a:endParaRPr lang="en-US" dirty="0"/>
          </a:p>
        </p:txBody>
      </p:sp>
    </p:spTree>
    <p:extLst>
      <p:ext uri="{BB962C8B-B14F-4D97-AF65-F5344CB8AC3E}">
        <p14:creationId xmlns:p14="http://schemas.microsoft.com/office/powerpoint/2010/main" val="3081001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results for acupuncture AND cancer in 2021 – 2,584 vs 88 in 2011, SR for 2021 are 224; mediation AND cancer was 798 vs 34 in 2011 SR for 2021 is 43; and yoga AND cancer 652 vs 29; 89 SR in 2021. Includes cohort studies, qualitative studies and other non research articles on the topics.</a:t>
            </a:r>
          </a:p>
        </p:txBody>
      </p:sp>
      <p:sp>
        <p:nvSpPr>
          <p:cNvPr id="4" name="Slide Number Placeholder 3"/>
          <p:cNvSpPr>
            <a:spLocks noGrp="1"/>
          </p:cNvSpPr>
          <p:nvPr>
            <p:ph type="sldNum" sz="quarter" idx="5"/>
          </p:nvPr>
        </p:nvSpPr>
        <p:spPr/>
        <p:txBody>
          <a:bodyPr/>
          <a:lstStyle/>
          <a:p>
            <a:fld id="{F6BA3186-490C-4963-9CE5-58096C2F0BE5}" type="slidenum">
              <a:rPr lang="en-US" smtClean="0"/>
              <a:t>19</a:t>
            </a:fld>
            <a:endParaRPr lang="en-US" dirty="0"/>
          </a:p>
        </p:txBody>
      </p:sp>
    </p:spTree>
    <p:extLst>
      <p:ext uri="{BB962C8B-B14F-4D97-AF65-F5344CB8AC3E}">
        <p14:creationId xmlns:p14="http://schemas.microsoft.com/office/powerpoint/2010/main" val="2071335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20</a:t>
            </a:fld>
            <a:endParaRPr lang="en-US" dirty="0"/>
          </a:p>
        </p:txBody>
      </p:sp>
    </p:spTree>
    <p:extLst>
      <p:ext uri="{BB962C8B-B14F-4D97-AF65-F5344CB8AC3E}">
        <p14:creationId xmlns:p14="http://schemas.microsoft.com/office/powerpoint/2010/main" val="4034689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integrative medicine/complementary modalities recommended for the various symptom/side effects are also recommended as nonpharmacologic approaches within some of the NCCN supportive care guidelines (e.g., survivorship issues such as fatigue, sleep, anxiety/depression). For example, acupuncture for fatigue, sleep, hot flashes. </a:t>
            </a:r>
          </a:p>
        </p:txBody>
      </p:sp>
      <p:sp>
        <p:nvSpPr>
          <p:cNvPr id="4" name="Slide Number Placeholder 3"/>
          <p:cNvSpPr>
            <a:spLocks noGrp="1"/>
          </p:cNvSpPr>
          <p:nvPr>
            <p:ph type="sldNum" sz="quarter" idx="5"/>
          </p:nvPr>
        </p:nvSpPr>
        <p:spPr/>
        <p:txBody>
          <a:bodyPr/>
          <a:lstStyle/>
          <a:p>
            <a:fld id="{A27F1BE1-3D4B-4BE8-BDFD-8B07E99CA612}" type="slidenum">
              <a:rPr lang="en-US" smtClean="0"/>
              <a:t>21</a:t>
            </a:fld>
            <a:endParaRPr lang="en-US" dirty="0"/>
          </a:p>
        </p:txBody>
      </p:sp>
    </p:spTree>
    <p:extLst>
      <p:ext uri="{BB962C8B-B14F-4D97-AF65-F5344CB8AC3E}">
        <p14:creationId xmlns:p14="http://schemas.microsoft.com/office/powerpoint/2010/main" val="3810711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notes on results  </a:t>
            </a:r>
          </a:p>
          <a:p>
            <a:r>
              <a:rPr lang="en-US" dirty="0"/>
              <a:t>Current work between ASCO and SIO is on the development of guidelines for anxiety and depression.</a:t>
            </a:r>
          </a:p>
        </p:txBody>
      </p:sp>
      <p:sp>
        <p:nvSpPr>
          <p:cNvPr id="4" name="Slide Number Placeholder 3"/>
          <p:cNvSpPr>
            <a:spLocks noGrp="1"/>
          </p:cNvSpPr>
          <p:nvPr>
            <p:ph type="sldNum" sz="quarter" idx="5"/>
          </p:nvPr>
        </p:nvSpPr>
        <p:spPr/>
        <p:txBody>
          <a:bodyPr/>
          <a:lstStyle/>
          <a:p>
            <a:fld id="{A27F1BE1-3D4B-4BE8-BDFD-8B07E99CA612}" type="slidenum">
              <a:rPr lang="en-US" smtClean="0"/>
              <a:t>22</a:t>
            </a:fld>
            <a:endParaRPr lang="en-US" dirty="0"/>
          </a:p>
        </p:txBody>
      </p:sp>
    </p:spTree>
    <p:extLst>
      <p:ext uri="{BB962C8B-B14F-4D97-AF65-F5344CB8AC3E}">
        <p14:creationId xmlns:p14="http://schemas.microsoft.com/office/powerpoint/2010/main" val="276257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24</a:t>
            </a:fld>
            <a:endParaRPr lang="en-US" dirty="0"/>
          </a:p>
        </p:txBody>
      </p:sp>
    </p:spTree>
    <p:extLst>
      <p:ext uri="{BB962C8B-B14F-4D97-AF65-F5344CB8AC3E}">
        <p14:creationId xmlns:p14="http://schemas.microsoft.com/office/powerpoint/2010/main" val="1277963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review showed </a:t>
            </a:r>
            <a:r>
              <a:rPr lang="en-US" b="1" i="0" dirty="0">
                <a:solidFill>
                  <a:srgbClr val="724128"/>
                </a:solidFill>
                <a:effectLst/>
                <a:latin typeface="arial" panose="020B0604020202020204" pitchFamily="34" charset="0"/>
              </a:rPr>
              <a:t>Conclusions and Relevance</a:t>
            </a:r>
          </a:p>
          <a:p>
            <a:pPr algn="l"/>
            <a:r>
              <a:rPr lang="en-US" b="0" i="0" dirty="0">
                <a:solidFill>
                  <a:srgbClr val="000000"/>
                </a:solidFill>
                <a:effectLst/>
                <a:latin typeface="Times New Roman" panose="02020603050405020304" pitchFamily="18" charset="0"/>
              </a:rPr>
              <a:t>This systematic review and meta-analysis found that acupuncture and/or acupressure was significantly associated with reduced cancer pain and decreased use of analgesics, although the evidence level was moderate. This finding suggests that more rigorous trials are needed to identify the association of acupuncture and acupressure with specific types of cancer pain and to integrate such evidence into clinical care to reduce opioid use.</a:t>
            </a:r>
          </a:p>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25</a:t>
            </a:fld>
            <a:endParaRPr lang="en-US" dirty="0"/>
          </a:p>
        </p:txBody>
      </p:sp>
    </p:spTree>
    <p:extLst>
      <p:ext uri="{BB962C8B-B14F-4D97-AF65-F5344CB8AC3E}">
        <p14:creationId xmlns:p14="http://schemas.microsoft.com/office/powerpoint/2010/main" val="3308389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are high-dose vitamin C, mistletoe, etc.</a:t>
            </a:r>
          </a:p>
        </p:txBody>
      </p:sp>
      <p:sp>
        <p:nvSpPr>
          <p:cNvPr id="4" name="Slide Number Placeholder 3"/>
          <p:cNvSpPr>
            <a:spLocks noGrp="1"/>
          </p:cNvSpPr>
          <p:nvPr>
            <p:ph type="sldNum" sz="quarter" idx="5"/>
          </p:nvPr>
        </p:nvSpPr>
        <p:spPr/>
        <p:txBody>
          <a:bodyPr/>
          <a:lstStyle/>
          <a:p>
            <a:fld id="{F6BA3186-490C-4963-9CE5-58096C2F0BE5}" type="slidenum">
              <a:rPr lang="en-US" smtClean="0"/>
              <a:t>3</a:t>
            </a:fld>
            <a:endParaRPr lang="en-US" dirty="0"/>
          </a:p>
        </p:txBody>
      </p:sp>
    </p:spTree>
    <p:extLst>
      <p:ext uri="{BB962C8B-B14F-4D97-AF65-F5344CB8AC3E}">
        <p14:creationId xmlns:p14="http://schemas.microsoft.com/office/powerpoint/2010/main" val="3004923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Acupuncture may be helpful for musculaskeletal pain due to aromatase inhibitors.</a:t>
            </a:r>
          </a:p>
          <a:p>
            <a:r>
              <a:rPr lang="en-US" dirty="0"/>
              <a:t>Emerging evidence that it may be helpful for peripheral neuropathy as well.</a:t>
            </a:r>
          </a:p>
        </p:txBody>
      </p:sp>
      <p:sp>
        <p:nvSpPr>
          <p:cNvPr id="4" name="Slide Number Placeholder 3"/>
          <p:cNvSpPr>
            <a:spLocks noGrp="1"/>
          </p:cNvSpPr>
          <p:nvPr>
            <p:ph type="sldNum" sz="quarter" idx="5"/>
          </p:nvPr>
        </p:nvSpPr>
        <p:spPr/>
        <p:txBody>
          <a:bodyPr/>
          <a:lstStyle/>
          <a:p>
            <a:fld id="{F6BA3186-490C-4963-9CE5-58096C2F0BE5}" type="slidenum">
              <a:rPr lang="en-US" smtClean="0"/>
              <a:t>26</a:t>
            </a:fld>
            <a:endParaRPr lang="en-US" dirty="0"/>
          </a:p>
        </p:txBody>
      </p:sp>
    </p:spTree>
    <p:extLst>
      <p:ext uri="{BB962C8B-B14F-4D97-AF65-F5344CB8AC3E}">
        <p14:creationId xmlns:p14="http://schemas.microsoft.com/office/powerpoint/2010/main" val="3466474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Namely meditation/MBSR – online course through the UNC IM program in the Department of Physical Medicine and Rehabilitation </a:t>
            </a:r>
          </a:p>
        </p:txBody>
      </p:sp>
      <p:sp>
        <p:nvSpPr>
          <p:cNvPr id="4" name="Slide Number Placeholder 3"/>
          <p:cNvSpPr>
            <a:spLocks noGrp="1"/>
          </p:cNvSpPr>
          <p:nvPr>
            <p:ph type="sldNum" sz="quarter" idx="5"/>
          </p:nvPr>
        </p:nvSpPr>
        <p:spPr/>
        <p:txBody>
          <a:bodyPr/>
          <a:lstStyle/>
          <a:p>
            <a:fld id="{F6BA3186-490C-4963-9CE5-58096C2F0BE5}" type="slidenum">
              <a:rPr lang="en-US" smtClean="0"/>
              <a:t>27</a:t>
            </a:fld>
            <a:endParaRPr lang="en-US" dirty="0"/>
          </a:p>
        </p:txBody>
      </p:sp>
    </p:spTree>
    <p:extLst>
      <p:ext uri="{BB962C8B-B14F-4D97-AF65-F5344CB8AC3E}">
        <p14:creationId xmlns:p14="http://schemas.microsoft.com/office/powerpoint/2010/main" val="3758613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Breast CA meta-analysis - </a:t>
            </a:r>
            <a:r>
              <a:rPr lang="en-US" b="0" i="0" dirty="0">
                <a:solidFill>
                  <a:srgbClr val="212121"/>
                </a:solidFill>
                <a:effectLst/>
                <a:latin typeface="BlinkMacSystemFont"/>
              </a:rPr>
              <a:t>In all, 14 studies involving 1505 participants were included. Due to the effect of MBSR, statistically significant results were found on physiological function (SMD = 0.28, 95% CI [0.07, 0.049], P = 0.008), cognitive function (SMD = 1.48, 95% CI [0.34, 2.61], P = 0.01), fatigue (SMD = - 0.66, 95% CI [- 1.11, - 0.20], P = 0.004), emotional wellbeing (SMD = 1.01, 95% CI [0.35, 1.67], P = 0.003), anxiety (SMD = - 0.54, 95% CI [- 1.01, - 0.07], P = 0.02), depression (SMD = - 0.61, 95% CI [- 1.11, - 0.11], P = 0.02), stress (SMD = - 0.48, 95% CI [- 0.81, - 0.15], P = 0.004), distress (SMD = - 0.56, 95% CI [- 0.85, - 0.26], P = 0.0002) and mindfulness (SMD = 0.94, 95% CI [0.10, 1.79], P = 0.03). Although the effects on pain, sleep quality, and global QoL were in the expected direction, they were not statistically significant (P &gt; 0.05) based on insufficient evidence.</a:t>
            </a:r>
            <a:r>
              <a:rPr lang="en-US" dirty="0"/>
              <a:t> </a:t>
            </a:r>
          </a:p>
          <a:p>
            <a:endParaRPr lang="en-US" dirty="0"/>
          </a:p>
          <a:p>
            <a:r>
              <a:rPr lang="en-US" dirty="0"/>
              <a:t>2017 meta-analysis – proinflammatory markers – IL6, TNF, and IFN-gamma decreases in most ca studies.</a:t>
            </a:r>
          </a:p>
          <a:p>
            <a:endParaRPr lang="en-US" dirty="0"/>
          </a:p>
          <a:p>
            <a:r>
              <a:rPr lang="en-US" dirty="0"/>
              <a:t>Estimating the effect on QoL, a total of n = 248 patients out of 6 studies was included and the overall effect size was 0.29 (95% confidence interval (CI) 0.17–0.40; p ≤ 0.00005). Calculating the effect on mood, a total of n = 411 patients out of ten studies were included, and the overall effect size was 0.42 (95% CI 0.26–0.58; p &lt; 0.0001). Reduction in distress revealed an overall effect size of 0.58 (95% CI 0.45–0.72; p &lt; 0.0001; n = 587 patients out of 15 studies). MBSR programmes can improve QoL and mood, and reduce distress in cancer patients.</a:t>
            </a:r>
          </a:p>
          <a:p>
            <a:endParaRPr lang="en-US" dirty="0"/>
          </a:p>
          <a:p>
            <a:r>
              <a:rPr lang="en-US" dirty="0"/>
              <a:t>Carlson study (2007) Results. Fifty-nine, 51, 47 and 41 patients were assessed pre- and post-intervention and at 6- and 12-month follow-up, respectively, although not all participants provided data on all outcomes at each time point. Linear mixed modeling showed significant improvements in overall symptoms of stress which were maintained over the follow-up period. Cortisol levels decreased systematically over the course of the follow-up. Immune patterns over the year supported a continued reduction in Th1 (pro-inflammatory) cytokines. Systolic blood pressure (SBP) decreased from pre- to post-intervention and HR was positively associated with self-reported symptoms of stress. Conclusions. MBSR program participation was associated with enhanced quality of life and decreased stress symptoms, altered cortisol and immune patterns consistent with less stress and mood disturbance, and decreased blood pressure. T</a:t>
            </a:r>
          </a:p>
          <a:p>
            <a:endParaRPr lang="en-US" dirty="0"/>
          </a:p>
          <a:p>
            <a:r>
              <a:rPr lang="en-US" dirty="0"/>
              <a:t>2014 reduced TA and TL are associated with disease and health risks. Telomerase activity involved with telomere maintenance through adding telomeric DNA.</a:t>
            </a:r>
          </a:p>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28</a:t>
            </a:fld>
            <a:endParaRPr lang="en-US" dirty="0"/>
          </a:p>
        </p:txBody>
      </p:sp>
    </p:spTree>
    <p:extLst>
      <p:ext uri="{BB962C8B-B14F-4D97-AF65-F5344CB8AC3E}">
        <p14:creationId xmlns:p14="http://schemas.microsoft.com/office/powerpoint/2010/main" val="318742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29</a:t>
            </a:fld>
            <a:endParaRPr lang="en-US" dirty="0"/>
          </a:p>
        </p:txBody>
      </p:sp>
    </p:spTree>
    <p:extLst>
      <p:ext uri="{BB962C8B-B14F-4D97-AF65-F5344CB8AC3E}">
        <p14:creationId xmlns:p14="http://schemas.microsoft.com/office/powerpoint/2010/main" val="1842604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30</a:t>
            </a:fld>
            <a:endParaRPr lang="en-US" dirty="0"/>
          </a:p>
        </p:txBody>
      </p:sp>
    </p:spTree>
    <p:extLst>
      <p:ext uri="{BB962C8B-B14F-4D97-AF65-F5344CB8AC3E}">
        <p14:creationId xmlns:p14="http://schemas.microsoft.com/office/powerpoint/2010/main" val="1670469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31</a:t>
            </a:fld>
            <a:endParaRPr lang="en-US" dirty="0"/>
          </a:p>
        </p:txBody>
      </p:sp>
    </p:spTree>
    <p:extLst>
      <p:ext uri="{BB962C8B-B14F-4D97-AF65-F5344CB8AC3E}">
        <p14:creationId xmlns:p14="http://schemas.microsoft.com/office/powerpoint/2010/main" val="2172563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 RCTs 13 during tx and 12 post tx. Findings demonstrated efficacy of yoga for overall QOL and fatigue. Suggest improvements for stress/distress, sleep and cognition. Studies included mixed cancers, but predominantly breast cancer.</a:t>
            </a:r>
          </a:p>
        </p:txBody>
      </p:sp>
      <p:sp>
        <p:nvSpPr>
          <p:cNvPr id="4" name="Slide Number Placeholder 3"/>
          <p:cNvSpPr>
            <a:spLocks noGrp="1"/>
          </p:cNvSpPr>
          <p:nvPr>
            <p:ph type="sldNum" sz="quarter" idx="5"/>
          </p:nvPr>
        </p:nvSpPr>
        <p:spPr/>
        <p:txBody>
          <a:bodyPr/>
          <a:lstStyle/>
          <a:p>
            <a:fld id="{F6BA3186-490C-4963-9CE5-58096C2F0BE5}" type="slidenum">
              <a:rPr lang="en-US" smtClean="0"/>
              <a:t>32</a:t>
            </a:fld>
            <a:endParaRPr lang="en-US" dirty="0"/>
          </a:p>
        </p:txBody>
      </p:sp>
    </p:spTree>
    <p:extLst>
      <p:ext uri="{BB962C8B-B14F-4D97-AF65-F5344CB8AC3E}">
        <p14:creationId xmlns:p14="http://schemas.microsoft.com/office/powerpoint/2010/main" val="848183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 Seven trials involving 693 breast cancer patients met inclusion criteria. Meta-analysis indicated a short-term improvement in fatigue [standard mean difference (SMD), −0.62; 95% confidence interval (CI), −1.17 to −0.07], sleep disturbance (SMD, −0.34; 95% CI, −0.55 to −0.12), depression (SMD, −0.50; 95% CI, −0.70 to −0.31) anxiety (SMD, −0.50; 95% CI, −0.70 to −0.31), and health-related quality of life (QoL) (SMD, 0.72; 95% CI, −0.12 to 1.56) in the yoga group; however beneficial medium- and long-term effects in fatigue, sleep disturbance were not identified. Moreover, qualitative analyses suggested that yoga was not associated with decreased adverse events (AEs) compared with control groups. Conclusions: Yoga may benefit to reduce fatigue, depression and anxiety, improve sleep disturbance, and improve QoL in breast cancer patients receiving chemotherapy in the short-term; however, medium- and long-term effects should be further established owing to limitations.</a:t>
            </a:r>
          </a:p>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33</a:t>
            </a:fld>
            <a:endParaRPr lang="en-US" dirty="0"/>
          </a:p>
        </p:txBody>
      </p:sp>
    </p:spTree>
    <p:extLst>
      <p:ext uri="{BB962C8B-B14F-4D97-AF65-F5344CB8AC3E}">
        <p14:creationId xmlns:p14="http://schemas.microsoft.com/office/powerpoint/2010/main" val="97738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Shifting gears </a:t>
            </a:r>
          </a:p>
        </p:txBody>
      </p:sp>
      <p:sp>
        <p:nvSpPr>
          <p:cNvPr id="4" name="Slide Number Placeholder 3"/>
          <p:cNvSpPr>
            <a:spLocks noGrp="1"/>
          </p:cNvSpPr>
          <p:nvPr>
            <p:ph type="sldNum" sz="quarter" idx="5"/>
          </p:nvPr>
        </p:nvSpPr>
        <p:spPr/>
        <p:txBody>
          <a:bodyPr/>
          <a:lstStyle/>
          <a:p>
            <a:fld id="{2E61351F-DBB1-4664-ADA9-83BC7CB8848D}" type="slidenum">
              <a:rPr lang="en-US" smtClean="0"/>
              <a:t>34</a:t>
            </a:fld>
            <a:endParaRPr lang="en-US" dirty="0"/>
          </a:p>
        </p:txBody>
      </p:sp>
    </p:spTree>
    <p:extLst>
      <p:ext uri="{BB962C8B-B14F-4D97-AF65-F5344CB8AC3E}">
        <p14:creationId xmlns:p14="http://schemas.microsoft.com/office/powerpoint/2010/main" val="864167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my practice here are several patient quotes indicating their desire/reason for seeking out an IO consultation. Note the variation of ages, dxs., stages – possible prevention of recurrence through lifestyle behavior change, enhance overall health and QOL while living with cancer and pain &amp; other symptom management.</a:t>
            </a:r>
          </a:p>
        </p:txBody>
      </p:sp>
      <p:sp>
        <p:nvSpPr>
          <p:cNvPr id="4" name="Slide Number Placeholder 3"/>
          <p:cNvSpPr>
            <a:spLocks noGrp="1"/>
          </p:cNvSpPr>
          <p:nvPr>
            <p:ph type="sldNum" sz="quarter" idx="5"/>
          </p:nvPr>
        </p:nvSpPr>
        <p:spPr/>
        <p:txBody>
          <a:bodyPr/>
          <a:lstStyle/>
          <a:p>
            <a:fld id="{F6BA3186-490C-4963-9CE5-58096C2F0BE5}" type="slidenum">
              <a:rPr lang="en-US" smtClean="0"/>
              <a:t>35</a:t>
            </a:fld>
            <a:endParaRPr lang="en-US" dirty="0"/>
          </a:p>
        </p:txBody>
      </p:sp>
    </p:spTree>
    <p:extLst>
      <p:ext uri="{BB962C8B-B14F-4D97-AF65-F5344CB8AC3E}">
        <p14:creationId xmlns:p14="http://schemas.microsoft.com/office/powerpoint/2010/main" val="1689545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4</a:t>
            </a:fld>
            <a:endParaRPr lang="en-US" dirty="0"/>
          </a:p>
        </p:txBody>
      </p:sp>
    </p:spTree>
    <p:extLst>
      <p:ext uri="{BB962C8B-B14F-4D97-AF65-F5344CB8AC3E}">
        <p14:creationId xmlns:p14="http://schemas.microsoft.com/office/powerpoint/2010/main" val="2198765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BC study in post-menopausal women showed a 40% reduction in risk with a Med diet.</a:t>
            </a:r>
          </a:p>
          <a:p>
            <a:r>
              <a:rPr lang="en-US" dirty="0"/>
              <a:t>Flaxseed is a good source of fiber and Omega 3 FA (anti-inflammatory) </a:t>
            </a:r>
            <a:r>
              <a:rPr lang="en-US" sz="1800" dirty="0">
                <a:effectLst/>
                <a:latin typeface="Calibri" panose="020F0502020204030204" pitchFamily="34" charset="0"/>
                <a:ea typeface="Calibri" panose="020F0502020204030204" pitchFamily="34" charset="0"/>
                <a:cs typeface="Times New Roman" panose="02020603050405020304" pitchFamily="18" charset="0"/>
              </a:rPr>
              <a:t>small study has shown that following 1 month of regular consumption lowered cell proliferation rates and increased apoptosis (programmed cell death) prior to BC surgery.  Other studies have shown that flaxseed can enhance Tamoxifen’s inhibitory effects of hormone sensitive BC cells in mice.</a:t>
            </a:r>
          </a:p>
          <a:p>
            <a:endParaRPr lang="en-US" sz="1800" dirty="0">
              <a:effectLst/>
              <a:latin typeface="Calibri" panose="020F0502020204030204" pitchFamily="34" charset="0"/>
              <a:cs typeface="Times New Roman" panose="02020603050405020304" pitchFamily="18" charset="0"/>
            </a:endParaRPr>
          </a:p>
          <a:p>
            <a:pPr marL="914400" marR="0">
              <a:lnSpc>
                <a:spcPct val="107000"/>
              </a:lnSpc>
              <a:spcBef>
                <a:spcPts val="0"/>
              </a:spcBef>
              <a:spcAft>
                <a:spcPts val="800"/>
              </a:spcAft>
            </a:pPr>
            <a:r>
              <a:rPr lang="en-US" sz="1800" dirty="0">
                <a:effectLst/>
                <a:latin typeface="Calibri" panose="020F0502020204030204" pitchFamily="34" charset="0"/>
                <a:cs typeface="Times New Roman" panose="02020603050405020304" pitchFamily="18" charset="0"/>
              </a:rPr>
              <a:t>Vitamin D and breast cancer. </a:t>
            </a:r>
            <a:r>
              <a:rPr lang="en-US" sz="1800" dirty="0">
                <a:effectLst/>
                <a:latin typeface="Calibri" panose="020F0502020204030204" pitchFamily="34" charset="0"/>
                <a:ea typeface="Calibri" panose="020F0502020204030204" pitchFamily="34" charset="0"/>
                <a:cs typeface="Times New Roman" panose="02020603050405020304" pitchFamily="18" charset="0"/>
              </a:rPr>
              <a:t>Culinary mushrooms (maitake, shiitake, reishi, and turkey tail (Beta glucans and polysaccharides, etc) have been found to augment immune function and downregulate estrogen response.  Clinical trials have shown mixed results for disease-free survival when PSK constituent has been added to chemo and endocrine therapy.</a:t>
            </a:r>
          </a:p>
          <a:p>
            <a:pPr marL="9144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Green tea (polyphenols) some limited data showing a lowered risk of BC with green tea consumption.</a:t>
            </a:r>
          </a:p>
          <a:p>
            <a:pPr marL="9144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include whole food based soy such as tofu, tempeh, edamame, etc. Avoid soy supplements.</a:t>
            </a:r>
          </a:p>
          <a:p>
            <a:pPr marL="9144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Along with diet, should help with weight loss (goal is weight loss). Overweight and </a:t>
            </a:r>
          </a:p>
          <a:p>
            <a:pPr marL="457200" marR="0" indent="4572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obesity known to increase risk for BC by 20-40%.  Possible connections are increased </a:t>
            </a:r>
          </a:p>
          <a:p>
            <a:pPr marL="9144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inflammation, excessive estrogen production, insulin resistance, depressed immune function.</a:t>
            </a:r>
          </a:p>
          <a:p>
            <a:pPr marL="9144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Social Support</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457200" marR="0" indent="4572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2017 study found that women with a history of BC who had a higher number of social </a:t>
            </a:r>
          </a:p>
          <a:p>
            <a:pPr marL="457200" marR="0" indent="4572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connections were less likely to have a recurrence or die from the disease.  Associated </a:t>
            </a:r>
          </a:p>
          <a:p>
            <a:pPr marL="457200" marR="0" indent="4572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lower levels of stress hormones and other blood markers of inflammation such as </a:t>
            </a:r>
          </a:p>
          <a:p>
            <a:pPr marL="457200" marR="0" indent="4572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IL-6.</a:t>
            </a:r>
          </a:p>
          <a:p>
            <a:pPr marL="9144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27F1BE1-3D4B-4BE8-BDFD-8B07E99CA612}" type="slidenum">
              <a:rPr lang="en-US" smtClean="0"/>
              <a:t>39</a:t>
            </a:fld>
            <a:endParaRPr lang="en-US" dirty="0"/>
          </a:p>
        </p:txBody>
      </p:sp>
    </p:spTree>
    <p:extLst>
      <p:ext uri="{BB962C8B-B14F-4D97-AF65-F5344CB8AC3E}">
        <p14:creationId xmlns:p14="http://schemas.microsoft.com/office/powerpoint/2010/main" val="793358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now going to pivot to provide a glimpse of my personal experiences recently with the blending of IM and PC utilizing some additional non-pharmacologi strategies not previously discussed, mostly with expressive art therapy.</a:t>
            </a:r>
          </a:p>
        </p:txBody>
      </p:sp>
      <p:sp>
        <p:nvSpPr>
          <p:cNvPr id="4" name="Slide Number Placeholder 3"/>
          <p:cNvSpPr>
            <a:spLocks noGrp="1"/>
          </p:cNvSpPr>
          <p:nvPr>
            <p:ph type="sldNum" sz="quarter" idx="5"/>
          </p:nvPr>
        </p:nvSpPr>
        <p:spPr/>
        <p:txBody>
          <a:bodyPr/>
          <a:lstStyle/>
          <a:p>
            <a:fld id="{F6BA3186-490C-4963-9CE5-58096C2F0BE5}" type="slidenum">
              <a:rPr lang="en-US" smtClean="0"/>
              <a:t>40</a:t>
            </a:fld>
            <a:endParaRPr lang="en-US" dirty="0"/>
          </a:p>
        </p:txBody>
      </p:sp>
    </p:spTree>
    <p:extLst>
      <p:ext uri="{BB962C8B-B14F-4D97-AF65-F5344CB8AC3E}">
        <p14:creationId xmlns:p14="http://schemas.microsoft.com/office/powerpoint/2010/main" val="2323164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MP in 2020 receiving Keytruda and getting her COVID vaccine</a:t>
            </a:r>
          </a:p>
        </p:txBody>
      </p:sp>
      <p:sp>
        <p:nvSpPr>
          <p:cNvPr id="4" name="Slide Number Placeholder 3"/>
          <p:cNvSpPr>
            <a:spLocks noGrp="1"/>
          </p:cNvSpPr>
          <p:nvPr>
            <p:ph type="sldNum" sz="quarter" idx="5"/>
          </p:nvPr>
        </p:nvSpPr>
        <p:spPr/>
        <p:txBody>
          <a:bodyPr/>
          <a:lstStyle/>
          <a:p>
            <a:fld id="{2E61351F-DBB1-4664-ADA9-83BC7CB8848D}" type="slidenum">
              <a:rPr lang="en-US" smtClean="0"/>
              <a:t>41</a:t>
            </a:fld>
            <a:endParaRPr lang="en-US" dirty="0"/>
          </a:p>
        </p:txBody>
      </p:sp>
    </p:spTree>
    <p:extLst>
      <p:ext uri="{BB962C8B-B14F-4D97-AF65-F5344CB8AC3E}">
        <p14:creationId xmlns:p14="http://schemas.microsoft.com/office/powerpoint/2010/main" val="190473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Birthday gift of an easel to start painting at age 92. Finished piece gracing the wall. Just finished painting a bird house and ready to move onto a new art project. Studies of expressive art therapies in cancer care have shown significant </a:t>
            </a:r>
          </a:p>
        </p:txBody>
      </p:sp>
      <p:sp>
        <p:nvSpPr>
          <p:cNvPr id="4" name="Slide Number Placeholder 3"/>
          <p:cNvSpPr>
            <a:spLocks noGrp="1"/>
          </p:cNvSpPr>
          <p:nvPr>
            <p:ph type="sldNum" sz="quarter" idx="5"/>
          </p:nvPr>
        </p:nvSpPr>
        <p:spPr/>
        <p:txBody>
          <a:bodyPr/>
          <a:lstStyle/>
          <a:p>
            <a:fld id="{2E61351F-DBB1-4664-ADA9-83BC7CB8848D}" type="slidenum">
              <a:rPr lang="en-US" smtClean="0"/>
              <a:t>42</a:t>
            </a:fld>
            <a:endParaRPr lang="en-US" dirty="0"/>
          </a:p>
        </p:txBody>
      </p:sp>
    </p:spTree>
    <p:extLst>
      <p:ext uri="{BB962C8B-B14F-4D97-AF65-F5344CB8AC3E}">
        <p14:creationId xmlns:p14="http://schemas.microsoft.com/office/powerpoint/2010/main" val="227671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Grandson holding the frail hand of his grandmother while providing comforting and loving words to her know of her importance in this life and beyond. Soothing music, aromatherapy with lavender, back and feet massages were integrated in for a calming, healing environment.  Utilized inhalation aromatherapy with a room diffuser – scent molecules are absorbed through the nasal membranes stimulating the olfactory nerve and once nerve impulses reach the limbic system it exerts relaxation response. In fact, a recent systematic review on the effects of aromatherapy on cancer symptoms in 2019 found that aromatherapy with lavender significantly reduced anxiety, pain perception and improved sleep.  This review also found that peppermint and ginger aromatherapy was effective in reducing nausea and vomiting. </a:t>
            </a:r>
          </a:p>
          <a:p>
            <a:r>
              <a:rPr lang="en-US" dirty="0"/>
              <a:t>My mom was able to pass peacefully at home with me in May 2021, one month after her 93 birthday.</a:t>
            </a:r>
          </a:p>
        </p:txBody>
      </p:sp>
      <p:sp>
        <p:nvSpPr>
          <p:cNvPr id="4" name="Slide Number Placeholder 3"/>
          <p:cNvSpPr>
            <a:spLocks noGrp="1"/>
          </p:cNvSpPr>
          <p:nvPr>
            <p:ph type="sldNum" sz="quarter" idx="5"/>
          </p:nvPr>
        </p:nvSpPr>
        <p:spPr/>
        <p:txBody>
          <a:bodyPr/>
          <a:lstStyle/>
          <a:p>
            <a:fld id="{2E61351F-DBB1-4664-ADA9-83BC7CB8848D}" type="slidenum">
              <a:rPr lang="en-US" smtClean="0"/>
              <a:t>44</a:t>
            </a:fld>
            <a:endParaRPr lang="en-US" dirty="0"/>
          </a:p>
        </p:txBody>
      </p:sp>
    </p:spTree>
    <p:extLst>
      <p:ext uri="{BB962C8B-B14F-4D97-AF65-F5344CB8AC3E}">
        <p14:creationId xmlns:p14="http://schemas.microsoft.com/office/powerpoint/2010/main" val="868161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Pretransplant – 48 hours before living-saving heart transplant 7/2009 Victory sign – For 16 years Neil lived with heart failure and an EF of 10% - continued to exercise, ate a healthy med style diet, a few supplements such as Co-Q10, Mg, MVI, meditated/MBSR course, and had Reiki therapy regularly for energy healing, healthy diet, regular aerobic and strength training exercise. These approaches are in part what helped him do so well for 16 years prior to the need for a heart transplant. Neil continued these practices following his transplant, although stress management became harder due to academic demands, family illnesses, etc.</a:t>
            </a:r>
          </a:p>
          <a:p>
            <a:r>
              <a:rPr lang="en-US" dirty="0"/>
              <a:t>First half-marathon post-transplant 2014  Again the victory sign</a:t>
            </a:r>
          </a:p>
        </p:txBody>
      </p:sp>
      <p:sp>
        <p:nvSpPr>
          <p:cNvPr id="4" name="Slide Number Placeholder 3"/>
          <p:cNvSpPr>
            <a:spLocks noGrp="1"/>
          </p:cNvSpPr>
          <p:nvPr>
            <p:ph type="sldNum" sz="quarter" idx="5"/>
          </p:nvPr>
        </p:nvSpPr>
        <p:spPr/>
        <p:txBody>
          <a:bodyPr/>
          <a:lstStyle/>
          <a:p>
            <a:fld id="{2E61351F-DBB1-4664-ADA9-83BC7CB8848D}" type="slidenum">
              <a:rPr lang="en-US" smtClean="0"/>
              <a:t>46</a:t>
            </a:fld>
            <a:endParaRPr lang="en-US" dirty="0"/>
          </a:p>
        </p:txBody>
      </p:sp>
    </p:spTree>
    <p:extLst>
      <p:ext uri="{BB962C8B-B14F-4D97-AF65-F5344CB8AC3E}">
        <p14:creationId xmlns:p14="http://schemas.microsoft.com/office/powerpoint/2010/main" val="1317381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a:t>
            </a:r>
            <a:r>
              <a:rPr lang="en-US" dirty="0"/>
              <a:t>photo is in 2019 a Lyme Gala NS was speaking at and the 2</a:t>
            </a:r>
            <a:r>
              <a:rPr lang="en-US" baseline="30000" dirty="0"/>
              <a:t>nd</a:t>
            </a:r>
            <a:r>
              <a:rPr lang="en-US" dirty="0"/>
              <a:t> photo is May 2020, when receiving the first EBV targeted T-Cell therapy. This was about 2 weeks before he passed from this earthly plain. Ironic that the symbolic ribbon for both NHL and Lyme Disease are practically the same – Lime green.</a:t>
            </a:r>
          </a:p>
          <a:p>
            <a:r>
              <a:rPr lang="en-US" dirty="0"/>
              <a:t>For pain used opioids as well as meditation and acupuncture and music for distraction. For nausea used peppermint, ginger aromatherapy and ginger/chamomile teas. Finding continued purpose included doing an interview 2 weeks prior to his last hospitalization on a podcast called, Own Your Truth, where he shared his most raw and vulnerable experiences and inspirational insights. Neil was experiencing a high level of pain that day and the podcast host suggested they postpone the talk, but Neil persevered through the talk, called True Healing.  </a:t>
            </a:r>
          </a:p>
        </p:txBody>
      </p:sp>
      <p:sp>
        <p:nvSpPr>
          <p:cNvPr id="4" name="Slide Number Placeholder 3"/>
          <p:cNvSpPr>
            <a:spLocks noGrp="1"/>
          </p:cNvSpPr>
          <p:nvPr>
            <p:ph type="sldNum" sz="quarter" idx="5"/>
          </p:nvPr>
        </p:nvSpPr>
        <p:spPr/>
        <p:txBody>
          <a:bodyPr/>
          <a:lstStyle/>
          <a:p>
            <a:fld id="{2E61351F-DBB1-4664-ADA9-83BC7CB8848D}" type="slidenum">
              <a:rPr lang="en-US" smtClean="0"/>
              <a:t>47</a:t>
            </a:fld>
            <a:endParaRPr lang="en-US" dirty="0"/>
          </a:p>
        </p:txBody>
      </p:sp>
    </p:spTree>
    <p:extLst>
      <p:ext uri="{BB962C8B-B14F-4D97-AF65-F5344CB8AC3E}">
        <p14:creationId xmlns:p14="http://schemas.microsoft.com/office/powerpoint/2010/main" val="2104283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headphones - Healing Rain by Michael Smith </a:t>
            </a:r>
          </a:p>
          <a:p>
            <a:r>
              <a:rPr lang="en-US" dirty="0"/>
              <a:t>Source of strength through his transplant ordeal and again when dealing with PTLD/Lymphoma. Music as we know is a great distraction, especially around procedures. It is well known to have relaxation effects and can  reduce anxietyUnfortunately, my beloved passed in June 2020.</a:t>
            </a:r>
          </a:p>
        </p:txBody>
      </p:sp>
      <p:sp>
        <p:nvSpPr>
          <p:cNvPr id="4" name="Slide Number Placeholder 3"/>
          <p:cNvSpPr>
            <a:spLocks noGrp="1"/>
          </p:cNvSpPr>
          <p:nvPr>
            <p:ph type="sldNum" sz="quarter" idx="5"/>
          </p:nvPr>
        </p:nvSpPr>
        <p:spPr/>
        <p:txBody>
          <a:bodyPr/>
          <a:lstStyle/>
          <a:p>
            <a:fld id="{2E61351F-DBB1-4664-ADA9-83BC7CB8848D}" type="slidenum">
              <a:rPr lang="en-US" smtClean="0"/>
              <a:t>48</a:t>
            </a:fld>
            <a:endParaRPr lang="en-US" dirty="0"/>
          </a:p>
        </p:txBody>
      </p:sp>
    </p:spTree>
    <p:extLst>
      <p:ext uri="{BB962C8B-B14F-4D97-AF65-F5344CB8AC3E}">
        <p14:creationId xmlns:p14="http://schemas.microsoft.com/office/powerpoint/2010/main" val="28993436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expressive arts form is writing through either journaling or the creation of poems. Through early health struggles poetry became a form of therapeutic catharsis. This Prophetic poem was written years before my beloved husband’s passing during the time he was dealing with life-threatening heart failure with an EF of 10%, which was prior to his transplant. As the Sufi mystic and poet Rumi stated, The cure for pain is in the pain. Delving into </a:t>
            </a:r>
          </a:p>
        </p:txBody>
      </p:sp>
      <p:sp>
        <p:nvSpPr>
          <p:cNvPr id="4" name="Slide Number Placeholder 3"/>
          <p:cNvSpPr>
            <a:spLocks noGrp="1"/>
          </p:cNvSpPr>
          <p:nvPr>
            <p:ph type="sldNum" sz="quarter" idx="5"/>
          </p:nvPr>
        </p:nvSpPr>
        <p:spPr/>
        <p:txBody>
          <a:bodyPr/>
          <a:lstStyle/>
          <a:p>
            <a:fld id="{2E61351F-DBB1-4664-ADA9-83BC7CB8848D}" type="slidenum">
              <a:rPr lang="en-US" smtClean="0"/>
              <a:t>50</a:t>
            </a:fld>
            <a:endParaRPr lang="en-US" dirty="0"/>
          </a:p>
        </p:txBody>
      </p:sp>
    </p:spTree>
    <p:extLst>
      <p:ext uri="{BB962C8B-B14F-4D97-AF65-F5344CB8AC3E}">
        <p14:creationId xmlns:p14="http://schemas.microsoft.com/office/powerpoint/2010/main" val="2117455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51</a:t>
            </a:fld>
            <a:endParaRPr lang="en-US" dirty="0"/>
          </a:p>
        </p:txBody>
      </p:sp>
    </p:spTree>
    <p:extLst>
      <p:ext uri="{BB962C8B-B14F-4D97-AF65-F5344CB8AC3E}">
        <p14:creationId xmlns:p14="http://schemas.microsoft.com/office/powerpoint/2010/main" val="2033192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1351F-DBB1-4664-ADA9-83BC7CB8848D}" type="slidenum">
              <a:rPr lang="en-US" smtClean="0"/>
              <a:t>5</a:t>
            </a:fld>
            <a:endParaRPr lang="en-US" dirty="0"/>
          </a:p>
        </p:txBody>
      </p:sp>
    </p:spTree>
    <p:extLst>
      <p:ext uri="{BB962C8B-B14F-4D97-AF65-F5344CB8AC3E}">
        <p14:creationId xmlns:p14="http://schemas.microsoft.com/office/powerpoint/2010/main" val="653851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52</a:t>
            </a:fld>
            <a:endParaRPr lang="en-US" dirty="0"/>
          </a:p>
        </p:txBody>
      </p:sp>
    </p:spTree>
    <p:extLst>
      <p:ext uri="{BB962C8B-B14F-4D97-AF65-F5344CB8AC3E}">
        <p14:creationId xmlns:p14="http://schemas.microsoft.com/office/powerpoint/2010/main" val="27167729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53</a:t>
            </a:fld>
            <a:endParaRPr lang="en-US" dirty="0"/>
          </a:p>
        </p:txBody>
      </p:sp>
    </p:spTree>
    <p:extLst>
      <p:ext uri="{BB962C8B-B14F-4D97-AF65-F5344CB8AC3E}">
        <p14:creationId xmlns:p14="http://schemas.microsoft.com/office/powerpoint/2010/main" val="1222752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NCI defined Supportive Care – above. 1990  - WHO recognized PC as a distinct specialty from hospice care.</a:t>
            </a:r>
          </a:p>
          <a:p>
            <a:r>
              <a:rPr lang="en-US" b="0" i="0" dirty="0">
                <a:solidFill>
                  <a:srgbClr val="111111"/>
                </a:solidFill>
                <a:effectLst/>
                <a:latin typeface="Roboto" panose="02000000000000000000" pitchFamily="2" charset="0"/>
              </a:rPr>
              <a:t>Practitioners formally adopted integrative medicine in the early 1990s. In</a:t>
            </a:r>
            <a:r>
              <a:rPr lang="en-US" b="1" i="0" dirty="0">
                <a:solidFill>
                  <a:srgbClr val="111111"/>
                </a:solidFill>
                <a:effectLst/>
                <a:latin typeface="Roboto" panose="02000000000000000000" pitchFamily="2" charset="0"/>
              </a:rPr>
              <a:t> 1994</a:t>
            </a:r>
            <a:r>
              <a:rPr lang="en-US" b="0" i="0" dirty="0">
                <a:solidFill>
                  <a:srgbClr val="111111"/>
                </a:solidFill>
                <a:effectLst/>
                <a:latin typeface="Roboto" panose="02000000000000000000" pitchFamily="2" charset="0"/>
              </a:rPr>
              <a:t>, the University of Arizona Center for Integrative Medicine was founded, with a primary focus on educating physicians in integrative medicine.</a:t>
            </a:r>
          </a:p>
          <a:p>
            <a:r>
              <a:rPr lang="en-US" b="0" i="0" dirty="0">
                <a:solidFill>
                  <a:srgbClr val="111111"/>
                </a:solidFill>
                <a:effectLst/>
                <a:latin typeface="Roboto" panose="02000000000000000000" pitchFamily="2" charset="0"/>
              </a:rPr>
              <a:t>IO formally recognized with the development of SIO</a:t>
            </a:r>
            <a:endParaRPr lang="en-US" dirty="0"/>
          </a:p>
        </p:txBody>
      </p:sp>
      <p:sp>
        <p:nvSpPr>
          <p:cNvPr id="4" name="Slide Number Placeholder 3"/>
          <p:cNvSpPr>
            <a:spLocks noGrp="1"/>
          </p:cNvSpPr>
          <p:nvPr>
            <p:ph type="sldNum" sz="quarter" idx="5"/>
          </p:nvPr>
        </p:nvSpPr>
        <p:spPr/>
        <p:txBody>
          <a:bodyPr/>
          <a:lstStyle/>
          <a:p>
            <a:fld id="{2E61351F-DBB1-4664-ADA9-83BC7CB8848D}" type="slidenum">
              <a:rPr lang="en-US" smtClean="0"/>
              <a:t>8</a:t>
            </a:fld>
            <a:endParaRPr lang="en-US" dirty="0"/>
          </a:p>
        </p:txBody>
      </p:sp>
    </p:spTree>
    <p:extLst>
      <p:ext uri="{BB962C8B-B14F-4D97-AF65-F5344CB8AC3E}">
        <p14:creationId xmlns:p14="http://schemas.microsoft.com/office/powerpoint/2010/main" val="1412145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visual provided in the article, Integrative palliative care: A new transformative field to alleviate suffering. 1. Integrative health and palliative care have substantial overlap in philosophy and scope. The combined field, integrative palliative care, expands the conventional palliative care toolbox and extends the impact of integrative health approaches across the life course.</a:t>
            </a:r>
          </a:p>
          <a:p>
            <a:r>
              <a:rPr lang="en-US" dirty="0"/>
              <a:t>They share core values and goals, Both highlight QOL. Optimizing well-being, reduce physical and emotional suffering, emphasize interprofessional team-based collaboration and provide personalized and individualized care.</a:t>
            </a:r>
          </a:p>
          <a:p>
            <a:endParaRPr lang="en-US" dirty="0"/>
          </a:p>
          <a:p>
            <a:r>
              <a:rPr lang="en-US" dirty="0"/>
              <a:t>A hybrid model has been proposed in this article – IPC is viewed as a new formal specialty that takes a holistic approach to living well across the life course, enhancing healing and reducing suffering among those facing serious illness, as their family members. Several medical centers have developed combined Integrative and Palliative Medicine Services. In oncology, this approach has been taken by MD Anderson Cancer Center, which has a Department of Palliative, Rehabilitation &amp; Integrative Medicine.</a:t>
            </a:r>
          </a:p>
          <a:p>
            <a:endParaRPr lang="en-US" dirty="0"/>
          </a:p>
          <a:p>
            <a:endParaRPr lang="en-US" dirty="0"/>
          </a:p>
        </p:txBody>
      </p:sp>
      <p:sp>
        <p:nvSpPr>
          <p:cNvPr id="4" name="Slide Number Placeholder 3"/>
          <p:cNvSpPr>
            <a:spLocks noGrp="1"/>
          </p:cNvSpPr>
          <p:nvPr>
            <p:ph type="sldNum" sz="quarter" idx="5"/>
          </p:nvPr>
        </p:nvSpPr>
        <p:spPr/>
        <p:txBody>
          <a:bodyPr/>
          <a:lstStyle/>
          <a:p>
            <a:fld id="{2E61351F-DBB1-4664-ADA9-83BC7CB8848D}" type="slidenum">
              <a:rPr lang="en-US" smtClean="0"/>
              <a:t>9</a:t>
            </a:fld>
            <a:endParaRPr lang="en-US" dirty="0"/>
          </a:p>
        </p:txBody>
      </p:sp>
    </p:spTree>
    <p:extLst>
      <p:ext uri="{BB962C8B-B14F-4D97-AF65-F5344CB8AC3E}">
        <p14:creationId xmlns:p14="http://schemas.microsoft.com/office/powerpoint/2010/main" val="3158095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ultimately an internal process that may involve tapping into the mind-body connection, as well as making lifestyle behavior changes such directed at nutrition, exercise, weight management, and at times the use of botanicals/dietary supplements that are known to be safe and while also accepting conventional treatments.  </a:t>
            </a:r>
          </a:p>
        </p:txBody>
      </p:sp>
      <p:sp>
        <p:nvSpPr>
          <p:cNvPr id="4" name="Slide Number Placeholder 3"/>
          <p:cNvSpPr>
            <a:spLocks noGrp="1"/>
          </p:cNvSpPr>
          <p:nvPr>
            <p:ph type="sldNum" sz="quarter" idx="5"/>
          </p:nvPr>
        </p:nvSpPr>
        <p:spPr/>
        <p:txBody>
          <a:bodyPr/>
          <a:lstStyle/>
          <a:p>
            <a:fld id="{F6BA3186-490C-4963-9CE5-58096C2F0BE5}" type="slidenum">
              <a:rPr lang="en-US" smtClean="0"/>
              <a:t>11</a:t>
            </a:fld>
            <a:endParaRPr lang="en-US" dirty="0"/>
          </a:p>
        </p:txBody>
      </p:sp>
    </p:spTree>
    <p:extLst>
      <p:ext uri="{BB962C8B-B14F-4D97-AF65-F5344CB8AC3E}">
        <p14:creationId xmlns:p14="http://schemas.microsoft.com/office/powerpoint/2010/main" val="1250481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Excerpt from Gone in a Heartbeat: A Physician’s Search for True Healing. A harrowing account of one physician’s challenge through years of a life-threatening cardiac condition. He speaks so eloquently how  integrative/complementary practices helped him regain his sense of control and improved his vitality and quality of life for many years. </a:t>
            </a:r>
            <a:endParaRPr lang="en-US" b="1" dirty="0"/>
          </a:p>
        </p:txBody>
      </p:sp>
      <p:sp>
        <p:nvSpPr>
          <p:cNvPr id="4" name="Slide Number Placeholder 3"/>
          <p:cNvSpPr>
            <a:spLocks noGrp="1"/>
          </p:cNvSpPr>
          <p:nvPr>
            <p:ph type="sldNum" sz="quarter" idx="5"/>
          </p:nvPr>
        </p:nvSpPr>
        <p:spPr/>
        <p:txBody>
          <a:bodyPr/>
          <a:lstStyle/>
          <a:p>
            <a:fld id="{F6BA3186-490C-4963-9CE5-58096C2F0BE5}" type="slidenum">
              <a:rPr lang="en-US" smtClean="0"/>
              <a:t>12</a:t>
            </a:fld>
            <a:endParaRPr lang="en-US" dirty="0"/>
          </a:p>
        </p:txBody>
      </p:sp>
    </p:spTree>
    <p:extLst>
      <p:ext uri="{BB962C8B-B14F-4D97-AF65-F5344CB8AC3E}">
        <p14:creationId xmlns:p14="http://schemas.microsoft.com/office/powerpoint/2010/main" val="550564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et al. J Cancer Surviv. 2016 October ; 10(5): 850–864. Complementary and Alternative Medicine Use among US Cancer Survivors, Of the 34,525 adults sampled in the 2012 NHIS, 2,977 were cancer survivors and 30,551 were cancer-free adults. Among cancer survivors, 36.4% used at least one CAM modality other than vitamins and minerals in the past 12 months (“CAM user”), 38.9% used only vitamins and minerals in the past 12 months (“vitamin/mineral user”), and 27.4% reported no CAM use in the past 12 months (“non-users”). Among</a:t>
            </a:r>
            <a:r>
              <a:rPr lang="en-US" baseline="0" dirty="0"/>
              <a:t> colorectal CA patients, 4 studies reviewed and the most common CAM practice was use of dietary supplements, herbs, vits/minerals, medicinal teas, homeopathic products (57%), followed by mind-body and spiritual strategies (15%), and then relaxation techniques (13%).  Study by Jones, Cohen et at.   ( 2018 ) focused on minority and underserved populations with cancer and their interest in CAM use (28% Hispanic/over 40% AA) that with a high % of those with household incomes &lt; 10,000/yr in an urban Texas cancer center showed </a:t>
            </a:r>
            <a:r>
              <a:rPr lang="en-US" dirty="0"/>
              <a:t>Percentages of patients who reported ever having used CAM were highest for prayer (88%), relaxation (58%), massage (46%), special diet (36%), aromatherapy (31%), meditation (27%), and yoga (21%). Integrative Cancer Therapies 2018, Vol. 17(2) 371–379.</a:t>
            </a:r>
            <a:endParaRPr lang="en-US" baseline="0" dirty="0"/>
          </a:p>
          <a:p>
            <a:endParaRPr lang="en-US" baseline="0" dirty="0"/>
          </a:p>
          <a:p>
            <a:r>
              <a:rPr lang="en-US" baseline="0" dirty="0"/>
              <a:t>2019 survey study in JAMA oncology suggested that about 3o% didn’t info about CAM use. Another small study published in 2019 revealed that in over 500 recording of patient/provider cancer visits only 12% mentioned anything about integrative therapies.  PROBLEM!</a:t>
            </a:r>
          </a:p>
          <a:p>
            <a:r>
              <a:rPr lang="en-US" baseline="0" dirty="0"/>
              <a:t>Charact. – higher educ/income likely due to the high cost of CAM practices that are often not reimbursable.  However, this appears to be regional and for example, among those living in Hawaii there is a higher use among those with lower income/education (traditional practices of native Hawaiians).  Also studies often underrepresent minority groups that may have higher rates of CAM due to traditional practices. </a:t>
            </a:r>
            <a:endParaRPr lang="en-US" dirty="0"/>
          </a:p>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13</a:t>
            </a:fld>
            <a:endParaRPr lang="en-US" dirty="0"/>
          </a:p>
        </p:txBody>
      </p:sp>
    </p:spTree>
    <p:extLst>
      <p:ext uri="{BB962C8B-B14F-4D97-AF65-F5344CB8AC3E}">
        <p14:creationId xmlns:p14="http://schemas.microsoft.com/office/powerpoint/2010/main" val="603789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3814" y="990600"/>
            <a:ext cx="8458200" cy="3200400"/>
          </a:xfrm>
        </p:spPr>
        <p:txBody>
          <a:bodyPr>
            <a:normAutofit/>
          </a:bodyPr>
          <a:lstStyle>
            <a:lvl1pPr>
              <a:defRPr sz="6000"/>
            </a:lvl1pPr>
          </a:lstStyle>
          <a:p>
            <a:r>
              <a:rPr lang="en-US"/>
              <a:t>Click to edit Master title style</a:t>
            </a:r>
            <a:endParaRPr/>
          </a:p>
        </p:txBody>
      </p:sp>
      <p:sp>
        <p:nvSpPr>
          <p:cNvPr id="3" name="Subtitle 2"/>
          <p:cNvSpPr>
            <a:spLocks noGrp="1"/>
          </p:cNvSpPr>
          <p:nvPr>
            <p:ph type="subTitle" idx="1"/>
          </p:nvPr>
        </p:nvSpPr>
        <p:spPr>
          <a:xfrm>
            <a:off x="1293813" y="4267200"/>
            <a:ext cx="8458200" cy="13716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1/9/2023</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dirty="0"/>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600200">
              <a:defRPr/>
            </a:lvl6pPr>
            <a:lvl7pPr marL="1874520">
              <a:defRPr/>
            </a:lvl7pPr>
            <a:lvl8pPr marL="2148840">
              <a:defRPr/>
            </a:lvl8pPr>
            <a:lvl9pPr marL="242316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1/9/2023</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dirty="0"/>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4" y="381000"/>
            <a:ext cx="1904998" cy="5791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93814" y="381000"/>
            <a:ext cx="8305800" cy="57912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1/9/2023</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dirty="0"/>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035" y="685800"/>
            <a:ext cx="10055781" cy="2743200"/>
          </a:xfrm>
        </p:spPr>
        <p:txBody>
          <a:bodyPr anchor="ctr">
            <a:normAutofit/>
          </a:bodyPr>
          <a:lstStyle>
            <a:lvl1pPr algn="l">
              <a:defRPr sz="3199" b="0" cap="all"/>
            </a:lvl1pPr>
          </a:lstStyle>
          <a:p>
            <a:r>
              <a:rPr lang="en-US"/>
              <a:t>Click to edit Master title style</a:t>
            </a:r>
            <a:endParaRPr lang="en-US" dirty="0"/>
          </a:p>
        </p:txBody>
      </p:sp>
      <p:sp>
        <p:nvSpPr>
          <p:cNvPr id="3" name="Text Placeholder 2"/>
          <p:cNvSpPr>
            <a:spLocks noGrp="1"/>
          </p:cNvSpPr>
          <p:nvPr>
            <p:ph type="body" idx="1"/>
          </p:nvPr>
        </p:nvSpPr>
        <p:spPr>
          <a:xfrm>
            <a:off x="684034" y="4114800"/>
            <a:ext cx="8533765" cy="1879600"/>
          </a:xfrm>
        </p:spPr>
        <p:txBody>
          <a:bodyPr anchor="ctr">
            <a:normAutofit/>
          </a:bodyPr>
          <a:lstStyle>
            <a:lvl1pPr marL="0" indent="0" algn="l">
              <a:buNone/>
              <a:defRPr sz="1999">
                <a:solidFill>
                  <a:schemeClr val="bg2">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215338-0D25-46A8-A8A1-3F711CFF3F4B}" type="datetimeFigureOut">
              <a:rPr lang="en-US" smtClean="0"/>
              <a:t>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1A6A2D-B1B2-4B10-BB24-2492981091A2}" type="slidenum">
              <a:rPr lang="en-US" smtClean="0"/>
              <a:t>‹#›</a:t>
            </a:fld>
            <a:endParaRPr lang="en-US" dirty="0"/>
          </a:p>
        </p:txBody>
      </p:sp>
    </p:spTree>
    <p:extLst>
      <p:ext uri="{BB962C8B-B14F-4D97-AF65-F5344CB8AC3E}">
        <p14:creationId xmlns:p14="http://schemas.microsoft.com/office/powerpoint/2010/main" val="19767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1/9/2023</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dirty="0"/>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813" y="2057400"/>
            <a:ext cx="8458201" cy="2666999"/>
          </a:xfrm>
        </p:spPr>
        <p:txBody>
          <a:bodyPr anchor="b">
            <a:normAutofit/>
          </a:bodyPr>
          <a:lstStyle>
            <a:lvl1pPr algn="l">
              <a:defRPr sz="4800" b="0" i="0" cap="none" baseline="0"/>
            </a:lvl1pPr>
          </a:lstStyle>
          <a:p>
            <a:r>
              <a:rPr lang="en-US"/>
              <a:t>Click to edit Master title style</a:t>
            </a:r>
            <a:endParaRPr/>
          </a:p>
        </p:txBody>
      </p:sp>
      <p:sp>
        <p:nvSpPr>
          <p:cNvPr id="3" name="Text Placeholder 2"/>
          <p:cNvSpPr>
            <a:spLocks noGrp="1"/>
          </p:cNvSpPr>
          <p:nvPr>
            <p:ph type="body" idx="1"/>
          </p:nvPr>
        </p:nvSpPr>
        <p:spPr>
          <a:xfrm>
            <a:off x="1293813" y="4876800"/>
            <a:ext cx="84582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1/9/2023</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dirty="0"/>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3812" y="1676400"/>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02035" y="1676401"/>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lvl1pPr>
              <a:defRPr sz="1100"/>
            </a:lvl1pPr>
          </a:lstStyle>
          <a:p>
            <a:fld id="{3CD9712D-992A-4AB1-A5C2-575F75921AA2}" type="datetimeFigureOut">
              <a:rPr lang="en-US" smtClean="0"/>
              <a:pPr/>
              <a:t>1/9/2023</a:t>
            </a:fld>
            <a:endParaRPr lang="en-US" dirty="0"/>
          </a:p>
        </p:txBody>
      </p:sp>
      <p:sp>
        <p:nvSpPr>
          <p:cNvPr id="6" name="Footer Placeholder 5"/>
          <p:cNvSpPr>
            <a:spLocks noGrp="1"/>
          </p:cNvSpPr>
          <p:nvPr>
            <p:ph type="ftr" sz="quarter" idx="11"/>
          </p:nvPr>
        </p:nvSpPr>
        <p:spPr/>
        <p:txBody>
          <a:bodyPr/>
          <a:lstStyle>
            <a:lvl1pPr>
              <a:defRPr sz="1100"/>
            </a:lvl1pPr>
          </a:lstStyle>
          <a:p>
            <a:endParaRPr lang="en-US" dirty="0"/>
          </a:p>
        </p:txBody>
      </p:sp>
      <p:sp>
        <p:nvSpPr>
          <p:cNvPr id="7" name="Slide Number Placeholder 6"/>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813" y="1676399"/>
            <a:ext cx="4701142"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3813" y="2516457"/>
            <a:ext cx="4701142"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91754" y="1676399"/>
            <a:ext cx="4703259"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516457"/>
            <a:ext cx="4703259"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lvl1pPr>
              <a:defRPr sz="1100"/>
            </a:lvl1pPr>
          </a:lstStyle>
          <a:p>
            <a:fld id="{3CD9712D-992A-4AB1-A5C2-575F75921AA2}" type="datetimeFigureOut">
              <a:rPr lang="en-US" smtClean="0"/>
              <a:pPr/>
              <a:t>1/9/2023</a:t>
            </a:fld>
            <a:endParaRPr lang="en-US" dirty="0"/>
          </a:p>
        </p:txBody>
      </p:sp>
      <p:sp>
        <p:nvSpPr>
          <p:cNvPr id="8" name="Footer Placeholder 7"/>
          <p:cNvSpPr>
            <a:spLocks noGrp="1"/>
          </p:cNvSpPr>
          <p:nvPr>
            <p:ph type="ftr" sz="quarter" idx="11"/>
          </p:nvPr>
        </p:nvSpPr>
        <p:spPr/>
        <p:txBody>
          <a:bodyPr/>
          <a:lstStyle>
            <a:lvl1pPr>
              <a:defRPr sz="1100"/>
            </a:lvl1pPr>
          </a:lstStyle>
          <a:p>
            <a:endParaRPr lang="en-US" dirty="0"/>
          </a:p>
        </p:txBody>
      </p:sp>
      <p:sp>
        <p:nvSpPr>
          <p:cNvPr id="9" name="Slide Number Placeholder 8"/>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lvl1pPr>
              <a:defRPr sz="1100"/>
            </a:lvl1pPr>
          </a:lstStyle>
          <a:p>
            <a:fld id="{3CD9712D-992A-4AB1-A5C2-575F75921AA2}" type="datetimeFigureOut">
              <a:rPr lang="en-US" smtClean="0"/>
              <a:pPr/>
              <a:t>1/9/2023</a:t>
            </a:fld>
            <a:endParaRPr lang="en-US" dirty="0"/>
          </a:p>
        </p:txBody>
      </p:sp>
      <p:sp>
        <p:nvSpPr>
          <p:cNvPr id="4" name="Footer Placeholder 3"/>
          <p:cNvSpPr>
            <a:spLocks noGrp="1"/>
          </p:cNvSpPr>
          <p:nvPr>
            <p:ph type="ftr" sz="quarter" idx="11"/>
          </p:nvPr>
        </p:nvSpPr>
        <p:spPr/>
        <p:txBody>
          <a:bodyPr/>
          <a:lstStyle>
            <a:lvl1pPr>
              <a:defRPr sz="1100"/>
            </a:lvl1pPr>
          </a:lstStyle>
          <a:p>
            <a:endParaRPr lang="en-US" dirty="0"/>
          </a:p>
        </p:txBody>
      </p:sp>
      <p:sp>
        <p:nvSpPr>
          <p:cNvPr id="5" name="Slide Number Placeholder 4"/>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100"/>
            </a:lvl1pPr>
          </a:lstStyle>
          <a:p>
            <a:fld id="{3CD9712D-992A-4AB1-A5C2-575F75921AA2}" type="datetimeFigureOut">
              <a:rPr lang="en-US" smtClean="0"/>
              <a:pPr/>
              <a:t>1/9/2023</a:t>
            </a:fld>
            <a:endParaRPr lang="en-US" dirty="0"/>
          </a:p>
        </p:txBody>
      </p:sp>
      <p:sp>
        <p:nvSpPr>
          <p:cNvPr id="3" name="Footer Placeholder 2"/>
          <p:cNvSpPr>
            <a:spLocks noGrp="1"/>
          </p:cNvSpPr>
          <p:nvPr>
            <p:ph type="ftr" sz="quarter" idx="11"/>
          </p:nvPr>
        </p:nvSpPr>
        <p:spPr/>
        <p:txBody>
          <a:bodyPr/>
          <a:lstStyle>
            <a:lvl1pPr>
              <a:defRPr sz="1100"/>
            </a:lvl1pPr>
          </a:lstStyle>
          <a:p>
            <a:endParaRPr lang="en-US" dirty="0"/>
          </a:p>
        </p:txBody>
      </p:sp>
      <p:sp>
        <p:nvSpPr>
          <p:cNvPr id="4" name="Slide Number Placeholder 3"/>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1" y="1676400"/>
            <a:ext cx="3810000" cy="2438400"/>
          </a:xfrm>
        </p:spPr>
        <p:txBody>
          <a:bodyPr anchor="b">
            <a:normAutofit/>
          </a:bodyPr>
          <a:lstStyle>
            <a:lvl1pPr algn="l">
              <a:defRPr sz="3200" b="0"/>
            </a:lvl1pPr>
          </a:lstStyle>
          <a:p>
            <a:r>
              <a:rPr lang="en-US"/>
              <a:t>Click to edit Master title style</a:t>
            </a:r>
            <a:endParaRPr dirty="0"/>
          </a:p>
        </p:txBody>
      </p:sp>
      <p:sp>
        <p:nvSpPr>
          <p:cNvPr id="3" name="Content Placeholder 2"/>
          <p:cNvSpPr>
            <a:spLocks noGrp="1"/>
          </p:cNvSpPr>
          <p:nvPr>
            <p:ph idx="1"/>
          </p:nvPr>
        </p:nvSpPr>
        <p:spPr>
          <a:xfrm>
            <a:off x="1293813" y="685800"/>
            <a:ext cx="61722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770811"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z="1100"/>
            </a:lvl1pPr>
          </a:lstStyle>
          <a:p>
            <a:fld id="{3CD9712D-992A-4AB1-A5C2-575F75921AA2}" type="datetimeFigureOut">
              <a:rPr lang="en-US" smtClean="0"/>
              <a:pPr/>
              <a:t>1/9/2023</a:t>
            </a:fld>
            <a:endParaRPr lang="en-US" dirty="0"/>
          </a:p>
        </p:txBody>
      </p:sp>
      <p:sp>
        <p:nvSpPr>
          <p:cNvPr id="6" name="Footer Placeholder 5"/>
          <p:cNvSpPr>
            <a:spLocks noGrp="1"/>
          </p:cNvSpPr>
          <p:nvPr>
            <p:ph type="ftr" sz="quarter" idx="11"/>
          </p:nvPr>
        </p:nvSpPr>
        <p:spPr/>
        <p:txBody>
          <a:bodyPr/>
          <a:lstStyle>
            <a:lvl1pPr>
              <a:defRPr sz="1100"/>
            </a:lvl1pPr>
          </a:lstStyle>
          <a:p>
            <a:endParaRPr lang="en-US" dirty="0"/>
          </a:p>
        </p:txBody>
      </p:sp>
      <p:sp>
        <p:nvSpPr>
          <p:cNvPr id="7" name="Slide Number Placeholder 6"/>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2" y="1676400"/>
            <a:ext cx="3810000" cy="2438400"/>
          </a:xfrm>
        </p:spPr>
        <p:txBody>
          <a:bodyPr anchor="b">
            <a:no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522412" y="0"/>
            <a:ext cx="5943601" cy="6858000"/>
          </a:xfr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7770812"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fld id="{3CD9712D-992A-4AB1-A5C2-575F75921AA2}" type="datetimeFigureOut">
              <a:rPr lang="en-US" smtClean="0"/>
              <a:pPr/>
              <a:t>1/9/2023</a:t>
            </a:fld>
            <a:endParaRPr lang="en-US" dirty="0"/>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100">
                <a:solidFill>
                  <a:schemeClr val="tx1">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image" Target="../media/image10.jpg"/><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hyperlink" Target="https://www.meditationlifeskills.com/how-to-meditate-guide-meditation-techniques-for-beginners/" TargetMode="Externa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customXml" Target="../ink/ink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hyperlink" Target="https://creativecommons.org/licenses/by-nc-sa/3.0/" TargetMode="External"/><Relationship Id="rId4" Type="http://schemas.openxmlformats.org/officeDocument/2006/relationships/hyperlink" Target="https://thestillmind.wordpress.com/tag/scienc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8.xml"/><Relationship Id="rId18" Type="http://schemas.openxmlformats.org/officeDocument/2006/relationships/customXml" Target="../ink/ink12.xml"/><Relationship Id="rId3" Type="http://schemas.openxmlformats.org/officeDocument/2006/relationships/image" Target="../media/image30.png"/><Relationship Id="rId21" Type="http://schemas.openxmlformats.org/officeDocument/2006/relationships/customXml" Target="../ink/ink15.xml"/><Relationship Id="rId7" Type="http://schemas.openxmlformats.org/officeDocument/2006/relationships/image" Target="../media/image32.png"/><Relationship Id="rId12" Type="http://schemas.openxmlformats.org/officeDocument/2006/relationships/customXml" Target="../ink/ink7.xml"/><Relationship Id="rId17" Type="http://schemas.openxmlformats.org/officeDocument/2006/relationships/customXml" Target="../ink/ink11.xml"/><Relationship Id="rId2" Type="http://schemas.openxmlformats.org/officeDocument/2006/relationships/notesSlide" Target="../notesSlides/notesSlide23.xml"/><Relationship Id="rId16" Type="http://schemas.openxmlformats.org/officeDocument/2006/relationships/customXml" Target="../ink/ink10.xml"/><Relationship Id="rId20" Type="http://schemas.openxmlformats.org/officeDocument/2006/relationships/customXml" Target="../ink/ink14.xml"/><Relationship Id="rId1" Type="http://schemas.openxmlformats.org/officeDocument/2006/relationships/slideLayout" Target="../slideLayouts/slideLayout7.xml"/><Relationship Id="rId6" Type="http://schemas.openxmlformats.org/officeDocument/2006/relationships/customXml" Target="../ink/ink3.xml"/><Relationship Id="rId11" Type="http://schemas.openxmlformats.org/officeDocument/2006/relationships/customXml" Target="../ink/ink6.xml"/><Relationship Id="rId24" Type="http://schemas.openxmlformats.org/officeDocument/2006/relationships/customXml" Target="../ink/ink18.xml"/><Relationship Id="rId5" Type="http://schemas.openxmlformats.org/officeDocument/2006/relationships/image" Target="../media/image31.png"/><Relationship Id="rId15" Type="http://schemas.openxmlformats.org/officeDocument/2006/relationships/image" Target="../media/image34.png"/><Relationship Id="rId23" Type="http://schemas.openxmlformats.org/officeDocument/2006/relationships/customXml" Target="../ink/ink17.xml"/><Relationship Id="rId10" Type="http://schemas.openxmlformats.org/officeDocument/2006/relationships/customXml" Target="../ink/ink5.xml"/><Relationship Id="rId19" Type="http://schemas.openxmlformats.org/officeDocument/2006/relationships/customXml" Target="../ink/ink13.xml"/><Relationship Id="rId4" Type="http://schemas.openxmlformats.org/officeDocument/2006/relationships/customXml" Target="../ink/ink2.xml"/><Relationship Id="rId9" Type="http://schemas.openxmlformats.org/officeDocument/2006/relationships/image" Target="../media/image33.png"/><Relationship Id="rId14" Type="http://schemas.openxmlformats.org/officeDocument/2006/relationships/customXml" Target="../ink/ink9.xml"/><Relationship Id="rId22" Type="http://schemas.openxmlformats.org/officeDocument/2006/relationships/customXml" Target="../ink/ink1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en.wikipedia.org/wiki/alternative_medicine"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redoubtnews.com/2017/04/health-freedom-idaho-2017-updat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1.jfif"/></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hyperlink" Target="http://hallatar.blogspot.com/2016_12_01_archive.html" TargetMode="External"/><Relationship Id="rId5" Type="http://schemas.openxmlformats.org/officeDocument/2006/relationships/image" Target="../media/image54.png"/><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xml"/><Relationship Id="rId4" Type="http://schemas.openxmlformats.org/officeDocument/2006/relationships/hyperlink" Target="https://freesvg.org/chrome-musical-notes-typography-no-background"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8" Type="http://schemas.openxmlformats.org/officeDocument/2006/relationships/hyperlink" Target="https://integrativeonc.org/" TargetMode="External"/><Relationship Id="rId3" Type="http://schemas.openxmlformats.org/officeDocument/2006/relationships/hyperlink" Target="https://www.cancer.org/healthy.html" TargetMode="External"/><Relationship Id="rId7" Type="http://schemas.openxmlformats.org/officeDocument/2006/relationships/hyperlink" Target="https://naturalmedicines.therapeuticresearch.com/"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hyperlink" Target="https://www.nccih.nih.gov/" TargetMode="External"/><Relationship Id="rId5" Type="http://schemas.openxmlformats.org/officeDocument/2006/relationships/hyperlink" Target="https://www.mskcc.org/cancer-care/diagnosis-treatment/symptom-management/integrative-medicine/herbs" TargetMode="External"/><Relationship Id="rId4" Type="http://schemas.openxmlformats.org/officeDocument/2006/relationships/hyperlink" Target="http://www.aicr.or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hyperlink" Target="https://doi.org/10.1016/j.ctim.2019.08.003"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cancer.gov/Common/PopUps/popDefinition.aspx?id=CDR0000046580&amp;version=Patient&amp;language=English" TargetMode="External"/><Relationship Id="rId2" Type="http://schemas.openxmlformats.org/officeDocument/2006/relationships/hyperlink" Target="https://www.cancer.gov/Common/PopUps/popDefinition.aspx?id=CDR0000045417&amp;version=Patient&amp;language=English"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3832" y="1676400"/>
            <a:ext cx="8458200" cy="3810000"/>
          </a:xfrm>
        </p:spPr>
        <p:txBody>
          <a:bodyPr>
            <a:normAutofit fontScale="90000"/>
          </a:bodyPr>
          <a:lstStyle/>
          <a:p>
            <a:r>
              <a:rPr lang="en-US" dirty="0"/>
              <a:t>Reflections on the Coalescing of Integrative Medicine and Palliative Care</a:t>
            </a:r>
            <a:br>
              <a:rPr lang="en-US" dirty="0"/>
            </a:br>
            <a:r>
              <a:rPr lang="en-US" sz="4400" dirty="0"/>
              <a:t>Professional and Personal Experiences</a:t>
            </a:r>
            <a:br>
              <a:rPr lang="en-US" dirty="0"/>
            </a:br>
            <a:endParaRPr lang="en-US" dirty="0"/>
          </a:p>
        </p:txBody>
      </p:sp>
      <p:sp>
        <p:nvSpPr>
          <p:cNvPr id="3" name="Subtitle 2"/>
          <p:cNvSpPr>
            <a:spLocks noGrp="1"/>
          </p:cNvSpPr>
          <p:nvPr>
            <p:ph type="subTitle" idx="1"/>
          </p:nvPr>
        </p:nvSpPr>
        <p:spPr>
          <a:xfrm>
            <a:off x="1217612" y="4800600"/>
            <a:ext cx="8458200" cy="1371600"/>
          </a:xfrm>
        </p:spPr>
        <p:txBody>
          <a:bodyPr>
            <a:normAutofit/>
          </a:bodyPr>
          <a:lstStyle/>
          <a:p>
            <a:endParaRPr lang="en-US" dirty="0"/>
          </a:p>
          <a:p>
            <a:r>
              <a:rPr lang="en-US" sz="2000" dirty="0"/>
              <a:t>Denise Spector, PhD, MPH, ANP, FAIHM</a:t>
            </a:r>
          </a:p>
          <a:p>
            <a:r>
              <a:rPr lang="en-US" sz="2000" dirty="0"/>
              <a:t>Oncology Nurse Practitioner and Integrative Medicine Clinician</a:t>
            </a:r>
          </a:p>
        </p:txBody>
      </p:sp>
    </p:spTree>
    <p:extLst>
      <p:ext uri="{BB962C8B-B14F-4D97-AF65-F5344CB8AC3E}">
        <p14:creationId xmlns:p14="http://schemas.microsoft.com/office/powerpoint/2010/main" val="319817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C2A851-0917-F8BC-04FF-906DF74F1B21}"/>
              </a:ext>
            </a:extLst>
          </p:cNvPr>
          <p:cNvPicPr>
            <a:picLocks noChangeAspect="1"/>
          </p:cNvPicPr>
          <p:nvPr/>
        </p:nvPicPr>
        <p:blipFill>
          <a:blip r:embed="rId2"/>
          <a:stretch>
            <a:fillRect/>
          </a:stretch>
        </p:blipFill>
        <p:spPr>
          <a:xfrm>
            <a:off x="0" y="228600"/>
            <a:ext cx="6399212" cy="6248400"/>
          </a:xfrm>
          <a:prstGeom prst="rect">
            <a:avLst/>
          </a:prstGeom>
        </p:spPr>
      </p:pic>
      <p:pic>
        <p:nvPicPr>
          <p:cNvPr id="8" name="Picture 7">
            <a:extLst>
              <a:ext uri="{FF2B5EF4-FFF2-40B4-BE49-F238E27FC236}">
                <a16:creationId xmlns:a16="http://schemas.microsoft.com/office/drawing/2014/main" id="{2EC6296A-2306-F675-9F38-647BDAA31251}"/>
              </a:ext>
            </a:extLst>
          </p:cNvPr>
          <p:cNvPicPr>
            <a:picLocks noChangeAspect="1"/>
          </p:cNvPicPr>
          <p:nvPr/>
        </p:nvPicPr>
        <p:blipFill>
          <a:blip r:embed="rId3"/>
          <a:stretch>
            <a:fillRect/>
          </a:stretch>
        </p:blipFill>
        <p:spPr>
          <a:xfrm>
            <a:off x="5686091" y="1295400"/>
            <a:ext cx="6502734" cy="4267200"/>
          </a:xfrm>
          <a:prstGeom prst="rect">
            <a:avLst/>
          </a:prstGeom>
        </p:spPr>
      </p:pic>
    </p:spTree>
    <p:extLst>
      <p:ext uri="{BB962C8B-B14F-4D97-AF65-F5344CB8AC3E}">
        <p14:creationId xmlns:p14="http://schemas.microsoft.com/office/powerpoint/2010/main" val="211981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6020D-7851-4F1C-A0D6-519646C1F596}"/>
              </a:ext>
            </a:extLst>
          </p:cNvPr>
          <p:cNvSpPr>
            <a:spLocks noGrp="1"/>
          </p:cNvSpPr>
          <p:nvPr>
            <p:ph type="title"/>
          </p:nvPr>
        </p:nvSpPr>
        <p:spPr/>
        <p:txBody>
          <a:bodyPr/>
          <a:lstStyle/>
          <a:p>
            <a:r>
              <a:rPr lang="en-US" dirty="0"/>
              <a:t>Healing</a:t>
            </a:r>
          </a:p>
        </p:txBody>
      </p:sp>
      <p:sp>
        <p:nvSpPr>
          <p:cNvPr id="3" name="Content Placeholder 2">
            <a:extLst>
              <a:ext uri="{FF2B5EF4-FFF2-40B4-BE49-F238E27FC236}">
                <a16:creationId xmlns:a16="http://schemas.microsoft.com/office/drawing/2014/main" id="{603F3FF7-26D0-421E-B590-9D86CA9D3DEC}"/>
              </a:ext>
            </a:extLst>
          </p:cNvPr>
          <p:cNvSpPr>
            <a:spLocks noGrp="1"/>
          </p:cNvSpPr>
          <p:nvPr>
            <p:ph idx="1"/>
          </p:nvPr>
        </p:nvSpPr>
        <p:spPr/>
        <p:txBody>
          <a:bodyPr/>
          <a:lstStyle/>
          <a:p>
            <a:r>
              <a:rPr lang="en-US" dirty="0"/>
              <a:t>Our role as integrative health clinicians and palliative care specialists is to guide patients towards healing, which is very different than “curing” a disease. To heal is to “make whole or sound” as defined by the Merriam-Webster Dictionary. </a:t>
            </a:r>
          </a:p>
          <a:p>
            <a:r>
              <a:rPr lang="en-US" dirty="0"/>
              <a:t>Even when there is the inability to “cure” a cancer, patients still have the capacity to heal emotionally and/or spiritually which can allow them to find a place of peace with the situation.</a:t>
            </a:r>
          </a:p>
        </p:txBody>
      </p:sp>
    </p:spTree>
    <p:extLst>
      <p:ext uri="{BB962C8B-B14F-4D97-AF65-F5344CB8AC3E}">
        <p14:creationId xmlns:p14="http://schemas.microsoft.com/office/powerpoint/2010/main" val="114165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2F9C9-BBD1-4971-AB37-CFDEE7770FA6}"/>
              </a:ext>
            </a:extLst>
          </p:cNvPr>
          <p:cNvSpPr>
            <a:spLocks noGrp="1"/>
          </p:cNvSpPr>
          <p:nvPr>
            <p:ph type="title"/>
          </p:nvPr>
        </p:nvSpPr>
        <p:spPr/>
        <p:txBody>
          <a:bodyPr/>
          <a:lstStyle/>
          <a:p>
            <a:r>
              <a:rPr lang="en-US" dirty="0"/>
              <a:t>Patient/Oncologist Quote</a:t>
            </a:r>
          </a:p>
        </p:txBody>
      </p:sp>
      <p:sp>
        <p:nvSpPr>
          <p:cNvPr id="3" name="Content Placeholder 2">
            <a:extLst>
              <a:ext uri="{FF2B5EF4-FFF2-40B4-BE49-F238E27FC236}">
                <a16:creationId xmlns:a16="http://schemas.microsoft.com/office/drawing/2014/main" id="{13F885FF-D32B-4E5C-9C31-7306432A99A1}"/>
              </a:ext>
            </a:extLst>
          </p:cNvPr>
          <p:cNvSpPr>
            <a:spLocks noGrp="1"/>
          </p:cNvSpPr>
          <p:nvPr>
            <p:ph idx="1"/>
          </p:nvPr>
        </p:nvSpPr>
        <p:spPr/>
        <p:txBody>
          <a:bodyPr>
            <a:normAutofit lnSpcReduction="10000"/>
          </a:bodyPr>
          <a:lstStyle/>
          <a:p>
            <a:r>
              <a:rPr lang="en-US" dirty="0"/>
              <a:t>“The medical profession does a disservice to patients when we pigeonhole them into statistics. Plenty of people have beaten the odds and gone on to become their own statistic. That being said, I was cognizant of the reality of my medical condition and willingly accepted all I needed to do to survive… There were plenty of medicines essential to my survival, tests I must have, and interventions I must undergo. But if that’s all I did, I would have abdicated the true power of the mind-body connection…I knew all too well that we can’t rely on a doctor for everything. As good as doctor’s can be, if they don’t try to motivate patients to access their own source of energy, they miss an important aspect of healing.” </a:t>
            </a:r>
          </a:p>
          <a:p>
            <a:pPr marL="0" indent="0">
              <a:buNone/>
            </a:pPr>
            <a:r>
              <a:rPr lang="en-US" sz="1800" dirty="0"/>
              <a:t>Excerpt from the book, “Gone in a Heartbeat: A Physician’s Search for True Healing” (2015). </a:t>
            </a:r>
          </a:p>
        </p:txBody>
      </p:sp>
    </p:spTree>
    <p:extLst>
      <p:ext uri="{BB962C8B-B14F-4D97-AF65-F5344CB8AC3E}">
        <p14:creationId xmlns:p14="http://schemas.microsoft.com/office/powerpoint/2010/main" val="268697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2967-D49E-42C6-9B97-3E7AF39B8E9A}"/>
              </a:ext>
            </a:extLst>
          </p:cNvPr>
          <p:cNvSpPr>
            <a:spLocks noGrp="1"/>
          </p:cNvSpPr>
          <p:nvPr>
            <p:ph type="title"/>
          </p:nvPr>
        </p:nvSpPr>
        <p:spPr>
          <a:xfrm>
            <a:off x="824268" y="228600"/>
            <a:ext cx="10540286" cy="1544933"/>
          </a:xfrm>
        </p:spPr>
        <p:txBody>
          <a:bodyPr>
            <a:noAutofit/>
          </a:bodyPr>
          <a:lstStyle/>
          <a:p>
            <a:pPr algn="ctr"/>
            <a:r>
              <a:rPr lang="en-US" sz="3599" b="1" dirty="0">
                <a:latin typeface="+mn-lt"/>
              </a:rPr>
              <a:t>Cancer Survivors </a:t>
            </a:r>
            <a:br>
              <a:rPr lang="en-US" sz="3599" b="1" dirty="0">
                <a:latin typeface="+mn-lt"/>
              </a:rPr>
            </a:br>
            <a:r>
              <a:rPr lang="en-US" sz="3599" b="1" dirty="0">
                <a:latin typeface="+mn-lt"/>
              </a:rPr>
              <a:t>and CAM/CIM Use</a:t>
            </a:r>
            <a:endParaRPr lang="en-US" sz="3599" dirty="0"/>
          </a:p>
        </p:txBody>
      </p:sp>
      <p:sp>
        <p:nvSpPr>
          <p:cNvPr id="3" name="Content Placeholder 2">
            <a:extLst>
              <a:ext uri="{FF2B5EF4-FFF2-40B4-BE49-F238E27FC236}">
                <a16:creationId xmlns:a16="http://schemas.microsoft.com/office/drawing/2014/main" id="{7FEF98B8-75AA-4F6A-8D9F-90B3D4A3E432}"/>
              </a:ext>
            </a:extLst>
          </p:cNvPr>
          <p:cNvSpPr>
            <a:spLocks noGrp="1"/>
          </p:cNvSpPr>
          <p:nvPr>
            <p:ph idx="1"/>
          </p:nvPr>
        </p:nvSpPr>
        <p:spPr>
          <a:xfrm>
            <a:off x="1217612" y="1905000"/>
            <a:ext cx="9598696" cy="4056038"/>
          </a:xfrm>
        </p:spPr>
        <p:txBody>
          <a:bodyPr>
            <a:normAutofit lnSpcReduction="10000"/>
          </a:bodyPr>
          <a:lstStyle/>
          <a:p>
            <a:pPr>
              <a:buFont typeface="Wingdings" panose="05000000000000000000" pitchFamily="2" charset="2"/>
              <a:buChar char="Ø"/>
            </a:pPr>
            <a:r>
              <a:rPr lang="en-US" sz="2399" i="1" dirty="0"/>
              <a:t>Studies vary widely in reports of CIM use among cancer survivors. One study reported up to 91% used at least one modality during treatment. Another reported up to 75% among those who were post-treatment.</a:t>
            </a:r>
          </a:p>
          <a:p>
            <a:pPr>
              <a:buFont typeface="Wingdings" panose="05000000000000000000" pitchFamily="2" charset="2"/>
              <a:buChar char="Ø"/>
            </a:pPr>
            <a:r>
              <a:rPr lang="en-US" sz="2399" i="1" dirty="0"/>
              <a:t>Some studies suggest that approximately 80% of patients don’t share their use of CAM with their providers.</a:t>
            </a:r>
          </a:p>
          <a:p>
            <a:pPr>
              <a:buFont typeface="Wingdings" panose="05000000000000000000" pitchFamily="2" charset="2"/>
              <a:buChar char="Ø"/>
            </a:pPr>
            <a:r>
              <a:rPr lang="en-US" sz="2399" i="1" dirty="0"/>
              <a:t>Most studies have been among individuals with breast and prostate cancers.</a:t>
            </a:r>
          </a:p>
          <a:p>
            <a:pPr>
              <a:buFont typeface="Wingdings" panose="05000000000000000000" pitchFamily="2" charset="2"/>
              <a:buChar char="Ø"/>
            </a:pPr>
            <a:r>
              <a:rPr lang="en-US" sz="2399" i="1" dirty="0"/>
              <a:t>Characteristics of individuals most frequently reporting use of CAM: females, younger vs. older adults, individuals with higher income and higher education. </a:t>
            </a:r>
          </a:p>
          <a:p>
            <a:endParaRPr lang="en-US" dirty="0"/>
          </a:p>
        </p:txBody>
      </p:sp>
    </p:spTree>
    <p:extLst>
      <p:ext uri="{BB962C8B-B14F-4D97-AF65-F5344CB8AC3E}">
        <p14:creationId xmlns:p14="http://schemas.microsoft.com/office/powerpoint/2010/main" val="7923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7DE69-9246-4C6D-B903-F8ACF4C0E855}"/>
              </a:ext>
            </a:extLst>
          </p:cNvPr>
          <p:cNvSpPr>
            <a:spLocks noGrp="1"/>
          </p:cNvSpPr>
          <p:nvPr>
            <p:ph type="title"/>
          </p:nvPr>
        </p:nvSpPr>
        <p:spPr>
          <a:xfrm>
            <a:off x="1293812" y="1898653"/>
            <a:ext cx="2729703" cy="3048000"/>
          </a:xfrm>
        </p:spPr>
        <p:txBody>
          <a:bodyPr>
            <a:noAutofit/>
          </a:bodyPr>
          <a:lstStyle/>
          <a:p>
            <a:r>
              <a:rPr lang="en-US" b="1" dirty="0">
                <a:solidFill>
                  <a:schemeClr val="accent6">
                    <a:lumMod val="60000"/>
                    <a:lumOff val="40000"/>
                  </a:schemeClr>
                </a:solidFill>
                <a:latin typeface="Verdana" panose="020B0604030504040204" pitchFamily="34" charset="0"/>
                <a:ea typeface="Verdana" panose="020B0604030504040204" pitchFamily="34" charset="0"/>
                <a:cs typeface="Verdana" panose="020B0604030504040204" pitchFamily="34" charset="0"/>
              </a:rPr>
              <a:t>Common Reasons for CAM use among Cancer Survivors</a:t>
            </a:r>
            <a:endParaRPr lang="en-US" dirty="0">
              <a:solidFill>
                <a:schemeClr val="accent6">
                  <a:lumMod val="60000"/>
                  <a:lumOff val="40000"/>
                </a:schemeClr>
              </a:solidFill>
            </a:endParaRPr>
          </a:p>
        </p:txBody>
      </p:sp>
      <p:graphicFrame>
        <p:nvGraphicFramePr>
          <p:cNvPr id="7" name="Content Placeholder 6" descr="SmartArt">
            <a:extLst>
              <a:ext uri="{FF2B5EF4-FFF2-40B4-BE49-F238E27FC236}">
                <a16:creationId xmlns:a16="http://schemas.microsoft.com/office/drawing/2014/main" id="{B2E1BEE4-C00C-453D-A483-736EC14BB2D3}"/>
              </a:ext>
            </a:extLst>
          </p:cNvPr>
          <p:cNvGraphicFramePr>
            <a:graphicFrameLocks noGrp="1"/>
          </p:cNvGraphicFramePr>
          <p:nvPr>
            <p:ph idx="1"/>
            <p:extLst>
              <p:ext uri="{D42A27DB-BD31-4B8C-83A1-F6EECF244321}">
                <p14:modId xmlns:p14="http://schemas.microsoft.com/office/powerpoint/2010/main" val="3277122115"/>
              </p:ext>
            </p:extLst>
          </p:nvPr>
        </p:nvGraphicFramePr>
        <p:xfrm>
          <a:off x="5157317" y="312151"/>
          <a:ext cx="6804495" cy="6221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727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72097-8933-4263-BE0E-EE36FA4DC625}"/>
              </a:ext>
            </a:extLst>
          </p:cNvPr>
          <p:cNvSpPr>
            <a:spLocks noGrp="1"/>
          </p:cNvSpPr>
          <p:nvPr>
            <p:ph type="title"/>
          </p:nvPr>
        </p:nvSpPr>
        <p:spPr/>
        <p:txBody>
          <a:bodyPr>
            <a:normAutofit/>
          </a:bodyPr>
          <a:lstStyle/>
          <a:p>
            <a:r>
              <a:rPr lang="en-US" dirty="0"/>
              <a:t>Integrative Medicine Survey Trends (N=839)</a:t>
            </a:r>
            <a:br>
              <a:rPr lang="en-US" dirty="0"/>
            </a:br>
            <a:r>
              <a:rPr lang="en-US" sz="1100" dirty="0"/>
              <a:t>Arring et al., (2021). Trends in integrative medicine and health consults: differences between cancer survivors and patients without cancer. </a:t>
            </a:r>
            <a:br>
              <a:rPr lang="en-US" sz="1100" dirty="0"/>
            </a:br>
            <a:r>
              <a:rPr lang="en-US" sz="1100" i="1" dirty="0"/>
              <a:t>Supportive Care in Cancer, 29</a:t>
            </a:r>
            <a:r>
              <a:rPr lang="en-US" sz="1100" dirty="0"/>
              <a:t>, 3103-3112. </a:t>
            </a:r>
            <a:endParaRPr lang="en-US" dirty="0"/>
          </a:p>
        </p:txBody>
      </p:sp>
      <p:graphicFrame>
        <p:nvGraphicFramePr>
          <p:cNvPr id="6" name="Content Placeholder 5">
            <a:extLst>
              <a:ext uri="{FF2B5EF4-FFF2-40B4-BE49-F238E27FC236}">
                <a16:creationId xmlns:a16="http://schemas.microsoft.com/office/drawing/2014/main" id="{2D752587-DB65-4DB4-BD82-044DE4EAEE16}"/>
              </a:ext>
            </a:extLst>
          </p:cNvPr>
          <p:cNvGraphicFramePr>
            <a:graphicFrameLocks noGrp="1"/>
          </p:cNvGraphicFramePr>
          <p:nvPr>
            <p:ph idx="1"/>
            <p:extLst>
              <p:ext uri="{D42A27DB-BD31-4B8C-83A1-F6EECF244321}">
                <p14:modId xmlns:p14="http://schemas.microsoft.com/office/powerpoint/2010/main" val="2986326247"/>
              </p:ext>
            </p:extLst>
          </p:nvPr>
        </p:nvGraphicFramePr>
        <p:xfrm>
          <a:off x="836612" y="1676400"/>
          <a:ext cx="11125200" cy="5105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257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24D305-C68F-4774-A09B-C0809F6AB7E7}"/>
              </a:ext>
            </a:extLst>
          </p:cNvPr>
          <p:cNvSpPr>
            <a:spLocks noGrp="1"/>
          </p:cNvSpPr>
          <p:nvPr>
            <p:ph type="title"/>
          </p:nvPr>
        </p:nvSpPr>
        <p:spPr/>
        <p:txBody>
          <a:bodyPr>
            <a:normAutofit/>
          </a:bodyPr>
          <a:lstStyle/>
          <a:p>
            <a:pPr algn="ctr"/>
            <a:r>
              <a:rPr lang="en-US" dirty="0"/>
              <a:t>Elements of Evidence-informed </a:t>
            </a:r>
            <a:br>
              <a:rPr lang="en-US" dirty="0"/>
            </a:br>
            <a:r>
              <a:rPr lang="en-US" dirty="0"/>
              <a:t>Integrative Oncology</a:t>
            </a:r>
          </a:p>
        </p:txBody>
      </p:sp>
      <p:graphicFrame>
        <p:nvGraphicFramePr>
          <p:cNvPr id="9" name="Content Placeholder 8">
            <a:extLst>
              <a:ext uri="{FF2B5EF4-FFF2-40B4-BE49-F238E27FC236}">
                <a16:creationId xmlns:a16="http://schemas.microsoft.com/office/drawing/2014/main" id="{AAA93712-A44F-4BEB-81D8-515195DC4894}"/>
              </a:ext>
            </a:extLst>
          </p:cNvPr>
          <p:cNvGraphicFramePr>
            <a:graphicFrameLocks noGrp="1"/>
          </p:cNvGraphicFramePr>
          <p:nvPr>
            <p:ph sz="half" idx="2"/>
            <p:extLst>
              <p:ext uri="{D42A27DB-BD31-4B8C-83A1-F6EECF244321}">
                <p14:modId xmlns:p14="http://schemas.microsoft.com/office/powerpoint/2010/main" val="3333855674"/>
              </p:ext>
            </p:extLst>
          </p:nvPr>
        </p:nvGraphicFramePr>
        <p:xfrm>
          <a:off x="1674812" y="1905000"/>
          <a:ext cx="4883745" cy="3780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Content Placeholder 9">
            <a:extLst>
              <a:ext uri="{FF2B5EF4-FFF2-40B4-BE49-F238E27FC236}">
                <a16:creationId xmlns:a16="http://schemas.microsoft.com/office/drawing/2014/main" id="{5DBC5977-7B90-496B-AE8E-018160F48F6D}"/>
              </a:ext>
            </a:extLst>
          </p:cNvPr>
          <p:cNvGraphicFramePr>
            <a:graphicFrameLocks noGrp="1"/>
          </p:cNvGraphicFramePr>
          <p:nvPr>
            <p:ph sz="quarter" idx="4"/>
            <p:extLst>
              <p:ext uri="{D42A27DB-BD31-4B8C-83A1-F6EECF244321}">
                <p14:modId xmlns:p14="http://schemas.microsoft.com/office/powerpoint/2010/main" val="3437377391"/>
              </p:ext>
            </p:extLst>
          </p:nvPr>
        </p:nvGraphicFramePr>
        <p:xfrm>
          <a:off x="6399212" y="1888235"/>
          <a:ext cx="4716821" cy="37809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3830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6A4D-F95D-4666-88F3-A4E1300024F2}"/>
              </a:ext>
            </a:extLst>
          </p:cNvPr>
          <p:cNvSpPr>
            <a:spLocks noGrp="1"/>
          </p:cNvSpPr>
          <p:nvPr>
            <p:ph type="title"/>
          </p:nvPr>
        </p:nvSpPr>
        <p:spPr>
          <a:xfrm>
            <a:off x="1293813" y="114300"/>
            <a:ext cx="9601200" cy="1143000"/>
          </a:xfrm>
        </p:spPr>
        <p:txBody>
          <a:bodyPr/>
          <a:lstStyle/>
          <a:p>
            <a:pPr algn="ctr"/>
            <a:r>
              <a:rPr lang="en-US" dirty="0"/>
              <a:t>Integrative Oncology Emphasis Areas</a:t>
            </a:r>
          </a:p>
        </p:txBody>
      </p:sp>
      <p:sp>
        <p:nvSpPr>
          <p:cNvPr id="4" name="Content Placeholder 3">
            <a:extLst>
              <a:ext uri="{FF2B5EF4-FFF2-40B4-BE49-F238E27FC236}">
                <a16:creationId xmlns:a16="http://schemas.microsoft.com/office/drawing/2014/main" id="{5E927B8D-7227-456A-9154-354B718CAF1A}"/>
              </a:ext>
            </a:extLst>
          </p:cNvPr>
          <p:cNvSpPr>
            <a:spLocks noGrp="1"/>
          </p:cNvSpPr>
          <p:nvPr>
            <p:ph sz="half" idx="2"/>
          </p:nvPr>
        </p:nvSpPr>
        <p:spPr>
          <a:xfrm>
            <a:off x="1293813" y="1639361"/>
            <a:ext cx="4701142" cy="4532840"/>
          </a:xfrm>
        </p:spPr>
        <p:txBody>
          <a:bodyPr/>
          <a:lstStyle/>
          <a:p>
            <a:r>
              <a:rPr lang="en-US" dirty="0"/>
              <a:t>Evidence-informed</a:t>
            </a:r>
          </a:p>
          <a:p>
            <a:r>
              <a:rPr lang="en-US" dirty="0"/>
              <a:t>Prevention, health promotion and well-being</a:t>
            </a:r>
          </a:p>
          <a:p>
            <a:r>
              <a:rPr lang="en-US" dirty="0"/>
              <a:t>Symptom and side effect management through non-pharmacologic strategies</a:t>
            </a:r>
          </a:p>
          <a:p>
            <a:r>
              <a:rPr lang="en-US" dirty="0"/>
              <a:t>Utilizes mind and body practices, natural products, and/or lifestyle modifications from different traditions alongside conventional cancer treatments</a:t>
            </a:r>
          </a:p>
        </p:txBody>
      </p:sp>
      <p:pic>
        <p:nvPicPr>
          <p:cNvPr id="7" name="Picture Placeholder 15">
            <a:extLst>
              <a:ext uri="{FF2B5EF4-FFF2-40B4-BE49-F238E27FC236}">
                <a16:creationId xmlns:a16="http://schemas.microsoft.com/office/drawing/2014/main" id="{E90D752C-048A-431C-BED9-4DB505B7D2BC}"/>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rcRect l="21741" r="21741"/>
          <a:stretch>
            <a:fillRect/>
          </a:stretch>
        </p:blipFill>
        <p:spPr>
          <a:xfrm>
            <a:off x="10226993" y="3581400"/>
            <a:ext cx="1752600" cy="1776682"/>
          </a:xfrm>
        </p:spPr>
      </p:pic>
      <p:pic>
        <p:nvPicPr>
          <p:cNvPr id="8" name="Picture Placeholder 19">
            <a:extLst>
              <a:ext uri="{FF2B5EF4-FFF2-40B4-BE49-F238E27FC236}">
                <a16:creationId xmlns:a16="http://schemas.microsoft.com/office/drawing/2014/main" id="{4833C87E-C0C3-41F2-942F-E48EB068225F}"/>
              </a:ext>
            </a:extLst>
          </p:cNvPr>
          <p:cNvPicPr>
            <a:picLocks noChangeAspect="1"/>
          </p:cNvPicPr>
          <p:nvPr/>
        </p:nvPicPr>
        <p:blipFill>
          <a:blip r:embed="rId3">
            <a:extLst>
              <a:ext uri="{28A0092B-C50C-407E-A947-70E740481C1C}">
                <a14:useLocalDpi xmlns:a14="http://schemas.microsoft.com/office/drawing/2010/main" val="0"/>
              </a:ext>
            </a:extLst>
          </a:blip>
          <a:srcRect l="16098" r="16098"/>
          <a:stretch>
            <a:fillRect/>
          </a:stretch>
        </p:blipFill>
        <p:spPr>
          <a:xfrm>
            <a:off x="6273344" y="1607209"/>
            <a:ext cx="2133600" cy="1776682"/>
          </a:xfrm>
          <a:prstGeom prst="rect">
            <a:avLst/>
          </a:prstGeom>
        </p:spPr>
      </p:pic>
      <p:pic>
        <p:nvPicPr>
          <p:cNvPr id="9" name="Picture 8">
            <a:extLst>
              <a:ext uri="{FF2B5EF4-FFF2-40B4-BE49-F238E27FC236}">
                <a16:creationId xmlns:a16="http://schemas.microsoft.com/office/drawing/2014/main" id="{BFF542DE-7831-4F75-B1D4-6C5E3991E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871" y="3733800"/>
            <a:ext cx="1752600" cy="1776682"/>
          </a:xfrm>
          <a:prstGeom prst="rect">
            <a:avLst/>
          </a:prstGeom>
        </p:spPr>
      </p:pic>
      <p:pic>
        <p:nvPicPr>
          <p:cNvPr id="10" name="Picture 2">
            <a:extLst>
              <a:ext uri="{FF2B5EF4-FFF2-40B4-BE49-F238E27FC236}">
                <a16:creationId xmlns:a16="http://schemas.microsoft.com/office/drawing/2014/main" id="{5DEE2B4F-48A9-49C1-80E2-CDE99D9D96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5387" y="4970111"/>
            <a:ext cx="1854199" cy="1582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descr="2,802 Ginseng Root Photos - Free &amp; Royalty-Free Stock Photos from Dreamstime">
            <a:extLst>
              <a:ext uri="{FF2B5EF4-FFF2-40B4-BE49-F238E27FC236}">
                <a16:creationId xmlns:a16="http://schemas.microsoft.com/office/drawing/2014/main" id="{06F0D5CD-A78D-4515-93B6-9D9899B7F0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75812" y="1524279"/>
            <a:ext cx="2077616" cy="1790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ield of lavender close up">
            <a:extLst>
              <a:ext uri="{FF2B5EF4-FFF2-40B4-BE49-F238E27FC236}">
                <a16:creationId xmlns:a16="http://schemas.microsoft.com/office/drawing/2014/main" id="{A4AF7605-7BB1-E330-BFD0-9D052970A7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0607" y="3170034"/>
            <a:ext cx="1472250" cy="1713439"/>
          </a:xfrm>
          <a:prstGeom prst="rect">
            <a:avLst/>
          </a:prstGeom>
        </p:spPr>
      </p:pic>
    </p:spTree>
    <p:extLst>
      <p:ext uri="{BB962C8B-B14F-4D97-AF65-F5344CB8AC3E}">
        <p14:creationId xmlns:p14="http://schemas.microsoft.com/office/powerpoint/2010/main" val="81557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7DE69-9246-4C6D-B903-F8ACF4C0E855}"/>
              </a:ext>
            </a:extLst>
          </p:cNvPr>
          <p:cNvSpPr>
            <a:spLocks noGrp="1"/>
          </p:cNvSpPr>
          <p:nvPr>
            <p:ph type="title"/>
          </p:nvPr>
        </p:nvSpPr>
        <p:spPr>
          <a:xfrm>
            <a:off x="1295064" y="982770"/>
            <a:ext cx="9598696" cy="1303527"/>
          </a:xfrm>
        </p:spPr>
        <p:txBody>
          <a:bodyPr>
            <a:normAutofit/>
          </a:bodyPr>
          <a:lstStyle/>
          <a:p>
            <a:r>
              <a:rPr lang="en-US" dirty="0">
                <a:solidFill>
                  <a:srgbClr val="262626"/>
                </a:solidFill>
              </a:rPr>
              <a:t>The Evidence Behind Three</a:t>
            </a:r>
            <a:br>
              <a:rPr lang="en-US" dirty="0">
                <a:solidFill>
                  <a:srgbClr val="262626"/>
                </a:solidFill>
              </a:rPr>
            </a:br>
            <a:r>
              <a:rPr lang="en-US" dirty="0">
                <a:solidFill>
                  <a:srgbClr val="262626"/>
                </a:solidFill>
              </a:rPr>
              <a:t>Integrative Medicine Modalities</a:t>
            </a:r>
          </a:p>
        </p:txBody>
      </p:sp>
      <p:graphicFrame>
        <p:nvGraphicFramePr>
          <p:cNvPr id="24" name="Content Placeholder 8" descr="Smart Icons">
            <a:extLst>
              <a:ext uri="{FF2B5EF4-FFF2-40B4-BE49-F238E27FC236}">
                <a16:creationId xmlns:a16="http://schemas.microsoft.com/office/drawing/2014/main" id="{AF65593E-D01F-46FF-BA88-B366A26F2379}"/>
              </a:ext>
            </a:extLst>
          </p:cNvPr>
          <p:cNvGraphicFramePr>
            <a:graphicFrameLocks noGrp="1"/>
          </p:cNvGraphicFramePr>
          <p:nvPr>
            <p:ph idx="1"/>
          </p:nvPr>
        </p:nvGraphicFramePr>
        <p:xfrm>
          <a:off x="1295063" y="2772556"/>
          <a:ext cx="9598697" cy="2961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500F4A67-EEB8-4A02-A138-2F142CAA65F7}"/>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440596" y="3284776"/>
            <a:ext cx="1269175" cy="1286926"/>
          </a:xfrm>
          <a:prstGeom prst="rect">
            <a:avLst/>
          </a:prstGeom>
        </p:spPr>
      </p:pic>
    </p:spTree>
    <p:extLst>
      <p:ext uri="{BB962C8B-B14F-4D97-AF65-F5344CB8AC3E}">
        <p14:creationId xmlns:p14="http://schemas.microsoft.com/office/powerpoint/2010/main" val="202649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0C894-58C4-463D-936F-9FACFF40727E}"/>
              </a:ext>
            </a:extLst>
          </p:cNvPr>
          <p:cNvSpPr>
            <a:spLocks noGrp="1"/>
          </p:cNvSpPr>
          <p:nvPr>
            <p:ph type="title"/>
          </p:nvPr>
        </p:nvSpPr>
        <p:spPr>
          <a:xfrm>
            <a:off x="1161934" y="805262"/>
            <a:ext cx="9598696" cy="1303527"/>
          </a:xfrm>
        </p:spPr>
        <p:txBody>
          <a:bodyPr>
            <a:normAutofit fontScale="90000"/>
          </a:bodyPr>
          <a:lstStyle/>
          <a:p>
            <a:r>
              <a:rPr lang="en-US" sz="3599" dirty="0"/>
              <a:t>Exponential Increase of Studies on Acupuncture, Meditation and Yoga for Cancer –A Ten Year Look</a:t>
            </a:r>
          </a:p>
        </p:txBody>
      </p:sp>
      <p:graphicFrame>
        <p:nvGraphicFramePr>
          <p:cNvPr id="6" name="Content Placeholder 5">
            <a:extLst>
              <a:ext uri="{FF2B5EF4-FFF2-40B4-BE49-F238E27FC236}">
                <a16:creationId xmlns:a16="http://schemas.microsoft.com/office/drawing/2014/main" id="{E0F571DB-61CF-488F-8B02-E7E0DBC1A406}"/>
              </a:ext>
            </a:extLst>
          </p:cNvPr>
          <p:cNvGraphicFramePr>
            <a:graphicFrameLocks noGrp="1"/>
          </p:cNvGraphicFramePr>
          <p:nvPr>
            <p:ph idx="1"/>
            <p:extLst>
              <p:ext uri="{D42A27DB-BD31-4B8C-83A1-F6EECF244321}">
                <p14:modId xmlns:p14="http://schemas.microsoft.com/office/powerpoint/2010/main" val="2190283061"/>
              </p:ext>
            </p:extLst>
          </p:nvPr>
        </p:nvGraphicFramePr>
        <p:xfrm>
          <a:off x="1295062" y="2108789"/>
          <a:ext cx="9598700" cy="45968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581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Learning Objectives</a:t>
            </a:r>
          </a:p>
        </p:txBody>
      </p:sp>
      <p:sp>
        <p:nvSpPr>
          <p:cNvPr id="14" name="Content Placeholder 13"/>
          <p:cNvSpPr>
            <a:spLocks noGrp="1"/>
          </p:cNvSpPr>
          <p:nvPr>
            <p:ph idx="1"/>
          </p:nvPr>
        </p:nvSpPr>
        <p:spPr/>
        <p:txBody>
          <a:bodyPr/>
          <a:lstStyle/>
          <a:p>
            <a:r>
              <a:rPr lang="en-US" dirty="0"/>
              <a:t>Define both integrative medicine (IM) and palliative care</a:t>
            </a:r>
          </a:p>
          <a:p>
            <a:r>
              <a:rPr lang="en-US" dirty="0"/>
              <a:t>Name two similarities between integrative medicine and palliative medicine</a:t>
            </a:r>
            <a:endParaRPr lang="en-US" sz="2400" dirty="0"/>
          </a:p>
          <a:p>
            <a:r>
              <a:rPr lang="en-US" sz="2400" dirty="0"/>
              <a:t>Describe three evidence-informed IM strategies that may help improve quality of life for individuals </a:t>
            </a:r>
            <a:r>
              <a:rPr lang="en-US" dirty="0"/>
              <a:t>living with </a:t>
            </a:r>
            <a:r>
              <a:rPr lang="en-US" sz="2400" dirty="0"/>
              <a:t>cancer</a:t>
            </a:r>
          </a:p>
          <a:p>
            <a:r>
              <a:rPr lang="en-US" dirty="0"/>
              <a:t>Identify two integrative medicine strategies that have been shown to reduce cancer-related pain</a:t>
            </a:r>
            <a:endParaRPr lang="en-US" sz="2400" dirty="0"/>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C48A0-EB54-42A7-9869-07D64B972B4E}"/>
              </a:ext>
            </a:extLst>
          </p:cNvPr>
          <p:cNvSpPr>
            <a:spLocks noGrp="1"/>
          </p:cNvSpPr>
          <p:nvPr>
            <p:ph type="title"/>
          </p:nvPr>
        </p:nvSpPr>
        <p:spPr>
          <a:xfrm>
            <a:off x="1217612" y="457200"/>
            <a:ext cx="9598696" cy="981494"/>
          </a:xfrm>
        </p:spPr>
        <p:txBody>
          <a:bodyPr>
            <a:normAutofit fontScale="90000"/>
          </a:bodyPr>
          <a:lstStyle/>
          <a:p>
            <a:r>
              <a:rPr lang="en-US" sz="2399" b="1" dirty="0"/>
              <a:t>Evidence Grades for Clinical Recommendation</a:t>
            </a:r>
            <a:br>
              <a:rPr lang="en-US" sz="2399" dirty="0"/>
            </a:br>
            <a:r>
              <a:rPr lang="en-US" sz="2399" dirty="0"/>
              <a:t>Strength of evidence based on the number, quality, size of clinical trials, magnitude of effect, statistical significance, and consistency across trials. </a:t>
            </a:r>
          </a:p>
        </p:txBody>
      </p:sp>
      <p:graphicFrame>
        <p:nvGraphicFramePr>
          <p:cNvPr id="4" name="Table 4">
            <a:extLst>
              <a:ext uri="{FF2B5EF4-FFF2-40B4-BE49-F238E27FC236}">
                <a16:creationId xmlns:a16="http://schemas.microsoft.com/office/drawing/2014/main" id="{9CC9FEDD-CCB8-4CB9-BD3D-D2264A023C7B}"/>
              </a:ext>
            </a:extLst>
          </p:cNvPr>
          <p:cNvGraphicFramePr>
            <a:graphicFrameLocks noGrp="1"/>
          </p:cNvGraphicFramePr>
          <p:nvPr>
            <p:ph idx="1"/>
            <p:extLst>
              <p:ext uri="{D42A27DB-BD31-4B8C-83A1-F6EECF244321}">
                <p14:modId xmlns:p14="http://schemas.microsoft.com/office/powerpoint/2010/main" val="3209215084"/>
              </p:ext>
            </p:extLst>
          </p:nvPr>
        </p:nvGraphicFramePr>
        <p:xfrm>
          <a:off x="0" y="1988648"/>
          <a:ext cx="12188826" cy="5033556"/>
        </p:xfrm>
        <a:graphic>
          <a:graphicData uri="http://schemas.openxmlformats.org/drawingml/2006/table">
            <a:tbl>
              <a:tblPr firstRow="1" bandRow="1">
                <a:tableStyleId>{5C22544A-7EE6-4342-B048-85BDC9FD1C3A}</a:tableStyleId>
              </a:tblPr>
              <a:tblGrid>
                <a:gridCol w="1983103">
                  <a:extLst>
                    <a:ext uri="{9D8B030D-6E8A-4147-A177-3AD203B41FA5}">
                      <a16:colId xmlns:a16="http://schemas.microsoft.com/office/drawing/2014/main" val="471757746"/>
                    </a:ext>
                  </a:extLst>
                </a:gridCol>
                <a:gridCol w="6142781">
                  <a:extLst>
                    <a:ext uri="{9D8B030D-6E8A-4147-A177-3AD203B41FA5}">
                      <a16:colId xmlns:a16="http://schemas.microsoft.com/office/drawing/2014/main" val="892148813"/>
                    </a:ext>
                  </a:extLst>
                </a:gridCol>
                <a:gridCol w="4062942">
                  <a:extLst>
                    <a:ext uri="{9D8B030D-6E8A-4147-A177-3AD203B41FA5}">
                      <a16:colId xmlns:a16="http://schemas.microsoft.com/office/drawing/2014/main" val="3505135915"/>
                    </a:ext>
                  </a:extLst>
                </a:gridCol>
              </a:tblGrid>
              <a:tr h="367998">
                <a:tc>
                  <a:txBody>
                    <a:bodyPr/>
                    <a:lstStyle/>
                    <a:p>
                      <a:r>
                        <a:rPr lang="en-US" sz="1800" dirty="0"/>
                        <a:t>GRADE Level</a:t>
                      </a:r>
                    </a:p>
                  </a:txBody>
                  <a:tcPr marL="91416" marR="91416" marT="45708" marB="45708"/>
                </a:tc>
                <a:tc>
                  <a:txBody>
                    <a:bodyPr/>
                    <a:lstStyle/>
                    <a:p>
                      <a:r>
                        <a:rPr lang="en-US" sz="1800" dirty="0"/>
                        <a:t>Definition</a:t>
                      </a:r>
                    </a:p>
                  </a:txBody>
                  <a:tcPr marL="91416" marR="91416" marT="45708" marB="45708"/>
                </a:tc>
                <a:tc>
                  <a:txBody>
                    <a:bodyPr/>
                    <a:lstStyle/>
                    <a:p>
                      <a:r>
                        <a:rPr lang="en-US" sz="1800" dirty="0"/>
                        <a:t>Suggestions for Practice</a:t>
                      </a:r>
                    </a:p>
                  </a:txBody>
                  <a:tcPr marL="91416" marR="91416" marT="45708" marB="45708"/>
                </a:tc>
                <a:extLst>
                  <a:ext uri="{0D108BD9-81ED-4DB2-BD59-A6C34878D82A}">
                    <a16:rowId xmlns:a16="http://schemas.microsoft.com/office/drawing/2014/main" val="2872502536"/>
                  </a:ext>
                </a:extLst>
              </a:tr>
              <a:tr h="367998">
                <a:tc>
                  <a:txBody>
                    <a:bodyPr/>
                    <a:lstStyle/>
                    <a:p>
                      <a:r>
                        <a:rPr lang="en-US" sz="1800" dirty="0"/>
                        <a:t>A</a:t>
                      </a:r>
                    </a:p>
                  </a:txBody>
                  <a:tcPr marL="91416" marR="91416" marT="45708" marB="45708"/>
                </a:tc>
                <a:tc>
                  <a:txBody>
                    <a:bodyPr/>
                    <a:lstStyle/>
                    <a:p>
                      <a:r>
                        <a:rPr lang="en-US" sz="1800" dirty="0"/>
                        <a:t>There is high certainty that the net benefit is substantial</a:t>
                      </a:r>
                    </a:p>
                  </a:txBody>
                  <a:tcPr marL="91416" marR="91416" marT="45708" marB="45708"/>
                </a:tc>
                <a:tc>
                  <a:txBody>
                    <a:bodyPr/>
                    <a:lstStyle/>
                    <a:p>
                      <a:r>
                        <a:rPr lang="en-US" sz="1800" dirty="0"/>
                        <a:t>Offer or provide this service</a:t>
                      </a:r>
                    </a:p>
                  </a:txBody>
                  <a:tcPr marL="91416" marR="91416" marT="45708" marB="45708"/>
                </a:tc>
                <a:extLst>
                  <a:ext uri="{0D108BD9-81ED-4DB2-BD59-A6C34878D82A}">
                    <a16:rowId xmlns:a16="http://schemas.microsoft.com/office/drawing/2014/main" val="2787994879"/>
                  </a:ext>
                </a:extLst>
              </a:tr>
              <a:tr h="635316">
                <a:tc>
                  <a:txBody>
                    <a:bodyPr/>
                    <a:lstStyle/>
                    <a:p>
                      <a:r>
                        <a:rPr lang="en-US" sz="1800" dirty="0"/>
                        <a:t>B</a:t>
                      </a:r>
                    </a:p>
                  </a:txBody>
                  <a:tcPr marL="91416" marR="91416" marT="45708" marB="45708"/>
                </a:tc>
                <a:tc>
                  <a:txBody>
                    <a:bodyPr/>
                    <a:lstStyle/>
                    <a:p>
                      <a:r>
                        <a:rPr lang="en-US" sz="1800" dirty="0"/>
                        <a:t>There is moderate certainty that the net benefit is moderate to substantial</a:t>
                      </a:r>
                    </a:p>
                  </a:txBody>
                  <a:tcPr marL="91416" marR="91416" marT="45708" marB="45708"/>
                </a:tc>
                <a:tc>
                  <a:txBody>
                    <a:bodyPr/>
                    <a:lstStyle/>
                    <a:p>
                      <a:r>
                        <a:rPr lang="en-US" sz="1800" dirty="0"/>
                        <a:t>Offer or provide this service</a:t>
                      </a:r>
                    </a:p>
                  </a:txBody>
                  <a:tcPr marL="91416" marR="91416" marT="45708" marB="45708"/>
                </a:tc>
                <a:extLst>
                  <a:ext uri="{0D108BD9-81ED-4DB2-BD59-A6C34878D82A}">
                    <a16:rowId xmlns:a16="http://schemas.microsoft.com/office/drawing/2014/main" val="3916553316"/>
                  </a:ext>
                </a:extLst>
              </a:tr>
              <a:tr h="1179893">
                <a:tc>
                  <a:txBody>
                    <a:bodyPr/>
                    <a:lstStyle/>
                    <a:p>
                      <a:r>
                        <a:rPr lang="en-US" sz="1800" dirty="0"/>
                        <a:t>C</a:t>
                      </a:r>
                    </a:p>
                  </a:txBody>
                  <a:tcPr marL="91416" marR="91416" marT="45708" marB="45708"/>
                </a:tc>
                <a:tc>
                  <a:txBody>
                    <a:bodyPr/>
                    <a:lstStyle/>
                    <a:p>
                      <a:r>
                        <a:rPr lang="en-US" sz="1800" dirty="0"/>
                        <a:t>There is at least moderate certainty that the net benefit is small</a:t>
                      </a:r>
                    </a:p>
                  </a:txBody>
                  <a:tcPr marL="91416" marR="91416" marT="45708" marB="45708"/>
                </a:tc>
                <a:tc>
                  <a:txBody>
                    <a:bodyPr/>
                    <a:lstStyle/>
                    <a:p>
                      <a:r>
                        <a:rPr lang="en-US" sz="1800" dirty="0"/>
                        <a:t>Offer or provide this service for select patients depending on professional judgement and patient preferences</a:t>
                      </a:r>
                    </a:p>
                  </a:txBody>
                  <a:tcPr marL="91416" marR="91416" marT="45708" marB="45708"/>
                </a:tc>
                <a:extLst>
                  <a:ext uri="{0D108BD9-81ED-4DB2-BD59-A6C34878D82A}">
                    <a16:rowId xmlns:a16="http://schemas.microsoft.com/office/drawing/2014/main" val="3302618517"/>
                  </a:ext>
                </a:extLst>
              </a:tr>
              <a:tr h="635316">
                <a:tc>
                  <a:txBody>
                    <a:bodyPr/>
                    <a:lstStyle/>
                    <a:p>
                      <a:r>
                        <a:rPr lang="en-US" sz="1800" dirty="0"/>
                        <a:t>D</a:t>
                      </a:r>
                    </a:p>
                  </a:txBody>
                  <a:tcPr marL="91416" marR="91416" marT="45708" marB="45708"/>
                </a:tc>
                <a:tc>
                  <a:txBody>
                    <a:bodyPr/>
                    <a:lstStyle/>
                    <a:p>
                      <a:r>
                        <a:rPr lang="en-US" sz="1800" dirty="0"/>
                        <a:t>There is moderate or high certainty that the service has no benefit</a:t>
                      </a:r>
                    </a:p>
                  </a:txBody>
                  <a:tcPr marL="91416" marR="91416" marT="45708" marB="45708"/>
                </a:tc>
                <a:tc>
                  <a:txBody>
                    <a:bodyPr/>
                    <a:lstStyle/>
                    <a:p>
                      <a:r>
                        <a:rPr lang="en-US" sz="1800" dirty="0"/>
                        <a:t>Discourage use of this service based on demonstrated lack of efficacy</a:t>
                      </a:r>
                    </a:p>
                  </a:txBody>
                  <a:tcPr marL="91416" marR="91416" marT="45708" marB="45708"/>
                </a:tc>
                <a:extLst>
                  <a:ext uri="{0D108BD9-81ED-4DB2-BD59-A6C34878D82A}">
                    <a16:rowId xmlns:a16="http://schemas.microsoft.com/office/drawing/2014/main" val="268997875"/>
                  </a:ext>
                </a:extLst>
              </a:tr>
              <a:tr h="635316">
                <a:tc>
                  <a:txBody>
                    <a:bodyPr/>
                    <a:lstStyle/>
                    <a:p>
                      <a:r>
                        <a:rPr lang="en-US" sz="1800" dirty="0"/>
                        <a:t>H</a:t>
                      </a:r>
                    </a:p>
                  </a:txBody>
                  <a:tcPr marL="91416" marR="91416" marT="45708" marB="45708"/>
                </a:tc>
                <a:tc>
                  <a:txBody>
                    <a:bodyPr/>
                    <a:lstStyle/>
                    <a:p>
                      <a:r>
                        <a:rPr lang="en-US" sz="1800" dirty="0"/>
                        <a:t>There is moderate or high certainty that the harms outweigh the benefits</a:t>
                      </a:r>
                    </a:p>
                  </a:txBody>
                  <a:tcPr marL="91416" marR="91416" marT="45708" marB="45708"/>
                </a:tc>
                <a:tc>
                  <a:txBody>
                    <a:bodyPr/>
                    <a:lstStyle/>
                    <a:p>
                      <a:r>
                        <a:rPr lang="en-US" sz="1800" dirty="0"/>
                        <a:t>Discourage use of this service due to potential harm</a:t>
                      </a:r>
                    </a:p>
                  </a:txBody>
                  <a:tcPr marL="91416" marR="91416" marT="45708" marB="45708"/>
                </a:tc>
                <a:extLst>
                  <a:ext uri="{0D108BD9-81ED-4DB2-BD59-A6C34878D82A}">
                    <a16:rowId xmlns:a16="http://schemas.microsoft.com/office/drawing/2014/main" val="236072570"/>
                  </a:ext>
                </a:extLst>
              </a:tr>
              <a:tr h="1179893">
                <a:tc>
                  <a:txBody>
                    <a:bodyPr/>
                    <a:lstStyle/>
                    <a:p>
                      <a:r>
                        <a:rPr lang="en-US" sz="1800" dirty="0"/>
                        <a:t>I</a:t>
                      </a:r>
                    </a:p>
                  </a:txBody>
                  <a:tcPr marL="91416" marR="91416" marT="45708" marB="45708"/>
                </a:tc>
                <a:tc>
                  <a:txBody>
                    <a:bodyPr/>
                    <a:lstStyle/>
                    <a:p>
                      <a:r>
                        <a:rPr lang="en-US" sz="1800" dirty="0"/>
                        <a:t>The current evidence is insufficient to assess the balance of benefits versus harms</a:t>
                      </a:r>
                    </a:p>
                  </a:txBody>
                  <a:tcPr marL="91416" marR="91416" marT="45708" marB="45708"/>
                </a:tc>
                <a:tc>
                  <a:txBody>
                    <a:bodyPr/>
                    <a:lstStyle/>
                    <a:p>
                      <a:r>
                        <a:rPr lang="en-US" sz="1800" dirty="0"/>
                        <a:t>If this service is offered, patients should understand the uncertainty regarding the balance of benefits and harms</a:t>
                      </a:r>
                    </a:p>
                  </a:txBody>
                  <a:tcPr marL="91416" marR="91416" marT="45708" marB="45708"/>
                </a:tc>
                <a:extLst>
                  <a:ext uri="{0D108BD9-81ED-4DB2-BD59-A6C34878D82A}">
                    <a16:rowId xmlns:a16="http://schemas.microsoft.com/office/drawing/2014/main" val="717842744"/>
                  </a:ext>
                </a:extLst>
              </a:tr>
            </a:tbl>
          </a:graphicData>
        </a:graphic>
      </p:graphicFrame>
    </p:spTree>
    <p:extLst>
      <p:ext uri="{BB962C8B-B14F-4D97-AF65-F5344CB8AC3E}">
        <p14:creationId xmlns:p14="http://schemas.microsoft.com/office/powerpoint/2010/main" val="30804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62A290-F6A1-EE18-7FB1-94F35EE87294}"/>
              </a:ext>
            </a:extLst>
          </p:cNvPr>
          <p:cNvSpPr txBox="1"/>
          <p:nvPr/>
        </p:nvSpPr>
        <p:spPr>
          <a:xfrm>
            <a:off x="1277861" y="306913"/>
            <a:ext cx="9554465" cy="1076681"/>
          </a:xfrm>
          <a:prstGeom prst="rect">
            <a:avLst/>
          </a:prstGeom>
          <a:noFill/>
        </p:spPr>
        <p:txBody>
          <a:bodyPr wrap="square">
            <a:spAutoFit/>
          </a:bodyPr>
          <a:lstStyle/>
          <a:p>
            <a:r>
              <a:rPr lang="en-US" sz="3199" dirty="0"/>
              <a:t>Breast Cancer Clinical Guidelines from the Society for Integrative Oncology (SIO) Endorsed by ASCO</a:t>
            </a:r>
          </a:p>
        </p:txBody>
      </p:sp>
      <p:pic>
        <p:nvPicPr>
          <p:cNvPr id="4" name="Content Placeholder 6">
            <a:extLst>
              <a:ext uri="{FF2B5EF4-FFF2-40B4-BE49-F238E27FC236}">
                <a16:creationId xmlns:a16="http://schemas.microsoft.com/office/drawing/2014/main" id="{3BA18F91-46DF-1D0D-7408-9ABA50964AD0}"/>
              </a:ext>
            </a:extLst>
          </p:cNvPr>
          <p:cNvPicPr>
            <a:picLocks noChangeAspect="1"/>
          </p:cNvPicPr>
          <p:nvPr/>
        </p:nvPicPr>
        <p:blipFill>
          <a:blip r:embed="rId3"/>
          <a:stretch>
            <a:fillRect/>
          </a:stretch>
        </p:blipFill>
        <p:spPr>
          <a:xfrm>
            <a:off x="146242" y="1963563"/>
            <a:ext cx="5842526" cy="4514392"/>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801637F6-7162-6EB3-A5DF-047BCCA10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7362" y="1995793"/>
            <a:ext cx="5885220" cy="4482162"/>
          </a:xfrm>
          <a:prstGeom prst="rect">
            <a:avLst/>
          </a:prstGeom>
        </p:spPr>
      </p:pic>
    </p:spTree>
    <p:extLst>
      <p:ext uri="{BB962C8B-B14F-4D97-AF65-F5344CB8AC3E}">
        <p14:creationId xmlns:p14="http://schemas.microsoft.com/office/powerpoint/2010/main" val="48480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021842-E235-600A-77CE-9948F8F9EA44}"/>
              </a:ext>
            </a:extLst>
          </p:cNvPr>
          <p:cNvSpPr txBox="1"/>
          <p:nvPr/>
        </p:nvSpPr>
        <p:spPr>
          <a:xfrm>
            <a:off x="7530748" y="621454"/>
            <a:ext cx="3382060" cy="1142164"/>
          </a:xfrm>
          <a:prstGeom prst="rect">
            <a:avLst/>
          </a:prstGeom>
        </p:spPr>
        <p:txBody>
          <a:bodyPr vert="horz" lIns="91416" tIns="45708" rIns="91416" bIns="45708" rtlCol="0" anchor="b">
            <a:normAutofit/>
          </a:bodyPr>
          <a:lstStyle/>
          <a:p>
            <a:pPr>
              <a:lnSpc>
                <a:spcPct val="90000"/>
              </a:lnSpc>
              <a:spcBef>
                <a:spcPct val="0"/>
              </a:spcBef>
              <a:spcAft>
                <a:spcPts val="600"/>
              </a:spcAft>
            </a:pPr>
            <a:r>
              <a:rPr lang="en-US" sz="2399" cap="all" dirty="0">
                <a:ln w="3175" cmpd="sng">
                  <a:noFill/>
                </a:ln>
                <a:solidFill>
                  <a:srgbClr val="FFFFFF"/>
                </a:solidFill>
                <a:latin typeface="+mj-lt"/>
                <a:ea typeface="+mj-ea"/>
                <a:cs typeface="+mj-cs"/>
              </a:rPr>
              <a:t>New Guideline for Cancer Pain Management</a:t>
            </a:r>
          </a:p>
        </p:txBody>
      </p:sp>
      <p:pic>
        <p:nvPicPr>
          <p:cNvPr id="2" name="Picture 1">
            <a:extLst>
              <a:ext uri="{FF2B5EF4-FFF2-40B4-BE49-F238E27FC236}">
                <a16:creationId xmlns:a16="http://schemas.microsoft.com/office/drawing/2014/main" id="{F316C6E5-FCD8-1116-7E93-693345EE2C43}"/>
              </a:ext>
            </a:extLst>
          </p:cNvPr>
          <p:cNvPicPr>
            <a:picLocks noChangeAspect="1"/>
          </p:cNvPicPr>
          <p:nvPr/>
        </p:nvPicPr>
        <p:blipFill>
          <a:blip r:embed="rId3"/>
          <a:stretch>
            <a:fillRect/>
          </a:stretch>
        </p:blipFill>
        <p:spPr>
          <a:xfrm>
            <a:off x="455612" y="76200"/>
            <a:ext cx="6156441" cy="6781799"/>
          </a:xfrm>
          <a:prstGeom prst="rect">
            <a:avLst/>
          </a:prstGeom>
        </p:spPr>
      </p:pic>
      <p:sp>
        <p:nvSpPr>
          <p:cNvPr id="3" name="TextBox 2">
            <a:extLst>
              <a:ext uri="{FF2B5EF4-FFF2-40B4-BE49-F238E27FC236}">
                <a16:creationId xmlns:a16="http://schemas.microsoft.com/office/drawing/2014/main" id="{BB966DC1-9098-9D55-387A-447A2534266E}"/>
              </a:ext>
            </a:extLst>
          </p:cNvPr>
          <p:cNvSpPr txBox="1"/>
          <p:nvPr/>
        </p:nvSpPr>
        <p:spPr>
          <a:xfrm>
            <a:off x="7530748" y="1822868"/>
            <a:ext cx="3478513" cy="2921830"/>
          </a:xfrm>
          <a:prstGeom prst="rect">
            <a:avLst/>
          </a:prstGeom>
        </p:spPr>
        <p:txBody>
          <a:bodyPr vert="horz" lIns="91416" tIns="45708" rIns="91416" bIns="45708" rtlCol="0" anchor="t">
            <a:normAutofit/>
          </a:bodyPr>
          <a:lstStyle/>
          <a:p>
            <a:pPr>
              <a:spcBef>
                <a:spcPct val="20000"/>
              </a:spcBef>
              <a:spcAft>
                <a:spcPts val="600"/>
              </a:spcAft>
              <a:buClr>
                <a:schemeClr val="tx1"/>
              </a:buClr>
              <a:buSzPct val="80000"/>
              <a:buFont typeface="Wingdings 3" panose="05040102010807070707" pitchFamily="18" charset="2"/>
              <a:buChar char=""/>
            </a:pPr>
            <a:r>
              <a:rPr lang="en-US" sz="1600" dirty="0">
                <a:solidFill>
                  <a:srgbClr val="0F496F"/>
                </a:solidFill>
              </a:rPr>
              <a:t>Mao, J.J., et al. (2022). Journal of Clinical Oncology. Additional information is available at https://integrativeonc.org/practice-guidelines/guidelines and www.asco.org/ survivorship-guidelines.</a:t>
            </a:r>
          </a:p>
          <a:p>
            <a:pPr>
              <a:spcBef>
                <a:spcPct val="20000"/>
              </a:spcBef>
              <a:spcAft>
                <a:spcPts val="600"/>
              </a:spcAft>
              <a:buClr>
                <a:schemeClr val="tx1"/>
              </a:buClr>
              <a:buSzPct val="80000"/>
              <a:buFont typeface="Wingdings 3" panose="05040102010807070707" pitchFamily="18" charset="2"/>
              <a:buChar char=""/>
            </a:pPr>
            <a:endParaRPr lang="en-US" sz="1200" dirty="0">
              <a:solidFill>
                <a:srgbClr val="0F496F"/>
              </a:solidFill>
            </a:endParaRP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A9D8812A-4C8C-D686-47AB-A2BA3E83B6D7}"/>
                  </a:ext>
                </a:extLst>
              </p14:cNvPr>
              <p14:cNvContentPartPr/>
              <p14:nvPr/>
            </p14:nvContentPartPr>
            <p14:xfrm>
              <a:off x="1090196" y="5730062"/>
              <a:ext cx="2744640" cy="131760"/>
            </p14:xfrm>
          </p:contentPart>
        </mc:Choice>
        <mc:Fallback xmlns="">
          <p:pic>
            <p:nvPicPr>
              <p:cNvPr id="7" name="Ink 6">
                <a:extLst>
                  <a:ext uri="{FF2B5EF4-FFF2-40B4-BE49-F238E27FC236}">
                    <a16:creationId xmlns:a16="http://schemas.microsoft.com/office/drawing/2014/main" id="{A9D8812A-4C8C-D686-47AB-A2BA3E83B6D7}"/>
                  </a:ext>
                </a:extLst>
              </p:cNvPr>
              <p:cNvPicPr/>
              <p:nvPr/>
            </p:nvPicPr>
            <p:blipFill>
              <a:blip r:embed="rId5"/>
              <a:stretch>
                <a:fillRect/>
              </a:stretch>
            </p:blipFill>
            <p:spPr>
              <a:xfrm>
                <a:off x="1036556" y="5622422"/>
                <a:ext cx="2852280" cy="347400"/>
              </a:xfrm>
              <a:prstGeom prst="rect">
                <a:avLst/>
              </a:prstGeom>
            </p:spPr>
          </p:pic>
        </mc:Fallback>
      </mc:AlternateContent>
    </p:spTree>
    <p:extLst>
      <p:ext uri="{BB962C8B-B14F-4D97-AF65-F5344CB8AC3E}">
        <p14:creationId xmlns:p14="http://schemas.microsoft.com/office/powerpoint/2010/main" val="55185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0BAA717-E481-D918-3433-0E3F6FFCA364}"/>
              </a:ext>
            </a:extLst>
          </p:cNvPr>
          <p:cNvSpPr>
            <a:spLocks noGrp="1"/>
          </p:cNvSpPr>
          <p:nvPr>
            <p:ph type="title"/>
          </p:nvPr>
        </p:nvSpPr>
        <p:spPr>
          <a:xfrm>
            <a:off x="7770812" y="1676400"/>
            <a:ext cx="3810000" cy="2438400"/>
          </a:xfrm>
        </p:spPr>
        <p:txBody>
          <a:bodyPr/>
          <a:lstStyle/>
          <a:p>
            <a:r>
              <a:rPr lang="en-US" dirty="0"/>
              <a:t>SIO/ASCO Pain Guideline (2022)</a:t>
            </a:r>
          </a:p>
        </p:txBody>
      </p:sp>
      <p:pic>
        <p:nvPicPr>
          <p:cNvPr id="10" name="Picture 9">
            <a:extLst>
              <a:ext uri="{FF2B5EF4-FFF2-40B4-BE49-F238E27FC236}">
                <a16:creationId xmlns:a16="http://schemas.microsoft.com/office/drawing/2014/main" id="{67265B91-E73A-76F1-607A-94A3AD869B11}"/>
              </a:ext>
            </a:extLst>
          </p:cNvPr>
          <p:cNvPicPr>
            <a:picLocks noChangeAspect="1"/>
          </p:cNvPicPr>
          <p:nvPr/>
        </p:nvPicPr>
        <p:blipFill>
          <a:blip r:embed="rId2"/>
          <a:stretch>
            <a:fillRect/>
          </a:stretch>
        </p:blipFill>
        <p:spPr>
          <a:xfrm>
            <a:off x="1562418" y="0"/>
            <a:ext cx="5863589" cy="6858000"/>
          </a:xfrm>
          <a:prstGeom prst="rect">
            <a:avLst/>
          </a:prstGeom>
          <a:noFill/>
        </p:spPr>
      </p:pic>
      <p:sp>
        <p:nvSpPr>
          <p:cNvPr id="17" name="Text Placeholder 3">
            <a:extLst>
              <a:ext uri="{FF2B5EF4-FFF2-40B4-BE49-F238E27FC236}">
                <a16:creationId xmlns:a16="http://schemas.microsoft.com/office/drawing/2014/main" id="{AE8FC7D3-8F7A-F05E-29FB-F408DDC518D3}"/>
              </a:ext>
            </a:extLst>
          </p:cNvPr>
          <p:cNvSpPr>
            <a:spLocks noGrp="1"/>
          </p:cNvSpPr>
          <p:nvPr>
            <p:ph type="body" sz="half" idx="2"/>
          </p:nvPr>
        </p:nvSpPr>
        <p:spPr>
          <a:xfrm>
            <a:off x="7770812" y="4191000"/>
            <a:ext cx="3810000" cy="1524000"/>
          </a:xfrm>
        </p:spPr>
        <p:txBody>
          <a:bodyPr/>
          <a:lstStyle/>
          <a:p>
            <a:r>
              <a:rPr lang="en-US" dirty="0"/>
              <a:t>Clinical treatment algorithm</a:t>
            </a:r>
          </a:p>
        </p:txBody>
      </p:sp>
    </p:spTree>
    <p:extLst>
      <p:ext uri="{BB962C8B-B14F-4D97-AF65-F5344CB8AC3E}">
        <p14:creationId xmlns:p14="http://schemas.microsoft.com/office/powerpoint/2010/main" val="157747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200E9-8116-4990-B241-6223D73CDEC5}"/>
              </a:ext>
            </a:extLst>
          </p:cNvPr>
          <p:cNvSpPr>
            <a:spLocks noGrp="1"/>
          </p:cNvSpPr>
          <p:nvPr>
            <p:ph type="title"/>
          </p:nvPr>
        </p:nvSpPr>
        <p:spPr>
          <a:xfrm>
            <a:off x="479269" y="480162"/>
            <a:ext cx="7613453" cy="5884362"/>
          </a:xfr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2700000" scaled="1"/>
            <a:tileRect/>
          </a:gradFill>
          <a:ln>
            <a:noFill/>
          </a:ln>
        </p:spPr>
        <p:txBody>
          <a:bodyPr>
            <a:normAutofit/>
          </a:bodyPr>
          <a:lstStyle/>
          <a:p>
            <a:endParaRPr lang="en-US" sz="1999" dirty="0"/>
          </a:p>
        </p:txBody>
      </p:sp>
      <p:pic>
        <p:nvPicPr>
          <p:cNvPr id="4" name="Picture Placeholder 3" descr="Close-up of a person's hand holding a wire&#10;&#10;Description automatically generated with low confidence">
            <a:extLst>
              <a:ext uri="{FF2B5EF4-FFF2-40B4-BE49-F238E27FC236}">
                <a16:creationId xmlns:a16="http://schemas.microsoft.com/office/drawing/2014/main" id="{749CDA95-81BC-B7B8-505D-13723510D763}"/>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5625" r="25625"/>
          <a:stretch>
            <a:fillRect/>
          </a:stretch>
        </p:blipFill>
        <p:spPr>
          <a:xfrm>
            <a:off x="7847012" y="458826"/>
            <a:ext cx="4341813" cy="5905698"/>
          </a:xfrm>
        </p:spPr>
      </p:pic>
      <p:sp>
        <p:nvSpPr>
          <p:cNvPr id="6" name="Text Placeholder 5">
            <a:extLst>
              <a:ext uri="{FF2B5EF4-FFF2-40B4-BE49-F238E27FC236}">
                <a16:creationId xmlns:a16="http://schemas.microsoft.com/office/drawing/2014/main" id="{E4C403F5-78A7-4E65-AE3F-B8EE3D86B7DF}"/>
              </a:ext>
            </a:extLst>
          </p:cNvPr>
          <p:cNvSpPr>
            <a:spLocks noGrp="1"/>
          </p:cNvSpPr>
          <p:nvPr>
            <p:ph type="body" sz="half" idx="2"/>
          </p:nvPr>
        </p:nvSpPr>
        <p:spPr>
          <a:xfrm>
            <a:off x="608012" y="458826"/>
            <a:ext cx="7055984" cy="5884362"/>
          </a:xfrm>
          <a:solidFill>
            <a:schemeClr val="accent6">
              <a:lumMod val="40000"/>
              <a:lumOff val="60000"/>
            </a:schemeClr>
          </a:solidFill>
        </p:spPr>
        <p:txBody>
          <a:bodyPr>
            <a:normAutofit fontScale="92500"/>
          </a:bodyPr>
          <a:lstStyle/>
          <a:p>
            <a:r>
              <a:rPr lang="en-US" sz="3599" b="1" dirty="0"/>
              <a:t>Acupuncture in Cancer Care</a:t>
            </a:r>
          </a:p>
          <a:p>
            <a:r>
              <a:rPr lang="en-US" sz="2799" dirty="0"/>
              <a:t>Statistically significant findings for reduced cancer-related pain, fatigue, as well as nausea and vomiting. Improvements also found for quality of life  (Lau et al., 2015).</a:t>
            </a:r>
          </a:p>
          <a:p>
            <a:r>
              <a:rPr lang="en-US" sz="2799" dirty="0"/>
              <a:t>Therapeutic effects for cancer-related fatigue, nausea/vomiting and on leukopenia. Some evidence for hot flashes, quality of life, and hiccups (Wu et al., 2015).</a:t>
            </a:r>
          </a:p>
          <a:p>
            <a:r>
              <a:rPr lang="en-US" sz="2799" dirty="0"/>
              <a:t>Menopausal symptoms significantly decreased in breast cancer patients, but no reduction in hot flashes (Chien et al., 2017).</a:t>
            </a:r>
          </a:p>
          <a:p>
            <a:endParaRPr lang="en-US" dirty="0"/>
          </a:p>
        </p:txBody>
      </p:sp>
      <p:sp>
        <p:nvSpPr>
          <p:cNvPr id="7" name="TextBox 6">
            <a:extLst>
              <a:ext uri="{FF2B5EF4-FFF2-40B4-BE49-F238E27FC236}">
                <a16:creationId xmlns:a16="http://schemas.microsoft.com/office/drawing/2014/main" id="{586031F7-30E4-70FB-E949-3E537928A323}"/>
              </a:ext>
            </a:extLst>
          </p:cNvPr>
          <p:cNvSpPr txBox="1"/>
          <p:nvPr/>
        </p:nvSpPr>
        <p:spPr>
          <a:xfrm>
            <a:off x="1522412" y="6858000"/>
            <a:ext cx="5943601" cy="230832"/>
          </a:xfrm>
          <a:prstGeom prst="rect">
            <a:avLst/>
          </a:prstGeom>
          <a:noFill/>
        </p:spPr>
        <p:txBody>
          <a:bodyPr wrap="square" rtlCol="0">
            <a:spAutoFit/>
          </a:bodyPr>
          <a:lstStyle/>
          <a:p>
            <a:r>
              <a:rPr lang="en-US" sz="900" dirty="0">
                <a:hlinkClick r:id="rId4" tooltip="https://thestillmind.wordpress.com/tag/science/"/>
              </a:rPr>
              <a:t>This Photo</a:t>
            </a:r>
            <a:r>
              <a:rPr lang="en-US" sz="900" dirty="0"/>
              <a:t> by Unknown Author is licensed under </a:t>
            </a:r>
            <a:r>
              <a:rPr lang="en-US" sz="900" dirty="0">
                <a:hlinkClick r:id="rId5" tooltip="https://creativecommons.org/licenses/by-nc-sa/3.0/"/>
              </a:rPr>
              <a:t>CC BY-SA-NC</a:t>
            </a:r>
            <a:endParaRPr lang="en-US" sz="900" dirty="0"/>
          </a:p>
        </p:txBody>
      </p:sp>
    </p:spTree>
    <p:extLst>
      <p:ext uri="{BB962C8B-B14F-4D97-AF65-F5344CB8AC3E}">
        <p14:creationId xmlns:p14="http://schemas.microsoft.com/office/powerpoint/2010/main" val="10714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2A8888-C096-4DE9-9919-289D803B6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12" y="381000"/>
            <a:ext cx="11125199" cy="6172200"/>
          </a:xfrm>
          <a:prstGeom prst="rect">
            <a:avLst/>
          </a:prstGeom>
        </p:spPr>
      </p:pic>
    </p:spTree>
    <p:extLst>
      <p:ext uri="{BB962C8B-B14F-4D97-AF65-F5344CB8AC3E}">
        <p14:creationId xmlns:p14="http://schemas.microsoft.com/office/powerpoint/2010/main" val="375794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61A515-61F9-4E2C-A4BD-D18680AACCF3}"/>
              </a:ext>
            </a:extLst>
          </p:cNvPr>
          <p:cNvSpPr txBox="1"/>
          <p:nvPr/>
        </p:nvSpPr>
        <p:spPr>
          <a:xfrm>
            <a:off x="1598612" y="94651"/>
            <a:ext cx="8195734" cy="2061566"/>
          </a:xfrm>
          <a:prstGeom prst="rect">
            <a:avLst/>
          </a:prstGeom>
          <a:noFill/>
        </p:spPr>
        <p:txBody>
          <a:bodyPr wrap="square" rtlCol="0">
            <a:spAutoFit/>
          </a:bodyPr>
          <a:lstStyle/>
          <a:p>
            <a:pPr algn="ctr"/>
            <a:r>
              <a:rPr lang="en-US" sz="3199" dirty="0"/>
              <a:t>Evidence-based Acupuncture/Acupressure Recommendations  </a:t>
            </a:r>
          </a:p>
          <a:p>
            <a:pPr algn="ctr"/>
            <a:r>
              <a:rPr lang="en-US" sz="3199" dirty="0"/>
              <a:t>from the SIO Guideline for Breast Cancer</a:t>
            </a:r>
          </a:p>
          <a:p>
            <a:pPr algn="ctr"/>
            <a:endParaRPr lang="en-US" sz="3199" dirty="0"/>
          </a:p>
        </p:txBody>
      </p:sp>
      <p:sp>
        <p:nvSpPr>
          <p:cNvPr id="6" name="TextBox 5">
            <a:extLst>
              <a:ext uri="{FF2B5EF4-FFF2-40B4-BE49-F238E27FC236}">
                <a16:creationId xmlns:a16="http://schemas.microsoft.com/office/drawing/2014/main" id="{4453D0A9-01C0-450A-9829-6E7DB70E8331}"/>
              </a:ext>
            </a:extLst>
          </p:cNvPr>
          <p:cNvSpPr txBox="1"/>
          <p:nvPr/>
        </p:nvSpPr>
        <p:spPr>
          <a:xfrm>
            <a:off x="608012" y="2057400"/>
            <a:ext cx="11125200" cy="3539302"/>
          </a:xfrm>
          <a:prstGeom prst="rect">
            <a:avLst/>
          </a:prstGeom>
          <a:noFill/>
        </p:spPr>
        <p:txBody>
          <a:bodyPr wrap="square" rtlCol="0">
            <a:spAutoFit/>
          </a:bodyPr>
          <a:lstStyle/>
          <a:p>
            <a:pPr marL="285664" indent="-285664">
              <a:buFont typeface="Wingdings" panose="05000000000000000000" pitchFamily="2" charset="2"/>
              <a:buChar char="Ø"/>
            </a:pPr>
            <a:r>
              <a:rPr lang="en-US" sz="3200" dirty="0"/>
              <a:t>Nausea/Vomiting				Level B </a:t>
            </a:r>
          </a:p>
          <a:p>
            <a:pPr marL="285664" indent="-285664">
              <a:buFont typeface="Wingdings" panose="05000000000000000000" pitchFamily="2" charset="2"/>
              <a:buChar char="Ø"/>
            </a:pPr>
            <a:r>
              <a:rPr lang="en-US" sz="3200" dirty="0"/>
              <a:t>Anxiety						Level C</a:t>
            </a:r>
          </a:p>
          <a:p>
            <a:pPr marL="285664" indent="-285664">
              <a:buFont typeface="Wingdings" panose="05000000000000000000" pitchFamily="2" charset="2"/>
              <a:buChar char="Ø"/>
            </a:pPr>
            <a:r>
              <a:rPr lang="en-US" sz="3200" dirty="0"/>
              <a:t>Depressive Symptoms	   	    	Level C			</a:t>
            </a:r>
          </a:p>
          <a:p>
            <a:pPr marL="285664" indent="-285664">
              <a:buFont typeface="Wingdings" panose="05000000000000000000" pitchFamily="2" charset="2"/>
              <a:buChar char="Ø"/>
            </a:pPr>
            <a:r>
              <a:rPr lang="en-US" sz="3200" dirty="0"/>
              <a:t>Fatigue						Level C</a:t>
            </a:r>
          </a:p>
          <a:p>
            <a:pPr marL="285664" indent="-285664">
              <a:buFont typeface="Wingdings" panose="05000000000000000000" pitchFamily="2" charset="2"/>
              <a:buChar char="Ø"/>
            </a:pPr>
            <a:r>
              <a:rPr lang="en-US" sz="3200" dirty="0"/>
              <a:t>Quality of Life				Level C</a:t>
            </a:r>
          </a:p>
          <a:p>
            <a:pPr marL="285664" indent="-285664">
              <a:buFont typeface="Wingdings" panose="05000000000000000000" pitchFamily="2" charset="2"/>
              <a:buChar char="Ø"/>
            </a:pPr>
            <a:r>
              <a:rPr lang="en-US" sz="3200" dirty="0"/>
              <a:t>Pain (due to AIs)</a:t>
            </a:r>
            <a:r>
              <a:rPr lang="en-US" sz="3199" dirty="0"/>
              <a:t>				Level C</a:t>
            </a:r>
          </a:p>
          <a:p>
            <a:pPr marL="285664" indent="-285664">
              <a:buFont typeface="Wingdings" panose="05000000000000000000" pitchFamily="2" charset="2"/>
              <a:buChar char="Ø"/>
            </a:pPr>
            <a:r>
              <a:rPr lang="en-US" sz="3199" dirty="0"/>
              <a:t>Vasomotor/Hot Flashes		Level C</a:t>
            </a:r>
          </a:p>
        </p:txBody>
      </p:sp>
    </p:spTree>
    <p:extLst>
      <p:ext uri="{BB962C8B-B14F-4D97-AF65-F5344CB8AC3E}">
        <p14:creationId xmlns:p14="http://schemas.microsoft.com/office/powerpoint/2010/main" val="287586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4A155-7CEB-40D7-B909-BE3B3CD94F0D}"/>
              </a:ext>
            </a:extLst>
          </p:cNvPr>
          <p:cNvSpPr>
            <a:spLocks noGrp="1"/>
          </p:cNvSpPr>
          <p:nvPr>
            <p:ph type="title"/>
          </p:nvPr>
        </p:nvSpPr>
        <p:spPr/>
        <p:txBody>
          <a:bodyPr>
            <a:normAutofit fontScale="90000"/>
          </a:bodyPr>
          <a:lstStyle/>
          <a:p>
            <a:r>
              <a:rPr lang="en-US" sz="4399" b="1" dirty="0"/>
              <a:t>Mind-Body Therapies (Meditation/MBSR)</a:t>
            </a:r>
            <a:endParaRPr lang="en-US" dirty="0"/>
          </a:p>
        </p:txBody>
      </p:sp>
      <p:sp>
        <p:nvSpPr>
          <p:cNvPr id="4" name="Content Placeholder 3">
            <a:extLst>
              <a:ext uri="{FF2B5EF4-FFF2-40B4-BE49-F238E27FC236}">
                <a16:creationId xmlns:a16="http://schemas.microsoft.com/office/drawing/2014/main" id="{BD0C43E4-0B25-45FE-99DF-B0727E40C0B6}"/>
              </a:ext>
            </a:extLst>
          </p:cNvPr>
          <p:cNvSpPr>
            <a:spLocks noGrp="1"/>
          </p:cNvSpPr>
          <p:nvPr>
            <p:ph sz="half" idx="2"/>
          </p:nvPr>
        </p:nvSpPr>
        <p:spPr>
          <a:xfrm>
            <a:off x="6094412" y="2167455"/>
            <a:ext cx="5154097" cy="3724099"/>
          </a:xfrm>
        </p:spPr>
        <p:txBody>
          <a:bodyPr>
            <a:normAutofit lnSpcReduction="10000"/>
          </a:bodyPr>
          <a:lstStyle/>
          <a:p>
            <a:pPr marL="228531" indent="-228531">
              <a:buAutoNum type="arabicPeriod"/>
            </a:pPr>
            <a:r>
              <a:rPr lang="en-US" dirty="0"/>
              <a:t> Following a cancer diagnosis,   which is a time that often leads to high emotional distress.</a:t>
            </a:r>
          </a:p>
          <a:p>
            <a:pPr marL="228531" indent="-228531">
              <a:buAutoNum type="arabicPeriod"/>
            </a:pPr>
            <a:r>
              <a:rPr lang="en-US" dirty="0"/>
              <a:t> Coping with and reduction of treatment-related side effects.</a:t>
            </a:r>
          </a:p>
          <a:p>
            <a:pPr marL="228531" indent="-228531">
              <a:buAutoNum type="arabicPeriod"/>
            </a:pPr>
            <a:r>
              <a:rPr lang="en-US" dirty="0"/>
              <a:t> Aid in the stimulation of immunity and other healing responses.</a:t>
            </a:r>
          </a:p>
          <a:p>
            <a:pPr marL="228531" indent="-228531">
              <a:buAutoNum type="arabicPeriod"/>
            </a:pPr>
            <a:r>
              <a:rPr lang="en-US" dirty="0"/>
              <a:t> Reduction of cancer-related pain.</a:t>
            </a:r>
          </a:p>
          <a:p>
            <a:pPr marL="452438" indent="-457200">
              <a:buFont typeface="+mj-lt"/>
              <a:buAutoNum type="arabicPeriod"/>
            </a:pPr>
            <a:endParaRPr lang="en-US" dirty="0"/>
          </a:p>
        </p:txBody>
      </p:sp>
      <p:pic>
        <p:nvPicPr>
          <p:cNvPr id="5" name="Picture 2">
            <a:extLst>
              <a:ext uri="{FF2B5EF4-FFF2-40B4-BE49-F238E27FC236}">
                <a16:creationId xmlns:a16="http://schemas.microsoft.com/office/drawing/2014/main" id="{76DCD58C-295A-47D3-9DA6-8479D4FA25C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22412" y="2057400"/>
            <a:ext cx="4343836" cy="3834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091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0B7346-D16F-46EB-A423-537B8F8660B2}"/>
              </a:ext>
            </a:extLst>
          </p:cNvPr>
          <p:cNvSpPr>
            <a:spLocks noGrp="1"/>
          </p:cNvSpPr>
          <p:nvPr>
            <p:ph type="title"/>
          </p:nvPr>
        </p:nvSpPr>
        <p:spPr>
          <a:xfrm>
            <a:off x="1141412" y="0"/>
            <a:ext cx="3810000" cy="2438400"/>
          </a:xfrm>
        </p:spPr>
        <p:txBody>
          <a:bodyPr>
            <a:normAutofit/>
          </a:bodyPr>
          <a:lstStyle/>
          <a:p>
            <a:r>
              <a:rPr lang="en-US" sz="2800" b="1" i="1" dirty="0"/>
              <a:t>Mindfulness-Based Stress Reduction (MBSR)</a:t>
            </a:r>
            <a:br>
              <a:rPr lang="en-US" sz="2800" b="1" i="1" dirty="0"/>
            </a:br>
            <a:endParaRPr lang="en-US" sz="2800" dirty="0"/>
          </a:p>
        </p:txBody>
      </p:sp>
      <p:sp>
        <p:nvSpPr>
          <p:cNvPr id="10" name="Text Placeholder 9">
            <a:extLst>
              <a:ext uri="{FF2B5EF4-FFF2-40B4-BE49-F238E27FC236}">
                <a16:creationId xmlns:a16="http://schemas.microsoft.com/office/drawing/2014/main" id="{205D3A9A-D0A7-4575-BC66-7DC003F66CF7}"/>
              </a:ext>
            </a:extLst>
          </p:cNvPr>
          <p:cNvSpPr>
            <a:spLocks noGrp="1"/>
          </p:cNvSpPr>
          <p:nvPr>
            <p:ph type="body" sz="half" idx="2"/>
          </p:nvPr>
        </p:nvSpPr>
        <p:spPr>
          <a:xfrm>
            <a:off x="836612" y="2133600"/>
            <a:ext cx="5384383" cy="4553693"/>
          </a:xfrm>
        </p:spPr>
        <p:txBody>
          <a:bodyPr>
            <a:normAutofit/>
          </a:bodyPr>
          <a:lstStyle/>
          <a:p>
            <a:pPr algn="l"/>
            <a:r>
              <a:rPr lang="en-US" sz="2000" dirty="0"/>
              <a:t>2019 meta-analysis of 14 studies in breast cancer patients - </a:t>
            </a:r>
            <a:r>
              <a:rPr lang="en-US" sz="2000" b="1" dirty="0"/>
              <a:t>Results: </a:t>
            </a:r>
            <a:r>
              <a:rPr lang="en-US" sz="2000" dirty="0"/>
              <a:t>reduced anxiety, depression, stress, fatigue and improved cognitive function.</a:t>
            </a:r>
          </a:p>
          <a:p>
            <a:pPr algn="l"/>
            <a:r>
              <a:rPr lang="en-US" sz="2000" dirty="0"/>
              <a:t>2017 review of 6 studies of mixed cancer types – </a:t>
            </a:r>
            <a:r>
              <a:rPr lang="en-US" sz="2000" b="1" dirty="0"/>
              <a:t>Results: </a:t>
            </a:r>
            <a:r>
              <a:rPr lang="en-US" sz="2000" dirty="0"/>
              <a:t>MBSR may have some effect on biomarkers of improved immune function recovery (decreased IL-6 and tumor necrosis factor [TNF]).</a:t>
            </a:r>
          </a:p>
          <a:p>
            <a:pPr algn="l"/>
            <a:r>
              <a:rPr lang="en-US" sz="2000" dirty="0"/>
              <a:t>2014 study in breast cancer patients -  </a:t>
            </a:r>
            <a:r>
              <a:rPr lang="en-US" sz="2000" b="1" dirty="0"/>
              <a:t>Results: </a:t>
            </a:r>
            <a:r>
              <a:rPr lang="en-US" sz="2000" dirty="0"/>
              <a:t>increase in telomerase activity (marker of cellular aging and psychological stress) following a 6-week MBSR intervention. </a:t>
            </a:r>
            <a:endParaRPr lang="en-US" sz="2000" b="1" dirty="0"/>
          </a:p>
          <a:p>
            <a:endParaRPr lang="en-US" dirty="0"/>
          </a:p>
        </p:txBody>
      </p:sp>
      <p:pic>
        <p:nvPicPr>
          <p:cNvPr id="11" name="Picture 3" descr="C:\Users\Denise\AppData\Local\Microsoft\Windows\Temporary Internet Files\Content.IE5\SLJJMU23\MP900427645[1].jpg">
            <a:extLst>
              <a:ext uri="{FF2B5EF4-FFF2-40B4-BE49-F238E27FC236}">
                <a16:creationId xmlns:a16="http://schemas.microsoft.com/office/drawing/2014/main" id="{FED0B899-A0D7-44BF-8F60-FF7B8785EF1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085012" y="1447800"/>
            <a:ext cx="4196989" cy="4224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84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6DA981-BAF2-497C-A64E-96A950006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612" y="228600"/>
            <a:ext cx="10287000" cy="6477000"/>
          </a:xfrm>
          <a:prstGeom prst="rect">
            <a:avLst/>
          </a:prstGeom>
        </p:spPr>
      </p:pic>
      <mc:AlternateContent xmlns:mc="http://schemas.openxmlformats.org/markup-compatibility/2006" xmlns:p14="http://schemas.microsoft.com/office/powerpoint/2010/main">
        <mc:Choice Requires="p14">
          <p:contentPart p14:bwMode="auto" r:id="rId4">
            <p14:nvContentPartPr>
              <p14:cNvPr id="24" name="Ink 23">
                <a:extLst>
                  <a:ext uri="{FF2B5EF4-FFF2-40B4-BE49-F238E27FC236}">
                    <a16:creationId xmlns:a16="http://schemas.microsoft.com/office/drawing/2014/main" id="{D75584F1-A233-8E2F-567B-ECF10FF07B1D}"/>
                  </a:ext>
                </a:extLst>
              </p14:cNvPr>
              <p14:cNvContentPartPr/>
              <p14:nvPr/>
            </p14:nvContentPartPr>
            <p14:xfrm>
              <a:off x="1076904" y="5256648"/>
              <a:ext cx="623880" cy="165960"/>
            </p14:xfrm>
          </p:contentPart>
        </mc:Choice>
        <mc:Fallback xmlns="">
          <p:pic>
            <p:nvPicPr>
              <p:cNvPr id="24" name="Ink 23">
                <a:extLst>
                  <a:ext uri="{FF2B5EF4-FFF2-40B4-BE49-F238E27FC236}">
                    <a16:creationId xmlns:a16="http://schemas.microsoft.com/office/drawing/2014/main" id="{D75584F1-A233-8E2F-567B-ECF10FF07B1D}"/>
                  </a:ext>
                </a:extLst>
              </p:cNvPr>
              <p:cNvPicPr/>
              <p:nvPr/>
            </p:nvPicPr>
            <p:blipFill>
              <a:blip r:embed="rId5"/>
              <a:stretch>
                <a:fillRect/>
              </a:stretch>
            </p:blipFill>
            <p:spPr>
              <a:xfrm>
                <a:off x="1041264" y="5185008"/>
                <a:ext cx="695520" cy="309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7" name="Ink 26">
                <a:extLst>
                  <a:ext uri="{FF2B5EF4-FFF2-40B4-BE49-F238E27FC236}">
                    <a16:creationId xmlns:a16="http://schemas.microsoft.com/office/drawing/2014/main" id="{DA30D80A-F958-9F93-632D-F7F33B507276}"/>
                  </a:ext>
                </a:extLst>
              </p14:cNvPr>
              <p14:cNvContentPartPr/>
              <p14:nvPr/>
            </p14:nvContentPartPr>
            <p14:xfrm>
              <a:off x="1079064" y="5321808"/>
              <a:ext cx="3656880" cy="532080"/>
            </p14:xfrm>
          </p:contentPart>
        </mc:Choice>
        <mc:Fallback xmlns="">
          <p:pic>
            <p:nvPicPr>
              <p:cNvPr id="27" name="Ink 26">
                <a:extLst>
                  <a:ext uri="{FF2B5EF4-FFF2-40B4-BE49-F238E27FC236}">
                    <a16:creationId xmlns:a16="http://schemas.microsoft.com/office/drawing/2014/main" id="{DA30D80A-F958-9F93-632D-F7F33B507276}"/>
                  </a:ext>
                </a:extLst>
              </p:cNvPr>
              <p:cNvPicPr/>
              <p:nvPr/>
            </p:nvPicPr>
            <p:blipFill>
              <a:blip r:embed="rId7"/>
              <a:stretch>
                <a:fillRect/>
              </a:stretch>
            </p:blipFill>
            <p:spPr>
              <a:xfrm>
                <a:off x="1043064" y="5250168"/>
                <a:ext cx="3728520" cy="675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8" name="Ink 27">
                <a:extLst>
                  <a:ext uri="{FF2B5EF4-FFF2-40B4-BE49-F238E27FC236}">
                    <a16:creationId xmlns:a16="http://schemas.microsoft.com/office/drawing/2014/main" id="{9E8F4A2C-E107-0AF2-58BF-9DD59052E59D}"/>
                  </a:ext>
                </a:extLst>
              </p14:cNvPr>
              <p14:cNvContentPartPr/>
              <p14:nvPr/>
            </p14:nvContentPartPr>
            <p14:xfrm>
              <a:off x="2002464" y="5641848"/>
              <a:ext cx="360" cy="360"/>
            </p14:xfrm>
          </p:contentPart>
        </mc:Choice>
        <mc:Fallback xmlns="">
          <p:pic>
            <p:nvPicPr>
              <p:cNvPr id="28" name="Ink 27">
                <a:extLst>
                  <a:ext uri="{FF2B5EF4-FFF2-40B4-BE49-F238E27FC236}">
                    <a16:creationId xmlns:a16="http://schemas.microsoft.com/office/drawing/2014/main" id="{9E8F4A2C-E107-0AF2-58BF-9DD59052E59D}"/>
                  </a:ext>
                </a:extLst>
              </p:cNvPr>
              <p:cNvPicPr/>
              <p:nvPr/>
            </p:nvPicPr>
            <p:blipFill>
              <a:blip r:embed="rId9"/>
              <a:stretch>
                <a:fillRect/>
              </a:stretch>
            </p:blipFill>
            <p:spPr>
              <a:xfrm>
                <a:off x="1966464" y="5569848"/>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9EA66855-022D-6124-AADC-0A2C4D8CE9FC}"/>
                  </a:ext>
                </a:extLst>
              </p14:cNvPr>
              <p14:cNvContentPartPr/>
              <p14:nvPr/>
            </p14:nvContentPartPr>
            <p14:xfrm>
              <a:off x="1938384" y="5614128"/>
              <a:ext cx="360" cy="360"/>
            </p14:xfrm>
          </p:contentPart>
        </mc:Choice>
        <mc:Fallback xmlns="">
          <p:pic>
            <p:nvPicPr>
              <p:cNvPr id="29" name="Ink 28">
                <a:extLst>
                  <a:ext uri="{FF2B5EF4-FFF2-40B4-BE49-F238E27FC236}">
                    <a16:creationId xmlns:a16="http://schemas.microsoft.com/office/drawing/2014/main" id="{9EA66855-022D-6124-AADC-0A2C4D8CE9FC}"/>
                  </a:ext>
                </a:extLst>
              </p:cNvPr>
              <p:cNvPicPr/>
              <p:nvPr/>
            </p:nvPicPr>
            <p:blipFill>
              <a:blip r:embed="rId9"/>
              <a:stretch>
                <a:fillRect/>
              </a:stretch>
            </p:blipFill>
            <p:spPr>
              <a:xfrm>
                <a:off x="1902744" y="5542488"/>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0" name="Ink 29">
                <a:extLst>
                  <a:ext uri="{FF2B5EF4-FFF2-40B4-BE49-F238E27FC236}">
                    <a16:creationId xmlns:a16="http://schemas.microsoft.com/office/drawing/2014/main" id="{355CD3C0-ADCF-980C-ACF6-6218ECFCECCB}"/>
                  </a:ext>
                </a:extLst>
              </p14:cNvPr>
              <p14:cNvContentPartPr/>
              <p14:nvPr/>
            </p14:nvContentPartPr>
            <p14:xfrm>
              <a:off x="2130264" y="5586768"/>
              <a:ext cx="360" cy="360"/>
            </p14:xfrm>
          </p:contentPart>
        </mc:Choice>
        <mc:Fallback xmlns="">
          <p:pic>
            <p:nvPicPr>
              <p:cNvPr id="30" name="Ink 29">
                <a:extLst>
                  <a:ext uri="{FF2B5EF4-FFF2-40B4-BE49-F238E27FC236}">
                    <a16:creationId xmlns:a16="http://schemas.microsoft.com/office/drawing/2014/main" id="{355CD3C0-ADCF-980C-ACF6-6218ECFCECCB}"/>
                  </a:ext>
                </a:extLst>
              </p:cNvPr>
              <p:cNvPicPr/>
              <p:nvPr/>
            </p:nvPicPr>
            <p:blipFill>
              <a:blip r:embed="rId9"/>
              <a:stretch>
                <a:fillRect/>
              </a:stretch>
            </p:blipFill>
            <p:spPr>
              <a:xfrm>
                <a:off x="2094624" y="5514768"/>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1" name="Ink 30">
                <a:extLst>
                  <a:ext uri="{FF2B5EF4-FFF2-40B4-BE49-F238E27FC236}">
                    <a16:creationId xmlns:a16="http://schemas.microsoft.com/office/drawing/2014/main" id="{EDE33BBD-0114-1763-B945-3DE4748F8579}"/>
                  </a:ext>
                </a:extLst>
              </p14:cNvPr>
              <p14:cNvContentPartPr/>
              <p14:nvPr/>
            </p14:nvContentPartPr>
            <p14:xfrm>
              <a:off x="2313504" y="5632488"/>
              <a:ext cx="360" cy="360"/>
            </p14:xfrm>
          </p:contentPart>
        </mc:Choice>
        <mc:Fallback xmlns="">
          <p:pic>
            <p:nvPicPr>
              <p:cNvPr id="31" name="Ink 30">
                <a:extLst>
                  <a:ext uri="{FF2B5EF4-FFF2-40B4-BE49-F238E27FC236}">
                    <a16:creationId xmlns:a16="http://schemas.microsoft.com/office/drawing/2014/main" id="{EDE33BBD-0114-1763-B945-3DE4748F8579}"/>
                  </a:ext>
                </a:extLst>
              </p:cNvPr>
              <p:cNvPicPr/>
              <p:nvPr/>
            </p:nvPicPr>
            <p:blipFill>
              <a:blip r:embed="rId9"/>
              <a:stretch>
                <a:fillRect/>
              </a:stretch>
            </p:blipFill>
            <p:spPr>
              <a:xfrm>
                <a:off x="2277504" y="5560488"/>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2" name="Ink 31">
                <a:extLst>
                  <a:ext uri="{FF2B5EF4-FFF2-40B4-BE49-F238E27FC236}">
                    <a16:creationId xmlns:a16="http://schemas.microsoft.com/office/drawing/2014/main" id="{88EE6A0E-5856-D241-7449-93F398C9AADA}"/>
                  </a:ext>
                </a:extLst>
              </p14:cNvPr>
              <p14:cNvContentPartPr/>
              <p14:nvPr/>
            </p14:nvContentPartPr>
            <p14:xfrm>
              <a:off x="2313504" y="5632488"/>
              <a:ext cx="360" cy="360"/>
            </p14:xfrm>
          </p:contentPart>
        </mc:Choice>
        <mc:Fallback xmlns="">
          <p:pic>
            <p:nvPicPr>
              <p:cNvPr id="32" name="Ink 31">
                <a:extLst>
                  <a:ext uri="{FF2B5EF4-FFF2-40B4-BE49-F238E27FC236}">
                    <a16:creationId xmlns:a16="http://schemas.microsoft.com/office/drawing/2014/main" id="{88EE6A0E-5856-D241-7449-93F398C9AADA}"/>
                  </a:ext>
                </a:extLst>
              </p:cNvPr>
              <p:cNvPicPr/>
              <p:nvPr/>
            </p:nvPicPr>
            <p:blipFill>
              <a:blip r:embed="rId9"/>
              <a:stretch>
                <a:fillRect/>
              </a:stretch>
            </p:blipFill>
            <p:spPr>
              <a:xfrm>
                <a:off x="2277504" y="5560488"/>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3" name="Ink 32">
                <a:extLst>
                  <a:ext uri="{FF2B5EF4-FFF2-40B4-BE49-F238E27FC236}">
                    <a16:creationId xmlns:a16="http://schemas.microsoft.com/office/drawing/2014/main" id="{8A6DBDAB-A924-5FFE-4A77-3B289AA083B8}"/>
                  </a:ext>
                </a:extLst>
              </p14:cNvPr>
              <p14:cNvContentPartPr/>
              <p14:nvPr/>
            </p14:nvContentPartPr>
            <p14:xfrm>
              <a:off x="1672704" y="5314248"/>
              <a:ext cx="8912520" cy="365400"/>
            </p14:xfrm>
          </p:contentPart>
        </mc:Choice>
        <mc:Fallback xmlns="">
          <p:pic>
            <p:nvPicPr>
              <p:cNvPr id="33" name="Ink 32">
                <a:extLst>
                  <a:ext uri="{FF2B5EF4-FFF2-40B4-BE49-F238E27FC236}">
                    <a16:creationId xmlns:a16="http://schemas.microsoft.com/office/drawing/2014/main" id="{8A6DBDAB-A924-5FFE-4A77-3B289AA083B8}"/>
                  </a:ext>
                </a:extLst>
              </p:cNvPr>
              <p:cNvPicPr/>
              <p:nvPr/>
            </p:nvPicPr>
            <p:blipFill>
              <a:blip r:embed="rId15"/>
              <a:stretch>
                <a:fillRect/>
              </a:stretch>
            </p:blipFill>
            <p:spPr>
              <a:xfrm>
                <a:off x="1636704" y="5242248"/>
                <a:ext cx="8984160" cy="5090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4" name="Ink 33">
                <a:extLst>
                  <a:ext uri="{FF2B5EF4-FFF2-40B4-BE49-F238E27FC236}">
                    <a16:creationId xmlns:a16="http://schemas.microsoft.com/office/drawing/2014/main" id="{60183AEE-D962-B768-902A-D31C1389DE18}"/>
                  </a:ext>
                </a:extLst>
              </p14:cNvPr>
              <p14:cNvContentPartPr/>
              <p14:nvPr/>
            </p14:nvContentPartPr>
            <p14:xfrm>
              <a:off x="2203344" y="5403888"/>
              <a:ext cx="360" cy="360"/>
            </p14:xfrm>
          </p:contentPart>
        </mc:Choice>
        <mc:Fallback xmlns="">
          <p:pic>
            <p:nvPicPr>
              <p:cNvPr id="34" name="Ink 33">
                <a:extLst>
                  <a:ext uri="{FF2B5EF4-FFF2-40B4-BE49-F238E27FC236}">
                    <a16:creationId xmlns:a16="http://schemas.microsoft.com/office/drawing/2014/main" id="{60183AEE-D962-B768-902A-D31C1389DE18}"/>
                  </a:ext>
                </a:extLst>
              </p:cNvPr>
              <p:cNvPicPr/>
              <p:nvPr/>
            </p:nvPicPr>
            <p:blipFill>
              <a:blip r:embed="rId9"/>
              <a:stretch>
                <a:fillRect/>
              </a:stretch>
            </p:blipFill>
            <p:spPr>
              <a:xfrm>
                <a:off x="2167704" y="5331888"/>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5" name="Ink 34">
                <a:extLst>
                  <a:ext uri="{FF2B5EF4-FFF2-40B4-BE49-F238E27FC236}">
                    <a16:creationId xmlns:a16="http://schemas.microsoft.com/office/drawing/2014/main" id="{65562B93-7573-9C5E-ADFD-BE5CE40393E7}"/>
                  </a:ext>
                </a:extLst>
              </p14:cNvPr>
              <p14:cNvContentPartPr/>
              <p14:nvPr/>
            </p14:nvContentPartPr>
            <p14:xfrm>
              <a:off x="2505024" y="5467968"/>
              <a:ext cx="360" cy="360"/>
            </p14:xfrm>
          </p:contentPart>
        </mc:Choice>
        <mc:Fallback xmlns="">
          <p:pic>
            <p:nvPicPr>
              <p:cNvPr id="35" name="Ink 34">
                <a:extLst>
                  <a:ext uri="{FF2B5EF4-FFF2-40B4-BE49-F238E27FC236}">
                    <a16:creationId xmlns:a16="http://schemas.microsoft.com/office/drawing/2014/main" id="{65562B93-7573-9C5E-ADFD-BE5CE40393E7}"/>
                  </a:ext>
                </a:extLst>
              </p:cNvPr>
              <p:cNvPicPr/>
              <p:nvPr/>
            </p:nvPicPr>
            <p:blipFill>
              <a:blip r:embed="rId9"/>
              <a:stretch>
                <a:fillRect/>
              </a:stretch>
            </p:blipFill>
            <p:spPr>
              <a:xfrm>
                <a:off x="2469384" y="5396328"/>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6" name="Ink 35">
                <a:extLst>
                  <a:ext uri="{FF2B5EF4-FFF2-40B4-BE49-F238E27FC236}">
                    <a16:creationId xmlns:a16="http://schemas.microsoft.com/office/drawing/2014/main" id="{7DC9FD47-93A9-F09C-810A-6CC50FADB711}"/>
                  </a:ext>
                </a:extLst>
              </p14:cNvPr>
              <p14:cNvContentPartPr/>
              <p14:nvPr/>
            </p14:nvContentPartPr>
            <p14:xfrm>
              <a:off x="2395584" y="5431248"/>
              <a:ext cx="360" cy="360"/>
            </p14:xfrm>
          </p:contentPart>
        </mc:Choice>
        <mc:Fallback xmlns="">
          <p:pic>
            <p:nvPicPr>
              <p:cNvPr id="36" name="Ink 35">
                <a:extLst>
                  <a:ext uri="{FF2B5EF4-FFF2-40B4-BE49-F238E27FC236}">
                    <a16:creationId xmlns:a16="http://schemas.microsoft.com/office/drawing/2014/main" id="{7DC9FD47-93A9-F09C-810A-6CC50FADB711}"/>
                  </a:ext>
                </a:extLst>
              </p:cNvPr>
              <p:cNvPicPr/>
              <p:nvPr/>
            </p:nvPicPr>
            <p:blipFill>
              <a:blip r:embed="rId9"/>
              <a:stretch>
                <a:fillRect/>
              </a:stretch>
            </p:blipFill>
            <p:spPr>
              <a:xfrm>
                <a:off x="2359944" y="5359248"/>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7" name="Ink 36">
                <a:extLst>
                  <a:ext uri="{FF2B5EF4-FFF2-40B4-BE49-F238E27FC236}">
                    <a16:creationId xmlns:a16="http://schemas.microsoft.com/office/drawing/2014/main" id="{9824DD36-E377-B45E-A4A1-AD8D4AC38953}"/>
                  </a:ext>
                </a:extLst>
              </p14:cNvPr>
              <p14:cNvContentPartPr/>
              <p14:nvPr/>
            </p14:nvContentPartPr>
            <p14:xfrm>
              <a:off x="2340864" y="5385528"/>
              <a:ext cx="360" cy="360"/>
            </p14:xfrm>
          </p:contentPart>
        </mc:Choice>
        <mc:Fallback xmlns="">
          <p:pic>
            <p:nvPicPr>
              <p:cNvPr id="37" name="Ink 36">
                <a:extLst>
                  <a:ext uri="{FF2B5EF4-FFF2-40B4-BE49-F238E27FC236}">
                    <a16:creationId xmlns:a16="http://schemas.microsoft.com/office/drawing/2014/main" id="{9824DD36-E377-B45E-A4A1-AD8D4AC38953}"/>
                  </a:ext>
                </a:extLst>
              </p:cNvPr>
              <p:cNvPicPr/>
              <p:nvPr/>
            </p:nvPicPr>
            <p:blipFill>
              <a:blip r:embed="rId9"/>
              <a:stretch>
                <a:fillRect/>
              </a:stretch>
            </p:blipFill>
            <p:spPr>
              <a:xfrm>
                <a:off x="2304864" y="5313888"/>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8" name="Ink 37">
                <a:extLst>
                  <a:ext uri="{FF2B5EF4-FFF2-40B4-BE49-F238E27FC236}">
                    <a16:creationId xmlns:a16="http://schemas.microsoft.com/office/drawing/2014/main" id="{7DD8232E-9105-8CC3-C610-BF49AA06C7C3}"/>
                  </a:ext>
                </a:extLst>
              </p14:cNvPr>
              <p14:cNvContentPartPr/>
              <p14:nvPr/>
            </p14:nvContentPartPr>
            <p14:xfrm>
              <a:off x="2203344" y="5385528"/>
              <a:ext cx="360" cy="360"/>
            </p14:xfrm>
          </p:contentPart>
        </mc:Choice>
        <mc:Fallback xmlns="">
          <p:pic>
            <p:nvPicPr>
              <p:cNvPr id="38" name="Ink 37">
                <a:extLst>
                  <a:ext uri="{FF2B5EF4-FFF2-40B4-BE49-F238E27FC236}">
                    <a16:creationId xmlns:a16="http://schemas.microsoft.com/office/drawing/2014/main" id="{7DD8232E-9105-8CC3-C610-BF49AA06C7C3}"/>
                  </a:ext>
                </a:extLst>
              </p:cNvPr>
              <p:cNvPicPr/>
              <p:nvPr/>
            </p:nvPicPr>
            <p:blipFill>
              <a:blip r:embed="rId9"/>
              <a:stretch>
                <a:fillRect/>
              </a:stretch>
            </p:blipFill>
            <p:spPr>
              <a:xfrm>
                <a:off x="2167704" y="5313888"/>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9" name="Ink 38">
                <a:extLst>
                  <a:ext uri="{FF2B5EF4-FFF2-40B4-BE49-F238E27FC236}">
                    <a16:creationId xmlns:a16="http://schemas.microsoft.com/office/drawing/2014/main" id="{7E2EAA5B-52F8-43B0-2B8B-677C2C61403D}"/>
                  </a:ext>
                </a:extLst>
              </p14:cNvPr>
              <p14:cNvContentPartPr/>
              <p14:nvPr/>
            </p14:nvContentPartPr>
            <p14:xfrm>
              <a:off x="2285784" y="5403888"/>
              <a:ext cx="360" cy="360"/>
            </p14:xfrm>
          </p:contentPart>
        </mc:Choice>
        <mc:Fallback xmlns="">
          <p:pic>
            <p:nvPicPr>
              <p:cNvPr id="39" name="Ink 38">
                <a:extLst>
                  <a:ext uri="{FF2B5EF4-FFF2-40B4-BE49-F238E27FC236}">
                    <a16:creationId xmlns:a16="http://schemas.microsoft.com/office/drawing/2014/main" id="{7E2EAA5B-52F8-43B0-2B8B-677C2C61403D}"/>
                  </a:ext>
                </a:extLst>
              </p:cNvPr>
              <p:cNvPicPr/>
              <p:nvPr/>
            </p:nvPicPr>
            <p:blipFill>
              <a:blip r:embed="rId9"/>
              <a:stretch>
                <a:fillRect/>
              </a:stretch>
            </p:blipFill>
            <p:spPr>
              <a:xfrm>
                <a:off x="2250144" y="5331888"/>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0" name="Ink 39">
                <a:extLst>
                  <a:ext uri="{FF2B5EF4-FFF2-40B4-BE49-F238E27FC236}">
                    <a16:creationId xmlns:a16="http://schemas.microsoft.com/office/drawing/2014/main" id="{AB93C930-A6AE-A6F2-F879-AF4DED0F5BC9}"/>
                  </a:ext>
                </a:extLst>
              </p14:cNvPr>
              <p14:cNvContentPartPr/>
              <p14:nvPr/>
            </p14:nvContentPartPr>
            <p14:xfrm>
              <a:off x="2477664" y="5413248"/>
              <a:ext cx="360" cy="360"/>
            </p14:xfrm>
          </p:contentPart>
        </mc:Choice>
        <mc:Fallback xmlns="">
          <p:pic>
            <p:nvPicPr>
              <p:cNvPr id="40" name="Ink 39">
                <a:extLst>
                  <a:ext uri="{FF2B5EF4-FFF2-40B4-BE49-F238E27FC236}">
                    <a16:creationId xmlns:a16="http://schemas.microsoft.com/office/drawing/2014/main" id="{AB93C930-A6AE-A6F2-F879-AF4DED0F5BC9}"/>
                  </a:ext>
                </a:extLst>
              </p:cNvPr>
              <p:cNvPicPr/>
              <p:nvPr/>
            </p:nvPicPr>
            <p:blipFill>
              <a:blip r:embed="rId9"/>
              <a:stretch>
                <a:fillRect/>
              </a:stretch>
            </p:blipFill>
            <p:spPr>
              <a:xfrm>
                <a:off x="2442024" y="5341248"/>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1" name="Ink 40">
                <a:extLst>
                  <a:ext uri="{FF2B5EF4-FFF2-40B4-BE49-F238E27FC236}">
                    <a16:creationId xmlns:a16="http://schemas.microsoft.com/office/drawing/2014/main" id="{E7C50FD6-ACB7-9E04-FA1B-72880219F435}"/>
                  </a:ext>
                </a:extLst>
              </p14:cNvPr>
              <p14:cNvContentPartPr/>
              <p14:nvPr/>
            </p14:nvContentPartPr>
            <p14:xfrm>
              <a:off x="2477664" y="5413248"/>
              <a:ext cx="360" cy="360"/>
            </p14:xfrm>
          </p:contentPart>
        </mc:Choice>
        <mc:Fallback xmlns="">
          <p:pic>
            <p:nvPicPr>
              <p:cNvPr id="41" name="Ink 40">
                <a:extLst>
                  <a:ext uri="{FF2B5EF4-FFF2-40B4-BE49-F238E27FC236}">
                    <a16:creationId xmlns:a16="http://schemas.microsoft.com/office/drawing/2014/main" id="{E7C50FD6-ACB7-9E04-FA1B-72880219F435}"/>
                  </a:ext>
                </a:extLst>
              </p:cNvPr>
              <p:cNvPicPr/>
              <p:nvPr/>
            </p:nvPicPr>
            <p:blipFill>
              <a:blip r:embed="rId9"/>
              <a:stretch>
                <a:fillRect/>
              </a:stretch>
            </p:blipFill>
            <p:spPr>
              <a:xfrm>
                <a:off x="2442024" y="5341248"/>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2" name="Ink 41">
                <a:extLst>
                  <a:ext uri="{FF2B5EF4-FFF2-40B4-BE49-F238E27FC236}">
                    <a16:creationId xmlns:a16="http://schemas.microsoft.com/office/drawing/2014/main" id="{56AC8121-2157-1ED6-6B03-8A827E47EC1F}"/>
                  </a:ext>
                </a:extLst>
              </p14:cNvPr>
              <p14:cNvContentPartPr/>
              <p14:nvPr/>
            </p14:nvContentPartPr>
            <p14:xfrm>
              <a:off x="12719304" y="2578248"/>
              <a:ext cx="360" cy="360"/>
            </p14:xfrm>
          </p:contentPart>
        </mc:Choice>
        <mc:Fallback xmlns="">
          <p:pic>
            <p:nvPicPr>
              <p:cNvPr id="42" name="Ink 41">
                <a:extLst>
                  <a:ext uri="{FF2B5EF4-FFF2-40B4-BE49-F238E27FC236}">
                    <a16:creationId xmlns:a16="http://schemas.microsoft.com/office/drawing/2014/main" id="{56AC8121-2157-1ED6-6B03-8A827E47EC1F}"/>
                  </a:ext>
                </a:extLst>
              </p:cNvPr>
              <p:cNvPicPr/>
              <p:nvPr/>
            </p:nvPicPr>
            <p:blipFill>
              <a:blip r:embed="rId9"/>
              <a:stretch>
                <a:fillRect/>
              </a:stretch>
            </p:blipFill>
            <p:spPr>
              <a:xfrm>
                <a:off x="12683664" y="2506608"/>
                <a:ext cx="72000" cy="144000"/>
              </a:xfrm>
              <a:prstGeom prst="rect">
                <a:avLst/>
              </a:prstGeom>
            </p:spPr>
          </p:pic>
        </mc:Fallback>
      </mc:AlternateContent>
    </p:spTree>
    <p:extLst>
      <p:ext uri="{BB962C8B-B14F-4D97-AF65-F5344CB8AC3E}">
        <p14:creationId xmlns:p14="http://schemas.microsoft.com/office/powerpoint/2010/main" val="220019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200E9-8116-4990-B241-6223D73CDEC5}"/>
              </a:ext>
            </a:extLst>
          </p:cNvPr>
          <p:cNvSpPr>
            <a:spLocks noGrp="1"/>
          </p:cNvSpPr>
          <p:nvPr>
            <p:ph type="title"/>
          </p:nvPr>
        </p:nvSpPr>
        <p:spPr>
          <a:xfrm>
            <a:off x="-2" y="662383"/>
            <a:ext cx="5561013" cy="5533234"/>
          </a:xfrm>
          <a:solidFill>
            <a:schemeClr val="accent3">
              <a:lumMod val="75000"/>
            </a:schemeClr>
          </a:solidFill>
          <a:ln>
            <a:noFill/>
          </a:ln>
        </p:spPr>
        <p:txBody>
          <a:bodyPr>
            <a:normAutofit/>
          </a:bodyPr>
          <a:lstStyle/>
          <a:p>
            <a:r>
              <a:rPr lang="en-US" sz="4399" dirty="0"/>
              <a:t>What is the difference between integrative medicine and alternative medicine?</a:t>
            </a:r>
            <a:br>
              <a:rPr lang="en-US" sz="4399" dirty="0"/>
            </a:br>
            <a:endParaRPr lang="en-US" dirty="0">
              <a:solidFill>
                <a:schemeClr val="tx1"/>
              </a:solidFill>
            </a:endParaRPr>
          </a:p>
        </p:txBody>
      </p:sp>
      <p:pic>
        <p:nvPicPr>
          <p:cNvPr id="11" name="Picture Placeholder 5">
            <a:extLst>
              <a:ext uri="{FF2B5EF4-FFF2-40B4-BE49-F238E27FC236}">
                <a16:creationId xmlns:a16="http://schemas.microsoft.com/office/drawing/2014/main" id="{F501D270-0942-48B4-9139-DF6317F79B88}"/>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512" r="3512"/>
          <a:stretch>
            <a:fillRect/>
          </a:stretch>
        </p:blipFill>
        <p:spPr>
          <a:xfrm>
            <a:off x="6437751" y="662384"/>
            <a:ext cx="3971255" cy="5533233"/>
          </a:xfrm>
        </p:spPr>
      </p:pic>
    </p:spTree>
    <p:extLst>
      <p:ext uri="{BB962C8B-B14F-4D97-AF65-F5344CB8AC3E}">
        <p14:creationId xmlns:p14="http://schemas.microsoft.com/office/powerpoint/2010/main" val="161505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61A515-61F9-4E2C-A4BD-D18680AACCF3}"/>
              </a:ext>
            </a:extLst>
          </p:cNvPr>
          <p:cNvSpPr txBox="1"/>
          <p:nvPr/>
        </p:nvSpPr>
        <p:spPr>
          <a:xfrm>
            <a:off x="1641530" y="609422"/>
            <a:ext cx="8195734" cy="2061053"/>
          </a:xfrm>
          <a:prstGeom prst="rect">
            <a:avLst/>
          </a:prstGeom>
          <a:noFill/>
        </p:spPr>
        <p:txBody>
          <a:bodyPr wrap="square" rtlCol="0">
            <a:spAutoFit/>
          </a:bodyPr>
          <a:lstStyle/>
          <a:p>
            <a:pPr algn="ctr"/>
            <a:r>
              <a:rPr lang="en-US" sz="3199" dirty="0"/>
              <a:t>Evidence-based Meditation Recommendations  </a:t>
            </a:r>
          </a:p>
          <a:p>
            <a:pPr algn="ctr"/>
            <a:r>
              <a:rPr lang="en-US" sz="3199" dirty="0"/>
              <a:t>from the SIO Guideline for Breast Cancer</a:t>
            </a:r>
          </a:p>
          <a:p>
            <a:pPr algn="ctr"/>
            <a:endParaRPr lang="en-US" sz="3199" dirty="0"/>
          </a:p>
        </p:txBody>
      </p:sp>
      <p:sp>
        <p:nvSpPr>
          <p:cNvPr id="6" name="TextBox 5">
            <a:extLst>
              <a:ext uri="{FF2B5EF4-FFF2-40B4-BE49-F238E27FC236}">
                <a16:creationId xmlns:a16="http://schemas.microsoft.com/office/drawing/2014/main" id="{4453D0A9-01C0-450A-9829-6E7DB70E8331}"/>
              </a:ext>
            </a:extLst>
          </p:cNvPr>
          <p:cNvSpPr txBox="1"/>
          <p:nvPr/>
        </p:nvSpPr>
        <p:spPr>
          <a:xfrm>
            <a:off x="1370012" y="2655235"/>
            <a:ext cx="8839200" cy="1569276"/>
          </a:xfrm>
          <a:prstGeom prst="rect">
            <a:avLst/>
          </a:prstGeom>
          <a:noFill/>
        </p:spPr>
        <p:txBody>
          <a:bodyPr wrap="square" rtlCol="0">
            <a:spAutoFit/>
          </a:bodyPr>
          <a:lstStyle/>
          <a:p>
            <a:pPr marL="285664" indent="-285664">
              <a:buFont typeface="Wingdings" panose="05000000000000000000" pitchFamily="2" charset="2"/>
              <a:buChar char="Ø"/>
            </a:pPr>
            <a:r>
              <a:rPr lang="en-US" sz="3199" dirty="0"/>
              <a:t> Anxiety/Stress			Level A</a:t>
            </a:r>
          </a:p>
          <a:p>
            <a:pPr marL="457200" indent="-457200">
              <a:buFont typeface="Wingdings" panose="05000000000000000000" pitchFamily="2" charset="2"/>
              <a:buChar char="Ø"/>
            </a:pPr>
            <a:r>
              <a:rPr lang="en-US" sz="3199" dirty="0"/>
              <a:t>Depressive Symptoms	   	Level A</a:t>
            </a:r>
          </a:p>
          <a:p>
            <a:pPr marL="457200" indent="-457200">
              <a:buFont typeface="Wingdings" panose="05000000000000000000" pitchFamily="2" charset="2"/>
              <a:buChar char="Ø"/>
            </a:pPr>
            <a:r>
              <a:rPr lang="en-US" sz="3199" dirty="0"/>
              <a:t>Quality of Life			Level A	</a:t>
            </a:r>
          </a:p>
        </p:txBody>
      </p:sp>
    </p:spTree>
    <p:extLst>
      <p:ext uri="{BB962C8B-B14F-4D97-AF65-F5344CB8AC3E}">
        <p14:creationId xmlns:p14="http://schemas.microsoft.com/office/powerpoint/2010/main" val="114939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0E43C1-39E4-4342-98C0-DCAC0D0D7DCD}"/>
              </a:ext>
            </a:extLst>
          </p:cNvPr>
          <p:cNvSpPr>
            <a:spLocks noGrp="1"/>
          </p:cNvSpPr>
          <p:nvPr>
            <p:ph type="title"/>
          </p:nvPr>
        </p:nvSpPr>
        <p:spPr/>
        <p:txBody>
          <a:bodyPr/>
          <a:lstStyle/>
          <a:p>
            <a:r>
              <a:rPr lang="en-US" dirty="0"/>
              <a:t>Yoga and Cancer</a:t>
            </a:r>
          </a:p>
        </p:txBody>
      </p:sp>
      <p:sp>
        <p:nvSpPr>
          <p:cNvPr id="6" name="Content Placeholder 5">
            <a:extLst>
              <a:ext uri="{FF2B5EF4-FFF2-40B4-BE49-F238E27FC236}">
                <a16:creationId xmlns:a16="http://schemas.microsoft.com/office/drawing/2014/main" id="{2C63A7CD-4B7B-433D-A88F-E6C680C3AA59}"/>
              </a:ext>
            </a:extLst>
          </p:cNvPr>
          <p:cNvSpPr>
            <a:spLocks noGrp="1"/>
          </p:cNvSpPr>
          <p:nvPr>
            <p:ph sz="half" idx="2"/>
          </p:nvPr>
        </p:nvSpPr>
        <p:spPr>
          <a:xfrm>
            <a:off x="6179734" y="685800"/>
            <a:ext cx="5629678" cy="5652099"/>
          </a:xfrm>
        </p:spPr>
        <p:txBody>
          <a:bodyPr>
            <a:normAutofit fontScale="77500" lnSpcReduction="20000"/>
          </a:bodyPr>
          <a:lstStyle/>
          <a:p>
            <a:pPr marL="0" indent="0">
              <a:buNone/>
            </a:pPr>
            <a:r>
              <a:rPr lang="en-US" sz="2899" dirty="0"/>
              <a:t>An ancient Eastern spiritual practice that includes physical postures, regulated breathing exercises and meditation with the goal of uniting mind, body and spirit for self-awareness and good health. Several different types exist. </a:t>
            </a:r>
          </a:p>
          <a:p>
            <a:pPr marL="0" indent="0">
              <a:buNone/>
            </a:pPr>
            <a:endParaRPr lang="en-US" sz="2899" dirty="0">
              <a:ea typeface="Calibri" panose="020F0502020204030204" pitchFamily="34" charset="0"/>
              <a:cs typeface="Times New Roman" panose="02020603050405020304" pitchFamily="18" charset="0"/>
            </a:endParaRPr>
          </a:p>
          <a:p>
            <a:pPr marL="0" indent="0">
              <a:buNone/>
            </a:pPr>
            <a:r>
              <a:rPr lang="en-US" sz="2899" dirty="0">
                <a:ea typeface="Calibri" panose="020F0502020204030204" pitchFamily="34" charset="0"/>
                <a:cs typeface="Times New Roman" panose="02020603050405020304" pitchFamily="18" charset="0"/>
              </a:rPr>
              <a:t>Research on yoga and cancer suggests that yoga has psychological </a:t>
            </a:r>
          </a:p>
          <a:p>
            <a:pPr marL="0" indent="0">
              <a:lnSpc>
                <a:spcPct val="107000"/>
              </a:lnSpc>
              <a:spcBef>
                <a:spcPts val="0"/>
              </a:spcBef>
              <a:buNone/>
            </a:pPr>
            <a:r>
              <a:rPr lang="en-US" sz="2899" dirty="0">
                <a:ea typeface="Calibri" panose="020F0502020204030204" pitchFamily="34" charset="0"/>
                <a:cs typeface="Times New Roman" panose="02020603050405020304" pitchFamily="18" charset="0"/>
              </a:rPr>
              <a:t>and physical benefits, including:</a:t>
            </a:r>
          </a:p>
          <a:p>
            <a:pPr marL="0" indent="0">
              <a:lnSpc>
                <a:spcPct val="107000"/>
              </a:lnSpc>
              <a:spcBef>
                <a:spcPts val="0"/>
              </a:spcBef>
              <a:buNone/>
            </a:pPr>
            <a:endParaRPr lang="en-US" sz="2899" dirty="0">
              <a:ea typeface="Calibri" panose="020F0502020204030204" pitchFamily="34" charset="0"/>
              <a:cs typeface="Times New Roman" panose="02020603050405020304" pitchFamily="18" charset="0"/>
            </a:endParaRPr>
          </a:p>
          <a:p>
            <a:pPr>
              <a:lnSpc>
                <a:spcPct val="107000"/>
              </a:lnSpc>
              <a:spcBef>
                <a:spcPts val="0"/>
              </a:spcBef>
              <a:buFont typeface="Wingdings" panose="05000000000000000000" pitchFamily="2" charset="2"/>
              <a:buChar char="v"/>
            </a:pPr>
            <a:r>
              <a:rPr lang="en-US" sz="2899" dirty="0">
                <a:ea typeface="Calibri" panose="020F0502020204030204" pitchFamily="34" charset="0"/>
                <a:cs typeface="Times New Roman" panose="02020603050405020304" pitchFamily="18" charset="0"/>
              </a:rPr>
              <a:t>Improving patients’ feelings of well-being and quality of life during and after treatment</a:t>
            </a:r>
          </a:p>
          <a:p>
            <a:pPr>
              <a:lnSpc>
                <a:spcPct val="107000"/>
              </a:lnSpc>
              <a:spcBef>
                <a:spcPts val="0"/>
              </a:spcBef>
              <a:buFont typeface="Wingdings" panose="05000000000000000000" pitchFamily="2" charset="2"/>
              <a:buChar char="v"/>
            </a:pPr>
            <a:r>
              <a:rPr lang="en-US" sz="2899" dirty="0">
                <a:ea typeface="Calibri" panose="020F0502020204030204" pitchFamily="34" charset="0"/>
                <a:cs typeface="Times New Roman" panose="02020603050405020304" pitchFamily="18" charset="0"/>
              </a:rPr>
              <a:t>Decreasing depression and anxiety</a:t>
            </a:r>
          </a:p>
          <a:p>
            <a:pPr>
              <a:lnSpc>
                <a:spcPct val="107000"/>
              </a:lnSpc>
              <a:spcBef>
                <a:spcPts val="0"/>
              </a:spcBef>
              <a:buFont typeface="Wingdings" panose="05000000000000000000" pitchFamily="2" charset="2"/>
              <a:buChar char="v"/>
            </a:pPr>
            <a:r>
              <a:rPr lang="en-US" sz="2899" dirty="0">
                <a:ea typeface="Calibri" panose="020F0502020204030204" pitchFamily="34" charset="0"/>
                <a:cs typeface="Times New Roman" panose="02020603050405020304" pitchFamily="18" charset="0"/>
              </a:rPr>
              <a:t>Decreasing fatigue and increasing energy</a:t>
            </a:r>
          </a:p>
          <a:p>
            <a:pPr>
              <a:lnSpc>
                <a:spcPct val="107000"/>
              </a:lnSpc>
              <a:spcBef>
                <a:spcPts val="0"/>
              </a:spcBef>
              <a:buFont typeface="Wingdings" panose="05000000000000000000" pitchFamily="2" charset="2"/>
              <a:buChar char="v"/>
            </a:pPr>
            <a:r>
              <a:rPr lang="en-US" sz="2899" dirty="0">
                <a:ea typeface="Calibri" panose="020F0502020204030204" pitchFamily="34" charset="0"/>
                <a:cs typeface="Times New Roman" panose="02020603050405020304" pitchFamily="18" charset="0"/>
              </a:rPr>
              <a:t>Decreasing nausea and pain</a:t>
            </a:r>
          </a:p>
          <a:p>
            <a:pPr>
              <a:lnSpc>
                <a:spcPct val="107000"/>
              </a:lnSpc>
              <a:spcBef>
                <a:spcPts val="0"/>
              </a:spcBef>
              <a:buFont typeface="Wingdings" panose="05000000000000000000" pitchFamily="2" charset="2"/>
              <a:buChar char="v"/>
            </a:pPr>
            <a:r>
              <a:rPr lang="en-US" sz="2899" dirty="0">
                <a:ea typeface="Calibri" panose="020F0502020204030204" pitchFamily="34" charset="0"/>
                <a:cs typeface="Times New Roman" panose="02020603050405020304" pitchFamily="18" charset="0"/>
              </a:rPr>
              <a:t>May enhance immune function.</a:t>
            </a:r>
          </a:p>
          <a:p>
            <a:endParaRPr lang="en-US" sz="2899" dirty="0"/>
          </a:p>
          <a:p>
            <a:endParaRPr lang="en-US" dirty="0"/>
          </a:p>
        </p:txBody>
      </p:sp>
      <p:pic>
        <p:nvPicPr>
          <p:cNvPr id="7" name="Picture 2">
            <a:extLst>
              <a:ext uri="{FF2B5EF4-FFF2-40B4-BE49-F238E27FC236}">
                <a16:creationId xmlns:a16="http://schemas.microsoft.com/office/drawing/2014/main" id="{2AF9E4E5-5530-48A6-A0FB-5F12201756E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295064" y="2538514"/>
            <a:ext cx="1864562" cy="233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260FAA06-954D-42E5-B984-9087E55165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8831" y="3780918"/>
            <a:ext cx="2131062" cy="2556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817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40E61F-7DF8-45D0-853F-F7762BA0C1DF}"/>
              </a:ext>
            </a:extLst>
          </p:cNvPr>
          <p:cNvPicPr>
            <a:picLocks noChangeAspect="1"/>
          </p:cNvPicPr>
          <p:nvPr/>
        </p:nvPicPr>
        <p:blipFill>
          <a:blip r:embed="rId3"/>
          <a:stretch>
            <a:fillRect/>
          </a:stretch>
        </p:blipFill>
        <p:spPr>
          <a:xfrm>
            <a:off x="2668131" y="152400"/>
            <a:ext cx="6852562" cy="5795608"/>
          </a:xfrm>
          <a:prstGeom prst="rect">
            <a:avLst/>
          </a:prstGeom>
        </p:spPr>
      </p:pic>
      <p:sp>
        <p:nvSpPr>
          <p:cNvPr id="2" name="TextBox 1">
            <a:extLst>
              <a:ext uri="{FF2B5EF4-FFF2-40B4-BE49-F238E27FC236}">
                <a16:creationId xmlns:a16="http://schemas.microsoft.com/office/drawing/2014/main" id="{520CDEE0-E9CE-15D4-1A5D-7CEE07DFBEFE}"/>
              </a:ext>
            </a:extLst>
          </p:cNvPr>
          <p:cNvSpPr txBox="1"/>
          <p:nvPr/>
        </p:nvSpPr>
        <p:spPr>
          <a:xfrm>
            <a:off x="319593" y="6108573"/>
            <a:ext cx="11549637" cy="590931"/>
          </a:xfrm>
          <a:prstGeom prst="rect">
            <a:avLst/>
          </a:prstGeom>
          <a:noFill/>
        </p:spPr>
        <p:txBody>
          <a:bodyPr wrap="none" rtlCol="0">
            <a:spAutoFit/>
          </a:bodyPr>
          <a:lstStyle/>
          <a:p>
            <a:pPr>
              <a:lnSpc>
                <a:spcPct val="90000"/>
              </a:lnSpc>
            </a:pPr>
            <a:r>
              <a:rPr lang="en-US" dirty="0">
                <a:highlight>
                  <a:srgbClr val="FFFF00"/>
                </a:highlight>
              </a:rPr>
              <a:t>Significant findings demonstrated efficacy of yoga for overall QOL and fatigue, as well as trends suggesting </a:t>
            </a:r>
          </a:p>
          <a:p>
            <a:pPr>
              <a:lnSpc>
                <a:spcPct val="90000"/>
              </a:lnSpc>
            </a:pPr>
            <a:r>
              <a:rPr lang="en-US" dirty="0">
                <a:highlight>
                  <a:srgbClr val="FFFF00"/>
                </a:highlight>
              </a:rPr>
              <a:t>improvements for stress/distress, sleep and cognition.</a:t>
            </a:r>
          </a:p>
        </p:txBody>
      </p:sp>
    </p:spTree>
    <p:extLst>
      <p:ext uri="{BB962C8B-B14F-4D97-AF65-F5344CB8AC3E}">
        <p14:creationId xmlns:p14="http://schemas.microsoft.com/office/powerpoint/2010/main" val="29205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61A515-61F9-4E2C-A4BD-D18680AACCF3}"/>
              </a:ext>
            </a:extLst>
          </p:cNvPr>
          <p:cNvSpPr txBox="1"/>
          <p:nvPr/>
        </p:nvSpPr>
        <p:spPr>
          <a:xfrm>
            <a:off x="1812916" y="381000"/>
            <a:ext cx="8195734" cy="1569251"/>
          </a:xfrm>
          <a:prstGeom prst="rect">
            <a:avLst/>
          </a:prstGeom>
          <a:noFill/>
        </p:spPr>
        <p:txBody>
          <a:bodyPr wrap="square" rtlCol="0">
            <a:spAutoFit/>
          </a:bodyPr>
          <a:lstStyle/>
          <a:p>
            <a:pPr algn="ctr"/>
            <a:r>
              <a:rPr lang="en-US" sz="3199" dirty="0"/>
              <a:t>Evidence-based Yoga Recommendations  </a:t>
            </a:r>
          </a:p>
          <a:p>
            <a:pPr algn="ctr"/>
            <a:r>
              <a:rPr lang="en-US" sz="3199" dirty="0"/>
              <a:t>from the SIO Guidelines for Breast Cancer</a:t>
            </a:r>
          </a:p>
          <a:p>
            <a:pPr algn="ctr"/>
            <a:endParaRPr lang="en-US" sz="3199" dirty="0"/>
          </a:p>
        </p:txBody>
      </p:sp>
      <p:sp>
        <p:nvSpPr>
          <p:cNvPr id="6" name="TextBox 5">
            <a:extLst>
              <a:ext uri="{FF2B5EF4-FFF2-40B4-BE49-F238E27FC236}">
                <a16:creationId xmlns:a16="http://schemas.microsoft.com/office/drawing/2014/main" id="{4453D0A9-01C0-450A-9829-6E7DB70E8331}"/>
              </a:ext>
            </a:extLst>
          </p:cNvPr>
          <p:cNvSpPr txBox="1"/>
          <p:nvPr/>
        </p:nvSpPr>
        <p:spPr>
          <a:xfrm>
            <a:off x="1789992" y="2353846"/>
            <a:ext cx="9448800" cy="2553904"/>
          </a:xfrm>
          <a:prstGeom prst="rect">
            <a:avLst/>
          </a:prstGeom>
          <a:noFill/>
        </p:spPr>
        <p:txBody>
          <a:bodyPr wrap="square" rtlCol="0">
            <a:spAutoFit/>
          </a:bodyPr>
          <a:lstStyle/>
          <a:p>
            <a:pPr marL="285664" indent="-285664">
              <a:buFont typeface="Wingdings" panose="05000000000000000000" pitchFamily="2" charset="2"/>
              <a:buChar char="Ø"/>
            </a:pPr>
            <a:r>
              <a:rPr lang="en-US" sz="3199" dirty="0"/>
              <a:t>Anxiety/Distress				Level B </a:t>
            </a:r>
          </a:p>
          <a:p>
            <a:pPr marL="285664" indent="-285664">
              <a:buFont typeface="Wingdings" panose="05000000000000000000" pitchFamily="2" charset="2"/>
              <a:buChar char="Ø"/>
            </a:pPr>
            <a:r>
              <a:rPr lang="en-US" sz="3199" dirty="0"/>
              <a:t>Depressive Symptoms			Level B</a:t>
            </a:r>
          </a:p>
          <a:p>
            <a:pPr marL="285664" indent="-285664">
              <a:buFont typeface="Wingdings" panose="05000000000000000000" pitchFamily="2" charset="2"/>
              <a:buChar char="Ø"/>
            </a:pPr>
            <a:r>
              <a:rPr lang="en-US" sz="3199" dirty="0"/>
              <a:t>Quality of Life				Level B</a:t>
            </a:r>
          </a:p>
          <a:p>
            <a:pPr marL="285664" indent="-285664">
              <a:buFont typeface="Wingdings" panose="05000000000000000000" pitchFamily="2" charset="2"/>
              <a:buChar char="Ø"/>
            </a:pPr>
            <a:r>
              <a:rPr lang="en-US" sz="3199" dirty="0"/>
              <a:t>Fatigue						Level C</a:t>
            </a:r>
          </a:p>
          <a:p>
            <a:pPr marL="285664" indent="-285664">
              <a:buFont typeface="Wingdings" panose="05000000000000000000" pitchFamily="2" charset="2"/>
              <a:buChar char="Ø"/>
            </a:pPr>
            <a:r>
              <a:rPr lang="en-US" sz="3199" dirty="0"/>
              <a:t>Sleep						Level C</a:t>
            </a:r>
          </a:p>
        </p:txBody>
      </p:sp>
    </p:spTree>
    <p:extLst>
      <p:ext uri="{BB962C8B-B14F-4D97-AF65-F5344CB8AC3E}">
        <p14:creationId xmlns:p14="http://schemas.microsoft.com/office/powerpoint/2010/main" val="185807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1D3B358-C714-4240-B71F-0C3971BF3E01}"/>
              </a:ext>
            </a:extLst>
          </p:cNvPr>
          <p:cNvSpPr>
            <a:spLocks noGrp="1"/>
          </p:cNvSpPr>
          <p:nvPr>
            <p:ph type="title"/>
          </p:nvPr>
        </p:nvSpPr>
        <p:spPr>
          <a:xfrm>
            <a:off x="684034" y="686513"/>
            <a:ext cx="3746135" cy="4890766"/>
          </a:xfrm>
        </p:spPr>
        <p:txBody>
          <a:bodyPr vert="horz" lIns="91416" tIns="45708" rIns="91416" bIns="45708" rtlCol="0" anchor="ctr">
            <a:normAutofit/>
          </a:bodyPr>
          <a:lstStyle/>
          <a:p>
            <a:pPr algn="r"/>
            <a:r>
              <a:rPr lang="en-US" sz="3299" dirty="0"/>
              <a:t>Integrative and Lifestyle Medicine Consultations at N.C. Basnight Cancer Hospital</a:t>
            </a:r>
          </a:p>
        </p:txBody>
      </p:sp>
      <p:sp>
        <p:nvSpPr>
          <p:cNvPr id="12" name="Text Placeholder 11">
            <a:extLst>
              <a:ext uri="{FF2B5EF4-FFF2-40B4-BE49-F238E27FC236}">
                <a16:creationId xmlns:a16="http://schemas.microsoft.com/office/drawing/2014/main" id="{CF8BBB0F-07B3-436D-86F8-BB793BA0F051}"/>
              </a:ext>
            </a:extLst>
          </p:cNvPr>
          <p:cNvSpPr>
            <a:spLocks noGrp="1"/>
          </p:cNvSpPr>
          <p:nvPr>
            <p:ph type="body" idx="1"/>
          </p:nvPr>
        </p:nvSpPr>
        <p:spPr>
          <a:xfrm>
            <a:off x="4978665" y="346244"/>
            <a:ext cx="6286622" cy="5921736"/>
          </a:xfrm>
        </p:spPr>
        <p:txBody>
          <a:bodyPr vert="horz" lIns="91416" tIns="45708" rIns="91416" bIns="45708" rtlCol="0" anchor="ctr">
            <a:normAutofit/>
          </a:bodyPr>
          <a:lstStyle/>
          <a:p>
            <a:r>
              <a:rPr lang="en-US" sz="2399" dirty="0">
                <a:solidFill>
                  <a:schemeClr val="tx1"/>
                </a:solidFill>
              </a:rPr>
              <a:t>The Integrative and Lifestyle Medicine consult service helps individuals affected by cancer understand how complementary therapies, such as mind-body practices, dietary and natural supplements, and lifestyle changes may decrease side effects of conventional cancer treatments, as well as enhance quality of life and overall well-being during and beyond cancer treatments.</a:t>
            </a:r>
          </a:p>
        </p:txBody>
      </p:sp>
    </p:spTree>
    <p:extLst>
      <p:ext uri="{BB962C8B-B14F-4D97-AF65-F5344CB8AC3E}">
        <p14:creationId xmlns:p14="http://schemas.microsoft.com/office/powerpoint/2010/main" val="3616405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1D442E39-2B54-47F5-9C83-FA89C86A90B4}"/>
              </a:ext>
            </a:extLst>
          </p:cNvPr>
          <p:cNvSpPr/>
          <p:nvPr/>
        </p:nvSpPr>
        <p:spPr>
          <a:xfrm>
            <a:off x="5335568" y="402412"/>
            <a:ext cx="2155233" cy="16686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 am fighting mentally with the fear of side effects from radiation treatments.”</a:t>
            </a:r>
          </a:p>
        </p:txBody>
      </p:sp>
      <p:sp>
        <p:nvSpPr>
          <p:cNvPr id="8" name="Speech Bubble: Oval 7">
            <a:extLst>
              <a:ext uri="{FF2B5EF4-FFF2-40B4-BE49-F238E27FC236}">
                <a16:creationId xmlns:a16="http://schemas.microsoft.com/office/drawing/2014/main" id="{CA212204-C6C6-4288-B624-0EB04DE7E7BE}"/>
              </a:ext>
            </a:extLst>
          </p:cNvPr>
          <p:cNvSpPr/>
          <p:nvPr/>
        </p:nvSpPr>
        <p:spPr>
          <a:xfrm>
            <a:off x="9447212" y="352814"/>
            <a:ext cx="1959975" cy="1464435"/>
          </a:xfrm>
          <a:prstGeom prst="wedgeEllipse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solidFill>
                  <a:schemeClr val="accent3">
                    <a:lumMod val="50000"/>
                  </a:schemeClr>
                </a:solidFill>
              </a:rPr>
              <a:t>“My fatigue is a “6” most days.”</a:t>
            </a:r>
          </a:p>
        </p:txBody>
      </p:sp>
      <p:sp>
        <p:nvSpPr>
          <p:cNvPr id="9" name="Speech Bubble: Oval 8">
            <a:extLst>
              <a:ext uri="{FF2B5EF4-FFF2-40B4-BE49-F238E27FC236}">
                <a16:creationId xmlns:a16="http://schemas.microsoft.com/office/drawing/2014/main" id="{17DACE5A-2A23-4DB1-B0B2-76B7C72F4C61}"/>
              </a:ext>
            </a:extLst>
          </p:cNvPr>
          <p:cNvSpPr/>
          <p:nvPr/>
        </p:nvSpPr>
        <p:spPr>
          <a:xfrm>
            <a:off x="923037" y="3187146"/>
            <a:ext cx="2221798" cy="1375681"/>
          </a:xfrm>
          <a:prstGeom prst="wedgeEllipseCallou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3">
                    <a:lumMod val="75000"/>
                  </a:schemeClr>
                </a:solidFill>
              </a:rPr>
              <a:t>“I want to do whatever I can to improve my immune function.”</a:t>
            </a:r>
          </a:p>
        </p:txBody>
      </p:sp>
      <p:sp>
        <p:nvSpPr>
          <p:cNvPr id="11" name="Speech Bubble: Rectangle with Corners Rounded 10">
            <a:extLst>
              <a:ext uri="{FF2B5EF4-FFF2-40B4-BE49-F238E27FC236}">
                <a16:creationId xmlns:a16="http://schemas.microsoft.com/office/drawing/2014/main" id="{DD5C688B-A9EA-45A9-A191-591B8B88B3BD}"/>
              </a:ext>
            </a:extLst>
          </p:cNvPr>
          <p:cNvSpPr/>
          <p:nvPr/>
        </p:nvSpPr>
        <p:spPr>
          <a:xfrm>
            <a:off x="4679423" y="4035407"/>
            <a:ext cx="2627106" cy="1287016"/>
          </a:xfrm>
          <a:prstGeom prst="wedgeRoundRectCallou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 don’t want to leave any stones unturned.”</a:t>
            </a:r>
          </a:p>
        </p:txBody>
      </p:sp>
      <p:sp>
        <p:nvSpPr>
          <p:cNvPr id="12" name="Speech Bubble: Rectangle with Corners Rounded 11">
            <a:extLst>
              <a:ext uri="{FF2B5EF4-FFF2-40B4-BE49-F238E27FC236}">
                <a16:creationId xmlns:a16="http://schemas.microsoft.com/office/drawing/2014/main" id="{76F728F5-156C-48D4-9021-18A8013CAF47}"/>
              </a:ext>
            </a:extLst>
          </p:cNvPr>
          <p:cNvSpPr/>
          <p:nvPr/>
        </p:nvSpPr>
        <p:spPr>
          <a:xfrm>
            <a:off x="8085451" y="3719669"/>
            <a:ext cx="2627106" cy="1155364"/>
          </a:xfrm>
          <a:prstGeom prst="wedgeRoundRect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50000"/>
                  </a:schemeClr>
                </a:solidFill>
              </a:rPr>
              <a:t>“I have constant, sharp pain in my neck and shoulders, and I want to know if there is anything other than medications to try.”</a:t>
            </a:r>
          </a:p>
        </p:txBody>
      </p:sp>
      <p:sp>
        <p:nvSpPr>
          <p:cNvPr id="13" name="Speech Bubble: Rectangle with Corners Rounded 12">
            <a:extLst>
              <a:ext uri="{FF2B5EF4-FFF2-40B4-BE49-F238E27FC236}">
                <a16:creationId xmlns:a16="http://schemas.microsoft.com/office/drawing/2014/main" id="{77140C01-12A9-4B29-BCE9-200EDCA5C755}"/>
              </a:ext>
            </a:extLst>
          </p:cNvPr>
          <p:cNvSpPr/>
          <p:nvPr/>
        </p:nvSpPr>
        <p:spPr>
          <a:xfrm>
            <a:off x="923037" y="658804"/>
            <a:ext cx="2221799" cy="1184815"/>
          </a:xfrm>
          <a:prstGeom prst="wedgeRoundRect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t>“I want to get physically fit and start eating the right foods.”</a:t>
            </a:r>
          </a:p>
        </p:txBody>
      </p:sp>
      <p:sp>
        <p:nvSpPr>
          <p:cNvPr id="2" name="TextBox 1">
            <a:extLst>
              <a:ext uri="{FF2B5EF4-FFF2-40B4-BE49-F238E27FC236}">
                <a16:creationId xmlns:a16="http://schemas.microsoft.com/office/drawing/2014/main" id="{F0D83BB5-F99E-4B69-B3F3-6787E389BD66}"/>
              </a:ext>
            </a:extLst>
          </p:cNvPr>
          <p:cNvSpPr txBox="1"/>
          <p:nvPr/>
        </p:nvSpPr>
        <p:spPr>
          <a:xfrm>
            <a:off x="616464" y="2155825"/>
            <a:ext cx="3754345" cy="584623"/>
          </a:xfrm>
          <a:prstGeom prst="rect">
            <a:avLst/>
          </a:prstGeom>
          <a:noFill/>
        </p:spPr>
        <p:txBody>
          <a:bodyPr wrap="none" rtlCol="0">
            <a:spAutoFit/>
          </a:bodyPr>
          <a:lstStyle/>
          <a:p>
            <a:r>
              <a:rPr lang="en-US" sz="1600" dirty="0"/>
              <a:t>P.A. – 66 y.o. female with early-stage </a:t>
            </a:r>
          </a:p>
          <a:p>
            <a:r>
              <a:rPr lang="en-US" sz="1600" dirty="0"/>
              <a:t>breast cancer post-tx. Survivorship.</a:t>
            </a:r>
          </a:p>
        </p:txBody>
      </p:sp>
      <p:sp>
        <p:nvSpPr>
          <p:cNvPr id="3" name="TextBox 2">
            <a:extLst>
              <a:ext uri="{FF2B5EF4-FFF2-40B4-BE49-F238E27FC236}">
                <a16:creationId xmlns:a16="http://schemas.microsoft.com/office/drawing/2014/main" id="{A3150153-7A53-49BA-91C6-EC8E1AC51BF9}"/>
              </a:ext>
            </a:extLst>
          </p:cNvPr>
          <p:cNvSpPr txBox="1"/>
          <p:nvPr/>
        </p:nvSpPr>
        <p:spPr>
          <a:xfrm>
            <a:off x="7952322" y="5037703"/>
            <a:ext cx="3776397" cy="830781"/>
          </a:xfrm>
          <a:prstGeom prst="rect">
            <a:avLst/>
          </a:prstGeom>
          <a:noFill/>
        </p:spPr>
        <p:txBody>
          <a:bodyPr wrap="none" rtlCol="0">
            <a:spAutoFit/>
          </a:bodyPr>
          <a:lstStyle/>
          <a:p>
            <a:r>
              <a:rPr lang="en-US" sz="1600" dirty="0"/>
              <a:t>M.P. – 35 y.o. female with metastatic</a:t>
            </a:r>
          </a:p>
          <a:p>
            <a:r>
              <a:rPr lang="en-US" sz="1600" dirty="0"/>
              <a:t>breast cancer to the cervical spine on </a:t>
            </a:r>
          </a:p>
          <a:p>
            <a:r>
              <a:rPr lang="en-US" sz="1600" dirty="0"/>
              <a:t>active treatment.</a:t>
            </a:r>
          </a:p>
        </p:txBody>
      </p:sp>
      <p:sp>
        <p:nvSpPr>
          <p:cNvPr id="4" name="TextBox 3">
            <a:extLst>
              <a:ext uri="{FF2B5EF4-FFF2-40B4-BE49-F238E27FC236}">
                <a16:creationId xmlns:a16="http://schemas.microsoft.com/office/drawing/2014/main" id="{D231A2A5-7C64-4001-801C-1252FEF735FA}"/>
              </a:ext>
            </a:extLst>
          </p:cNvPr>
          <p:cNvSpPr txBox="1"/>
          <p:nvPr/>
        </p:nvSpPr>
        <p:spPr>
          <a:xfrm>
            <a:off x="4799012" y="2237971"/>
            <a:ext cx="4034926" cy="584623"/>
          </a:xfrm>
          <a:prstGeom prst="rect">
            <a:avLst/>
          </a:prstGeom>
          <a:noFill/>
        </p:spPr>
        <p:txBody>
          <a:bodyPr wrap="none" rtlCol="0">
            <a:spAutoFit/>
          </a:bodyPr>
          <a:lstStyle/>
          <a:p>
            <a:r>
              <a:rPr lang="en-US" sz="1600" dirty="0"/>
              <a:t>J.C. – 75 y.o. male with newly diagnosed</a:t>
            </a:r>
          </a:p>
          <a:p>
            <a:r>
              <a:rPr lang="en-US" sz="1600" dirty="0"/>
              <a:t>head &amp; neck cancer about to start XRT </a:t>
            </a:r>
          </a:p>
        </p:txBody>
      </p:sp>
      <p:sp>
        <p:nvSpPr>
          <p:cNvPr id="5" name="TextBox 4">
            <a:extLst>
              <a:ext uri="{FF2B5EF4-FFF2-40B4-BE49-F238E27FC236}">
                <a16:creationId xmlns:a16="http://schemas.microsoft.com/office/drawing/2014/main" id="{B12349FE-72C2-4EC5-A414-752C7F3C4BE6}"/>
              </a:ext>
            </a:extLst>
          </p:cNvPr>
          <p:cNvSpPr txBox="1"/>
          <p:nvPr/>
        </p:nvSpPr>
        <p:spPr>
          <a:xfrm>
            <a:off x="3663097" y="5634587"/>
            <a:ext cx="4289225" cy="584623"/>
          </a:xfrm>
          <a:prstGeom prst="rect">
            <a:avLst/>
          </a:prstGeom>
          <a:noFill/>
        </p:spPr>
        <p:txBody>
          <a:bodyPr wrap="none" rtlCol="0">
            <a:spAutoFit/>
          </a:bodyPr>
          <a:lstStyle/>
          <a:p>
            <a:r>
              <a:rPr lang="en-US" sz="1600" dirty="0"/>
              <a:t>S.D. – 59 y.o. female with recent metastatic</a:t>
            </a:r>
          </a:p>
          <a:p>
            <a:r>
              <a:rPr lang="en-US" sz="1600" dirty="0"/>
              <a:t>breast cancer starting a new treatment.</a:t>
            </a:r>
          </a:p>
        </p:txBody>
      </p:sp>
      <p:sp>
        <p:nvSpPr>
          <p:cNvPr id="6" name="TextBox 5">
            <a:extLst>
              <a:ext uri="{FF2B5EF4-FFF2-40B4-BE49-F238E27FC236}">
                <a16:creationId xmlns:a16="http://schemas.microsoft.com/office/drawing/2014/main" id="{D277D483-C35A-40E1-9FC3-3E71078D08C8}"/>
              </a:ext>
            </a:extLst>
          </p:cNvPr>
          <p:cNvSpPr txBox="1"/>
          <p:nvPr/>
        </p:nvSpPr>
        <p:spPr>
          <a:xfrm>
            <a:off x="9262141" y="2095937"/>
            <a:ext cx="2485101" cy="1323094"/>
          </a:xfrm>
          <a:prstGeom prst="rect">
            <a:avLst/>
          </a:prstGeom>
          <a:noFill/>
        </p:spPr>
        <p:txBody>
          <a:bodyPr wrap="square" rtlCol="0">
            <a:spAutoFit/>
          </a:bodyPr>
          <a:lstStyle/>
          <a:p>
            <a:r>
              <a:rPr lang="en-US" sz="1600" dirty="0"/>
              <a:t>J.J. – 27 y.o. female with recurrent melanoma to the bone and lungs started on targeted immunotherapy.</a:t>
            </a:r>
          </a:p>
        </p:txBody>
      </p:sp>
      <p:sp>
        <p:nvSpPr>
          <p:cNvPr id="10" name="TextBox 9">
            <a:extLst>
              <a:ext uri="{FF2B5EF4-FFF2-40B4-BE49-F238E27FC236}">
                <a16:creationId xmlns:a16="http://schemas.microsoft.com/office/drawing/2014/main" id="{559D5C46-5A22-46A7-AF19-EFD6909437DB}"/>
              </a:ext>
            </a:extLst>
          </p:cNvPr>
          <p:cNvSpPr txBox="1"/>
          <p:nvPr/>
        </p:nvSpPr>
        <p:spPr>
          <a:xfrm>
            <a:off x="926025" y="4875033"/>
            <a:ext cx="3107606" cy="830781"/>
          </a:xfrm>
          <a:prstGeom prst="rect">
            <a:avLst/>
          </a:prstGeom>
          <a:noFill/>
        </p:spPr>
        <p:txBody>
          <a:bodyPr wrap="none" rtlCol="0">
            <a:spAutoFit/>
          </a:bodyPr>
          <a:lstStyle/>
          <a:p>
            <a:r>
              <a:rPr lang="en-US" sz="1600" dirty="0"/>
              <a:t>T.S. – 82 y.o. female with early</a:t>
            </a:r>
          </a:p>
          <a:p>
            <a:r>
              <a:rPr lang="en-US" sz="1600" dirty="0"/>
              <a:t>stage endometrial cancer s/p</a:t>
            </a:r>
          </a:p>
          <a:p>
            <a:r>
              <a:rPr lang="en-US" sz="1600" dirty="0"/>
              <a:t>total hysterectomy.</a:t>
            </a:r>
          </a:p>
        </p:txBody>
      </p:sp>
    </p:spTree>
    <p:extLst>
      <p:ext uri="{BB962C8B-B14F-4D97-AF65-F5344CB8AC3E}">
        <p14:creationId xmlns:p14="http://schemas.microsoft.com/office/powerpoint/2010/main" val="223313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082310-3EA7-4958-A0DD-A1E5865F8FB1}"/>
              </a:ext>
            </a:extLst>
          </p:cNvPr>
          <p:cNvSpPr txBox="1"/>
          <p:nvPr/>
        </p:nvSpPr>
        <p:spPr>
          <a:xfrm>
            <a:off x="684034" y="686515"/>
            <a:ext cx="7348165" cy="6048704"/>
          </a:xfrm>
          <a:prstGeom prst="rect">
            <a:avLst/>
          </a:prstGeom>
        </p:spPr>
        <p:txBody>
          <a:bodyPr vert="horz" lIns="91416" tIns="45708" rIns="91416" bIns="45708" rtlCol="0" anchor="ctr">
            <a:normAutofit/>
          </a:bodyPr>
          <a:lstStyle/>
          <a:p>
            <a:pPr marL="342797" indent="-342797">
              <a:spcBef>
                <a:spcPct val="20000"/>
              </a:spcBef>
              <a:spcAft>
                <a:spcPts val="600"/>
              </a:spcAft>
              <a:buClr>
                <a:schemeClr val="tx1"/>
              </a:buClr>
              <a:buSzPct val="80000"/>
              <a:buFont typeface="Wingdings 3" panose="05040102010807070707" pitchFamily="18" charset="2"/>
              <a:buChar char=""/>
            </a:pPr>
            <a:r>
              <a:rPr lang="en-US" sz="3199" dirty="0">
                <a:solidFill>
                  <a:schemeClr val="tx2">
                    <a:lumMod val="90000"/>
                    <a:lumOff val="10000"/>
                  </a:schemeClr>
                </a:solidFill>
              </a:rPr>
              <a:t>Consultation visits are available for anyone affected by cancer (i.e., prior to treatments, during active treatments and/or following treatments).  </a:t>
            </a:r>
          </a:p>
          <a:p>
            <a:pPr marL="342797" indent="-342797">
              <a:spcBef>
                <a:spcPct val="20000"/>
              </a:spcBef>
              <a:spcAft>
                <a:spcPts val="600"/>
              </a:spcAft>
              <a:buClr>
                <a:schemeClr val="tx1"/>
              </a:buClr>
              <a:buSzPct val="80000"/>
              <a:buFont typeface="Wingdings 3" panose="05040102010807070707" pitchFamily="18" charset="2"/>
              <a:buChar char=""/>
            </a:pPr>
            <a:r>
              <a:rPr lang="en-US" sz="3199" dirty="0">
                <a:solidFill>
                  <a:schemeClr val="tx2">
                    <a:lumMod val="90000"/>
                    <a:lumOff val="10000"/>
                  </a:schemeClr>
                </a:solidFill>
              </a:rPr>
              <a:t>Visits are available four days/week with both in-person and telemedicine options.</a:t>
            </a:r>
          </a:p>
          <a:p>
            <a:pPr marL="342797" indent="-342797">
              <a:spcBef>
                <a:spcPct val="20000"/>
              </a:spcBef>
              <a:spcAft>
                <a:spcPts val="600"/>
              </a:spcAft>
              <a:buClr>
                <a:schemeClr val="tx1"/>
              </a:buClr>
              <a:buSzPct val="80000"/>
              <a:buFont typeface="Wingdings 3" panose="05040102010807070707" pitchFamily="18" charset="2"/>
              <a:buChar char=""/>
            </a:pPr>
            <a:r>
              <a:rPr lang="en-US" sz="3199" dirty="0">
                <a:solidFill>
                  <a:schemeClr val="tx2">
                    <a:lumMod val="90000"/>
                    <a:lumOff val="10000"/>
                  </a:schemeClr>
                </a:solidFill>
              </a:rPr>
              <a:t>Visits are typically one hour and are covered by insurance as a medical visit.</a:t>
            </a:r>
          </a:p>
        </p:txBody>
      </p:sp>
      <p:pic>
        <p:nvPicPr>
          <p:cNvPr id="12" name="Picture 6" descr="https://nccih.nih.gov/sites/nccam.nih.gov/files/styles/gallery_low-res/public/asktell0886hi.jpg">
            <a:extLst>
              <a:ext uri="{FF2B5EF4-FFF2-40B4-BE49-F238E27FC236}">
                <a16:creationId xmlns:a16="http://schemas.microsoft.com/office/drawing/2014/main" id="{2A834ED5-4695-491E-A8C3-1EA5CF656D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1026"/>
          <a:stretch/>
        </p:blipFill>
        <p:spPr bwMode="auto">
          <a:xfrm>
            <a:off x="8290431" y="1249266"/>
            <a:ext cx="3238694" cy="4926035"/>
          </a:xfrm>
          <a:custGeom>
            <a:avLst/>
            <a:gdLst/>
            <a:ahLst/>
            <a:cxnLst/>
            <a:rect l="l" t="t" r="r" b="b"/>
            <a:pathLst>
              <a:path w="3239538" h="4334450">
                <a:moveTo>
                  <a:pt x="322464" y="0"/>
                </a:moveTo>
                <a:lnTo>
                  <a:pt x="3239538" y="0"/>
                </a:lnTo>
                <a:lnTo>
                  <a:pt x="3239538" y="4011987"/>
                </a:lnTo>
                <a:lnTo>
                  <a:pt x="2917075" y="4334450"/>
                </a:lnTo>
                <a:lnTo>
                  <a:pt x="0" y="4334450"/>
                </a:lnTo>
                <a:lnTo>
                  <a:pt x="0" y="322464"/>
                </a:lnTo>
                <a:close/>
              </a:path>
            </a:pathLst>
          </a:custGeom>
          <a:noFill/>
          <a:ln w="15875">
            <a:solidFill>
              <a:srgbClr val="FFFFFF">
                <a:alpha val="40000"/>
              </a:srgbClr>
            </a:solidFill>
          </a:ln>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08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4D7565A-1F3A-DF12-277F-129D02718B52}"/>
              </a:ext>
            </a:extLst>
          </p:cNvPr>
          <p:cNvSpPr>
            <a:spLocks noGrp="1"/>
          </p:cNvSpPr>
          <p:nvPr>
            <p:ph type="body" idx="4294967295"/>
          </p:nvPr>
        </p:nvSpPr>
        <p:spPr>
          <a:xfrm>
            <a:off x="7085012" y="1899783"/>
            <a:ext cx="4247104" cy="4348617"/>
          </a:xfrm>
        </p:spPr>
        <p:txBody>
          <a:bodyPr vert="horz" lIns="91416" tIns="45708" rIns="91416" bIns="45708" rtlCol="0" anchor="t">
            <a:normAutofit/>
          </a:bodyPr>
          <a:lstStyle/>
          <a:p>
            <a:pPr marL="0" indent="0">
              <a:buNone/>
            </a:pPr>
            <a:r>
              <a:rPr lang="en-US" dirty="0">
                <a:solidFill>
                  <a:srgbClr val="0F496F"/>
                </a:solidFill>
              </a:rPr>
              <a:t>Clinical teams can place a referral through EPIC using the </a:t>
            </a:r>
            <a:r>
              <a:rPr lang="en-US" b="1" dirty="0">
                <a:solidFill>
                  <a:srgbClr val="0F496F"/>
                </a:solidFill>
              </a:rPr>
              <a:t>ambulatory referral order: Ambulatory referral to Integrative Medicine; Dept. Specialty </a:t>
            </a:r>
            <a:r>
              <a:rPr lang="en-US" dirty="0">
                <a:solidFill>
                  <a:srgbClr val="0F496F"/>
                </a:solidFill>
              </a:rPr>
              <a:t>Psychiatry</a:t>
            </a:r>
            <a:r>
              <a:rPr lang="en-US" b="1" dirty="0">
                <a:solidFill>
                  <a:srgbClr val="0F496F"/>
                </a:solidFill>
              </a:rPr>
              <a:t>; Dept. - </a:t>
            </a:r>
            <a:r>
              <a:rPr lang="en-US" dirty="0">
                <a:solidFill>
                  <a:srgbClr val="0F496F"/>
                </a:solidFill>
              </a:rPr>
              <a:t>UNC Comprehensive Cancer Support Center.</a:t>
            </a:r>
            <a:r>
              <a:rPr lang="en-US" b="1" dirty="0">
                <a:solidFill>
                  <a:srgbClr val="0F496F"/>
                </a:solidFill>
              </a:rPr>
              <a:t> </a:t>
            </a:r>
            <a:r>
              <a:rPr lang="en-US" dirty="0">
                <a:solidFill>
                  <a:srgbClr val="0F496F"/>
                </a:solidFill>
              </a:rPr>
              <a:t>Patients and clinical team members may also place the referral by calling the CCSP scheduling phone line 919-966-3494. </a:t>
            </a:r>
          </a:p>
          <a:p>
            <a:pPr>
              <a:buFont typeface="Wingdings 3" panose="05040102010807070707" pitchFamily="18" charset="2"/>
              <a:buChar char=""/>
            </a:pPr>
            <a:endParaRPr lang="en-US" sz="1200" dirty="0">
              <a:solidFill>
                <a:srgbClr val="0F496F"/>
              </a:solidFill>
            </a:endParaRPr>
          </a:p>
          <a:p>
            <a:pPr>
              <a:buFont typeface="Wingdings 3" panose="05040102010807070707" pitchFamily="18" charset="2"/>
              <a:buChar char=""/>
            </a:pPr>
            <a:endParaRPr lang="en-US" sz="1200" dirty="0">
              <a:solidFill>
                <a:srgbClr val="0F496F"/>
              </a:solidFill>
            </a:endParaRPr>
          </a:p>
          <a:p>
            <a:pPr>
              <a:buFont typeface="Wingdings 3" panose="05040102010807070707" pitchFamily="18" charset="2"/>
              <a:buChar char=""/>
            </a:pPr>
            <a:endParaRPr lang="en-US" sz="1200" dirty="0">
              <a:solidFill>
                <a:srgbClr val="0F496F"/>
              </a:solidFill>
            </a:endParaRPr>
          </a:p>
        </p:txBody>
      </p:sp>
      <p:pic>
        <p:nvPicPr>
          <p:cNvPr id="5" name="Picture 4" descr="Graphical user interface, text, application, email&#10;&#10;Description automatically generated">
            <a:extLst>
              <a:ext uri="{FF2B5EF4-FFF2-40B4-BE49-F238E27FC236}">
                <a16:creationId xmlns:a16="http://schemas.microsoft.com/office/drawing/2014/main" id="{126F5F25-7EFB-B82E-BB2C-49E2029F2431}"/>
              </a:ext>
            </a:extLst>
          </p:cNvPr>
          <p:cNvPicPr>
            <a:picLocks noChangeAspect="1"/>
          </p:cNvPicPr>
          <p:nvPr/>
        </p:nvPicPr>
        <p:blipFill>
          <a:blip r:embed="rId2"/>
          <a:stretch>
            <a:fillRect/>
          </a:stretch>
        </p:blipFill>
        <p:spPr>
          <a:xfrm>
            <a:off x="1100930" y="1763618"/>
            <a:ext cx="5639594" cy="4484782"/>
          </a:xfrm>
          <a:prstGeom prst="rect">
            <a:avLst/>
          </a:prstGeom>
        </p:spPr>
      </p:pic>
      <p:sp>
        <p:nvSpPr>
          <p:cNvPr id="2" name="TextBox 1">
            <a:extLst>
              <a:ext uri="{FF2B5EF4-FFF2-40B4-BE49-F238E27FC236}">
                <a16:creationId xmlns:a16="http://schemas.microsoft.com/office/drawing/2014/main" id="{4A4BA838-6709-A50E-81D1-3DC8EAEFD877}"/>
              </a:ext>
            </a:extLst>
          </p:cNvPr>
          <p:cNvSpPr txBox="1"/>
          <p:nvPr/>
        </p:nvSpPr>
        <p:spPr>
          <a:xfrm>
            <a:off x="2055812" y="762000"/>
            <a:ext cx="3733800" cy="646331"/>
          </a:xfrm>
          <a:prstGeom prst="rect">
            <a:avLst/>
          </a:prstGeom>
          <a:noFill/>
        </p:spPr>
        <p:txBody>
          <a:bodyPr wrap="square" rtlCol="0">
            <a:spAutoFit/>
          </a:bodyPr>
          <a:lstStyle/>
          <a:p>
            <a:pPr algn="ctr"/>
            <a:r>
              <a:rPr lang="en-US" sz="3600" dirty="0"/>
              <a:t>Referral Process</a:t>
            </a:r>
          </a:p>
        </p:txBody>
      </p:sp>
    </p:spTree>
    <p:extLst>
      <p:ext uri="{BB962C8B-B14F-4D97-AF65-F5344CB8AC3E}">
        <p14:creationId xmlns:p14="http://schemas.microsoft.com/office/powerpoint/2010/main" val="212202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C5035-4ACF-4FA2-9DD9-BAE00D86C215}"/>
              </a:ext>
            </a:extLst>
          </p:cNvPr>
          <p:cNvSpPr>
            <a:spLocks noGrp="1"/>
          </p:cNvSpPr>
          <p:nvPr>
            <p:ph type="title"/>
          </p:nvPr>
        </p:nvSpPr>
        <p:spPr>
          <a:xfrm>
            <a:off x="1751012" y="20707"/>
            <a:ext cx="8532178" cy="1483705"/>
          </a:xfrm>
        </p:spPr>
        <p:txBody>
          <a:bodyPr>
            <a:normAutofit/>
          </a:bodyPr>
          <a:lstStyle/>
          <a:p>
            <a:pPr algn="ctr"/>
            <a:r>
              <a:rPr lang="en-US" sz="2799" dirty="0"/>
              <a:t>Case Study – KM </a:t>
            </a:r>
            <a:br>
              <a:rPr lang="en-US" sz="2799" dirty="0"/>
            </a:br>
            <a:r>
              <a:rPr lang="en-US" sz="2799" dirty="0"/>
              <a:t>45 year-old Diagnosed with </a:t>
            </a:r>
            <a:br>
              <a:rPr lang="en-US" sz="2799" dirty="0"/>
            </a:br>
            <a:r>
              <a:rPr lang="en-US" sz="2799" dirty="0"/>
              <a:t>Early-stage Breast Cancer</a:t>
            </a:r>
          </a:p>
        </p:txBody>
      </p:sp>
      <p:pic>
        <p:nvPicPr>
          <p:cNvPr id="1026" name="Picture 2" descr="Lonely female guitarist playing sentimental song">
            <a:extLst>
              <a:ext uri="{FF2B5EF4-FFF2-40B4-BE49-F238E27FC236}">
                <a16:creationId xmlns:a16="http://schemas.microsoft.com/office/drawing/2014/main" id="{5D980E2F-C57B-4CF1-8726-500A01F9A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634" y="2030250"/>
            <a:ext cx="3445209" cy="33233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849AAF-8DEF-4090-B49D-3DF4C0560EF5}"/>
              </a:ext>
            </a:extLst>
          </p:cNvPr>
          <p:cNvSpPr txBox="1"/>
          <p:nvPr/>
        </p:nvSpPr>
        <p:spPr>
          <a:xfrm>
            <a:off x="514772" y="1863680"/>
            <a:ext cx="7162412" cy="4797884"/>
          </a:xfrm>
          <a:prstGeom prst="rect">
            <a:avLst/>
          </a:prstGeom>
          <a:noFill/>
        </p:spPr>
        <p:txBody>
          <a:bodyPr wrap="square">
            <a:spAutoFit/>
          </a:bodyPr>
          <a:lstStyle/>
          <a:p>
            <a:pPr marL="285664" indent="-285664">
              <a:buFont typeface="Wingdings" panose="05000000000000000000" pitchFamily="2" charset="2"/>
              <a:buChar char="v"/>
            </a:pPr>
            <a:r>
              <a:rPr lang="en-US" sz="1799" dirty="0"/>
              <a:t>KM underwent bilateral mastectomy, radiation therapy and combination chemotherapy. Was in the process of having reconstructive surgery and was taking hormonal therapy (i.e., Tamoxifen) when we met.</a:t>
            </a:r>
          </a:p>
          <a:p>
            <a:pPr marL="285664" indent="-285664">
              <a:buFont typeface="Wingdings" panose="05000000000000000000" pitchFamily="2" charset="2"/>
              <a:buChar char="v"/>
            </a:pPr>
            <a:endParaRPr lang="en-US" sz="1799" dirty="0"/>
          </a:p>
          <a:p>
            <a:pPr marL="285664" indent="-285664">
              <a:buFont typeface="Wingdings" panose="05000000000000000000" pitchFamily="2" charset="2"/>
              <a:buChar char="v"/>
            </a:pPr>
            <a:r>
              <a:rPr lang="en-US" sz="1799" dirty="0"/>
              <a:t>Additional medical history includes anxiety, depression, migraines and overweight. Her BMI was</a:t>
            </a:r>
            <a:r>
              <a:rPr lang="en-US" sz="1799" dirty="0">
                <a:latin typeface="Calibri" panose="020F0502020204030204" pitchFamily="34" charset="0"/>
                <a:ea typeface="Calibri" panose="020F0502020204030204" pitchFamily="34" charset="0"/>
                <a:cs typeface="Times New Roman" panose="02020603050405020304" pitchFamily="18" charset="0"/>
              </a:rPr>
              <a:t> 26.6 kg/m2. </a:t>
            </a:r>
            <a:endParaRPr lang="en-US" sz="1799" dirty="0"/>
          </a:p>
          <a:p>
            <a:pPr marL="285664" indent="-285664">
              <a:buFont typeface="Wingdings" panose="05000000000000000000" pitchFamily="2" charset="2"/>
              <a:buChar char="v"/>
            </a:pPr>
            <a:endParaRPr lang="en-US" sz="1799" dirty="0"/>
          </a:p>
          <a:p>
            <a:pPr marL="285664" indent="-285664">
              <a:buFont typeface="Wingdings" panose="05000000000000000000" pitchFamily="2" charset="2"/>
              <a:buChar char="v"/>
            </a:pPr>
            <a:r>
              <a:rPr lang="en-US" sz="1799" dirty="0"/>
              <a:t>Married, husband with Stage IV cancer; Two children 12 and 15 years of age; financial and marital stress.</a:t>
            </a:r>
          </a:p>
          <a:p>
            <a:pPr marL="285664" indent="-285664">
              <a:buFont typeface="Wingdings" panose="05000000000000000000" pitchFamily="2" charset="2"/>
              <a:buChar char="v"/>
            </a:pPr>
            <a:endParaRPr lang="en-US" sz="1799" dirty="0"/>
          </a:p>
          <a:p>
            <a:pPr marL="285664" indent="-285664">
              <a:buFont typeface="Wingdings" panose="05000000000000000000" pitchFamily="2" charset="2"/>
              <a:buChar char="v"/>
            </a:pPr>
            <a:r>
              <a:rPr lang="en-US" sz="1799" dirty="0"/>
              <a:t>Requested IO referral for symptom management and overall health and wellness.</a:t>
            </a:r>
          </a:p>
          <a:p>
            <a:pPr marL="285664" indent="-285664">
              <a:buFont typeface="Wingdings" panose="05000000000000000000" pitchFamily="2" charset="2"/>
              <a:buChar char="v"/>
            </a:pPr>
            <a:endParaRPr lang="en-US" sz="1799" dirty="0"/>
          </a:p>
          <a:p>
            <a:pPr marL="285664" indent="-285664">
              <a:buFont typeface="Wingdings" panose="05000000000000000000" pitchFamily="2" charset="2"/>
              <a:buChar char="v"/>
            </a:pPr>
            <a:r>
              <a:rPr lang="en-US" sz="1799" dirty="0"/>
              <a:t>Presented with several symptoms, such as fatigue, bone and joint pain, hot flashes, insomnia, weight gain, depression, cognitive changes, constipation, neuropathy, etc.</a:t>
            </a:r>
          </a:p>
        </p:txBody>
      </p:sp>
    </p:spTree>
    <p:extLst>
      <p:ext uri="{BB962C8B-B14F-4D97-AF65-F5344CB8AC3E}">
        <p14:creationId xmlns:p14="http://schemas.microsoft.com/office/powerpoint/2010/main" val="401885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6D66AB-5A44-43F9-90CB-A6AC0DAA6CB8}"/>
              </a:ext>
            </a:extLst>
          </p:cNvPr>
          <p:cNvSpPr txBox="1"/>
          <p:nvPr/>
        </p:nvSpPr>
        <p:spPr>
          <a:xfrm>
            <a:off x="485065" y="243426"/>
            <a:ext cx="11221532" cy="6368154"/>
          </a:xfrm>
          <a:prstGeom prst="rect">
            <a:avLst/>
          </a:prstGeom>
          <a:solidFill>
            <a:schemeClr val="accent6">
              <a:lumMod val="60000"/>
              <a:lumOff val="40000"/>
            </a:schemeClr>
          </a:solidFill>
        </p:spPr>
        <p:txBody>
          <a:bodyPr wrap="square" rtlCol="0">
            <a:spAutoFit/>
          </a:bodyPr>
          <a:lstStyle/>
          <a:p>
            <a:r>
              <a:rPr lang="en-US" sz="2399" dirty="0"/>
              <a:t>Integrative Oncology Recommendations:</a:t>
            </a:r>
          </a:p>
          <a:p>
            <a:endParaRPr lang="en-US" sz="2399" dirty="0"/>
          </a:p>
          <a:p>
            <a:pPr marL="342797" indent="-342797">
              <a:buFont typeface="+mj-lt"/>
              <a:buAutoNum type="arabicParenR"/>
            </a:pPr>
            <a:r>
              <a:rPr lang="en-US" sz="1799" dirty="0"/>
              <a:t>A predominantly plant-based, whole foods diet, such as the Mediterranean-style diet, with the addition of 1-2 tablespoons of ground flax/day for constipation. Supplementation with Vitamin D for low serum blood level.</a:t>
            </a:r>
          </a:p>
          <a:p>
            <a:endParaRPr lang="en-US" sz="1799" dirty="0"/>
          </a:p>
          <a:p>
            <a:pPr marL="342797" indent="-342797">
              <a:buAutoNum type="arabicParenR" startAt="2"/>
            </a:pPr>
            <a:r>
              <a:rPr lang="en-US" sz="1799" dirty="0"/>
              <a:t>In addition to a healthy diet encouraged regular exercise. Referral to Get REAL and HEEL</a:t>
            </a:r>
          </a:p>
          <a:p>
            <a:r>
              <a:rPr lang="en-US" sz="1799" dirty="0"/>
              <a:t>   exercise program at UNC. </a:t>
            </a:r>
          </a:p>
          <a:p>
            <a:endParaRPr lang="en-US" sz="1799" dirty="0"/>
          </a:p>
          <a:p>
            <a:pPr marL="342797" indent="-342797">
              <a:buAutoNum type="arabicParenR" startAt="3"/>
            </a:pPr>
            <a:r>
              <a:rPr lang="en-US" sz="1799" dirty="0"/>
              <a:t>Recommended yoga program through CCSP for stress management/mood/sleep, etc. Also recommended the use of aromatherapy with lavender essential oil for relaxation.</a:t>
            </a:r>
          </a:p>
          <a:p>
            <a:endParaRPr lang="en-US" sz="1799" dirty="0"/>
          </a:p>
          <a:p>
            <a:pPr marL="342797" indent="-342797">
              <a:buAutoNum type="arabicParenR" startAt="4"/>
            </a:pPr>
            <a:r>
              <a:rPr lang="en-US" sz="1799" dirty="0"/>
              <a:t>Referral for acupuncture for neuropathy.</a:t>
            </a:r>
          </a:p>
          <a:p>
            <a:pPr marL="342797" indent="-342797">
              <a:buAutoNum type="arabicParenR" startAt="4"/>
            </a:pPr>
            <a:endParaRPr lang="en-US" sz="1799" dirty="0"/>
          </a:p>
          <a:p>
            <a:pPr marL="342797" indent="-342797">
              <a:buAutoNum type="arabicParenR" startAt="4"/>
            </a:pPr>
            <a:r>
              <a:rPr lang="en-US" sz="1799" dirty="0"/>
              <a:t>Acupuncture for sleep, as well as stress reducing herbal teas and Melatonin.</a:t>
            </a:r>
          </a:p>
          <a:p>
            <a:endParaRPr lang="en-US" sz="1799" dirty="0"/>
          </a:p>
          <a:p>
            <a:pPr marL="342797" indent="-342797">
              <a:buAutoNum type="arabicParenR" startAt="6"/>
            </a:pPr>
            <a:r>
              <a:rPr lang="en-US" sz="1799" dirty="0"/>
              <a:t>Continued counseling through CCSP for depression. Recommended counseling for family as</a:t>
            </a:r>
          </a:p>
          <a:p>
            <a:r>
              <a:rPr lang="en-US" sz="1799" dirty="0"/>
              <a:t>   well. Consider an in-person or online breast cancer support group. Additional </a:t>
            </a:r>
            <a:r>
              <a:rPr lang="en-US" sz="1799" dirty="0">
                <a:latin typeface="+mj-lt"/>
              </a:rPr>
              <a:t>suggestions</a:t>
            </a:r>
          </a:p>
          <a:p>
            <a:r>
              <a:rPr lang="en-US" sz="1799" dirty="0">
                <a:latin typeface="+mj-lt"/>
              </a:rPr>
              <a:t>   were </a:t>
            </a:r>
            <a:r>
              <a:rPr lang="en-US" sz="1799" dirty="0">
                <a:latin typeface="+mj-lt"/>
                <a:cs typeface="Times New Roman" panose="02020603050405020304" pitchFamily="18" charset="0"/>
              </a:rPr>
              <a:t>g</a:t>
            </a:r>
            <a:r>
              <a:rPr lang="en-US" sz="1799" dirty="0">
                <a:latin typeface="+mj-lt"/>
                <a:ea typeface="Calibri" panose="020F0502020204030204" pitchFamily="34" charset="0"/>
                <a:cs typeface="Times New Roman" panose="02020603050405020304" pitchFamily="18" charset="0"/>
              </a:rPr>
              <a:t>uided imagery, etc. For spiritual health – journaling, especially a gratitude journal,</a:t>
            </a:r>
          </a:p>
          <a:p>
            <a:r>
              <a:rPr lang="en-US" sz="1799" dirty="0">
                <a:latin typeface="+mj-lt"/>
                <a:ea typeface="Calibri" panose="020F0502020204030204" pitchFamily="34" charset="0"/>
                <a:cs typeface="Times New Roman" panose="02020603050405020304" pitchFamily="18" charset="0"/>
              </a:rPr>
              <a:t>   meditation and prayer.</a:t>
            </a:r>
          </a:p>
          <a:p>
            <a:pPr marL="342797" indent="-342797">
              <a:buAutoNum type="arabicParenR" startAt="5"/>
            </a:pPr>
            <a:endParaRPr lang="en-US" sz="1799" dirty="0"/>
          </a:p>
          <a:p>
            <a:pPr marL="342797" indent="-342797">
              <a:buAutoNum type="arabicParenR" startAt="5"/>
            </a:pPr>
            <a:endParaRPr lang="en-US" sz="1799" dirty="0"/>
          </a:p>
        </p:txBody>
      </p:sp>
    </p:spTree>
    <p:extLst>
      <p:ext uri="{BB962C8B-B14F-4D97-AF65-F5344CB8AC3E}">
        <p14:creationId xmlns:p14="http://schemas.microsoft.com/office/powerpoint/2010/main" val="266582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2DC41AC-CB05-4587-A92C-5DDE6CA4005D}"/>
              </a:ext>
            </a:extLst>
          </p:cNvPr>
          <p:cNvSpPr>
            <a:spLocks noGrp="1"/>
          </p:cNvSpPr>
          <p:nvPr>
            <p:ph type="title"/>
          </p:nvPr>
        </p:nvSpPr>
        <p:spPr>
          <a:xfrm>
            <a:off x="1287071" y="0"/>
            <a:ext cx="9601200" cy="1143000"/>
          </a:xfrm>
        </p:spPr>
        <p:txBody>
          <a:bodyPr anchor="b">
            <a:normAutofit/>
          </a:bodyPr>
          <a:lstStyle/>
          <a:p>
            <a:pPr algn="ctr"/>
            <a:r>
              <a:rPr lang="en-US" sz="4000" b="1" dirty="0"/>
              <a:t>CAM</a:t>
            </a:r>
            <a:endParaRPr lang="en-US" sz="4000" dirty="0"/>
          </a:p>
        </p:txBody>
      </p:sp>
      <p:sp>
        <p:nvSpPr>
          <p:cNvPr id="11" name="Text Placeholder 10">
            <a:extLst>
              <a:ext uri="{FF2B5EF4-FFF2-40B4-BE49-F238E27FC236}">
                <a16:creationId xmlns:a16="http://schemas.microsoft.com/office/drawing/2014/main" id="{916A056A-086A-4FB8-A5D5-DCCA2776603E}"/>
              </a:ext>
            </a:extLst>
          </p:cNvPr>
          <p:cNvSpPr>
            <a:spLocks noGrp="1"/>
          </p:cNvSpPr>
          <p:nvPr>
            <p:ph sz="half" idx="1"/>
          </p:nvPr>
        </p:nvSpPr>
        <p:spPr>
          <a:xfrm>
            <a:off x="1293812" y="1295400"/>
            <a:ext cx="4700016" cy="4876800"/>
          </a:xfrm>
        </p:spPr>
        <p:txBody>
          <a:bodyPr>
            <a:normAutofit/>
          </a:bodyPr>
          <a:lstStyle/>
          <a:p>
            <a:r>
              <a:rPr lang="en-US" dirty="0"/>
              <a:t>Complementary and Alternative Medicine </a:t>
            </a:r>
          </a:p>
        </p:txBody>
      </p:sp>
      <p:sp>
        <p:nvSpPr>
          <p:cNvPr id="12" name="Content Placeholder 11">
            <a:extLst>
              <a:ext uri="{FF2B5EF4-FFF2-40B4-BE49-F238E27FC236}">
                <a16:creationId xmlns:a16="http://schemas.microsoft.com/office/drawing/2014/main" id="{9A380F6A-A309-4ACB-AF62-54B76022B0D5}"/>
              </a:ext>
            </a:extLst>
          </p:cNvPr>
          <p:cNvSpPr>
            <a:spLocks noGrp="1"/>
          </p:cNvSpPr>
          <p:nvPr>
            <p:ph sz="half" idx="2"/>
          </p:nvPr>
        </p:nvSpPr>
        <p:spPr>
          <a:xfrm>
            <a:off x="6202035" y="1676401"/>
            <a:ext cx="4700016" cy="4495800"/>
          </a:xfrm>
        </p:spPr>
        <p:txBody>
          <a:bodyPr>
            <a:normAutofit/>
          </a:bodyPr>
          <a:lstStyle/>
          <a:p>
            <a:pPr marL="0" indent="0">
              <a:buNone/>
            </a:pPr>
            <a:r>
              <a:rPr lang="en-US" sz="1700" dirty="0"/>
              <a:t>“Complementary”  practices typically refer to the use of non-mainstream approaches </a:t>
            </a:r>
            <a:r>
              <a:rPr lang="en-US" sz="1700" b="1" dirty="0"/>
              <a:t>along with </a:t>
            </a:r>
            <a:r>
              <a:rPr lang="en-US" sz="1700" dirty="0"/>
              <a:t>conventional medical approaches. </a:t>
            </a:r>
          </a:p>
          <a:p>
            <a:pPr marL="0" indent="0">
              <a:buNone/>
            </a:pPr>
            <a:r>
              <a:rPr lang="en-US" sz="1700" b="1" dirty="0"/>
              <a:t>versus</a:t>
            </a:r>
          </a:p>
          <a:p>
            <a:pPr marL="0" indent="0">
              <a:buNone/>
            </a:pPr>
            <a:r>
              <a:rPr lang="en-US" sz="1700" dirty="0"/>
              <a:t>“Alternative” practices which usually refers to using non-mainstream medical approaches  </a:t>
            </a:r>
            <a:r>
              <a:rPr lang="en-US" sz="1700" b="1" dirty="0"/>
              <a:t>instead of </a:t>
            </a:r>
            <a:r>
              <a:rPr lang="en-US" sz="1700" dirty="0"/>
              <a:t>conventional medicine.</a:t>
            </a:r>
          </a:p>
          <a:p>
            <a:pPr marL="0" indent="0">
              <a:buNone/>
            </a:pPr>
            <a:endParaRPr lang="en-US" sz="1700" dirty="0"/>
          </a:p>
          <a:p>
            <a:pPr marL="0" indent="0">
              <a:buNone/>
            </a:pPr>
            <a:endParaRPr lang="en-US" sz="1700" dirty="0"/>
          </a:p>
          <a:p>
            <a:pPr marL="0" indent="0">
              <a:buNone/>
            </a:pPr>
            <a:endParaRPr lang="en-US" sz="1700" dirty="0"/>
          </a:p>
          <a:p>
            <a:pPr marL="0" indent="0">
              <a:buNone/>
            </a:pPr>
            <a:r>
              <a:rPr lang="en-US" sz="1600" dirty="0"/>
              <a:t>Source: National Center for Complementary and Integrative Health http://nccaih.nih.gov</a:t>
            </a:r>
          </a:p>
          <a:p>
            <a:endParaRPr lang="en-US" sz="1700" dirty="0"/>
          </a:p>
        </p:txBody>
      </p:sp>
      <p:pic>
        <p:nvPicPr>
          <p:cNvPr id="15" name="Picture 14" descr="A picture containing bouquet, vector graphics">
            <a:extLst>
              <a:ext uri="{FF2B5EF4-FFF2-40B4-BE49-F238E27FC236}">
                <a16:creationId xmlns:a16="http://schemas.microsoft.com/office/drawing/2014/main" id="{F21F3117-8AF0-2D8C-F383-94859453199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89012" y="2133600"/>
            <a:ext cx="4305300" cy="4286250"/>
          </a:xfrm>
          <a:prstGeom prst="rect">
            <a:avLst/>
          </a:prstGeom>
        </p:spPr>
      </p:pic>
    </p:spTree>
    <p:extLst>
      <p:ext uri="{BB962C8B-B14F-4D97-AF65-F5344CB8AC3E}">
        <p14:creationId xmlns:p14="http://schemas.microsoft.com/office/powerpoint/2010/main" val="3463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8526F21-B965-45F9-9137-6267CC66A17D}"/>
              </a:ext>
            </a:extLst>
          </p:cNvPr>
          <p:cNvSpPr>
            <a:spLocks noGrp="1"/>
          </p:cNvSpPr>
          <p:nvPr>
            <p:ph type="title"/>
          </p:nvPr>
        </p:nvSpPr>
        <p:spPr>
          <a:xfrm>
            <a:off x="1472788" y="1392675"/>
            <a:ext cx="3717487" cy="1371243"/>
          </a:xfrm>
        </p:spPr>
        <p:txBody>
          <a:bodyPr>
            <a:normAutofit fontScale="90000"/>
          </a:bodyPr>
          <a:lstStyle/>
          <a:p>
            <a:r>
              <a:rPr lang="en-US" dirty="0"/>
              <a:t>The Essence of Integrative Medicine from the Patient Perspective</a:t>
            </a:r>
          </a:p>
        </p:txBody>
      </p:sp>
      <p:pic>
        <p:nvPicPr>
          <p:cNvPr id="8" name="Picture Placeholder 4">
            <a:extLst>
              <a:ext uri="{FF2B5EF4-FFF2-40B4-BE49-F238E27FC236}">
                <a16:creationId xmlns:a16="http://schemas.microsoft.com/office/drawing/2014/main" id="{A7EF4BC4-952F-4ED2-BCED-9871A7EB1466}"/>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6187633" y="1483078"/>
            <a:ext cx="4022159" cy="3985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11">
            <a:extLst>
              <a:ext uri="{FF2B5EF4-FFF2-40B4-BE49-F238E27FC236}">
                <a16:creationId xmlns:a16="http://schemas.microsoft.com/office/drawing/2014/main" id="{F9D2164E-D02F-4A03-BF24-2AFB8D27D015}"/>
              </a:ext>
            </a:extLst>
          </p:cNvPr>
          <p:cNvSpPr>
            <a:spLocks noGrp="1"/>
          </p:cNvSpPr>
          <p:nvPr>
            <p:ph type="body" sz="half" idx="2"/>
          </p:nvPr>
        </p:nvSpPr>
        <p:spPr>
          <a:xfrm>
            <a:off x="1107092" y="3027556"/>
            <a:ext cx="4448882" cy="2437769"/>
          </a:xfrm>
        </p:spPr>
        <p:txBody>
          <a:bodyPr/>
          <a:lstStyle/>
          <a:p>
            <a:pPr marL="457063" lvl="1">
              <a:defRPr/>
            </a:pPr>
            <a:r>
              <a:rPr lang="en-US" sz="1999" i="1" dirty="0">
                <a:latin typeface="Calibri" pitchFamily="34" charset="0"/>
                <a:cs typeface="Calibri" pitchFamily="34" charset="0"/>
              </a:rPr>
              <a:t>“The health of my body, mind, and spirit are related… </a:t>
            </a:r>
          </a:p>
          <a:p>
            <a:pPr marL="457063" lvl="1">
              <a:defRPr/>
            </a:pPr>
            <a:endParaRPr lang="en-US" sz="1999" i="1" dirty="0">
              <a:latin typeface="Calibri" pitchFamily="34" charset="0"/>
              <a:cs typeface="Calibri" pitchFamily="34" charset="0"/>
            </a:endParaRPr>
          </a:p>
          <a:p>
            <a:pPr marL="457063" lvl="1">
              <a:defRPr/>
            </a:pPr>
            <a:r>
              <a:rPr lang="en-US" sz="1999" i="1" dirty="0">
                <a:latin typeface="Calibri" pitchFamily="34" charset="0"/>
                <a:cs typeface="Calibri" pitchFamily="34" charset="0"/>
              </a:rPr>
              <a:t>…and whomever cares for my health should take that into account.”</a:t>
            </a:r>
          </a:p>
          <a:p>
            <a:endParaRPr lang="en-US" dirty="0"/>
          </a:p>
        </p:txBody>
      </p:sp>
      <p:sp>
        <p:nvSpPr>
          <p:cNvPr id="2" name="TextBox 1">
            <a:extLst>
              <a:ext uri="{FF2B5EF4-FFF2-40B4-BE49-F238E27FC236}">
                <a16:creationId xmlns:a16="http://schemas.microsoft.com/office/drawing/2014/main" id="{7E44C264-112F-4A36-A968-525288A5E950}"/>
              </a:ext>
            </a:extLst>
          </p:cNvPr>
          <p:cNvSpPr txBox="1"/>
          <p:nvPr/>
        </p:nvSpPr>
        <p:spPr>
          <a:xfrm>
            <a:off x="1508811" y="5814253"/>
            <a:ext cx="6402649" cy="369236"/>
          </a:xfrm>
          <a:prstGeom prst="rect">
            <a:avLst/>
          </a:prstGeom>
          <a:noFill/>
        </p:spPr>
        <p:txBody>
          <a:bodyPr wrap="none" rtlCol="0">
            <a:spAutoFit/>
          </a:bodyPr>
          <a:lstStyle/>
          <a:p>
            <a:r>
              <a:rPr lang="en-US" sz="1100" dirty="0">
                <a:latin typeface="Calibri" pitchFamily="34" charset="0"/>
                <a:cs typeface="Calibri" pitchFamily="34" charset="0"/>
              </a:rPr>
              <a:t>Astin J. A. (1998). Why patients use alternative medicine: Results of a national study. </a:t>
            </a:r>
            <a:r>
              <a:rPr lang="en-US" sz="1100" i="1" dirty="0">
                <a:latin typeface="Calibri" pitchFamily="34" charset="0"/>
                <a:cs typeface="Calibri" pitchFamily="34" charset="0"/>
              </a:rPr>
              <a:t>JAMA, 279</a:t>
            </a:r>
            <a:r>
              <a:rPr lang="en-US" sz="1100" dirty="0">
                <a:latin typeface="Calibri" pitchFamily="34" charset="0"/>
                <a:cs typeface="Calibri" pitchFamily="34" charset="0"/>
              </a:rPr>
              <a:t>, 1548-1553</a:t>
            </a:r>
            <a:r>
              <a:rPr lang="en-US" sz="1799" dirty="0">
                <a:latin typeface="Calibri" pitchFamily="34" charset="0"/>
                <a:cs typeface="Calibri" pitchFamily="34" charset="0"/>
              </a:rPr>
              <a:t>.</a:t>
            </a:r>
            <a:endParaRPr lang="en-US" sz="1799" dirty="0"/>
          </a:p>
        </p:txBody>
      </p:sp>
    </p:spTree>
    <p:extLst>
      <p:ext uri="{BB962C8B-B14F-4D97-AF65-F5344CB8AC3E}">
        <p14:creationId xmlns:p14="http://schemas.microsoft.com/office/powerpoint/2010/main" val="311069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2900E-E979-4882-AF8A-57DEC7FEC091}"/>
              </a:ext>
            </a:extLst>
          </p:cNvPr>
          <p:cNvSpPr>
            <a:spLocks noGrp="1"/>
          </p:cNvSpPr>
          <p:nvPr>
            <p:ph type="title"/>
          </p:nvPr>
        </p:nvSpPr>
        <p:spPr/>
        <p:txBody>
          <a:bodyPr/>
          <a:lstStyle/>
          <a:p>
            <a:r>
              <a:rPr lang="en-US" dirty="0"/>
              <a:t>Living with Uncertainty</a:t>
            </a:r>
          </a:p>
        </p:txBody>
      </p:sp>
      <p:pic>
        <p:nvPicPr>
          <p:cNvPr id="6" name="Content Placeholder 5">
            <a:extLst>
              <a:ext uri="{FF2B5EF4-FFF2-40B4-BE49-F238E27FC236}">
                <a16:creationId xmlns:a16="http://schemas.microsoft.com/office/drawing/2014/main" id="{BEE4601B-8BEE-41B8-AC9B-B503027E047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60899" y="2362200"/>
            <a:ext cx="3571875" cy="3505200"/>
          </a:xfrm>
        </p:spPr>
      </p:pic>
      <p:pic>
        <p:nvPicPr>
          <p:cNvPr id="9" name="Content Placeholder 9">
            <a:extLst>
              <a:ext uri="{FF2B5EF4-FFF2-40B4-BE49-F238E27FC236}">
                <a16:creationId xmlns:a16="http://schemas.microsoft.com/office/drawing/2014/main" id="{9AEA8641-E809-4277-A581-4B9BFC0DD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8263" y="2581276"/>
            <a:ext cx="5181599" cy="3371850"/>
          </a:xfrm>
          <a:prstGeom prst="rect">
            <a:avLst/>
          </a:prstGeom>
        </p:spPr>
      </p:pic>
      <p:pic>
        <p:nvPicPr>
          <p:cNvPr id="4" name="Picture 3" descr="A picture containing indoor, wall&#10;&#10;Description automatically generated">
            <a:extLst>
              <a:ext uri="{FF2B5EF4-FFF2-40B4-BE49-F238E27FC236}">
                <a16:creationId xmlns:a16="http://schemas.microsoft.com/office/drawing/2014/main" id="{7664A441-A804-44D3-0546-74D6DF554D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711355" y="2650257"/>
            <a:ext cx="5105401" cy="3157689"/>
          </a:xfrm>
          <a:prstGeom prst="rect">
            <a:avLst/>
          </a:prstGeom>
        </p:spPr>
      </p:pic>
    </p:spTree>
    <p:extLst>
      <p:ext uri="{BB962C8B-B14F-4D97-AF65-F5344CB8AC3E}">
        <p14:creationId xmlns:p14="http://schemas.microsoft.com/office/powerpoint/2010/main" val="8863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7C918-D897-49C3-BE0E-05FA45632BD4}"/>
              </a:ext>
            </a:extLst>
          </p:cNvPr>
          <p:cNvSpPr>
            <a:spLocks noGrp="1"/>
          </p:cNvSpPr>
          <p:nvPr>
            <p:ph type="title"/>
          </p:nvPr>
        </p:nvSpPr>
        <p:spPr/>
        <p:txBody>
          <a:bodyPr/>
          <a:lstStyle/>
          <a:p>
            <a:pPr algn="ctr"/>
            <a:r>
              <a:rPr lang="en-US" dirty="0"/>
              <a:t>Relieving Stress and Finding Purpose through Art as Therapy</a:t>
            </a:r>
          </a:p>
        </p:txBody>
      </p:sp>
      <p:pic>
        <p:nvPicPr>
          <p:cNvPr id="14" name="Content Placeholder 13">
            <a:extLst>
              <a:ext uri="{FF2B5EF4-FFF2-40B4-BE49-F238E27FC236}">
                <a16:creationId xmlns:a16="http://schemas.microsoft.com/office/drawing/2014/main" id="{2C7459C5-1B9B-4A1D-98A1-F0FF01EEBB5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02363" y="2162175"/>
            <a:ext cx="4699000" cy="3524250"/>
          </a:xfrm>
        </p:spPr>
      </p:pic>
      <p:pic>
        <p:nvPicPr>
          <p:cNvPr id="20" name="Content Placeholder 19">
            <a:extLst>
              <a:ext uri="{FF2B5EF4-FFF2-40B4-BE49-F238E27FC236}">
                <a16:creationId xmlns:a16="http://schemas.microsoft.com/office/drawing/2014/main" id="{3774218F-FDE3-4879-AB51-6C32DA7FF6AB}"/>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rot="5400000">
            <a:off x="1395413" y="2237581"/>
            <a:ext cx="4495800" cy="3371850"/>
          </a:xfrm>
        </p:spPr>
      </p:pic>
    </p:spTree>
    <p:extLst>
      <p:ext uri="{BB962C8B-B14F-4D97-AF65-F5344CB8AC3E}">
        <p14:creationId xmlns:p14="http://schemas.microsoft.com/office/powerpoint/2010/main" val="249264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9624CB-D890-10B4-3ED3-FA535B1E38A2}"/>
              </a:ext>
            </a:extLst>
          </p:cNvPr>
          <p:cNvSpPr>
            <a:spLocks noGrp="1"/>
          </p:cNvSpPr>
          <p:nvPr>
            <p:ph type="title"/>
          </p:nvPr>
        </p:nvSpPr>
        <p:spPr>
          <a:xfrm>
            <a:off x="1293813" y="381000"/>
            <a:ext cx="9601200" cy="1143000"/>
          </a:xfrm>
        </p:spPr>
        <p:txBody>
          <a:bodyPr anchor="b">
            <a:normAutofit/>
          </a:bodyPr>
          <a:lstStyle/>
          <a:p>
            <a:r>
              <a:rPr lang="en-US" dirty="0"/>
              <a:t>Summary: Expressive Art Therapies for Cancer</a:t>
            </a:r>
          </a:p>
        </p:txBody>
      </p:sp>
      <p:pic>
        <p:nvPicPr>
          <p:cNvPr id="7" name="Picture 6">
            <a:extLst>
              <a:ext uri="{FF2B5EF4-FFF2-40B4-BE49-F238E27FC236}">
                <a16:creationId xmlns:a16="http://schemas.microsoft.com/office/drawing/2014/main" id="{9BC53EA2-EFA6-E4DE-50F0-F0E34F390670}"/>
              </a:ext>
            </a:extLst>
          </p:cNvPr>
          <p:cNvPicPr>
            <a:picLocks noChangeAspect="1"/>
          </p:cNvPicPr>
          <p:nvPr/>
        </p:nvPicPr>
        <p:blipFill rotWithShape="1">
          <a:blip r:embed="rId2"/>
          <a:srcRect t="23976" b="29199"/>
          <a:stretch/>
        </p:blipFill>
        <p:spPr>
          <a:xfrm>
            <a:off x="1293813" y="1676400"/>
            <a:ext cx="9601200" cy="4495800"/>
          </a:xfrm>
          <a:prstGeom prst="rect">
            <a:avLst/>
          </a:prstGeom>
          <a:noFill/>
        </p:spPr>
      </p:pic>
      <p:sp>
        <p:nvSpPr>
          <p:cNvPr id="8" name="TextBox 7">
            <a:extLst>
              <a:ext uri="{FF2B5EF4-FFF2-40B4-BE49-F238E27FC236}">
                <a16:creationId xmlns:a16="http://schemas.microsoft.com/office/drawing/2014/main" id="{6E504279-2492-92FB-F7B7-A630FA8AC978}"/>
              </a:ext>
            </a:extLst>
          </p:cNvPr>
          <p:cNvSpPr txBox="1"/>
          <p:nvPr/>
        </p:nvSpPr>
        <p:spPr>
          <a:xfrm>
            <a:off x="1598612" y="2228216"/>
            <a:ext cx="8686800" cy="3831818"/>
          </a:xfrm>
          <a:prstGeom prst="rect">
            <a:avLst/>
          </a:prstGeom>
          <a:noFill/>
        </p:spPr>
        <p:txBody>
          <a:bodyPr wrap="square" rtlCol="0">
            <a:spAutoFit/>
          </a:bodyPr>
          <a:lstStyle/>
          <a:p>
            <a:pPr>
              <a:lnSpc>
                <a:spcPct val="90000"/>
              </a:lnSpc>
            </a:pPr>
            <a:r>
              <a:rPr lang="en-US" dirty="0"/>
              <a:t>Number of studies reviewed: N=8 clinical trials</a:t>
            </a:r>
          </a:p>
          <a:p>
            <a:pPr>
              <a:lnSpc>
                <a:spcPct val="90000"/>
              </a:lnSpc>
            </a:pPr>
            <a:endParaRPr lang="en-US" dirty="0"/>
          </a:p>
          <a:p>
            <a:pPr>
              <a:lnSpc>
                <a:spcPct val="90000"/>
              </a:lnSpc>
            </a:pPr>
            <a:r>
              <a:rPr lang="en-US" dirty="0"/>
              <a:t>Total number of participants: 222</a:t>
            </a:r>
          </a:p>
          <a:p>
            <a:pPr>
              <a:lnSpc>
                <a:spcPct val="90000"/>
              </a:lnSpc>
            </a:pPr>
            <a:endParaRPr lang="en-US" dirty="0"/>
          </a:p>
          <a:p>
            <a:pPr>
              <a:lnSpc>
                <a:spcPct val="90000"/>
              </a:lnSpc>
            </a:pPr>
            <a:r>
              <a:rPr lang="en-US" dirty="0"/>
              <a:t>Participants: breast and pediatric cancers</a:t>
            </a:r>
          </a:p>
          <a:p>
            <a:pPr>
              <a:lnSpc>
                <a:spcPct val="90000"/>
              </a:lnSpc>
            </a:pPr>
            <a:endParaRPr lang="en-US" dirty="0"/>
          </a:p>
          <a:p>
            <a:pPr>
              <a:lnSpc>
                <a:spcPct val="90000"/>
              </a:lnSpc>
            </a:pPr>
            <a:r>
              <a:rPr lang="en-US" dirty="0"/>
              <a:t>Intervention/Control:</a:t>
            </a:r>
          </a:p>
          <a:p>
            <a:pPr>
              <a:lnSpc>
                <a:spcPct val="90000"/>
              </a:lnSpc>
            </a:pPr>
            <a:r>
              <a:rPr lang="en-US" dirty="0"/>
              <a:t>4-12 sessions, 30-90 minutes each</a:t>
            </a:r>
          </a:p>
          <a:p>
            <a:pPr>
              <a:lnSpc>
                <a:spcPct val="90000"/>
              </a:lnSpc>
            </a:pPr>
            <a:r>
              <a:rPr lang="en-US" dirty="0"/>
              <a:t>Individual or group based</a:t>
            </a:r>
          </a:p>
          <a:p>
            <a:pPr>
              <a:lnSpc>
                <a:spcPct val="90000"/>
              </a:lnSpc>
            </a:pPr>
            <a:r>
              <a:rPr lang="en-US" dirty="0"/>
              <a:t>Led by an art therapist or mental health provider</a:t>
            </a:r>
          </a:p>
          <a:p>
            <a:pPr>
              <a:lnSpc>
                <a:spcPct val="90000"/>
              </a:lnSpc>
            </a:pPr>
            <a:endParaRPr lang="en-US" dirty="0"/>
          </a:p>
          <a:p>
            <a:pPr>
              <a:lnSpc>
                <a:spcPct val="90000"/>
              </a:lnSpc>
            </a:pPr>
            <a:r>
              <a:rPr lang="en-US" dirty="0"/>
              <a:t>Significant improvements on stressful feelings, anxiety, depression, </a:t>
            </a:r>
          </a:p>
          <a:p>
            <a:pPr>
              <a:lnSpc>
                <a:spcPct val="90000"/>
              </a:lnSpc>
            </a:pPr>
            <a:r>
              <a:rPr lang="en-US" dirty="0"/>
              <a:t>and social enjoyment.</a:t>
            </a:r>
          </a:p>
          <a:p>
            <a:pPr>
              <a:lnSpc>
                <a:spcPct val="90000"/>
              </a:lnSpc>
            </a:pPr>
            <a:r>
              <a:rPr lang="en-US" dirty="0"/>
              <a:t>Decrease in anxiety ranged from 28-61%</a:t>
            </a:r>
          </a:p>
          <a:p>
            <a:pPr>
              <a:lnSpc>
                <a:spcPct val="90000"/>
              </a:lnSpc>
            </a:pPr>
            <a:r>
              <a:rPr lang="en-US" dirty="0"/>
              <a:t>Decrease in depression ranged from 28-61%</a:t>
            </a:r>
          </a:p>
        </p:txBody>
      </p:sp>
    </p:spTree>
    <p:extLst>
      <p:ext uri="{BB962C8B-B14F-4D97-AF65-F5344CB8AC3E}">
        <p14:creationId xmlns:p14="http://schemas.microsoft.com/office/powerpoint/2010/main" val="257420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3" y="381000"/>
            <a:ext cx="9601200" cy="1143000"/>
          </a:xfrm>
        </p:spPr>
        <p:txBody>
          <a:bodyPr anchor="b">
            <a:normAutofit/>
          </a:bodyPr>
          <a:lstStyle/>
          <a:p>
            <a:r>
              <a:rPr lang="en-US" dirty="0"/>
              <a:t>Grappling with Existential Plight</a:t>
            </a:r>
          </a:p>
        </p:txBody>
      </p:sp>
      <p:pic>
        <p:nvPicPr>
          <p:cNvPr id="10" name="Picture Placeholder 9" descr="A picture containing person, indoor, bed, laying&#10;&#10;Description automatically generated">
            <a:extLst>
              <a:ext uri="{FF2B5EF4-FFF2-40B4-BE49-F238E27FC236}">
                <a16:creationId xmlns:a16="http://schemas.microsoft.com/office/drawing/2014/main" id="{634C95CC-04C0-BDE4-BF3F-BDAC8F00D8B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2440" b="32440"/>
          <a:stretch/>
        </p:blipFill>
        <p:spPr>
          <a:xfrm>
            <a:off x="1293813" y="1676400"/>
            <a:ext cx="9601200" cy="4495800"/>
          </a:xfrm>
          <a:noFill/>
        </p:spPr>
      </p:pic>
    </p:spTree>
    <p:extLst>
      <p:ext uri="{BB962C8B-B14F-4D97-AF65-F5344CB8AC3E}">
        <p14:creationId xmlns:p14="http://schemas.microsoft.com/office/powerpoint/2010/main" val="13653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89B6-BB05-97F8-4A34-FD2DA5469098}"/>
              </a:ext>
            </a:extLst>
          </p:cNvPr>
          <p:cNvSpPr>
            <a:spLocks noGrp="1"/>
          </p:cNvSpPr>
          <p:nvPr>
            <p:ph type="title"/>
          </p:nvPr>
        </p:nvSpPr>
        <p:spPr>
          <a:xfrm>
            <a:off x="1293813" y="381000"/>
            <a:ext cx="9601200" cy="1143000"/>
          </a:xfrm>
        </p:spPr>
        <p:txBody>
          <a:bodyPr anchor="b">
            <a:normAutofit/>
          </a:bodyPr>
          <a:lstStyle/>
          <a:p>
            <a:r>
              <a:rPr lang="en-US" dirty="0"/>
              <a:t>Systematic Review Results:</a:t>
            </a:r>
            <a:br>
              <a:rPr lang="en-US" dirty="0"/>
            </a:br>
            <a:r>
              <a:rPr lang="en-US" dirty="0"/>
              <a:t>Aromatherapy and Cancer</a:t>
            </a:r>
          </a:p>
        </p:txBody>
      </p:sp>
      <p:pic>
        <p:nvPicPr>
          <p:cNvPr id="11" name="Content Placeholder 10" descr="Bottles of serum and bath salts">
            <a:extLst>
              <a:ext uri="{FF2B5EF4-FFF2-40B4-BE49-F238E27FC236}">
                <a16:creationId xmlns:a16="http://schemas.microsoft.com/office/drawing/2014/main" id="{BB93CD97-84D6-A4B0-F7AA-A6363B0DEB7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47012" y="1676400"/>
            <a:ext cx="3429000" cy="4495800"/>
          </a:xfrm>
        </p:spPr>
      </p:pic>
      <p:sp>
        <p:nvSpPr>
          <p:cNvPr id="13" name="TextBox 12">
            <a:extLst>
              <a:ext uri="{FF2B5EF4-FFF2-40B4-BE49-F238E27FC236}">
                <a16:creationId xmlns:a16="http://schemas.microsoft.com/office/drawing/2014/main" id="{ACA4187B-C9B4-D442-E3D4-F80EA1FF573C}"/>
              </a:ext>
            </a:extLst>
          </p:cNvPr>
          <p:cNvSpPr txBox="1"/>
          <p:nvPr/>
        </p:nvSpPr>
        <p:spPr>
          <a:xfrm>
            <a:off x="1187744" y="1676400"/>
            <a:ext cx="6073137" cy="5216813"/>
          </a:xfrm>
          <a:prstGeom prst="rect">
            <a:avLst/>
          </a:prstGeom>
          <a:noFill/>
        </p:spPr>
        <p:txBody>
          <a:bodyPr wrap="none" rtlCol="0">
            <a:spAutoFit/>
          </a:bodyPr>
          <a:lstStyle/>
          <a:p>
            <a:pPr>
              <a:lnSpc>
                <a:spcPct val="90000"/>
              </a:lnSpc>
            </a:pPr>
            <a:r>
              <a:rPr lang="en-US" dirty="0"/>
              <a:t>Number of studies reviewed: N=43 (RCTs – 31)</a:t>
            </a:r>
          </a:p>
          <a:p>
            <a:pPr>
              <a:lnSpc>
                <a:spcPct val="90000"/>
              </a:lnSpc>
            </a:pPr>
            <a:endParaRPr lang="en-US" dirty="0"/>
          </a:p>
          <a:p>
            <a:pPr>
              <a:lnSpc>
                <a:spcPct val="90000"/>
              </a:lnSpc>
            </a:pPr>
            <a:r>
              <a:rPr lang="en-US" dirty="0"/>
              <a:t>Number of participants: 3239 in 13 countries</a:t>
            </a:r>
          </a:p>
          <a:p>
            <a:pPr>
              <a:lnSpc>
                <a:spcPct val="90000"/>
              </a:lnSpc>
            </a:pPr>
            <a:endParaRPr lang="en-US" dirty="0"/>
          </a:p>
          <a:p>
            <a:pPr>
              <a:lnSpc>
                <a:spcPct val="90000"/>
              </a:lnSpc>
            </a:pPr>
            <a:r>
              <a:rPr lang="en-US" dirty="0"/>
              <a:t>Participants: included those with multiple cancer types</a:t>
            </a:r>
          </a:p>
          <a:p>
            <a:pPr>
              <a:lnSpc>
                <a:spcPct val="90000"/>
              </a:lnSpc>
            </a:pPr>
            <a:endParaRPr lang="en-US" dirty="0"/>
          </a:p>
          <a:p>
            <a:pPr>
              <a:lnSpc>
                <a:spcPct val="90000"/>
              </a:lnSpc>
            </a:pPr>
            <a:r>
              <a:rPr lang="en-US" dirty="0"/>
              <a:t>Most commonly used aromas: lavender (n=18),</a:t>
            </a:r>
          </a:p>
          <a:p>
            <a:pPr>
              <a:lnSpc>
                <a:spcPct val="90000"/>
              </a:lnSpc>
            </a:pPr>
            <a:r>
              <a:rPr lang="en-US" dirty="0"/>
              <a:t>Chamomile (n=6), and ginger (n=5)</a:t>
            </a:r>
          </a:p>
          <a:p>
            <a:pPr>
              <a:lnSpc>
                <a:spcPct val="90000"/>
              </a:lnSpc>
            </a:pPr>
            <a:endParaRPr lang="en-US" dirty="0"/>
          </a:p>
          <a:p>
            <a:pPr>
              <a:lnSpc>
                <a:spcPct val="90000"/>
              </a:lnSpc>
            </a:pPr>
            <a:r>
              <a:rPr lang="en-US" dirty="0"/>
              <a:t>Most common duration of inhalation therapy: 10 mins </a:t>
            </a:r>
          </a:p>
          <a:p>
            <a:pPr>
              <a:lnSpc>
                <a:spcPct val="90000"/>
              </a:lnSpc>
            </a:pPr>
            <a:r>
              <a:rPr lang="en-US" dirty="0"/>
              <a:t>repeated daily</a:t>
            </a:r>
          </a:p>
          <a:p>
            <a:pPr>
              <a:lnSpc>
                <a:spcPct val="90000"/>
              </a:lnSpc>
            </a:pPr>
            <a:endParaRPr lang="en-US" dirty="0"/>
          </a:p>
          <a:p>
            <a:pPr>
              <a:lnSpc>
                <a:spcPct val="90000"/>
              </a:lnSpc>
            </a:pPr>
            <a:r>
              <a:rPr lang="en-US" dirty="0"/>
              <a:t>Main findings:</a:t>
            </a:r>
          </a:p>
          <a:p>
            <a:pPr>
              <a:lnSpc>
                <a:spcPct val="90000"/>
              </a:lnSpc>
            </a:pPr>
            <a:r>
              <a:rPr lang="en-US" dirty="0"/>
              <a:t>Lavender reduced anxiety and pain, improved sleep and</a:t>
            </a:r>
          </a:p>
          <a:p>
            <a:pPr>
              <a:lnSpc>
                <a:spcPct val="90000"/>
              </a:lnSpc>
            </a:pPr>
            <a:r>
              <a:rPr lang="en-US" dirty="0"/>
              <a:t>quality of life</a:t>
            </a:r>
          </a:p>
          <a:p>
            <a:pPr>
              <a:lnSpc>
                <a:spcPct val="90000"/>
              </a:lnSpc>
            </a:pPr>
            <a:r>
              <a:rPr lang="en-US" dirty="0"/>
              <a:t>Peppermint and ginger reduced nausea and vomiting </a:t>
            </a:r>
          </a:p>
          <a:p>
            <a:pPr>
              <a:lnSpc>
                <a:spcPct val="90000"/>
              </a:lnSpc>
            </a:pPr>
            <a:endParaRPr lang="en-US" dirty="0"/>
          </a:p>
          <a:p>
            <a:pPr>
              <a:lnSpc>
                <a:spcPct val="90000"/>
              </a:lnSpc>
            </a:pPr>
            <a:r>
              <a:rPr lang="en-US" sz="1000" dirty="0"/>
              <a:t>Farahani, Afsargharehbagh, Marandi et al. (2019). </a:t>
            </a:r>
            <a:endParaRPr lang="en-US" dirty="0"/>
          </a:p>
          <a:p>
            <a:pPr>
              <a:lnSpc>
                <a:spcPct val="90000"/>
              </a:lnSpc>
            </a:pPr>
            <a:endParaRPr lang="en-US" dirty="0"/>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421235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53790-A9D3-430D-813A-473505D18799}"/>
              </a:ext>
            </a:extLst>
          </p:cNvPr>
          <p:cNvSpPr>
            <a:spLocks noGrp="1"/>
          </p:cNvSpPr>
          <p:nvPr>
            <p:ph type="title"/>
          </p:nvPr>
        </p:nvSpPr>
        <p:spPr>
          <a:xfrm>
            <a:off x="1293813" y="244604"/>
            <a:ext cx="9601200" cy="1297106"/>
          </a:xfrm>
        </p:spPr>
        <p:txBody>
          <a:bodyPr>
            <a:normAutofit/>
          </a:bodyPr>
          <a:lstStyle/>
          <a:p>
            <a:pPr algn="ctr"/>
            <a:r>
              <a:rPr lang="en-US" sz="4000" dirty="0"/>
              <a:t>The Best of both Conventional and Integrative and Lifestyle Medicine</a:t>
            </a:r>
          </a:p>
        </p:txBody>
      </p:sp>
      <p:sp>
        <p:nvSpPr>
          <p:cNvPr id="3" name="Text Placeholder 2">
            <a:extLst>
              <a:ext uri="{FF2B5EF4-FFF2-40B4-BE49-F238E27FC236}">
                <a16:creationId xmlns:a16="http://schemas.microsoft.com/office/drawing/2014/main" id="{56444A40-D666-47BD-BFE4-9ED0585EEC8E}"/>
              </a:ext>
            </a:extLst>
          </p:cNvPr>
          <p:cNvSpPr>
            <a:spLocks noGrp="1"/>
          </p:cNvSpPr>
          <p:nvPr>
            <p:ph type="body" idx="1"/>
          </p:nvPr>
        </p:nvSpPr>
        <p:spPr>
          <a:xfrm>
            <a:off x="1270334" y="1541710"/>
            <a:ext cx="4701142" cy="762001"/>
          </a:xfrm>
        </p:spPr>
        <p:txBody>
          <a:bodyPr/>
          <a:lstStyle/>
          <a:p>
            <a:r>
              <a:rPr lang="en-US" dirty="0"/>
              <a:t>Awaiting heart transplant 2009</a:t>
            </a:r>
          </a:p>
        </p:txBody>
      </p:sp>
      <p:pic>
        <p:nvPicPr>
          <p:cNvPr id="8" name="Content Placeholder 7">
            <a:extLst>
              <a:ext uri="{FF2B5EF4-FFF2-40B4-BE49-F238E27FC236}">
                <a16:creationId xmlns:a16="http://schemas.microsoft.com/office/drawing/2014/main" id="{D5345375-8200-4CD2-9523-8F3DD9235CD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91754" y="2457819"/>
            <a:ext cx="4700587" cy="3584077"/>
          </a:xfrm>
        </p:spPr>
      </p:pic>
      <p:sp>
        <p:nvSpPr>
          <p:cNvPr id="5" name="Text Placeholder 4">
            <a:extLst>
              <a:ext uri="{FF2B5EF4-FFF2-40B4-BE49-F238E27FC236}">
                <a16:creationId xmlns:a16="http://schemas.microsoft.com/office/drawing/2014/main" id="{8EB4FF13-2060-4604-940E-2C9F57DCF8FE}"/>
              </a:ext>
            </a:extLst>
          </p:cNvPr>
          <p:cNvSpPr>
            <a:spLocks noGrp="1"/>
          </p:cNvSpPr>
          <p:nvPr>
            <p:ph type="body" sz="quarter" idx="3"/>
          </p:nvPr>
        </p:nvSpPr>
        <p:spPr>
          <a:xfrm>
            <a:off x="6191754" y="1541711"/>
            <a:ext cx="4703259" cy="762001"/>
          </a:xfrm>
        </p:spPr>
        <p:txBody>
          <a:bodyPr/>
          <a:lstStyle/>
          <a:p>
            <a:r>
              <a:rPr lang="en-US" dirty="0"/>
              <a:t>Post heart transplant 2014</a:t>
            </a:r>
          </a:p>
        </p:txBody>
      </p:sp>
      <p:pic>
        <p:nvPicPr>
          <p:cNvPr id="12" name="Content Placeholder 11">
            <a:extLst>
              <a:ext uri="{FF2B5EF4-FFF2-40B4-BE49-F238E27FC236}">
                <a16:creationId xmlns:a16="http://schemas.microsoft.com/office/drawing/2014/main" id="{766963CE-3431-41CC-BD2F-95CDBCE38F65}"/>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1293814" y="2457819"/>
            <a:ext cx="4700586" cy="3584077"/>
          </a:xfrm>
        </p:spPr>
      </p:pic>
    </p:spTree>
    <p:extLst>
      <p:ext uri="{BB962C8B-B14F-4D97-AF65-F5344CB8AC3E}">
        <p14:creationId xmlns:p14="http://schemas.microsoft.com/office/powerpoint/2010/main" val="202365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1F67D5-163F-4FA1-A504-CCBF61C63C95}"/>
              </a:ext>
            </a:extLst>
          </p:cNvPr>
          <p:cNvSpPr>
            <a:spLocks noGrp="1"/>
          </p:cNvSpPr>
          <p:nvPr>
            <p:ph type="title"/>
          </p:nvPr>
        </p:nvSpPr>
        <p:spPr>
          <a:xfrm>
            <a:off x="912812" y="445080"/>
            <a:ext cx="11048999" cy="1143000"/>
          </a:xfrm>
        </p:spPr>
        <p:txBody>
          <a:bodyPr/>
          <a:lstStyle/>
          <a:p>
            <a:r>
              <a:rPr lang="en-US" dirty="0"/>
              <a:t>Thriving to Surviving – Benefits of IM in Both Scenarios</a:t>
            </a:r>
          </a:p>
        </p:txBody>
      </p:sp>
      <p:sp>
        <p:nvSpPr>
          <p:cNvPr id="6" name="Text Placeholder 5">
            <a:extLst>
              <a:ext uri="{FF2B5EF4-FFF2-40B4-BE49-F238E27FC236}">
                <a16:creationId xmlns:a16="http://schemas.microsoft.com/office/drawing/2014/main" id="{B88F6747-9B73-4126-9AB9-3290BA999987}"/>
              </a:ext>
            </a:extLst>
          </p:cNvPr>
          <p:cNvSpPr>
            <a:spLocks noGrp="1"/>
          </p:cNvSpPr>
          <p:nvPr>
            <p:ph type="body" idx="1"/>
          </p:nvPr>
        </p:nvSpPr>
        <p:spPr>
          <a:xfrm>
            <a:off x="1190071" y="1683236"/>
            <a:ext cx="4701142" cy="762001"/>
          </a:xfrm>
        </p:spPr>
        <p:txBody>
          <a:bodyPr/>
          <a:lstStyle/>
          <a:p>
            <a:r>
              <a:rPr lang="en-US" dirty="0"/>
              <a:t>Fall 2019 healthy and thriving at</a:t>
            </a:r>
          </a:p>
          <a:p>
            <a:r>
              <a:rPr lang="en-US" dirty="0"/>
              <a:t>A Lyme Disease event</a:t>
            </a:r>
          </a:p>
        </p:txBody>
      </p:sp>
      <p:sp>
        <p:nvSpPr>
          <p:cNvPr id="8" name="Text Placeholder 7">
            <a:extLst>
              <a:ext uri="{FF2B5EF4-FFF2-40B4-BE49-F238E27FC236}">
                <a16:creationId xmlns:a16="http://schemas.microsoft.com/office/drawing/2014/main" id="{6776C4F3-3A10-43C5-88A7-7310A08AE5D4}"/>
              </a:ext>
            </a:extLst>
          </p:cNvPr>
          <p:cNvSpPr>
            <a:spLocks noGrp="1"/>
          </p:cNvSpPr>
          <p:nvPr>
            <p:ph type="body" sz="quarter" idx="3"/>
          </p:nvPr>
        </p:nvSpPr>
        <p:spPr>
          <a:xfrm>
            <a:off x="6642676" y="1683237"/>
            <a:ext cx="4703259" cy="762001"/>
          </a:xfrm>
        </p:spPr>
        <p:txBody>
          <a:bodyPr/>
          <a:lstStyle/>
          <a:p>
            <a:r>
              <a:rPr lang="en-US" dirty="0"/>
              <a:t>May 2020 receiving investigative T-cell therapy - barely surviving</a:t>
            </a:r>
          </a:p>
        </p:txBody>
      </p:sp>
      <p:pic>
        <p:nvPicPr>
          <p:cNvPr id="17" name="Content Placeholder 16">
            <a:extLst>
              <a:ext uri="{FF2B5EF4-FFF2-40B4-BE49-F238E27FC236}">
                <a16:creationId xmlns:a16="http://schemas.microsoft.com/office/drawing/2014/main" id="{F0183086-FB3C-4846-A812-FFCC42F491FE}"/>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rot="5400000">
            <a:off x="1139473" y="2716475"/>
            <a:ext cx="3279283" cy="2970607"/>
          </a:xfrm>
        </p:spPr>
      </p:pic>
      <p:pic>
        <p:nvPicPr>
          <p:cNvPr id="7" name="Content Placeholder 15">
            <a:extLst>
              <a:ext uri="{FF2B5EF4-FFF2-40B4-BE49-F238E27FC236}">
                <a16:creationId xmlns:a16="http://schemas.microsoft.com/office/drawing/2014/main" id="{4C82EB72-F543-4839-9E31-A3BE17902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226546" y="2648630"/>
            <a:ext cx="3279285" cy="3143247"/>
          </a:xfrm>
          <a:prstGeom prst="rect">
            <a:avLst/>
          </a:prstGeom>
        </p:spPr>
      </p:pic>
      <p:pic>
        <p:nvPicPr>
          <p:cNvPr id="9" name="Content Placeholder 8">
            <a:extLst>
              <a:ext uri="{FF2B5EF4-FFF2-40B4-BE49-F238E27FC236}">
                <a16:creationId xmlns:a16="http://schemas.microsoft.com/office/drawing/2014/main" id="{96CBCFEF-2C58-43CF-A781-90A6C72D7626}"/>
              </a:ext>
            </a:extLst>
          </p:cNvPr>
          <p:cNvPicPr>
            <a:picLocks noGrp="1" noChangeAspect="1"/>
          </p:cNvPicPr>
          <p:nvPr>
            <p:ph sz="half" idx="2"/>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707928" y="2696253"/>
            <a:ext cx="2143125" cy="3048000"/>
          </a:xfrm>
        </p:spPr>
      </p:pic>
    </p:spTree>
    <p:extLst>
      <p:ext uri="{BB962C8B-B14F-4D97-AF65-F5344CB8AC3E}">
        <p14:creationId xmlns:p14="http://schemas.microsoft.com/office/powerpoint/2010/main" val="79542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B7B5-B5E3-4386-B4A1-7E15D182DE2E}"/>
              </a:ext>
            </a:extLst>
          </p:cNvPr>
          <p:cNvSpPr>
            <a:spLocks noGrp="1"/>
          </p:cNvSpPr>
          <p:nvPr>
            <p:ph type="title"/>
          </p:nvPr>
        </p:nvSpPr>
        <p:spPr/>
        <p:txBody>
          <a:bodyPr/>
          <a:lstStyle/>
          <a:p>
            <a:pPr algn="ctr"/>
            <a:r>
              <a:rPr lang="en-US" dirty="0"/>
              <a:t>Music as Therapy for Emotional Strength</a:t>
            </a:r>
          </a:p>
        </p:txBody>
      </p:sp>
      <p:pic>
        <p:nvPicPr>
          <p:cNvPr id="6" name="Content Placeholder 5">
            <a:extLst>
              <a:ext uri="{FF2B5EF4-FFF2-40B4-BE49-F238E27FC236}">
                <a16:creationId xmlns:a16="http://schemas.microsoft.com/office/drawing/2014/main" id="{555DEB08-E954-47F3-ADE7-D1E711671C78}"/>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1395413" y="2428477"/>
            <a:ext cx="4495800" cy="3371850"/>
          </a:xfrm>
        </p:spPr>
      </p:pic>
      <p:pic>
        <p:nvPicPr>
          <p:cNvPr id="8" name="Content Placeholder 7">
            <a:extLst>
              <a:ext uri="{FF2B5EF4-FFF2-40B4-BE49-F238E27FC236}">
                <a16:creationId xmlns:a16="http://schemas.microsoft.com/office/drawing/2014/main" id="{12BFE98E-5EDF-4DBB-B348-C09308A5A7CC}"/>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859588" y="1866502"/>
            <a:ext cx="3371850" cy="4495800"/>
          </a:xfrm>
        </p:spPr>
      </p:pic>
    </p:spTree>
    <p:extLst>
      <p:ext uri="{BB962C8B-B14F-4D97-AF65-F5344CB8AC3E}">
        <p14:creationId xmlns:p14="http://schemas.microsoft.com/office/powerpoint/2010/main" val="325084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D53CA9-1436-38C0-9F4F-03EFA3B63D5C}"/>
              </a:ext>
            </a:extLst>
          </p:cNvPr>
          <p:cNvSpPr>
            <a:spLocks noGrp="1"/>
          </p:cNvSpPr>
          <p:nvPr>
            <p:ph type="title"/>
          </p:nvPr>
        </p:nvSpPr>
        <p:spPr>
          <a:xfrm>
            <a:off x="7847012" y="3200400"/>
            <a:ext cx="3810000" cy="2743200"/>
          </a:xfrm>
        </p:spPr>
        <p:txBody>
          <a:bodyPr>
            <a:normAutofit fontScale="90000"/>
          </a:bodyPr>
          <a:lstStyle/>
          <a:p>
            <a:pPr marL="152400" marR="0" lvl="0" algn="l" rtl="0">
              <a:lnSpc>
                <a:spcPct val="90000"/>
              </a:lnSpc>
              <a:spcBef>
                <a:spcPts val="0"/>
              </a:spcBef>
              <a:spcAft>
                <a:spcPts val="0"/>
              </a:spcAft>
              <a:buClr>
                <a:srgbClr val="000000"/>
              </a:buClr>
              <a:buSzPts val="1200"/>
            </a:pPr>
            <a:r>
              <a:rPr lang="en-US" sz="2000" dirty="0"/>
              <a:t>Findings from studies on listening to music before or during cancer treatments revealed that it can significantly reduce anxiety by up to 56% (Chen et al., 2012; Ferrer, 2007). Additional studies have found that music therapy can also improve mood and pain.</a:t>
            </a:r>
            <a:br>
              <a:rPr lang="en-US" sz="2000" b="0" dirty="0">
                <a:solidFill>
                  <a:srgbClr val="000000"/>
                </a:solidFill>
              </a:rPr>
            </a:br>
            <a:br>
              <a:rPr lang="en-US" sz="2000" b="0" dirty="0">
                <a:solidFill>
                  <a:srgbClr val="000000"/>
                </a:solidFill>
              </a:rPr>
            </a:br>
            <a:endParaRPr lang="en-US" sz="2000" dirty="0"/>
          </a:p>
        </p:txBody>
      </p:sp>
      <p:sp>
        <p:nvSpPr>
          <p:cNvPr id="7" name="Text Placeholder 6">
            <a:extLst>
              <a:ext uri="{FF2B5EF4-FFF2-40B4-BE49-F238E27FC236}">
                <a16:creationId xmlns:a16="http://schemas.microsoft.com/office/drawing/2014/main" id="{A15AA9F8-4885-CE11-34A1-533AA8C0F199}"/>
              </a:ext>
            </a:extLst>
          </p:cNvPr>
          <p:cNvSpPr>
            <a:spLocks noGrp="1"/>
          </p:cNvSpPr>
          <p:nvPr>
            <p:ph type="body" sz="half" idx="2"/>
          </p:nvPr>
        </p:nvSpPr>
        <p:spPr>
          <a:xfrm>
            <a:off x="7770811" y="609600"/>
            <a:ext cx="4114801" cy="1524000"/>
          </a:xfrm>
        </p:spPr>
        <p:txBody>
          <a:bodyPr/>
          <a:lstStyle/>
          <a:p>
            <a:pPr algn="ctr"/>
            <a:endParaRPr lang="en-US" dirty="0"/>
          </a:p>
          <a:p>
            <a:pPr algn="ctr"/>
            <a:r>
              <a:rPr lang="en-US" sz="4000" dirty="0">
                <a:latin typeface="Vivaldi" panose="03020602050506090804" pitchFamily="66" charset="0"/>
              </a:rPr>
              <a:t>Music as Therapy</a:t>
            </a:r>
          </a:p>
        </p:txBody>
      </p:sp>
      <p:pic>
        <p:nvPicPr>
          <p:cNvPr id="15" name="Content Placeholder 14" descr="White piano at the beach">
            <a:extLst>
              <a:ext uri="{FF2B5EF4-FFF2-40B4-BE49-F238E27FC236}">
                <a16:creationId xmlns:a16="http://schemas.microsoft.com/office/drawing/2014/main" id="{3442D51D-BADF-851B-FC7E-B2969A36775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3813" y="1371600"/>
            <a:ext cx="6172200" cy="4114800"/>
          </a:xfrm>
        </p:spPr>
      </p:pic>
      <p:pic>
        <p:nvPicPr>
          <p:cNvPr id="19" name="Picture 18" descr="A picture containing text&#10;&#10;Description automatically generated">
            <a:extLst>
              <a:ext uri="{FF2B5EF4-FFF2-40B4-BE49-F238E27FC236}">
                <a16:creationId xmlns:a16="http://schemas.microsoft.com/office/drawing/2014/main" id="{4A998633-CF91-CEEC-8F3D-9AF83DE4819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75711" y="1752600"/>
            <a:ext cx="1600200" cy="1295400"/>
          </a:xfrm>
          <a:prstGeom prst="rect">
            <a:avLst/>
          </a:prstGeom>
        </p:spPr>
      </p:pic>
    </p:spTree>
    <p:extLst>
      <p:ext uri="{BB962C8B-B14F-4D97-AF65-F5344CB8AC3E}">
        <p14:creationId xmlns:p14="http://schemas.microsoft.com/office/powerpoint/2010/main" val="11215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801BC-15DC-4746-8ECE-7D50B0D1224F}"/>
              </a:ext>
            </a:extLst>
          </p:cNvPr>
          <p:cNvSpPr>
            <a:spLocks noGrp="1"/>
          </p:cNvSpPr>
          <p:nvPr>
            <p:ph type="title"/>
          </p:nvPr>
        </p:nvSpPr>
        <p:spPr>
          <a:xfrm>
            <a:off x="1293812" y="114300"/>
            <a:ext cx="9601200" cy="1143000"/>
          </a:xfrm>
        </p:spPr>
        <p:txBody>
          <a:bodyPr/>
          <a:lstStyle/>
          <a:p>
            <a:pPr algn="ctr"/>
            <a:r>
              <a:rPr lang="en-US" dirty="0"/>
              <a:t>Integrative Medicine Defined</a:t>
            </a:r>
          </a:p>
        </p:txBody>
      </p:sp>
      <p:sp>
        <p:nvSpPr>
          <p:cNvPr id="5" name="Text Placeholder 4">
            <a:extLst>
              <a:ext uri="{FF2B5EF4-FFF2-40B4-BE49-F238E27FC236}">
                <a16:creationId xmlns:a16="http://schemas.microsoft.com/office/drawing/2014/main" id="{CFB57770-C22B-4F01-800E-A2478643C6FD}"/>
              </a:ext>
            </a:extLst>
          </p:cNvPr>
          <p:cNvSpPr>
            <a:spLocks noGrp="1"/>
          </p:cNvSpPr>
          <p:nvPr>
            <p:ph type="body" idx="1"/>
          </p:nvPr>
        </p:nvSpPr>
        <p:spPr>
          <a:xfrm>
            <a:off x="1272990" y="1311673"/>
            <a:ext cx="4701142" cy="762001"/>
          </a:xfrm>
        </p:spPr>
        <p:txBody>
          <a:bodyPr/>
          <a:lstStyle/>
          <a:p>
            <a:pPr algn="ctr"/>
            <a:r>
              <a:rPr lang="en-US" b="1" dirty="0"/>
              <a:t>Integrative Medicine</a:t>
            </a:r>
          </a:p>
        </p:txBody>
      </p:sp>
      <p:sp>
        <p:nvSpPr>
          <p:cNvPr id="6" name="Content Placeholder 5">
            <a:extLst>
              <a:ext uri="{FF2B5EF4-FFF2-40B4-BE49-F238E27FC236}">
                <a16:creationId xmlns:a16="http://schemas.microsoft.com/office/drawing/2014/main" id="{790BC87D-742F-4EBE-8107-2D0FE40D3F2A}"/>
              </a:ext>
            </a:extLst>
          </p:cNvPr>
          <p:cNvSpPr>
            <a:spLocks noGrp="1"/>
          </p:cNvSpPr>
          <p:nvPr>
            <p:ph sz="half" idx="2"/>
          </p:nvPr>
        </p:nvSpPr>
        <p:spPr>
          <a:xfrm>
            <a:off x="6094412" y="1935700"/>
            <a:ext cx="5158343" cy="4838701"/>
          </a:xfrm>
        </p:spPr>
        <p:txBody>
          <a:bodyPr>
            <a:normAutofit fontScale="92500"/>
          </a:bodyPr>
          <a:lstStyle/>
          <a:p>
            <a:pPr marL="0" indent="0" algn="ctr">
              <a:buNone/>
            </a:pPr>
            <a:r>
              <a:rPr lang="en-US" sz="2400" dirty="0">
                <a:solidFill>
                  <a:schemeClr val="accent3">
                    <a:lumMod val="50000"/>
                  </a:schemeClr>
                </a:solidFill>
              </a:rPr>
              <a:t> “Integrative oncology is a patient-centered, evidence-informed field of cancer care that utilizes mind and body practices, natural products, and/or lifestyle modifications from different traditions alongside conventional cancer treatments. Integrative oncology aims to optimize health, quality of life, and clinical outcomes across the cancer care continuum and to empower people to prevent cancer and become active participants before, during, and beyond cancer treatment.” </a:t>
            </a:r>
          </a:p>
          <a:p>
            <a:pPr marL="0" indent="0">
              <a:buNone/>
            </a:pPr>
            <a:r>
              <a:rPr lang="en-US" sz="1200" dirty="0"/>
              <a:t>Society for Integrative Oncology (2017). https://integrativeonc.org/knowledge-center/what-is-integrative-oncology</a:t>
            </a:r>
          </a:p>
          <a:p>
            <a:pPr marL="0" indent="0">
              <a:buNone/>
            </a:pPr>
            <a:endParaRPr lang="en-US" dirty="0"/>
          </a:p>
          <a:p>
            <a:endParaRPr lang="en-US" dirty="0"/>
          </a:p>
        </p:txBody>
      </p:sp>
      <p:sp>
        <p:nvSpPr>
          <p:cNvPr id="7" name="Text Placeholder 6">
            <a:extLst>
              <a:ext uri="{FF2B5EF4-FFF2-40B4-BE49-F238E27FC236}">
                <a16:creationId xmlns:a16="http://schemas.microsoft.com/office/drawing/2014/main" id="{F7E1E940-6672-444E-BFC1-9370682B86BA}"/>
              </a:ext>
            </a:extLst>
          </p:cNvPr>
          <p:cNvSpPr>
            <a:spLocks noGrp="1"/>
          </p:cNvSpPr>
          <p:nvPr>
            <p:ph type="body" sz="quarter" idx="3"/>
          </p:nvPr>
        </p:nvSpPr>
        <p:spPr>
          <a:xfrm>
            <a:off x="6170931" y="1311673"/>
            <a:ext cx="4703259" cy="762001"/>
          </a:xfrm>
        </p:spPr>
        <p:txBody>
          <a:bodyPr/>
          <a:lstStyle/>
          <a:p>
            <a:pPr algn="ctr"/>
            <a:r>
              <a:rPr lang="en-US" b="1" dirty="0"/>
              <a:t>Integrative Oncology</a:t>
            </a:r>
          </a:p>
        </p:txBody>
      </p:sp>
      <p:sp>
        <p:nvSpPr>
          <p:cNvPr id="8" name="Content Placeholder 7">
            <a:extLst>
              <a:ext uri="{FF2B5EF4-FFF2-40B4-BE49-F238E27FC236}">
                <a16:creationId xmlns:a16="http://schemas.microsoft.com/office/drawing/2014/main" id="{4047502E-86B7-4A90-81AA-BAA3BB558419}"/>
              </a:ext>
            </a:extLst>
          </p:cNvPr>
          <p:cNvSpPr>
            <a:spLocks noGrp="1"/>
          </p:cNvSpPr>
          <p:nvPr>
            <p:ph sz="quarter" idx="4"/>
          </p:nvPr>
        </p:nvSpPr>
        <p:spPr>
          <a:xfrm>
            <a:off x="815789" y="2019299"/>
            <a:ext cx="5278623" cy="4755102"/>
          </a:xfrm>
        </p:spPr>
        <p:txBody>
          <a:bodyPr>
            <a:noAutofit/>
          </a:bodyPr>
          <a:lstStyle/>
          <a:p>
            <a:pPr marL="0" indent="0" algn="ctr">
              <a:buNone/>
            </a:pPr>
            <a:r>
              <a:rPr lang="en-US" sz="2400" dirty="0"/>
              <a:t>“</a:t>
            </a:r>
            <a:r>
              <a:rPr lang="en-US" sz="2400" dirty="0">
                <a:solidFill>
                  <a:schemeClr val="accent3">
                    <a:lumMod val="50000"/>
                  </a:schemeClr>
                </a:solidFill>
              </a:rPr>
              <a:t>A healing-oriented practice that takes account of the whole person, including all aspects of lifestyle. It emphasizes the therapeutic relationship between practitioner and patient, is informed by evidence, and makes use of all appropriate therapies.”</a:t>
            </a:r>
          </a:p>
          <a:p>
            <a:pPr marL="0" indent="0" algn="ctr">
              <a:buNone/>
            </a:pPr>
            <a:endParaRPr lang="en-US" sz="1400" dirty="0"/>
          </a:p>
          <a:p>
            <a:pPr marL="0" indent="0" algn="ctr">
              <a:buNone/>
            </a:pPr>
            <a:endParaRPr lang="en-US" sz="1400" dirty="0"/>
          </a:p>
          <a:p>
            <a:pPr marL="0" indent="0" algn="ctr">
              <a:buNone/>
            </a:pPr>
            <a:endParaRPr lang="en-US" sz="1400" dirty="0"/>
          </a:p>
          <a:p>
            <a:pPr marL="0" indent="0">
              <a:buNone/>
            </a:pPr>
            <a:r>
              <a:rPr lang="en-US" sz="1200" dirty="0"/>
              <a:t>Arizona Center for Integrative Medicine (2021). http://integrativemedicine.arizona.edu/about/definition.html</a:t>
            </a:r>
          </a:p>
          <a:p>
            <a:pPr marL="0" indent="0" algn="ctr">
              <a:buNone/>
            </a:pPr>
            <a:endParaRPr lang="en-US" sz="1400" dirty="0"/>
          </a:p>
          <a:p>
            <a:pPr marL="0" indent="0" algn="ctr">
              <a:buNone/>
            </a:pPr>
            <a:endParaRPr lang="en-US" sz="1400" dirty="0"/>
          </a:p>
          <a:p>
            <a:pPr marL="0" indent="0" algn="ctr">
              <a:buNone/>
            </a:pPr>
            <a:endParaRPr lang="en-US" sz="1400" dirty="0"/>
          </a:p>
          <a:p>
            <a:pPr marL="0" indent="0">
              <a:buNone/>
            </a:pPr>
            <a:endParaRPr lang="en-US" sz="1100" dirty="0"/>
          </a:p>
          <a:p>
            <a:pPr marL="0" indent="0">
              <a:buNone/>
            </a:pPr>
            <a:endParaRPr lang="en-US" sz="1400" dirty="0">
              <a:latin typeface="Euphemia" panose="020B0503040102020104" pitchFamily="34" charset="0"/>
            </a:endParaRPr>
          </a:p>
        </p:txBody>
      </p:sp>
    </p:spTree>
    <p:extLst>
      <p:ext uri="{BB962C8B-B14F-4D97-AF65-F5344CB8AC3E}">
        <p14:creationId xmlns:p14="http://schemas.microsoft.com/office/powerpoint/2010/main" val="241205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B5A4CE-7FFF-A631-E54F-90D71503C16B}"/>
              </a:ext>
            </a:extLst>
          </p:cNvPr>
          <p:cNvSpPr>
            <a:spLocks noGrp="1"/>
          </p:cNvSpPr>
          <p:nvPr>
            <p:ph type="title"/>
          </p:nvPr>
        </p:nvSpPr>
        <p:spPr>
          <a:xfrm>
            <a:off x="1293813" y="381000"/>
            <a:ext cx="9601200" cy="533400"/>
          </a:xfrm>
        </p:spPr>
        <p:txBody>
          <a:bodyPr>
            <a:normAutofit fontScale="90000"/>
          </a:bodyPr>
          <a:lstStyle/>
          <a:p>
            <a:pPr algn="ctr"/>
            <a:r>
              <a:rPr lang="en-US" dirty="0"/>
              <a:t>The Journey Beyond</a:t>
            </a:r>
          </a:p>
        </p:txBody>
      </p:sp>
      <p:sp>
        <p:nvSpPr>
          <p:cNvPr id="5" name="Content Placeholder 4">
            <a:extLst>
              <a:ext uri="{FF2B5EF4-FFF2-40B4-BE49-F238E27FC236}">
                <a16:creationId xmlns:a16="http://schemas.microsoft.com/office/drawing/2014/main" id="{478152E8-055F-7C1C-8053-F4267F451B9E}"/>
              </a:ext>
            </a:extLst>
          </p:cNvPr>
          <p:cNvSpPr>
            <a:spLocks noGrp="1"/>
          </p:cNvSpPr>
          <p:nvPr>
            <p:ph sz="half" idx="2"/>
          </p:nvPr>
        </p:nvSpPr>
        <p:spPr>
          <a:xfrm>
            <a:off x="1293812" y="990600"/>
            <a:ext cx="4897941" cy="5791199"/>
          </a:xfrm>
        </p:spPr>
        <p:txBody>
          <a:bodyPr>
            <a:normAutofit fontScale="85000" lnSpcReduction="20000"/>
          </a:bodyPr>
          <a:lstStyle/>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Summoning courage from the depths of our very being,</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We struggle to come to grips with life’s ultimate transition.</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Fueled by fears of the unknown,</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Primal survival instincts surface,</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Vestiges of days long since forgotten,</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When unbridled energy coursed through our ancestral veins.</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We truly want to believe,</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That life exists eternally.</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The voice from within questions.</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“What will become of me?”</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“What does non-existence feel like?”</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“Without the beating of the heart,</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How am I to define my presence?”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There is no need to fear,</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For beyond the opaque vail exists the purest of white light.</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Brilliant in its hue,</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Comforting to all that accept its warm embrace.</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Reminding us of the universal truth,</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Life is a continuum-eternity.</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Oh to be home in the presence of only beauty and goodness,</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A respite from the pain and suffering that manifest all too frequently in this reality,</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For here there are no malignancies of the body or spirit.</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In this realm,</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Only the soul shines.</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The personification of who we truly are,</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Rather than merely a medical condition from which our mortal bodies succumb. </a:t>
            </a: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7" name="Content Placeholder 6">
            <a:extLst>
              <a:ext uri="{FF2B5EF4-FFF2-40B4-BE49-F238E27FC236}">
                <a16:creationId xmlns:a16="http://schemas.microsoft.com/office/drawing/2014/main" id="{64059D72-2BC7-897D-981F-2183B7E516FC}"/>
              </a:ext>
            </a:extLst>
          </p:cNvPr>
          <p:cNvSpPr>
            <a:spLocks noGrp="1"/>
          </p:cNvSpPr>
          <p:nvPr>
            <p:ph sz="quarter" idx="4"/>
          </p:nvPr>
        </p:nvSpPr>
        <p:spPr>
          <a:xfrm>
            <a:off x="6191754" y="990601"/>
            <a:ext cx="4703259" cy="5791198"/>
          </a:xfrm>
        </p:spPr>
        <p:txBody>
          <a:bodyPr>
            <a:normAutofit fontScale="85000" lnSpcReduction="20000"/>
          </a:bodyPr>
          <a:lstStyle/>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From this ethereal vantage point,</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We can understand that the body has no true meaning.</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Serving instead as an instrument,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Enabling the soul to fully experience its incarnation.</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How wonderful to be liberated from the confines of flesh and bone.</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Light and free of the burdens and worries of the physical existence.</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In the end,</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We reawaken to the fact that there is no end.</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There are no good-byes.</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Only new beginnings.</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For our lives are not constrained by units of time, purely man-made.</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Purpose of being is continuous,</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As are relationships with kindred souls,</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Though at levels unimaginable on this physical plane.</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Paths will surely cross again,</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Just as the night begets the day.</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We struggle in life to find meaning and purpose.</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In death, the true essence of our being is fully revealed.</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To enter into the light with total love and assurance.</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Reconnect to the universal energy,</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That sustains each of us.</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Continue to guide us in our quest,</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For the advancement of the common good.</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Until we meet again.</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b="1" i="1"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b="1" i="1" dirty="0">
                <a:effectLst/>
                <a:latin typeface="Arial" panose="020B0604020202020204" pitchFamily="34" charset="0"/>
                <a:ea typeface="Times New Roman" panose="02020603050405020304" pitchFamily="18" charset="0"/>
              </a:rPr>
              <a:t>Neil Spector, MD</a:t>
            </a: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80503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3D502D-CC59-48C4-BB47-8BF1F378023B}"/>
              </a:ext>
            </a:extLst>
          </p:cNvPr>
          <p:cNvSpPr txBox="1"/>
          <p:nvPr/>
        </p:nvSpPr>
        <p:spPr>
          <a:xfrm>
            <a:off x="3168051" y="514487"/>
            <a:ext cx="5382361" cy="584623"/>
          </a:xfrm>
          <a:prstGeom prst="rect">
            <a:avLst/>
          </a:prstGeom>
          <a:noFill/>
        </p:spPr>
        <p:txBody>
          <a:bodyPr wrap="square" rtlCol="0">
            <a:spAutoFit/>
          </a:bodyPr>
          <a:lstStyle/>
          <a:p>
            <a:pPr algn="ctr"/>
            <a:r>
              <a:rPr lang="en-US" sz="3199" dirty="0"/>
              <a:t>Resources</a:t>
            </a:r>
          </a:p>
        </p:txBody>
      </p:sp>
      <p:sp>
        <p:nvSpPr>
          <p:cNvPr id="7" name="TextBox 6">
            <a:extLst>
              <a:ext uri="{FF2B5EF4-FFF2-40B4-BE49-F238E27FC236}">
                <a16:creationId xmlns:a16="http://schemas.microsoft.com/office/drawing/2014/main" id="{73A7D2D5-0EBA-4BD3-9F4A-E47CDD7C3A0A}"/>
              </a:ext>
            </a:extLst>
          </p:cNvPr>
          <p:cNvSpPr txBox="1"/>
          <p:nvPr/>
        </p:nvSpPr>
        <p:spPr>
          <a:xfrm>
            <a:off x="647901" y="982414"/>
            <a:ext cx="11023195" cy="5043913"/>
          </a:xfrm>
          <a:prstGeom prst="rect">
            <a:avLst/>
          </a:prstGeom>
          <a:noFill/>
        </p:spPr>
        <p:txBody>
          <a:bodyPr wrap="square">
            <a:spAutoFit/>
          </a:bodyPr>
          <a:lstStyle/>
          <a:p>
            <a:r>
              <a:rPr lang="en-US" sz="1799" dirty="0">
                <a:latin typeface="Calibri" panose="020F0502020204030204" pitchFamily="34" charset="0"/>
                <a:ea typeface="Calibri" panose="020F0502020204030204" pitchFamily="34" charset="0"/>
                <a:cs typeface="Times New Roman" panose="02020603050405020304" pitchFamily="18" charset="0"/>
              </a:rPr>
              <a:t>American Cancer Society – Stay Healthy</a:t>
            </a:r>
          </a:p>
          <a:p>
            <a:r>
              <a:rPr lang="en-US" sz="1799" dirty="0">
                <a:latin typeface="Calibri" panose="020F0502020204030204" pitchFamily="34" charset="0"/>
                <a:ea typeface="Calibri" panose="020F0502020204030204" pitchFamily="34" charset="0"/>
                <a:cs typeface="Times New Roman" panose="02020603050405020304" pitchFamily="18" charset="0"/>
                <a:hlinkClick r:id="rId3"/>
              </a:rPr>
              <a:t>https://www.cancer.org/healthy.html</a:t>
            </a:r>
            <a:endParaRPr lang="en-US" sz="1799" dirty="0">
              <a:latin typeface="Calibri" panose="020F0502020204030204" pitchFamily="34" charset="0"/>
              <a:ea typeface="Calibri" panose="020F0502020204030204" pitchFamily="34" charset="0"/>
              <a:cs typeface="Times New Roman" panose="02020603050405020304" pitchFamily="18" charset="0"/>
            </a:endParaRPr>
          </a:p>
          <a:p>
            <a:endParaRPr lang="en-US" sz="1799" dirty="0">
              <a:latin typeface="Calibri" panose="020F0502020204030204" pitchFamily="34" charset="0"/>
              <a:ea typeface="Calibri" panose="020F0502020204030204" pitchFamily="34" charset="0"/>
              <a:cs typeface="Times New Roman" panose="02020603050405020304" pitchFamily="18" charset="0"/>
            </a:endParaRPr>
          </a:p>
          <a:p>
            <a:r>
              <a:rPr lang="en-US" sz="1799" dirty="0">
                <a:latin typeface="Calibri" panose="020F0502020204030204" pitchFamily="34" charset="0"/>
                <a:ea typeface="Calibri" panose="020F0502020204030204" pitchFamily="34" charset="0"/>
                <a:cs typeface="Times New Roman" panose="02020603050405020304" pitchFamily="18" charset="0"/>
              </a:rPr>
              <a:t>American Institute for Cancer Research (AICR) </a:t>
            </a:r>
          </a:p>
          <a:p>
            <a:r>
              <a:rPr lang="en-US" sz="1799"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http://www.aicr.org</a:t>
            </a:r>
            <a:endParaRPr lang="en-US" sz="1799" u="sng"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endParaRPr lang="en-US" sz="1799" u="sng"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799" dirty="0">
                <a:latin typeface="Calibri" panose="020F0502020204030204" pitchFamily="34" charset="0"/>
                <a:ea typeface="Calibri" panose="020F0502020204030204" pitchFamily="34" charset="0"/>
                <a:cs typeface="Times New Roman" panose="02020603050405020304" pitchFamily="18" charset="0"/>
              </a:rPr>
              <a:t>Memorial Sloan Kettering Cancer Center: Herbs &amp; Botanicals</a:t>
            </a:r>
          </a:p>
          <a:p>
            <a:pPr>
              <a:lnSpc>
                <a:spcPct val="107000"/>
              </a:lnSpc>
              <a:spcAft>
                <a:spcPts val="800"/>
              </a:spcAft>
            </a:pPr>
            <a:r>
              <a:rPr lang="en-US" sz="1799"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https://www.mskcc.org/cancer-care/diagnosis-treatment/symptom-management/integrative-medicine/herbs</a:t>
            </a:r>
            <a:endParaRPr lang="en-US" sz="1799" dirty="0">
              <a:latin typeface="Calibri" panose="020F0502020204030204" pitchFamily="34" charset="0"/>
              <a:ea typeface="Calibri" panose="020F0502020204030204" pitchFamily="34" charset="0"/>
              <a:cs typeface="Times New Roman" panose="02020603050405020304" pitchFamily="18" charset="0"/>
            </a:endParaRPr>
          </a:p>
          <a:p>
            <a:endParaRPr lang="en-US" sz="1799" dirty="0">
              <a:latin typeface="Calibri" panose="020F0502020204030204" pitchFamily="34" charset="0"/>
              <a:ea typeface="Calibri" panose="020F0502020204030204" pitchFamily="34" charset="0"/>
              <a:cs typeface="Times New Roman" panose="02020603050405020304" pitchFamily="18" charset="0"/>
            </a:endParaRPr>
          </a:p>
          <a:p>
            <a:r>
              <a:rPr lang="en-US" sz="1799" dirty="0">
                <a:latin typeface="Calibri" panose="020F0502020204030204" pitchFamily="34" charset="0"/>
                <a:ea typeface="Calibri" panose="020F0502020204030204" pitchFamily="34" charset="0"/>
                <a:cs typeface="Times New Roman" panose="02020603050405020304" pitchFamily="18" charset="0"/>
              </a:rPr>
              <a:t>National Center for Complementary and Integrative Health</a:t>
            </a:r>
          </a:p>
          <a:p>
            <a:r>
              <a:rPr lang="en-US" sz="1799" dirty="0">
                <a:latin typeface="Calibri" panose="020F0502020204030204" pitchFamily="34" charset="0"/>
                <a:ea typeface="Calibri" panose="020F0502020204030204" pitchFamily="34" charset="0"/>
                <a:cs typeface="Times New Roman" panose="02020603050405020304" pitchFamily="18" charset="0"/>
                <a:hlinkClick r:id="rId6"/>
              </a:rPr>
              <a:t>https://www.nccih.nih.gov/</a:t>
            </a:r>
            <a:endParaRPr lang="en-US" sz="1799" dirty="0">
              <a:latin typeface="Calibri" panose="020F0502020204030204" pitchFamily="34" charset="0"/>
              <a:ea typeface="Calibri" panose="020F0502020204030204" pitchFamily="34" charset="0"/>
              <a:cs typeface="Times New Roman" panose="02020603050405020304" pitchFamily="18" charset="0"/>
            </a:endParaRPr>
          </a:p>
          <a:p>
            <a:endParaRPr lang="en-US" sz="1799" dirty="0">
              <a:latin typeface="Calibri" panose="020F0502020204030204" pitchFamily="34" charset="0"/>
              <a:ea typeface="Calibri" panose="020F0502020204030204" pitchFamily="34" charset="0"/>
              <a:cs typeface="Times New Roman" panose="02020603050405020304" pitchFamily="18" charset="0"/>
            </a:endParaRPr>
          </a:p>
          <a:p>
            <a:r>
              <a:rPr lang="en-US" sz="1799" dirty="0">
                <a:latin typeface="Calibri" panose="020F0502020204030204" pitchFamily="34" charset="0"/>
                <a:ea typeface="Calibri" panose="020F0502020204030204" pitchFamily="34" charset="0"/>
                <a:cs typeface="Times New Roman" panose="02020603050405020304" pitchFamily="18" charset="0"/>
              </a:rPr>
              <a:t>Natural Medicines Database – subscription required</a:t>
            </a:r>
          </a:p>
          <a:p>
            <a:r>
              <a:rPr lang="en-US" sz="1799" dirty="0">
                <a:latin typeface="Calibri" panose="020F0502020204030204" pitchFamily="34" charset="0"/>
                <a:ea typeface="Calibri" panose="020F0502020204030204" pitchFamily="34" charset="0"/>
                <a:cs typeface="Times New Roman" panose="02020603050405020304" pitchFamily="18" charset="0"/>
                <a:hlinkClick r:id="rId7"/>
              </a:rPr>
              <a:t>https://naturalmedicines.therapeuticresearch.com/</a:t>
            </a:r>
            <a:endParaRPr lang="en-US" sz="1799" dirty="0">
              <a:latin typeface="Calibri" panose="020F0502020204030204" pitchFamily="34" charset="0"/>
              <a:ea typeface="Calibri" panose="020F0502020204030204" pitchFamily="34" charset="0"/>
              <a:cs typeface="Times New Roman" panose="02020603050405020304" pitchFamily="18" charset="0"/>
            </a:endParaRPr>
          </a:p>
          <a:p>
            <a:endParaRPr lang="en-US" sz="1799" dirty="0">
              <a:latin typeface="Calibri" panose="020F0502020204030204" pitchFamily="34" charset="0"/>
              <a:ea typeface="Calibri" panose="020F0502020204030204" pitchFamily="34" charset="0"/>
              <a:cs typeface="Times New Roman" panose="02020603050405020304" pitchFamily="18" charset="0"/>
            </a:endParaRPr>
          </a:p>
          <a:p>
            <a:r>
              <a:rPr lang="en-US" sz="1799" dirty="0">
                <a:latin typeface="Calibri" panose="020F0502020204030204" pitchFamily="34" charset="0"/>
                <a:ea typeface="Calibri" panose="020F0502020204030204" pitchFamily="34" charset="0"/>
                <a:cs typeface="Times New Roman" panose="02020603050405020304" pitchFamily="18" charset="0"/>
              </a:rPr>
              <a:t>Society for Integrative Oncology – membership required</a:t>
            </a:r>
          </a:p>
          <a:p>
            <a:r>
              <a:rPr lang="en-US" sz="1799" dirty="0">
                <a:latin typeface="Calibri" panose="020F0502020204030204" pitchFamily="34" charset="0"/>
                <a:ea typeface="Calibri" panose="020F0502020204030204" pitchFamily="34" charset="0"/>
                <a:cs typeface="Times New Roman" panose="02020603050405020304" pitchFamily="18" charset="0"/>
                <a:hlinkClick r:id="rId8"/>
              </a:rPr>
              <a:t>https://integrativeonc.org/</a:t>
            </a:r>
            <a:endParaRPr lang="en-US" sz="1799"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970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F001B-64F9-495D-AEA3-E3764742F8F4}"/>
              </a:ext>
            </a:extLst>
          </p:cNvPr>
          <p:cNvSpPr>
            <a:spLocks noGrp="1"/>
          </p:cNvSpPr>
          <p:nvPr>
            <p:ph type="title"/>
          </p:nvPr>
        </p:nvSpPr>
        <p:spPr>
          <a:xfrm>
            <a:off x="760412" y="228600"/>
            <a:ext cx="11201399" cy="1371600"/>
          </a:xfrm>
        </p:spPr>
        <p:txBody>
          <a:bodyPr vert="horz" lIns="91416" tIns="45708" rIns="91416" bIns="45708" rtlCol="0" anchor="b">
            <a:noAutofit/>
          </a:bodyPr>
          <a:lstStyle/>
          <a:p>
            <a:pPr algn="ctr"/>
            <a:r>
              <a:rPr lang="en-US" dirty="0"/>
              <a:t>Thank you for your attention and </a:t>
            </a:r>
            <a:r>
              <a:rPr lang="en-US"/>
              <a:t>a very special </a:t>
            </a:r>
            <a:r>
              <a:rPr lang="en-US" dirty="0"/>
              <a:t>thank you to the UNC CCSP and Hospice teams!</a:t>
            </a:r>
          </a:p>
        </p:txBody>
      </p:sp>
      <p:pic>
        <p:nvPicPr>
          <p:cNvPr id="5" name="Picture 4" descr="Shell">
            <a:extLst>
              <a:ext uri="{FF2B5EF4-FFF2-40B4-BE49-F238E27FC236}">
                <a16:creationId xmlns:a16="http://schemas.microsoft.com/office/drawing/2014/main" id="{F3D62F01-3570-47E7-BD58-A33F86CA145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22833" r="22544"/>
          <a:stretch/>
        </p:blipFill>
        <p:spPr>
          <a:xfrm>
            <a:off x="1293812" y="1676400"/>
            <a:ext cx="4700016" cy="4495800"/>
          </a:xfrm>
          <a:prstGeom prst="rect">
            <a:avLst/>
          </a:prstGeom>
          <a:noFill/>
        </p:spPr>
      </p:pic>
      <p:sp>
        <p:nvSpPr>
          <p:cNvPr id="3" name="Text Placeholder 2">
            <a:extLst>
              <a:ext uri="{FF2B5EF4-FFF2-40B4-BE49-F238E27FC236}">
                <a16:creationId xmlns:a16="http://schemas.microsoft.com/office/drawing/2014/main" id="{CDA346C0-D253-452B-804F-FCA56557312C}"/>
              </a:ext>
            </a:extLst>
          </p:cNvPr>
          <p:cNvSpPr>
            <a:spLocks noGrp="1"/>
          </p:cNvSpPr>
          <p:nvPr>
            <p:ph sz="half" idx="2"/>
          </p:nvPr>
        </p:nvSpPr>
        <p:spPr>
          <a:xfrm>
            <a:off x="6199506" y="2438400"/>
            <a:ext cx="5531177" cy="4495800"/>
          </a:xfrm>
        </p:spPr>
        <p:txBody>
          <a:bodyPr vert="horz" lIns="91416" tIns="45708" rIns="91416" bIns="45708" rtlCol="0">
            <a:normAutofit/>
          </a:bodyPr>
          <a:lstStyle/>
          <a:p>
            <a:r>
              <a:rPr lang="en-US" sz="3600" dirty="0"/>
              <a:t>Questions/Comments	</a:t>
            </a:r>
          </a:p>
          <a:p>
            <a:r>
              <a:rPr lang="en-US" dirty="0"/>
              <a:t>Contact: denise.spector@unchealth.unc.edu</a:t>
            </a:r>
          </a:p>
        </p:txBody>
      </p:sp>
    </p:spTree>
    <p:extLst>
      <p:ext uri="{BB962C8B-B14F-4D97-AF65-F5344CB8AC3E}">
        <p14:creationId xmlns:p14="http://schemas.microsoft.com/office/powerpoint/2010/main" val="214344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4B800-89F7-4C62-9291-DFB649CFE8E6}"/>
              </a:ext>
            </a:extLst>
          </p:cNvPr>
          <p:cNvSpPr>
            <a:spLocks noGrp="1"/>
          </p:cNvSpPr>
          <p:nvPr>
            <p:ph type="ctrTitle" idx="4294967295"/>
          </p:nvPr>
        </p:nvSpPr>
        <p:spPr>
          <a:xfrm>
            <a:off x="538437" y="23091"/>
            <a:ext cx="10352566" cy="666576"/>
          </a:xfrm>
        </p:spPr>
        <p:txBody>
          <a:bodyPr>
            <a:normAutofit/>
          </a:bodyPr>
          <a:lstStyle/>
          <a:p>
            <a:pPr algn="ctr"/>
            <a:r>
              <a:rPr lang="en-US" sz="3199" dirty="0"/>
              <a:t>References</a:t>
            </a:r>
          </a:p>
        </p:txBody>
      </p:sp>
      <p:sp>
        <p:nvSpPr>
          <p:cNvPr id="3" name="Subtitle 2">
            <a:extLst>
              <a:ext uri="{FF2B5EF4-FFF2-40B4-BE49-F238E27FC236}">
                <a16:creationId xmlns:a16="http://schemas.microsoft.com/office/drawing/2014/main" id="{C27D2611-4F45-4471-B9F4-BB8E2C91C203}"/>
              </a:ext>
            </a:extLst>
          </p:cNvPr>
          <p:cNvSpPr>
            <a:spLocks noGrp="1"/>
          </p:cNvSpPr>
          <p:nvPr>
            <p:ph type="subTitle" idx="4294967295"/>
          </p:nvPr>
        </p:nvSpPr>
        <p:spPr>
          <a:xfrm>
            <a:off x="538437" y="609600"/>
            <a:ext cx="11111950" cy="6930549"/>
          </a:xfrm>
        </p:spPr>
        <p:txBody>
          <a:bodyPr>
            <a:normAutofit/>
          </a:bodyPr>
          <a:lstStyle/>
          <a:p>
            <a:br>
              <a:rPr lang="en-US" sz="1200" b="0" dirty="0">
                <a:solidFill>
                  <a:srgbClr val="000000"/>
                </a:solidFill>
              </a:rPr>
            </a:br>
            <a:r>
              <a:rPr lang="en-US" sz="1200" b="0" dirty="0">
                <a:solidFill>
                  <a:srgbClr val="000000"/>
                </a:solidFill>
              </a:rPr>
              <a:t>Chen L.. C., Wang, T. F., Shih, Y. N. , &amp; Wu, L. J. (2012). Fifteen-minute music intervention reduces pre-radiotherapy anxiety in oncology patients. European </a:t>
            </a:r>
            <a:r>
              <a:rPr lang="en-US" sz="1200" b="0" i="1" dirty="0">
                <a:solidFill>
                  <a:srgbClr val="000000"/>
                </a:solidFill>
              </a:rPr>
              <a:t>Journal of Oncology Nursing, 17</a:t>
            </a:r>
            <a:r>
              <a:rPr lang="en-US" sz="1200" b="0" dirty="0">
                <a:solidFill>
                  <a:srgbClr val="000000"/>
                </a:solidFill>
              </a:rPr>
              <a:t>, 436-441.</a:t>
            </a:r>
            <a:endParaRPr lang="en-US" sz="1200" dirty="0"/>
          </a:p>
          <a:p>
            <a:r>
              <a:rPr lang="en-US" sz="1200" dirty="0"/>
              <a:t>Chien, T., Hsu, C., Liu, C., et al. (2017). Effect of acupuncture on hot flush and menopause symptoms in breast cancer: A systematic review and meta-analysis. </a:t>
            </a:r>
            <a:r>
              <a:rPr lang="en-US" sz="1200" i="1" dirty="0"/>
              <a:t>PloS One, 12</a:t>
            </a:r>
            <a:r>
              <a:rPr lang="en-US" sz="1200" dirty="0"/>
              <a:t>, doi:10.1371/journal.pone.0180918</a:t>
            </a:r>
          </a:p>
          <a:p>
            <a:r>
              <a:rPr lang="en-US" sz="1200" dirty="0"/>
              <a:t>Farahani, M. A., Afsargharehbagh, R., Marandi, F., et al. (2019). Effect of aromatherapy on cancer complications: A systematic review. </a:t>
            </a:r>
            <a:r>
              <a:rPr lang="en-US" sz="1200" i="1" dirty="0"/>
              <a:t>Complementary Therapies in Medicine, 47</a:t>
            </a:r>
            <a:r>
              <a:rPr lang="en-US" sz="1200" dirty="0"/>
              <a:t>, </a:t>
            </a:r>
            <a:r>
              <a:rPr lang="en-US" sz="1200" dirty="0">
                <a:hlinkClick r:id="rId3"/>
              </a:rPr>
              <a:t>https://doi.org/10.1016/j.ctim.2019.08.003</a:t>
            </a:r>
            <a:endParaRPr lang="en-US" sz="1200" dirty="0"/>
          </a:p>
          <a:p>
            <a:r>
              <a:rPr lang="en-US" sz="1200" b="0" dirty="0">
                <a:solidFill>
                  <a:srgbClr val="000000"/>
                </a:solidFill>
              </a:rPr>
              <a:t>Ferrer A. J. (2007). The effect of live music on decreasing anxiety in patients undergoing chemotherapy treatment. </a:t>
            </a:r>
            <a:r>
              <a:rPr lang="en-US" sz="1200" b="0" i="1" dirty="0">
                <a:solidFill>
                  <a:srgbClr val="000000"/>
                </a:solidFill>
              </a:rPr>
              <a:t>Journal of Music Therapy, 44, </a:t>
            </a:r>
            <a:r>
              <a:rPr lang="en-US" sz="1200" b="0" dirty="0">
                <a:solidFill>
                  <a:srgbClr val="000000"/>
                </a:solidFill>
              </a:rPr>
              <a:t>242-255.</a:t>
            </a:r>
            <a:endParaRPr lang="en-US" sz="1200" dirty="0"/>
          </a:p>
          <a:p>
            <a:r>
              <a:rPr lang="en-US" sz="1200" dirty="0"/>
              <a:t>Hall, D. L., Luberto, C. M., Philpotts, L. L., Song, R., Park, E. R., &amp; Yeh, G. Y. (2018). Mind-body interventions for fear of cancer recurrence: A systematic review and meta-analysis. </a:t>
            </a:r>
            <a:r>
              <a:rPr lang="fr-FR" sz="1200" i="1" dirty="0"/>
              <a:t>Psychooncology, 27(11</a:t>
            </a:r>
            <a:r>
              <a:rPr lang="fr-FR" sz="1200" dirty="0"/>
              <a:t>), 2546–2558. doi:10.1002/pon.4757</a:t>
            </a:r>
          </a:p>
          <a:p>
            <a:r>
              <a:rPr lang="fr-FR" sz="1200" dirty="0"/>
              <a:t>Lengacher, C. A., Reich, R. R., Kip, K. E. (2014). Influence of mindfulness-based stress reduction (MBSR) on telomerase activity in women with breast cancer (BC). </a:t>
            </a:r>
            <a:r>
              <a:rPr lang="fr-FR" sz="1200" i="1" dirty="0"/>
              <a:t>Biological Research for Nursing, 16</a:t>
            </a:r>
            <a:r>
              <a:rPr lang="fr-FR" sz="1200" dirty="0"/>
              <a:t>, 438-447. doi:10.1177/1099800413519495</a:t>
            </a:r>
          </a:p>
          <a:p>
            <a:r>
              <a:rPr lang="en-US" sz="1200" dirty="0"/>
              <a:t>Lau, C. H. Y., Wu, X., Chung, V. C. H., et al. (2015). Acupuncture and related therapies for symptom management in palliative cancer care: Systematic review and meta-analysis. </a:t>
            </a:r>
            <a:r>
              <a:rPr lang="en-US" sz="1200" i="1" dirty="0"/>
              <a:t>Medicine, 95</a:t>
            </a:r>
            <a:r>
              <a:rPr lang="en-US" sz="1200" dirty="0"/>
              <a:t>, 2901.</a:t>
            </a:r>
          </a:p>
          <a:p>
            <a:r>
              <a:rPr lang="en-US" sz="1200" dirty="0"/>
              <a:t>Sanada, K., Diez M. A., Valero, M. S., et al. (2017). Effects of mindfulness-based interventions on biomarkers in health and cancer populations: A systematic review. </a:t>
            </a:r>
            <a:r>
              <a:rPr lang="en-US" sz="1200" i="1" dirty="0"/>
              <a:t>BMC Complementary and Alternative Medicine, 17</a:t>
            </a:r>
            <a:r>
              <a:rPr lang="en-US" sz="1200" dirty="0"/>
              <a:t>, 125. doi:10.1186/s12906-017-1638-y</a:t>
            </a:r>
          </a:p>
          <a:p>
            <a:r>
              <a:rPr lang="en-US" sz="1200" dirty="0"/>
              <a:t>Wu, X., Chung, V. C., Hui, E. P., et al. (2015). Effectiveness of acupuncture and related therapies for palliative care of cancer: Overview of systematic reviews. </a:t>
            </a:r>
            <a:r>
              <a:rPr lang="en-US" sz="1200" i="1" dirty="0"/>
              <a:t>Scientific Reports, 5</a:t>
            </a:r>
            <a:r>
              <a:rPr lang="en-US" sz="1200" dirty="0"/>
              <a:t>, doi: 10.1038/srep16776.</a:t>
            </a:r>
          </a:p>
          <a:p>
            <a:r>
              <a:rPr lang="en-US" sz="1200" dirty="0"/>
              <a:t>Yi, L., Tian, X., Jin, Y., et al. (2021). Effects of yoga on health-related quality, physical health and psychological health in women with breast cancer receiving chemotherapy: A systematic review and meta-analysis. </a:t>
            </a:r>
            <a:r>
              <a:rPr lang="en-US" sz="1200" i="1" dirty="0"/>
              <a:t>Annals of Palliative Medicine, 10</a:t>
            </a:r>
            <a:r>
              <a:rPr lang="en-US" sz="1200" dirty="0"/>
              <a:t>(2), 1961-1975.  http://dx.doi.org/10.21037/apm-20-1484</a:t>
            </a:r>
          </a:p>
          <a:p>
            <a:r>
              <a:rPr lang="en-US" sz="1200" dirty="0"/>
              <a:t>Zhang, Q., Zhao, H., &amp; Zheng, Y. (2019). Effectiveness of mindfulness-based stress reduction (MBSR) on symptom variables and health-related quality of life in breast cancer patients: A systematic review and meta-analysis. </a:t>
            </a:r>
            <a:r>
              <a:rPr lang="en-US" sz="1200" i="1" dirty="0"/>
              <a:t>Supportive Care in Cancer, 27(3</a:t>
            </a:r>
            <a:r>
              <a:rPr lang="en-US" sz="1200" dirty="0"/>
              <a:t>), 771-781. doi:10.1007/s00520-018-4570-x</a:t>
            </a:r>
          </a:p>
          <a:p>
            <a:endParaRPr lang="en-US" sz="1400" dirty="0"/>
          </a:p>
          <a:p>
            <a:endParaRPr lang="en-US" sz="1400" dirty="0"/>
          </a:p>
          <a:p>
            <a:endParaRPr lang="en-US" sz="1100" dirty="0"/>
          </a:p>
        </p:txBody>
      </p:sp>
    </p:spTree>
    <p:extLst>
      <p:ext uri="{BB962C8B-B14F-4D97-AF65-F5344CB8AC3E}">
        <p14:creationId xmlns:p14="http://schemas.microsoft.com/office/powerpoint/2010/main" val="26659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5198BDF-1795-4280-A91A-A948CA949F39}"/>
              </a:ext>
            </a:extLst>
          </p:cNvPr>
          <p:cNvPicPr>
            <a:picLocks noChangeAspect="1"/>
          </p:cNvPicPr>
          <p:nvPr/>
        </p:nvPicPr>
        <p:blipFill>
          <a:blip r:embed="rId2"/>
          <a:stretch>
            <a:fillRect/>
          </a:stretch>
        </p:blipFill>
        <p:spPr>
          <a:xfrm>
            <a:off x="0" y="436322"/>
            <a:ext cx="12188825" cy="5985355"/>
          </a:xfrm>
          <a:prstGeom prst="rect">
            <a:avLst/>
          </a:prstGeom>
        </p:spPr>
      </p:pic>
    </p:spTree>
    <p:extLst>
      <p:ext uri="{BB962C8B-B14F-4D97-AF65-F5344CB8AC3E}">
        <p14:creationId xmlns:p14="http://schemas.microsoft.com/office/powerpoint/2010/main" val="374815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78DFDB-6844-4171-A71C-F481DC5126EA}"/>
              </a:ext>
            </a:extLst>
          </p:cNvPr>
          <p:cNvSpPr>
            <a:spLocks noGrp="1"/>
          </p:cNvSpPr>
          <p:nvPr>
            <p:ph type="title"/>
          </p:nvPr>
        </p:nvSpPr>
        <p:spPr/>
        <p:txBody>
          <a:bodyPr/>
          <a:lstStyle/>
          <a:p>
            <a:pPr algn="ctr"/>
            <a:r>
              <a:rPr lang="en-US" dirty="0"/>
              <a:t>Palliative Care Defined</a:t>
            </a:r>
          </a:p>
        </p:txBody>
      </p:sp>
      <p:sp>
        <p:nvSpPr>
          <p:cNvPr id="5" name="Text Placeholder 4">
            <a:extLst>
              <a:ext uri="{FF2B5EF4-FFF2-40B4-BE49-F238E27FC236}">
                <a16:creationId xmlns:a16="http://schemas.microsoft.com/office/drawing/2014/main" id="{A7405626-231E-462C-83A4-AB0CB88D669C}"/>
              </a:ext>
            </a:extLst>
          </p:cNvPr>
          <p:cNvSpPr>
            <a:spLocks noGrp="1"/>
          </p:cNvSpPr>
          <p:nvPr>
            <p:ph type="body" idx="1"/>
          </p:nvPr>
        </p:nvSpPr>
        <p:spPr>
          <a:xfrm>
            <a:off x="1276688" y="1447800"/>
            <a:ext cx="4701142" cy="762001"/>
          </a:xfrm>
        </p:spPr>
        <p:txBody>
          <a:bodyPr/>
          <a:lstStyle/>
          <a:p>
            <a:pPr algn="ctr"/>
            <a:r>
              <a:rPr lang="en-US" dirty="0"/>
              <a:t>Broad Definition</a:t>
            </a:r>
          </a:p>
        </p:txBody>
      </p:sp>
      <p:sp>
        <p:nvSpPr>
          <p:cNvPr id="6" name="Content Placeholder 5">
            <a:extLst>
              <a:ext uri="{FF2B5EF4-FFF2-40B4-BE49-F238E27FC236}">
                <a16:creationId xmlns:a16="http://schemas.microsoft.com/office/drawing/2014/main" id="{2696DFC0-4C39-4EDF-94E7-1B917C55B41C}"/>
              </a:ext>
            </a:extLst>
          </p:cNvPr>
          <p:cNvSpPr>
            <a:spLocks noGrp="1"/>
          </p:cNvSpPr>
          <p:nvPr>
            <p:ph sz="half" idx="2"/>
          </p:nvPr>
        </p:nvSpPr>
        <p:spPr>
          <a:xfrm>
            <a:off x="6094412" y="2286001"/>
            <a:ext cx="5791200" cy="4648199"/>
          </a:xfrm>
        </p:spPr>
        <p:txBody>
          <a:bodyPr>
            <a:normAutofit fontScale="25000" lnSpcReduction="20000"/>
          </a:bodyPr>
          <a:lstStyle/>
          <a:p>
            <a:pPr marL="0" indent="0">
              <a:buNone/>
            </a:pPr>
            <a:r>
              <a:rPr lang="en-US" sz="9600" b="0" i="0" dirty="0">
                <a:solidFill>
                  <a:schemeClr val="accent3">
                    <a:lumMod val="50000"/>
                  </a:schemeClr>
                </a:solidFill>
                <a:effectLst/>
                <a:latin typeface="Euphemia" panose="020B0503040102020104" pitchFamily="34" charset="0"/>
              </a:rPr>
              <a:t>“Palliative care is care meant to improve the </a:t>
            </a:r>
            <a:r>
              <a:rPr lang="en-US" sz="9600" b="0" i="0" u="none" strike="noStrike" dirty="0">
                <a:solidFill>
                  <a:schemeClr val="accent3">
                    <a:lumMod val="50000"/>
                  </a:schemeClr>
                </a:solidFill>
                <a:effectLst/>
                <a:latin typeface="Euphemia" panose="020B0503040102020104" pitchFamily="34" charset="0"/>
                <a:hlinkClick r:id="rId2">
                  <a:extLst>
                    <a:ext uri="{A12FA001-AC4F-418D-AE19-62706E023703}">
                      <ahyp:hlinkClr xmlns:ahyp="http://schemas.microsoft.com/office/drawing/2018/hyperlinkcolor" val="tx"/>
                    </a:ext>
                  </a:extLst>
                </a:hlinkClick>
              </a:rPr>
              <a:t>quality of life</a:t>
            </a:r>
            <a:r>
              <a:rPr lang="en-US" sz="9600" b="0" i="0" dirty="0">
                <a:solidFill>
                  <a:schemeClr val="accent3">
                    <a:lumMod val="50000"/>
                  </a:schemeClr>
                </a:solidFill>
                <a:effectLst/>
                <a:latin typeface="Euphemia" panose="020B0503040102020104" pitchFamily="34" charset="0"/>
              </a:rPr>
              <a:t> of patients who have a serious or life-threatening disease, such as cancer. It can be given with or without curative care. Palliative care is an approach to care that addresses the person as a whole, not just their disease. The goal is to prevent or treat, as early as possible, the symptoms and </a:t>
            </a:r>
            <a:r>
              <a:rPr lang="en-US" sz="9600" b="0" i="0" u="none" strike="noStrike" dirty="0">
                <a:solidFill>
                  <a:schemeClr val="accent3">
                    <a:lumMod val="50000"/>
                  </a:schemeClr>
                </a:solidFill>
                <a:effectLst/>
                <a:latin typeface="Euphemia" panose="020B0503040102020104" pitchFamily="34" charset="0"/>
                <a:hlinkClick r:id="rId3">
                  <a:extLst>
                    <a:ext uri="{A12FA001-AC4F-418D-AE19-62706E023703}">
                      <ahyp:hlinkClr xmlns:ahyp="http://schemas.microsoft.com/office/drawing/2018/hyperlinkcolor" val="tx"/>
                    </a:ext>
                  </a:extLst>
                </a:hlinkClick>
              </a:rPr>
              <a:t>side effects</a:t>
            </a:r>
            <a:r>
              <a:rPr lang="en-US" sz="9600" b="0" i="0" dirty="0">
                <a:solidFill>
                  <a:schemeClr val="accent3">
                    <a:lumMod val="50000"/>
                  </a:schemeClr>
                </a:solidFill>
                <a:effectLst/>
                <a:latin typeface="Euphemia" panose="020B0503040102020104" pitchFamily="34" charset="0"/>
              </a:rPr>
              <a:t> of the disease and its treatment, in addition to any related psychological, social, and spiritual problems.”</a:t>
            </a:r>
          </a:p>
          <a:p>
            <a:pPr marL="0" indent="0">
              <a:buNone/>
            </a:pPr>
            <a:endParaRPr lang="en-US" sz="7400" b="0" i="0" dirty="0">
              <a:solidFill>
                <a:srgbClr val="2E2E2E"/>
              </a:solidFill>
              <a:effectLst/>
              <a:latin typeface="Euphemia" panose="020B0503040102020104" pitchFamily="34" charset="0"/>
            </a:endParaRPr>
          </a:p>
          <a:p>
            <a:pPr marL="0" indent="0">
              <a:buNone/>
            </a:pPr>
            <a:r>
              <a:rPr lang="en-US" sz="4000" b="0" i="0" dirty="0">
                <a:solidFill>
                  <a:srgbClr val="2E2E2E"/>
                </a:solidFill>
                <a:effectLst/>
                <a:latin typeface="Noto Sans" panose="020B0502040504020204" pitchFamily="34" charset="0"/>
              </a:rPr>
              <a:t>National Cancer Institute (2021). Palliative care in cancer.  https://www.cancer.gov/about-cancer/advanced-cancer/care-choices/palliative-care-fact-sheet</a:t>
            </a:r>
            <a:endParaRPr lang="en-US" sz="4000" dirty="0"/>
          </a:p>
        </p:txBody>
      </p:sp>
      <p:sp>
        <p:nvSpPr>
          <p:cNvPr id="7" name="Text Placeholder 6">
            <a:extLst>
              <a:ext uri="{FF2B5EF4-FFF2-40B4-BE49-F238E27FC236}">
                <a16:creationId xmlns:a16="http://schemas.microsoft.com/office/drawing/2014/main" id="{EC0AF5BC-871F-4F47-961E-9A0A78CD9C47}"/>
              </a:ext>
            </a:extLst>
          </p:cNvPr>
          <p:cNvSpPr>
            <a:spLocks noGrp="1"/>
          </p:cNvSpPr>
          <p:nvPr>
            <p:ph type="body" sz="quarter" idx="3"/>
          </p:nvPr>
        </p:nvSpPr>
        <p:spPr>
          <a:xfrm>
            <a:off x="6193131" y="1524000"/>
            <a:ext cx="4703259" cy="762001"/>
          </a:xfrm>
        </p:spPr>
        <p:txBody>
          <a:bodyPr/>
          <a:lstStyle/>
          <a:p>
            <a:pPr algn="ctr"/>
            <a:r>
              <a:rPr lang="en-US" dirty="0"/>
              <a:t>Specific Definition</a:t>
            </a:r>
          </a:p>
        </p:txBody>
      </p:sp>
      <p:sp>
        <p:nvSpPr>
          <p:cNvPr id="8" name="Content Placeholder 7">
            <a:extLst>
              <a:ext uri="{FF2B5EF4-FFF2-40B4-BE49-F238E27FC236}">
                <a16:creationId xmlns:a16="http://schemas.microsoft.com/office/drawing/2014/main" id="{67B3A343-D9A9-4233-854F-8492E18DE48C}"/>
              </a:ext>
            </a:extLst>
          </p:cNvPr>
          <p:cNvSpPr>
            <a:spLocks noGrp="1"/>
          </p:cNvSpPr>
          <p:nvPr>
            <p:ph sz="quarter" idx="4"/>
          </p:nvPr>
        </p:nvSpPr>
        <p:spPr>
          <a:xfrm>
            <a:off x="836612" y="2438400"/>
            <a:ext cx="5257800" cy="4419600"/>
          </a:xfrm>
        </p:spPr>
        <p:txBody>
          <a:bodyPr>
            <a:normAutofit fontScale="25000" lnSpcReduction="20000"/>
          </a:bodyPr>
          <a:lstStyle/>
          <a:p>
            <a:pPr marL="0" indent="0">
              <a:buNone/>
            </a:pPr>
            <a:r>
              <a:rPr lang="en-US" sz="7400" b="0" i="0" dirty="0">
                <a:solidFill>
                  <a:srgbClr val="31373D"/>
                </a:solidFill>
                <a:effectLst/>
                <a:latin typeface="Euphemia" panose="020B0503040102020104" pitchFamily="34" charset="0"/>
              </a:rPr>
              <a:t>“</a:t>
            </a:r>
            <a:r>
              <a:rPr lang="en-US" sz="9600" b="0" i="0" dirty="0">
                <a:solidFill>
                  <a:schemeClr val="accent3">
                    <a:lumMod val="50000"/>
                  </a:schemeClr>
                </a:solidFill>
                <a:effectLst/>
                <a:latin typeface="Euphemia" panose="020B0503040102020104" pitchFamily="34" charset="0"/>
              </a:rPr>
              <a:t>Palliative care is patient and family-centered care that optimizes quality of life by anticipating, preventing, and treating suffering. Palliative care throughout the continuum of illness involves addressing physical, intellectual, emotional, social, and spiritual needs and to facilitate patient autonomy, access to information and choice.”</a:t>
            </a:r>
          </a:p>
          <a:p>
            <a:pPr marL="0" indent="0">
              <a:buNone/>
            </a:pPr>
            <a:endParaRPr lang="en-US" dirty="0">
              <a:solidFill>
                <a:srgbClr val="31373D"/>
              </a:solidFill>
              <a:latin typeface="Euphemia" panose="020B0503040102020104" pitchFamily="34" charset="0"/>
            </a:endParaRPr>
          </a:p>
          <a:p>
            <a:pPr marL="0" indent="0">
              <a:buNone/>
            </a:pPr>
            <a:endParaRPr lang="en-US" b="0" i="0" dirty="0">
              <a:solidFill>
                <a:srgbClr val="31373D"/>
              </a:solidFill>
              <a:effectLst/>
              <a:latin typeface="Euphemia" panose="020B0503040102020104" pitchFamily="34" charset="0"/>
            </a:endParaRPr>
          </a:p>
          <a:p>
            <a:pPr marL="0" indent="0">
              <a:buNone/>
            </a:pPr>
            <a:endParaRPr lang="en-US" dirty="0">
              <a:solidFill>
                <a:srgbClr val="31373D"/>
              </a:solidFill>
              <a:latin typeface="Euphemia" panose="020B0503040102020104" pitchFamily="34" charset="0"/>
            </a:endParaRPr>
          </a:p>
          <a:p>
            <a:pPr marL="0" indent="0">
              <a:buNone/>
            </a:pPr>
            <a:endParaRPr lang="en-US" dirty="0">
              <a:solidFill>
                <a:srgbClr val="31373D"/>
              </a:solidFill>
              <a:latin typeface="Euphemia" panose="020B0503040102020104" pitchFamily="34" charset="0"/>
            </a:endParaRPr>
          </a:p>
          <a:p>
            <a:pPr marL="0" indent="0">
              <a:buNone/>
            </a:pPr>
            <a:r>
              <a:rPr lang="en-US" sz="4000" dirty="0">
                <a:solidFill>
                  <a:srgbClr val="31373D"/>
                </a:solidFill>
                <a:latin typeface="Euphemia" panose="020B0503040102020104" pitchFamily="34" charset="0"/>
              </a:rPr>
              <a:t>National Hospice and Palliative Care Organization (2021). https://www.nhpco.org/palliative-care-overview/</a:t>
            </a:r>
            <a:endParaRPr lang="en-US" sz="4000" dirty="0">
              <a:latin typeface="Euphemia" panose="020B0503040102020104" pitchFamily="34" charset="0"/>
            </a:endParaRPr>
          </a:p>
          <a:p>
            <a:endParaRPr lang="en-US" dirty="0"/>
          </a:p>
        </p:txBody>
      </p:sp>
    </p:spTree>
    <p:extLst>
      <p:ext uri="{BB962C8B-B14F-4D97-AF65-F5344CB8AC3E}">
        <p14:creationId xmlns:p14="http://schemas.microsoft.com/office/powerpoint/2010/main" val="26961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ADE24-C6CE-4B0E-A37F-8573736CF27E}"/>
              </a:ext>
            </a:extLst>
          </p:cNvPr>
          <p:cNvSpPr>
            <a:spLocks noGrp="1"/>
          </p:cNvSpPr>
          <p:nvPr>
            <p:ph type="title"/>
          </p:nvPr>
        </p:nvSpPr>
        <p:spPr>
          <a:xfrm>
            <a:off x="7770812" y="2362200"/>
            <a:ext cx="3810000" cy="2971800"/>
          </a:xfrm>
        </p:spPr>
        <p:txBody>
          <a:bodyPr>
            <a:normAutofit fontScale="90000"/>
          </a:bodyPr>
          <a:lstStyle/>
          <a:p>
            <a:br>
              <a:rPr lang="en-US" dirty="0"/>
            </a:br>
            <a:br>
              <a:rPr lang="en-US" dirty="0"/>
            </a:br>
            <a:r>
              <a:rPr lang="en-US" sz="3100" dirty="0"/>
              <a:t>Both specialties in oncology have evolved over the past couple of decades and are often offered under the same umbrella of Supportive Care Services</a:t>
            </a:r>
            <a:br>
              <a:rPr lang="en-US" dirty="0"/>
            </a:br>
            <a:endParaRPr lang="en-US" dirty="0"/>
          </a:p>
        </p:txBody>
      </p:sp>
      <p:graphicFrame>
        <p:nvGraphicFramePr>
          <p:cNvPr id="6" name="Content Placeholder 5">
            <a:extLst>
              <a:ext uri="{FF2B5EF4-FFF2-40B4-BE49-F238E27FC236}">
                <a16:creationId xmlns:a16="http://schemas.microsoft.com/office/drawing/2014/main" id="{5F7976C6-1EB7-4B08-82BC-44976EA6F4E8}"/>
              </a:ext>
            </a:extLst>
          </p:cNvPr>
          <p:cNvGraphicFramePr>
            <a:graphicFrameLocks noGrp="1"/>
          </p:cNvGraphicFramePr>
          <p:nvPr>
            <p:ph idx="1"/>
            <p:extLst>
              <p:ext uri="{D42A27DB-BD31-4B8C-83A1-F6EECF244321}">
                <p14:modId xmlns:p14="http://schemas.microsoft.com/office/powerpoint/2010/main" val="3608232336"/>
              </p:ext>
            </p:extLst>
          </p:nvPr>
        </p:nvGraphicFramePr>
        <p:xfrm>
          <a:off x="1293813" y="0"/>
          <a:ext cx="61722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A53142D-E712-213A-BD00-DE83E10AC13E}"/>
              </a:ext>
            </a:extLst>
          </p:cNvPr>
          <p:cNvSpPr txBox="1"/>
          <p:nvPr/>
        </p:nvSpPr>
        <p:spPr>
          <a:xfrm>
            <a:off x="1307465" y="3258184"/>
            <a:ext cx="1902572" cy="258532"/>
          </a:xfrm>
          <a:prstGeom prst="rect">
            <a:avLst/>
          </a:prstGeom>
          <a:noFill/>
        </p:spPr>
        <p:txBody>
          <a:bodyPr wrap="none" rtlCol="0">
            <a:spAutoFit/>
          </a:bodyPr>
          <a:lstStyle/>
          <a:p>
            <a:pPr>
              <a:lnSpc>
                <a:spcPct val="90000"/>
              </a:lnSpc>
            </a:pPr>
            <a:r>
              <a:rPr lang="en-US" sz="1200" dirty="0"/>
              <a:t>Both began in the 1990s</a:t>
            </a:r>
          </a:p>
        </p:txBody>
      </p:sp>
    </p:spTree>
    <p:extLst>
      <p:ext uri="{BB962C8B-B14F-4D97-AF65-F5344CB8AC3E}">
        <p14:creationId xmlns:p14="http://schemas.microsoft.com/office/powerpoint/2010/main" val="366937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8023118-A967-4B63-98F7-409AB12035E1}"/>
              </a:ext>
            </a:extLst>
          </p:cNvPr>
          <p:cNvGraphicFramePr>
            <a:graphicFrameLocks noGrp="1"/>
          </p:cNvGraphicFramePr>
          <p:nvPr>
            <p:ph idx="1"/>
            <p:extLst>
              <p:ext uri="{D42A27DB-BD31-4B8C-83A1-F6EECF244321}">
                <p14:modId xmlns:p14="http://schemas.microsoft.com/office/powerpoint/2010/main" val="51179045"/>
              </p:ext>
            </p:extLst>
          </p:nvPr>
        </p:nvGraphicFramePr>
        <p:xfrm>
          <a:off x="912812" y="838200"/>
          <a:ext cx="99822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DC89AA0-A36A-4327-8F51-274545A554C1}"/>
              </a:ext>
            </a:extLst>
          </p:cNvPr>
          <p:cNvSpPr txBox="1"/>
          <p:nvPr/>
        </p:nvSpPr>
        <p:spPr>
          <a:xfrm>
            <a:off x="4959834" y="2960435"/>
            <a:ext cx="1888155" cy="1089529"/>
          </a:xfrm>
          <a:prstGeom prst="rect">
            <a:avLst/>
          </a:prstGeom>
          <a:noFill/>
        </p:spPr>
        <p:txBody>
          <a:bodyPr wrap="square" rtlCol="0">
            <a:spAutoFit/>
          </a:bodyPr>
          <a:lstStyle/>
          <a:p>
            <a:pPr algn="ctr">
              <a:lnSpc>
                <a:spcPct val="90000"/>
              </a:lnSpc>
            </a:pPr>
            <a:r>
              <a:rPr lang="en-US" sz="2400" dirty="0"/>
              <a:t>Integrative Palliative Care</a:t>
            </a:r>
          </a:p>
        </p:txBody>
      </p:sp>
      <p:sp>
        <p:nvSpPr>
          <p:cNvPr id="7" name="TextBox 6">
            <a:extLst>
              <a:ext uri="{FF2B5EF4-FFF2-40B4-BE49-F238E27FC236}">
                <a16:creationId xmlns:a16="http://schemas.microsoft.com/office/drawing/2014/main" id="{35747096-B61F-4011-AABC-B57672E18EB6}"/>
              </a:ext>
            </a:extLst>
          </p:cNvPr>
          <p:cNvSpPr txBox="1"/>
          <p:nvPr/>
        </p:nvSpPr>
        <p:spPr>
          <a:xfrm>
            <a:off x="1217612" y="6553200"/>
            <a:ext cx="5420074" cy="244682"/>
          </a:xfrm>
          <a:prstGeom prst="rect">
            <a:avLst/>
          </a:prstGeom>
          <a:noFill/>
        </p:spPr>
        <p:txBody>
          <a:bodyPr wrap="none" rtlCol="0">
            <a:spAutoFit/>
          </a:bodyPr>
          <a:lstStyle/>
          <a:p>
            <a:pPr>
              <a:lnSpc>
                <a:spcPct val="90000"/>
              </a:lnSpc>
            </a:pPr>
            <a:r>
              <a:rPr lang="en-US" sz="1100" dirty="0"/>
              <a:t>Chiaramonte, DR &amp; Adler, SR. (2020). J Altern Complement Med, 26, 761-765.</a:t>
            </a:r>
          </a:p>
        </p:txBody>
      </p:sp>
    </p:spTree>
    <p:extLst>
      <p:ext uri="{BB962C8B-B14F-4D97-AF65-F5344CB8AC3E}">
        <p14:creationId xmlns:p14="http://schemas.microsoft.com/office/powerpoint/2010/main" val="122562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erenity 16x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name="TF02801109.potx" id="{B47C65E8-9F73-4C4F-A3C2-84725F71438E}" vid="{CFC30A9F-F7E5-41F4-B6B7-D2E5B79E3BFB}"/>
    </a:ext>
  </a:extLst>
</a:theme>
</file>

<file path=ppt/theme/theme2.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1360506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TP102801108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706526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Props1.xml><?xml version="1.0" encoding="utf-8"?>
<ds:datastoreItem xmlns:ds="http://schemas.openxmlformats.org/officeDocument/2006/customXml" ds:itemID="{211E33DF-2340-4F4E-B874-B73FEFEBFC8D}">
  <ds:schemaRefs>
    <ds:schemaRef ds:uri="http://schemas.microsoft.com/sharepoint/v3/contenttype/forms"/>
  </ds:schemaRefs>
</ds:datastoreItem>
</file>

<file path=customXml/itemProps2.xml><?xml version="1.0" encoding="utf-8"?>
<ds:datastoreItem xmlns:ds="http://schemas.openxmlformats.org/officeDocument/2006/customXml" ds:itemID="{4683C129-7B42-490A-AD74-E9303BC76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249165-F638-412C-8E0A-DFB7045CA2E0}">
  <ds:schemaRefs>
    <ds:schemaRef ds:uri="http://schemas.microsoft.com/office/2006/metadata/properties"/>
    <ds:schemaRef ds:uri="4873beb7-5857-4685-be1f-d57550cc96cc"/>
    <ds:schemaRef ds:uri="http://schemas.microsoft.com/office/2006/documentManagement/types"/>
    <ds:schemaRef ds:uri="http://purl.org/dc/elements/1.1/"/>
    <ds:schemaRef ds:uri="http://schemas.openxmlformats.org/package/2006/metadata/core-properties"/>
    <ds:schemaRef ds:uri="http://purl.org/dc/term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Serenity nature presentation (widescreen)</Template>
  <TotalTime>1870</TotalTime>
  <Words>7584</Words>
  <Application>Microsoft Office PowerPoint</Application>
  <PresentationFormat>Custom</PresentationFormat>
  <Paragraphs>488</Paragraphs>
  <Slides>53</Slides>
  <Notes>41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arial</vt:lpstr>
      <vt:lpstr>arial</vt:lpstr>
      <vt:lpstr>BlinkMacSystemFont</vt:lpstr>
      <vt:lpstr>Calibri</vt:lpstr>
      <vt:lpstr>Euphemia</vt:lpstr>
      <vt:lpstr>Noto Sans</vt:lpstr>
      <vt:lpstr>Roboto</vt:lpstr>
      <vt:lpstr>Times New Roman</vt:lpstr>
      <vt:lpstr>Verdana</vt:lpstr>
      <vt:lpstr>Vivaldi</vt:lpstr>
      <vt:lpstr>Wingdings</vt:lpstr>
      <vt:lpstr>Wingdings 3</vt:lpstr>
      <vt:lpstr>Serenity 16x9</vt:lpstr>
      <vt:lpstr>Reflections on the Coalescing of Integrative Medicine and Palliative Care Professional and Personal Experiences </vt:lpstr>
      <vt:lpstr>Learning Objectives</vt:lpstr>
      <vt:lpstr>What is the difference between integrative medicine and alternative medicine? </vt:lpstr>
      <vt:lpstr>CAM</vt:lpstr>
      <vt:lpstr>Integrative Medicine Defined</vt:lpstr>
      <vt:lpstr>PowerPoint Presentation</vt:lpstr>
      <vt:lpstr>Palliative Care Defined</vt:lpstr>
      <vt:lpstr>  Both specialties in oncology have evolved over the past couple of decades and are often offered under the same umbrella of Supportive Care Services </vt:lpstr>
      <vt:lpstr>PowerPoint Presentation</vt:lpstr>
      <vt:lpstr>PowerPoint Presentation</vt:lpstr>
      <vt:lpstr>Healing</vt:lpstr>
      <vt:lpstr>Patient/Oncologist Quote</vt:lpstr>
      <vt:lpstr>Cancer Survivors  and CAM/CIM Use</vt:lpstr>
      <vt:lpstr>Common Reasons for CAM use among Cancer Survivors</vt:lpstr>
      <vt:lpstr>Integrative Medicine Survey Trends (N=839) Arring et al., (2021). Trends in integrative medicine and health consults: differences between cancer survivors and patients without cancer.  Supportive Care in Cancer, 29, 3103-3112. </vt:lpstr>
      <vt:lpstr>Elements of Evidence-informed  Integrative Oncology</vt:lpstr>
      <vt:lpstr>Integrative Oncology Emphasis Areas</vt:lpstr>
      <vt:lpstr>The Evidence Behind Three Integrative Medicine Modalities</vt:lpstr>
      <vt:lpstr>Exponential Increase of Studies on Acupuncture, Meditation and Yoga for Cancer –A Ten Year Look</vt:lpstr>
      <vt:lpstr>Evidence Grades for Clinical Recommendation Strength of evidence based on the number, quality, size of clinical trials, magnitude of effect, statistical significance, and consistency across trials. </vt:lpstr>
      <vt:lpstr>PowerPoint Presentation</vt:lpstr>
      <vt:lpstr>PowerPoint Presentation</vt:lpstr>
      <vt:lpstr>SIO/ASCO Pain Guideline (2022)</vt:lpstr>
      <vt:lpstr>PowerPoint Presentation</vt:lpstr>
      <vt:lpstr>PowerPoint Presentation</vt:lpstr>
      <vt:lpstr>PowerPoint Presentation</vt:lpstr>
      <vt:lpstr>Mind-Body Therapies (Meditation/MBSR)</vt:lpstr>
      <vt:lpstr>Mindfulness-Based Stress Reduction (MBSR) </vt:lpstr>
      <vt:lpstr>PowerPoint Presentation</vt:lpstr>
      <vt:lpstr>PowerPoint Presentation</vt:lpstr>
      <vt:lpstr>Yoga and Cancer</vt:lpstr>
      <vt:lpstr>PowerPoint Presentation</vt:lpstr>
      <vt:lpstr>PowerPoint Presentation</vt:lpstr>
      <vt:lpstr>Integrative and Lifestyle Medicine Consultations at N.C. Basnight Cancer Hospital</vt:lpstr>
      <vt:lpstr>PowerPoint Presentation</vt:lpstr>
      <vt:lpstr>PowerPoint Presentation</vt:lpstr>
      <vt:lpstr>PowerPoint Presentation</vt:lpstr>
      <vt:lpstr>Case Study – KM  45 year-old Diagnosed with  Early-stage Breast Cancer</vt:lpstr>
      <vt:lpstr>PowerPoint Presentation</vt:lpstr>
      <vt:lpstr>The Essence of Integrative Medicine from the Patient Perspective</vt:lpstr>
      <vt:lpstr>Living with Uncertainty</vt:lpstr>
      <vt:lpstr>Relieving Stress and Finding Purpose through Art as Therapy</vt:lpstr>
      <vt:lpstr>Summary: Expressive Art Therapies for Cancer</vt:lpstr>
      <vt:lpstr>Grappling with Existential Plight</vt:lpstr>
      <vt:lpstr>Systematic Review Results: Aromatherapy and Cancer</vt:lpstr>
      <vt:lpstr>The Best of both Conventional and Integrative and Lifestyle Medicine</vt:lpstr>
      <vt:lpstr>Thriving to Surviving – Benefits of IM in Both Scenarios</vt:lpstr>
      <vt:lpstr>Music as Therapy for Emotional Strength</vt:lpstr>
      <vt:lpstr>Findings from studies on listening to music before or during cancer treatments revealed that it can significantly reduce anxiety by up to 56% (Chen et al., 2012; Ferrer, 2007). Additional studies have found that music therapy can also improve mood and pain.  </vt:lpstr>
      <vt:lpstr>The Journey Beyond</vt:lpstr>
      <vt:lpstr>PowerPoint Presentation</vt:lpstr>
      <vt:lpstr>Thank you for your attention and a very special thank you to the UNC CCSP and Hospice teams!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Reflections on the Coalescing of Integrative Medicine and Palliative Care</dc:title>
  <dc:creator>Denise Spector</dc:creator>
  <cp:lastModifiedBy>Denise Spector</cp:lastModifiedBy>
  <cp:revision>28</cp:revision>
  <cp:lastPrinted>2022-11-10T19:09:41Z</cp:lastPrinted>
  <dcterms:created xsi:type="dcterms:W3CDTF">2021-11-30T15:09:48Z</dcterms:created>
  <dcterms:modified xsi:type="dcterms:W3CDTF">2023-01-09T19:53:30Z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