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6" r:id="rId5"/>
    <p:sldId id="365" r:id="rId6"/>
    <p:sldId id="371" r:id="rId7"/>
    <p:sldId id="372" r:id="rId8"/>
    <p:sldId id="373" r:id="rId9"/>
    <p:sldId id="366" r:id="rId10"/>
    <p:sldId id="426" r:id="rId11"/>
    <p:sldId id="397" r:id="rId12"/>
    <p:sldId id="400" r:id="rId13"/>
    <p:sldId id="401" r:id="rId14"/>
    <p:sldId id="402" r:id="rId15"/>
    <p:sldId id="404" r:id="rId16"/>
    <p:sldId id="410" r:id="rId17"/>
    <p:sldId id="412" r:id="rId18"/>
    <p:sldId id="413" r:id="rId19"/>
    <p:sldId id="415" r:id="rId20"/>
    <p:sldId id="383" r:id="rId21"/>
    <p:sldId id="422" r:id="rId22"/>
    <p:sldId id="386" r:id="rId23"/>
    <p:sldId id="387" r:id="rId24"/>
    <p:sldId id="389" r:id="rId25"/>
    <p:sldId id="39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EF46FFE9-F5A7-484B-82CA-86EEBFAE4199}">
          <p14:sldIdLst>
            <p14:sldId id="256"/>
            <p14:sldId id="365"/>
            <p14:sldId id="371"/>
            <p14:sldId id="372"/>
            <p14:sldId id="373"/>
            <p14:sldId id="366"/>
            <p14:sldId id="426"/>
            <p14:sldId id="397"/>
            <p14:sldId id="400"/>
            <p14:sldId id="401"/>
            <p14:sldId id="402"/>
            <p14:sldId id="404"/>
            <p14:sldId id="410"/>
            <p14:sldId id="412"/>
            <p14:sldId id="413"/>
            <p14:sldId id="415"/>
            <p14:sldId id="383"/>
            <p14:sldId id="422"/>
            <p14:sldId id="386"/>
            <p14:sldId id="387"/>
            <p14:sldId id="389"/>
            <p14:sldId id="396"/>
          </p14:sldIdLst>
        </p14:section>
        <p14:section name="Examples" id="{181B238E-343F-5043-824B-8D3DFAA3001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2F4F1"/>
    <a:srgbClr val="F1F3F1"/>
    <a:srgbClr val="E0E1E0"/>
    <a:srgbClr val="F2F2F2"/>
    <a:srgbClr val="E0E1E1"/>
    <a:srgbClr val="5D6D2A"/>
    <a:srgbClr val="454679"/>
    <a:srgbClr val="545652"/>
    <a:srgbClr val="B5B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D48144-2C8E-49DE-ADB6-3F59054A0347}" v="134" dt="2023-04-13T16:43:58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6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648"/>
    </p:cViewPr>
  </p:sorterViewPr>
  <p:notesViewPr>
    <p:cSldViewPr snapToGrid="0" showGuides="1">
      <p:cViewPr varScale="1">
        <p:scale>
          <a:sx n="152" d="100"/>
          <a:sy n="152" d="100"/>
        </p:scale>
        <p:origin x="5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AF4EF-E065-49BA-870B-8E6C0FD520B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5BDC5E-4BD3-48F6-88D6-2C412F848AAF}">
      <dgm:prSet custT="1"/>
      <dgm:spPr/>
      <dgm:t>
        <a:bodyPr/>
        <a:lstStyle/>
        <a:p>
          <a:r>
            <a:rPr lang="en-US" sz="2000" dirty="0"/>
            <a:t>ADCs are common (meta-analysis by Straight-Horn estimates 30-35% lifetime prevalence; approximately 75% occur within one year of surviving a loved one’s death)</a:t>
          </a:r>
        </a:p>
      </dgm:t>
    </dgm:pt>
    <dgm:pt modelId="{E63F3C3E-C37B-4938-AFD6-7B83B1084F0F}" type="parTrans" cxnId="{4B898427-9026-433D-8547-811466DA33C6}">
      <dgm:prSet/>
      <dgm:spPr/>
      <dgm:t>
        <a:bodyPr/>
        <a:lstStyle/>
        <a:p>
          <a:endParaRPr lang="en-US"/>
        </a:p>
      </dgm:t>
    </dgm:pt>
    <dgm:pt modelId="{96D07567-2B18-4DB1-81E6-C6B85EC239EE}" type="sibTrans" cxnId="{4B898427-9026-433D-8547-811466DA33C6}">
      <dgm:prSet/>
      <dgm:spPr/>
      <dgm:t>
        <a:bodyPr/>
        <a:lstStyle/>
        <a:p>
          <a:endParaRPr lang="en-US"/>
        </a:p>
      </dgm:t>
    </dgm:pt>
    <dgm:pt modelId="{5CC3238C-5965-481A-BA48-456EABD318DB}">
      <dgm:prSet custT="1"/>
      <dgm:spPr/>
      <dgm:t>
        <a:bodyPr/>
        <a:lstStyle/>
        <a:p>
          <a:r>
            <a:rPr lang="en-US" sz="2000" dirty="0"/>
            <a:t>Most find them comforting, encouraging and/or reassuring</a:t>
          </a:r>
        </a:p>
      </dgm:t>
    </dgm:pt>
    <dgm:pt modelId="{5457C573-4689-4075-B691-BCDF27E22E63}" type="parTrans" cxnId="{E3C4054C-3BC6-49FD-9B51-B8D2B25A53A0}">
      <dgm:prSet/>
      <dgm:spPr/>
      <dgm:t>
        <a:bodyPr/>
        <a:lstStyle/>
        <a:p>
          <a:endParaRPr lang="en-US"/>
        </a:p>
      </dgm:t>
    </dgm:pt>
    <dgm:pt modelId="{4ABB7DDD-5907-4289-9323-40CA0A389290}" type="sibTrans" cxnId="{E3C4054C-3BC6-49FD-9B51-B8D2B25A53A0}">
      <dgm:prSet/>
      <dgm:spPr/>
      <dgm:t>
        <a:bodyPr/>
        <a:lstStyle/>
        <a:p>
          <a:endParaRPr lang="en-US"/>
        </a:p>
      </dgm:t>
    </dgm:pt>
    <dgm:pt modelId="{AACF41E6-CF47-4CF4-A1D6-D1B52FCD32F0}">
      <dgm:prSet custT="1"/>
      <dgm:spPr/>
      <dgm:t>
        <a:bodyPr/>
        <a:lstStyle/>
        <a:p>
          <a:r>
            <a:rPr lang="en-US" sz="2000" dirty="0"/>
            <a:t>For some, an ADC can cause distress</a:t>
          </a:r>
        </a:p>
      </dgm:t>
    </dgm:pt>
    <dgm:pt modelId="{2504F24B-FBAD-453C-9DF1-3F00BBE04B09}" type="parTrans" cxnId="{C594D5F4-2BB9-4D94-A347-3F21BC7C67B5}">
      <dgm:prSet/>
      <dgm:spPr/>
      <dgm:t>
        <a:bodyPr/>
        <a:lstStyle/>
        <a:p>
          <a:endParaRPr lang="en-US"/>
        </a:p>
      </dgm:t>
    </dgm:pt>
    <dgm:pt modelId="{37945B9A-4B03-4099-8436-1B82C61FF4F4}" type="sibTrans" cxnId="{C594D5F4-2BB9-4D94-A347-3F21BC7C67B5}">
      <dgm:prSet/>
      <dgm:spPr/>
      <dgm:t>
        <a:bodyPr/>
        <a:lstStyle/>
        <a:p>
          <a:endParaRPr lang="en-US"/>
        </a:p>
      </dgm:t>
    </dgm:pt>
    <dgm:pt modelId="{4B4911BE-8D34-4653-9F2A-31346CCB5CE7}">
      <dgm:prSet custT="1"/>
      <dgm:spPr/>
      <dgm:t>
        <a:bodyPr/>
        <a:lstStyle/>
        <a:p>
          <a:r>
            <a:rPr lang="en-US" sz="2000" dirty="0"/>
            <a:t>Occur across culture, race, age, socio-economic status, educational level, gender, and religious belief</a:t>
          </a:r>
        </a:p>
      </dgm:t>
    </dgm:pt>
    <dgm:pt modelId="{6BD61992-9FD3-460A-BA51-407A282922B6}" type="parTrans" cxnId="{23074D53-0113-49F3-A5EB-1CD8372C06F4}">
      <dgm:prSet/>
      <dgm:spPr/>
      <dgm:t>
        <a:bodyPr/>
        <a:lstStyle/>
        <a:p>
          <a:endParaRPr lang="en-US"/>
        </a:p>
      </dgm:t>
    </dgm:pt>
    <dgm:pt modelId="{06FBA857-062F-4EE0-A60F-A84B763B5CD0}" type="sibTrans" cxnId="{23074D53-0113-49F3-A5EB-1CD8372C06F4}">
      <dgm:prSet/>
      <dgm:spPr/>
      <dgm:t>
        <a:bodyPr/>
        <a:lstStyle/>
        <a:p>
          <a:endParaRPr lang="en-US"/>
        </a:p>
      </dgm:t>
    </dgm:pt>
    <dgm:pt modelId="{B8B31799-7DCE-4A4E-91D4-16D99B265811}">
      <dgm:prSet custT="1"/>
      <dgm:spPr/>
      <dgm:t>
        <a:bodyPr/>
        <a:lstStyle/>
        <a:p>
          <a:r>
            <a:rPr lang="en-US" sz="2000" dirty="0"/>
            <a:t>Occur more frequently but not exclusively in those who have had a recent loss</a:t>
          </a:r>
        </a:p>
      </dgm:t>
    </dgm:pt>
    <dgm:pt modelId="{3D0BC749-65D0-4750-9567-AE1A98D542D0}" type="parTrans" cxnId="{2EA102A3-2556-4CB3-B9BF-33751CDE8677}">
      <dgm:prSet/>
      <dgm:spPr/>
      <dgm:t>
        <a:bodyPr/>
        <a:lstStyle/>
        <a:p>
          <a:endParaRPr lang="en-US"/>
        </a:p>
      </dgm:t>
    </dgm:pt>
    <dgm:pt modelId="{F9A71881-DE45-4695-9809-A0C4F7FCD7D7}" type="sibTrans" cxnId="{2EA102A3-2556-4CB3-B9BF-33751CDE8677}">
      <dgm:prSet/>
      <dgm:spPr/>
      <dgm:t>
        <a:bodyPr/>
        <a:lstStyle/>
        <a:p>
          <a:endParaRPr lang="en-US"/>
        </a:p>
      </dgm:t>
    </dgm:pt>
    <dgm:pt modelId="{DD45A924-4480-400F-8554-6292CEB9E2AB}">
      <dgm:prSet custT="1"/>
      <dgm:spPr/>
      <dgm:t>
        <a:bodyPr/>
        <a:lstStyle/>
        <a:p>
          <a:r>
            <a:rPr lang="en-US" sz="2000" dirty="0"/>
            <a:t>May be veridical</a:t>
          </a:r>
        </a:p>
      </dgm:t>
    </dgm:pt>
    <dgm:pt modelId="{9AA9172C-8C5E-4BFF-B07E-FEF7032146AC}" type="parTrans" cxnId="{E5A9D4FA-80B0-47C4-AE1A-60A32ECA3E14}">
      <dgm:prSet/>
      <dgm:spPr/>
      <dgm:t>
        <a:bodyPr/>
        <a:lstStyle/>
        <a:p>
          <a:endParaRPr lang="en-US"/>
        </a:p>
      </dgm:t>
    </dgm:pt>
    <dgm:pt modelId="{DCCA4514-74D6-4EEB-8CE1-F2F514077EA8}" type="sibTrans" cxnId="{E5A9D4FA-80B0-47C4-AE1A-60A32ECA3E14}">
      <dgm:prSet/>
      <dgm:spPr/>
      <dgm:t>
        <a:bodyPr/>
        <a:lstStyle/>
        <a:p>
          <a:endParaRPr lang="en-US"/>
        </a:p>
      </dgm:t>
    </dgm:pt>
    <dgm:pt modelId="{C4964BC1-E2CB-4FF3-940D-BAAA24F976FC}" type="pres">
      <dgm:prSet presAssocID="{028AF4EF-E065-49BA-870B-8E6C0FD520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167C72-F97C-44C4-8898-937895405312}" type="pres">
      <dgm:prSet presAssocID="{C45BDC5E-4BD3-48F6-88D6-2C412F848AAF}" presName="parentText" presStyleLbl="node1" presStyleIdx="0" presStyleCnt="6" custScaleY="1321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783B5-7463-47E4-8EF7-C34947A0C864}" type="pres">
      <dgm:prSet presAssocID="{96D07567-2B18-4DB1-81E6-C6B85EC239EE}" presName="spacer" presStyleCnt="0"/>
      <dgm:spPr/>
    </dgm:pt>
    <dgm:pt modelId="{CA94F330-45BB-4C71-8551-7D149061DB86}" type="pres">
      <dgm:prSet presAssocID="{5CC3238C-5965-481A-BA48-456EABD318DB}" presName="parentText" presStyleLbl="node1" presStyleIdx="1" presStyleCnt="6" custScaleY="1263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C9904-B5F0-4363-B0EB-806EA35423F0}" type="pres">
      <dgm:prSet presAssocID="{4ABB7DDD-5907-4289-9323-40CA0A389290}" presName="spacer" presStyleCnt="0"/>
      <dgm:spPr/>
    </dgm:pt>
    <dgm:pt modelId="{7EA984BB-CE75-41DA-990D-002FC1D779D1}" type="pres">
      <dgm:prSet presAssocID="{AACF41E6-CF47-4CF4-A1D6-D1B52FCD32F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47DAC-7486-4B6F-95DC-17FC362B5B3A}" type="pres">
      <dgm:prSet presAssocID="{37945B9A-4B03-4099-8436-1B82C61FF4F4}" presName="spacer" presStyleCnt="0"/>
      <dgm:spPr/>
    </dgm:pt>
    <dgm:pt modelId="{407CA39F-EA44-4760-904E-D013AEBDDEA0}" type="pres">
      <dgm:prSet presAssocID="{4B4911BE-8D34-4653-9F2A-31346CCB5CE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89A8A-789E-4D70-B3DA-4188729BED40}" type="pres">
      <dgm:prSet presAssocID="{06FBA857-062F-4EE0-A60F-A84B763B5CD0}" presName="spacer" presStyleCnt="0"/>
      <dgm:spPr/>
    </dgm:pt>
    <dgm:pt modelId="{1753CFAF-E1B2-43D5-AD62-1AB27114AEF2}" type="pres">
      <dgm:prSet presAssocID="{B8B31799-7DCE-4A4E-91D4-16D99B26581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2222A-F86A-4B83-8B29-CEFB945C7568}" type="pres">
      <dgm:prSet presAssocID="{F9A71881-DE45-4695-9809-A0C4F7FCD7D7}" presName="spacer" presStyleCnt="0"/>
      <dgm:spPr/>
    </dgm:pt>
    <dgm:pt modelId="{42903390-02B6-4576-9342-335942DBA1C8}" type="pres">
      <dgm:prSet presAssocID="{DD45A924-4480-400F-8554-6292CEB9E2A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C65B13-BF64-4C02-A8F9-74AC26E5B414}" type="presOf" srcId="{C45BDC5E-4BD3-48F6-88D6-2C412F848AAF}" destId="{84167C72-F97C-44C4-8898-937895405312}" srcOrd="0" destOrd="0" presId="urn:microsoft.com/office/officeart/2005/8/layout/vList2"/>
    <dgm:cxn modelId="{2EA102A3-2556-4CB3-B9BF-33751CDE8677}" srcId="{028AF4EF-E065-49BA-870B-8E6C0FD520B2}" destId="{B8B31799-7DCE-4A4E-91D4-16D99B265811}" srcOrd="4" destOrd="0" parTransId="{3D0BC749-65D0-4750-9567-AE1A98D542D0}" sibTransId="{F9A71881-DE45-4695-9809-A0C4F7FCD7D7}"/>
    <dgm:cxn modelId="{4B898427-9026-433D-8547-811466DA33C6}" srcId="{028AF4EF-E065-49BA-870B-8E6C0FD520B2}" destId="{C45BDC5E-4BD3-48F6-88D6-2C412F848AAF}" srcOrd="0" destOrd="0" parTransId="{E63F3C3E-C37B-4938-AFD6-7B83B1084F0F}" sibTransId="{96D07567-2B18-4DB1-81E6-C6B85EC239EE}"/>
    <dgm:cxn modelId="{E5A9D4FA-80B0-47C4-AE1A-60A32ECA3E14}" srcId="{028AF4EF-E065-49BA-870B-8E6C0FD520B2}" destId="{DD45A924-4480-400F-8554-6292CEB9E2AB}" srcOrd="5" destOrd="0" parTransId="{9AA9172C-8C5E-4BFF-B07E-FEF7032146AC}" sibTransId="{DCCA4514-74D6-4EEB-8CE1-F2F514077EA8}"/>
    <dgm:cxn modelId="{0B54590D-AC8F-4ABD-BBB7-3E41CA035305}" type="presOf" srcId="{4B4911BE-8D34-4653-9F2A-31346CCB5CE7}" destId="{407CA39F-EA44-4760-904E-D013AEBDDEA0}" srcOrd="0" destOrd="0" presId="urn:microsoft.com/office/officeart/2005/8/layout/vList2"/>
    <dgm:cxn modelId="{F3C8006D-4227-48B0-92C0-B5E7AF4886D4}" type="presOf" srcId="{DD45A924-4480-400F-8554-6292CEB9E2AB}" destId="{42903390-02B6-4576-9342-335942DBA1C8}" srcOrd="0" destOrd="0" presId="urn:microsoft.com/office/officeart/2005/8/layout/vList2"/>
    <dgm:cxn modelId="{009EF485-3F1F-407A-BB57-74BFF87F3D1F}" type="presOf" srcId="{B8B31799-7DCE-4A4E-91D4-16D99B265811}" destId="{1753CFAF-E1B2-43D5-AD62-1AB27114AEF2}" srcOrd="0" destOrd="0" presId="urn:microsoft.com/office/officeart/2005/8/layout/vList2"/>
    <dgm:cxn modelId="{52434A22-16E7-4724-B2AD-C713C586DA58}" type="presOf" srcId="{028AF4EF-E065-49BA-870B-8E6C0FD520B2}" destId="{C4964BC1-E2CB-4FF3-940D-BAAA24F976FC}" srcOrd="0" destOrd="0" presId="urn:microsoft.com/office/officeart/2005/8/layout/vList2"/>
    <dgm:cxn modelId="{3897A575-2BF7-4913-A154-6D258DE36883}" type="presOf" srcId="{5CC3238C-5965-481A-BA48-456EABD318DB}" destId="{CA94F330-45BB-4C71-8551-7D149061DB86}" srcOrd="0" destOrd="0" presId="urn:microsoft.com/office/officeart/2005/8/layout/vList2"/>
    <dgm:cxn modelId="{23074D53-0113-49F3-A5EB-1CD8372C06F4}" srcId="{028AF4EF-E065-49BA-870B-8E6C0FD520B2}" destId="{4B4911BE-8D34-4653-9F2A-31346CCB5CE7}" srcOrd="3" destOrd="0" parTransId="{6BD61992-9FD3-460A-BA51-407A282922B6}" sibTransId="{06FBA857-062F-4EE0-A60F-A84B763B5CD0}"/>
    <dgm:cxn modelId="{E3C4054C-3BC6-49FD-9B51-B8D2B25A53A0}" srcId="{028AF4EF-E065-49BA-870B-8E6C0FD520B2}" destId="{5CC3238C-5965-481A-BA48-456EABD318DB}" srcOrd="1" destOrd="0" parTransId="{5457C573-4689-4075-B691-BCDF27E22E63}" sibTransId="{4ABB7DDD-5907-4289-9323-40CA0A389290}"/>
    <dgm:cxn modelId="{54206AB5-CBA2-4E16-80B1-E95E0714590E}" type="presOf" srcId="{AACF41E6-CF47-4CF4-A1D6-D1B52FCD32F0}" destId="{7EA984BB-CE75-41DA-990D-002FC1D779D1}" srcOrd="0" destOrd="0" presId="urn:microsoft.com/office/officeart/2005/8/layout/vList2"/>
    <dgm:cxn modelId="{C594D5F4-2BB9-4D94-A347-3F21BC7C67B5}" srcId="{028AF4EF-E065-49BA-870B-8E6C0FD520B2}" destId="{AACF41E6-CF47-4CF4-A1D6-D1B52FCD32F0}" srcOrd="2" destOrd="0" parTransId="{2504F24B-FBAD-453C-9DF1-3F00BBE04B09}" sibTransId="{37945B9A-4B03-4099-8436-1B82C61FF4F4}"/>
    <dgm:cxn modelId="{C5DD961D-BE3A-417C-801B-F6162B15CBC1}" type="presParOf" srcId="{C4964BC1-E2CB-4FF3-940D-BAAA24F976FC}" destId="{84167C72-F97C-44C4-8898-937895405312}" srcOrd="0" destOrd="0" presId="urn:microsoft.com/office/officeart/2005/8/layout/vList2"/>
    <dgm:cxn modelId="{B9049196-2C3D-4FE0-AA9B-4753577458FE}" type="presParOf" srcId="{C4964BC1-E2CB-4FF3-940D-BAAA24F976FC}" destId="{085783B5-7463-47E4-8EF7-C34947A0C864}" srcOrd="1" destOrd="0" presId="urn:microsoft.com/office/officeart/2005/8/layout/vList2"/>
    <dgm:cxn modelId="{3915B286-5D86-47CB-9095-BEACEC213D02}" type="presParOf" srcId="{C4964BC1-E2CB-4FF3-940D-BAAA24F976FC}" destId="{CA94F330-45BB-4C71-8551-7D149061DB86}" srcOrd="2" destOrd="0" presId="urn:microsoft.com/office/officeart/2005/8/layout/vList2"/>
    <dgm:cxn modelId="{5144ED77-AC4E-4380-9242-3E6267BD1618}" type="presParOf" srcId="{C4964BC1-E2CB-4FF3-940D-BAAA24F976FC}" destId="{662C9904-B5F0-4363-B0EB-806EA35423F0}" srcOrd="3" destOrd="0" presId="urn:microsoft.com/office/officeart/2005/8/layout/vList2"/>
    <dgm:cxn modelId="{08661171-E30A-4784-B3A9-8A5099BC19C8}" type="presParOf" srcId="{C4964BC1-E2CB-4FF3-940D-BAAA24F976FC}" destId="{7EA984BB-CE75-41DA-990D-002FC1D779D1}" srcOrd="4" destOrd="0" presId="urn:microsoft.com/office/officeart/2005/8/layout/vList2"/>
    <dgm:cxn modelId="{5D9ECB39-C4E6-4372-BD3D-0B22D4D5EB7D}" type="presParOf" srcId="{C4964BC1-E2CB-4FF3-940D-BAAA24F976FC}" destId="{C4747DAC-7486-4B6F-95DC-17FC362B5B3A}" srcOrd="5" destOrd="0" presId="urn:microsoft.com/office/officeart/2005/8/layout/vList2"/>
    <dgm:cxn modelId="{1DE5B743-0C50-4A0E-9D38-E7DF001C1906}" type="presParOf" srcId="{C4964BC1-E2CB-4FF3-940D-BAAA24F976FC}" destId="{407CA39F-EA44-4760-904E-D013AEBDDEA0}" srcOrd="6" destOrd="0" presId="urn:microsoft.com/office/officeart/2005/8/layout/vList2"/>
    <dgm:cxn modelId="{1118C131-0A30-4F9C-989C-31BA1241D470}" type="presParOf" srcId="{C4964BC1-E2CB-4FF3-940D-BAAA24F976FC}" destId="{7A289A8A-789E-4D70-B3DA-4188729BED40}" srcOrd="7" destOrd="0" presId="urn:microsoft.com/office/officeart/2005/8/layout/vList2"/>
    <dgm:cxn modelId="{9EB6EFDD-0426-4EB4-AAE9-9F33AE4B4AA7}" type="presParOf" srcId="{C4964BC1-E2CB-4FF3-940D-BAAA24F976FC}" destId="{1753CFAF-E1B2-43D5-AD62-1AB27114AEF2}" srcOrd="8" destOrd="0" presId="urn:microsoft.com/office/officeart/2005/8/layout/vList2"/>
    <dgm:cxn modelId="{7EAC3D82-CC87-4C91-BD4A-39096B9B8DE5}" type="presParOf" srcId="{C4964BC1-E2CB-4FF3-940D-BAAA24F976FC}" destId="{49D2222A-F86A-4B83-8B29-CEFB945C7568}" srcOrd="9" destOrd="0" presId="urn:microsoft.com/office/officeart/2005/8/layout/vList2"/>
    <dgm:cxn modelId="{D06504D8-5CD6-40EF-A432-B628EA96C04D}" type="presParOf" srcId="{C4964BC1-E2CB-4FF3-940D-BAAA24F976FC}" destId="{42903390-02B6-4576-9342-335942DBA1C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1E760C-CBE1-47FE-B8F0-28E2D3BD328E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D7014FB-41DE-46CF-898D-F73112E311DD}">
      <dgm:prSet/>
      <dgm:spPr/>
      <dgm:t>
        <a:bodyPr/>
        <a:lstStyle/>
        <a:p>
          <a:r>
            <a:rPr lang="en-US"/>
            <a:t>Sensing</a:t>
          </a:r>
        </a:p>
      </dgm:t>
    </dgm:pt>
    <dgm:pt modelId="{561B52F1-08BC-4D78-B398-A3FD1A47526F}" type="parTrans" cxnId="{8E5997CF-2A3F-4F2D-A5C0-65E566E77BC5}">
      <dgm:prSet/>
      <dgm:spPr/>
      <dgm:t>
        <a:bodyPr/>
        <a:lstStyle/>
        <a:p>
          <a:endParaRPr lang="en-US"/>
        </a:p>
      </dgm:t>
    </dgm:pt>
    <dgm:pt modelId="{A2FA3E84-78F2-43BB-8D85-AB2BC1D2AF5D}" type="sibTrans" cxnId="{8E5997CF-2A3F-4F2D-A5C0-65E566E77BC5}">
      <dgm:prSet/>
      <dgm:spPr/>
      <dgm:t>
        <a:bodyPr/>
        <a:lstStyle/>
        <a:p>
          <a:endParaRPr lang="en-US"/>
        </a:p>
      </dgm:t>
    </dgm:pt>
    <dgm:pt modelId="{08BF58E2-CF92-4980-8A68-7A42755B91E4}">
      <dgm:prSet custT="1"/>
      <dgm:spPr/>
      <dgm:t>
        <a:bodyPr/>
        <a:lstStyle/>
        <a:p>
          <a:r>
            <a:rPr lang="en-US" sz="2000" dirty="0"/>
            <a:t>Sensing a presence</a:t>
          </a:r>
        </a:p>
      </dgm:t>
    </dgm:pt>
    <dgm:pt modelId="{5AEC7563-741E-452D-8558-862B78B58814}" type="parTrans" cxnId="{25BD1718-3CED-44CD-A3DE-04A80B05B8C6}">
      <dgm:prSet/>
      <dgm:spPr/>
      <dgm:t>
        <a:bodyPr/>
        <a:lstStyle/>
        <a:p>
          <a:endParaRPr lang="en-US"/>
        </a:p>
      </dgm:t>
    </dgm:pt>
    <dgm:pt modelId="{908B5EBA-A178-43B7-A0C3-451F8B1378D9}" type="sibTrans" cxnId="{25BD1718-3CED-44CD-A3DE-04A80B05B8C6}">
      <dgm:prSet/>
      <dgm:spPr/>
      <dgm:t>
        <a:bodyPr/>
        <a:lstStyle/>
        <a:p>
          <a:endParaRPr lang="en-US"/>
        </a:p>
      </dgm:t>
    </dgm:pt>
    <dgm:pt modelId="{F2CF2C9B-4A0A-4A8C-960D-93F80CC3D550}">
      <dgm:prSet/>
      <dgm:spPr/>
      <dgm:t>
        <a:bodyPr/>
        <a:lstStyle/>
        <a:p>
          <a:r>
            <a:rPr lang="en-US"/>
            <a:t>Hearing</a:t>
          </a:r>
        </a:p>
      </dgm:t>
    </dgm:pt>
    <dgm:pt modelId="{9E99DA3E-D5C0-4386-84DB-6A49E82424BB}" type="parTrans" cxnId="{6550187B-1B82-4BE5-B7B4-B2C78E3C5128}">
      <dgm:prSet/>
      <dgm:spPr/>
      <dgm:t>
        <a:bodyPr/>
        <a:lstStyle/>
        <a:p>
          <a:endParaRPr lang="en-US"/>
        </a:p>
      </dgm:t>
    </dgm:pt>
    <dgm:pt modelId="{97B6F4F2-0193-45F3-AF99-AD8D52A1AD57}" type="sibTrans" cxnId="{6550187B-1B82-4BE5-B7B4-B2C78E3C5128}">
      <dgm:prSet/>
      <dgm:spPr/>
      <dgm:t>
        <a:bodyPr/>
        <a:lstStyle/>
        <a:p>
          <a:endParaRPr lang="en-US"/>
        </a:p>
      </dgm:t>
    </dgm:pt>
    <dgm:pt modelId="{95327DC4-B7AA-4FF0-BB17-FB700B306C27}">
      <dgm:prSet custT="1"/>
      <dgm:spPr/>
      <dgm:t>
        <a:bodyPr/>
        <a:lstStyle/>
        <a:p>
          <a:r>
            <a:rPr lang="en-US" sz="2000" dirty="0"/>
            <a:t>Hearing a voice (Stop!)</a:t>
          </a:r>
        </a:p>
      </dgm:t>
    </dgm:pt>
    <dgm:pt modelId="{F7160471-96D9-4B32-92C5-883208B19422}" type="parTrans" cxnId="{68628605-509F-43FD-8C93-87C008AE747B}">
      <dgm:prSet/>
      <dgm:spPr/>
      <dgm:t>
        <a:bodyPr/>
        <a:lstStyle/>
        <a:p>
          <a:endParaRPr lang="en-US"/>
        </a:p>
      </dgm:t>
    </dgm:pt>
    <dgm:pt modelId="{8B82C180-5094-41D0-908D-D705013C7CAD}" type="sibTrans" cxnId="{68628605-509F-43FD-8C93-87C008AE747B}">
      <dgm:prSet/>
      <dgm:spPr/>
      <dgm:t>
        <a:bodyPr/>
        <a:lstStyle/>
        <a:p>
          <a:endParaRPr lang="en-US"/>
        </a:p>
      </dgm:t>
    </dgm:pt>
    <dgm:pt modelId="{40FDA5BA-5DB1-4AD0-811F-51FBBAAB2406}">
      <dgm:prSet/>
      <dgm:spPr/>
      <dgm:t>
        <a:bodyPr/>
        <a:lstStyle/>
        <a:p>
          <a:r>
            <a:rPr lang="en-US"/>
            <a:t>Feeling</a:t>
          </a:r>
        </a:p>
      </dgm:t>
    </dgm:pt>
    <dgm:pt modelId="{E87CF769-67A9-4F00-8076-B7EEF2D7930C}" type="parTrans" cxnId="{196437EA-DEED-43C6-89BB-4826FB5B060D}">
      <dgm:prSet/>
      <dgm:spPr/>
      <dgm:t>
        <a:bodyPr/>
        <a:lstStyle/>
        <a:p>
          <a:endParaRPr lang="en-US"/>
        </a:p>
      </dgm:t>
    </dgm:pt>
    <dgm:pt modelId="{C5943D8E-1733-489F-8467-9ABE79CA315D}" type="sibTrans" cxnId="{196437EA-DEED-43C6-89BB-4826FB5B060D}">
      <dgm:prSet/>
      <dgm:spPr/>
      <dgm:t>
        <a:bodyPr/>
        <a:lstStyle/>
        <a:p>
          <a:endParaRPr lang="en-US"/>
        </a:p>
      </dgm:t>
    </dgm:pt>
    <dgm:pt modelId="{F8061159-76B7-40FD-A688-C2AD47368DDC}">
      <dgm:prSet custT="1"/>
      <dgm:spPr/>
      <dgm:t>
        <a:bodyPr/>
        <a:lstStyle/>
        <a:p>
          <a:r>
            <a:rPr lang="en-US" sz="2000" dirty="0"/>
            <a:t>Feeling a touch </a:t>
          </a:r>
        </a:p>
      </dgm:t>
    </dgm:pt>
    <dgm:pt modelId="{73D9B7F7-B7B4-4282-B8D1-6B753A6E5DAF}" type="parTrans" cxnId="{002F2DD7-1AEC-4B1C-9716-F312E20B60A4}">
      <dgm:prSet/>
      <dgm:spPr/>
      <dgm:t>
        <a:bodyPr/>
        <a:lstStyle/>
        <a:p>
          <a:endParaRPr lang="en-US"/>
        </a:p>
      </dgm:t>
    </dgm:pt>
    <dgm:pt modelId="{A76EB979-EB8E-4D5C-B4E8-BEE6CA931C89}" type="sibTrans" cxnId="{002F2DD7-1AEC-4B1C-9716-F312E20B60A4}">
      <dgm:prSet/>
      <dgm:spPr/>
      <dgm:t>
        <a:bodyPr/>
        <a:lstStyle/>
        <a:p>
          <a:endParaRPr lang="en-US"/>
        </a:p>
      </dgm:t>
    </dgm:pt>
    <dgm:pt modelId="{E5637CDB-E7D8-41C2-A855-A620B640E323}">
      <dgm:prSet/>
      <dgm:spPr/>
      <dgm:t>
        <a:bodyPr/>
        <a:lstStyle/>
        <a:p>
          <a:r>
            <a:rPr lang="en-US"/>
            <a:t>Smelling</a:t>
          </a:r>
        </a:p>
      </dgm:t>
    </dgm:pt>
    <dgm:pt modelId="{3DCB4A75-470D-4705-B7FD-52243742961B}" type="parTrans" cxnId="{483EE62E-C2E9-43A6-8E42-79FFCD327D3E}">
      <dgm:prSet/>
      <dgm:spPr/>
      <dgm:t>
        <a:bodyPr/>
        <a:lstStyle/>
        <a:p>
          <a:endParaRPr lang="en-US"/>
        </a:p>
      </dgm:t>
    </dgm:pt>
    <dgm:pt modelId="{3E79CC42-B620-499A-9F17-95E653059599}" type="sibTrans" cxnId="{483EE62E-C2E9-43A6-8E42-79FFCD327D3E}">
      <dgm:prSet/>
      <dgm:spPr/>
      <dgm:t>
        <a:bodyPr/>
        <a:lstStyle/>
        <a:p>
          <a:endParaRPr lang="en-US"/>
        </a:p>
      </dgm:t>
    </dgm:pt>
    <dgm:pt modelId="{026D332D-8334-4344-AB01-CBD30F0D13CE}">
      <dgm:prSet custT="1"/>
      <dgm:spPr/>
      <dgm:t>
        <a:bodyPr/>
        <a:lstStyle/>
        <a:p>
          <a:r>
            <a:rPr lang="en-US" sz="2000" dirty="0"/>
            <a:t>Smelling a fragrance (e.g. perfume, cigar, flowers)</a:t>
          </a:r>
        </a:p>
      </dgm:t>
    </dgm:pt>
    <dgm:pt modelId="{6BE6D38F-98E7-444E-913F-AA3E8D0777D4}" type="parTrans" cxnId="{1AB80B6F-7BDA-4024-93BE-E0F5B38BA925}">
      <dgm:prSet/>
      <dgm:spPr/>
      <dgm:t>
        <a:bodyPr/>
        <a:lstStyle/>
        <a:p>
          <a:endParaRPr lang="en-US"/>
        </a:p>
      </dgm:t>
    </dgm:pt>
    <dgm:pt modelId="{E7D045FE-E044-4AF0-8EC2-E426629133A7}" type="sibTrans" cxnId="{1AB80B6F-7BDA-4024-93BE-E0F5B38BA925}">
      <dgm:prSet/>
      <dgm:spPr/>
      <dgm:t>
        <a:bodyPr/>
        <a:lstStyle/>
        <a:p>
          <a:endParaRPr lang="en-US"/>
        </a:p>
      </dgm:t>
    </dgm:pt>
    <dgm:pt modelId="{8574DD87-5E9B-45BA-A17F-C94DDE755261}" type="pres">
      <dgm:prSet presAssocID="{9D1E760C-CBE1-47FE-B8F0-28E2D3BD32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514FB-A5F2-4E36-92F2-B5C3F1797341}" type="pres">
      <dgm:prSet presAssocID="{3D7014FB-41DE-46CF-898D-F73112E311DD}" presName="linNode" presStyleCnt="0"/>
      <dgm:spPr/>
    </dgm:pt>
    <dgm:pt modelId="{8DACC2FD-B734-4DC4-B16B-E3F400FC81CB}" type="pres">
      <dgm:prSet presAssocID="{3D7014FB-41DE-46CF-898D-F73112E311DD}" presName="parentText" presStyleLbl="alignNode1" presStyleIdx="0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11C6CFBE-CB77-49C2-9066-D4E4A0AADE4C}" type="pres">
      <dgm:prSet presAssocID="{3D7014FB-41DE-46CF-898D-F73112E311DD}" presName="descendantText" presStyleLbl="alignAccFollowNode1" presStyleIdx="0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9E1D8B7D-67FF-419C-932E-70F653033396}" type="pres">
      <dgm:prSet presAssocID="{A2FA3E84-78F2-43BB-8D85-AB2BC1D2AF5D}" presName="sp" presStyleCnt="0"/>
      <dgm:spPr/>
    </dgm:pt>
    <dgm:pt modelId="{6A1D559E-F580-408C-9C84-21FFE70C2E2C}" type="pres">
      <dgm:prSet presAssocID="{F2CF2C9B-4A0A-4A8C-960D-93F80CC3D550}" presName="linNode" presStyleCnt="0"/>
      <dgm:spPr/>
    </dgm:pt>
    <dgm:pt modelId="{B28A4DD4-F3C3-4106-BB80-62FED894AEF9}" type="pres">
      <dgm:prSet presAssocID="{F2CF2C9B-4A0A-4A8C-960D-93F80CC3D550}" presName="parentText" presStyleLbl="alignNode1" presStyleIdx="1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11711313-43AC-497E-A265-A3C7033DB255}" type="pres">
      <dgm:prSet presAssocID="{F2CF2C9B-4A0A-4A8C-960D-93F80CC3D550}" presName="descendantText" presStyleLbl="alignAccFollowNode1" presStyleIdx="1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D123784A-ACA0-4D2A-8B88-19A7B8208584}" type="pres">
      <dgm:prSet presAssocID="{97B6F4F2-0193-45F3-AF99-AD8D52A1AD57}" presName="sp" presStyleCnt="0"/>
      <dgm:spPr/>
    </dgm:pt>
    <dgm:pt modelId="{2600F6FD-2C3A-4124-8733-8E7739C0C88E}" type="pres">
      <dgm:prSet presAssocID="{40FDA5BA-5DB1-4AD0-811F-51FBBAAB2406}" presName="linNode" presStyleCnt="0"/>
      <dgm:spPr/>
    </dgm:pt>
    <dgm:pt modelId="{1E125B23-8164-4EDA-8EC6-204AAE282CE9}" type="pres">
      <dgm:prSet presAssocID="{40FDA5BA-5DB1-4AD0-811F-51FBBAAB2406}" presName="parentText" presStyleLbl="alignNode1" presStyleIdx="2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64171472-6D08-404E-9E00-6A1D4D5DECB3}" type="pres">
      <dgm:prSet presAssocID="{40FDA5BA-5DB1-4AD0-811F-51FBBAAB2406}" presName="descendantText" presStyleLbl="alignAccFollowNode1" presStyleIdx="2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B54D0A20-4D1B-412F-AAC3-8FD6F4000082}" type="pres">
      <dgm:prSet presAssocID="{C5943D8E-1733-489F-8467-9ABE79CA315D}" presName="sp" presStyleCnt="0"/>
      <dgm:spPr/>
    </dgm:pt>
    <dgm:pt modelId="{B736456E-462C-495C-86B6-8F4A697FB4D2}" type="pres">
      <dgm:prSet presAssocID="{E5637CDB-E7D8-41C2-A855-A620B640E323}" presName="linNode" presStyleCnt="0"/>
      <dgm:spPr/>
    </dgm:pt>
    <dgm:pt modelId="{18C63223-B6F8-4930-BE69-422369E18756}" type="pres">
      <dgm:prSet presAssocID="{E5637CDB-E7D8-41C2-A855-A620B640E323}" presName="parentText" presStyleLbl="alignNode1" presStyleIdx="3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B9D2344A-AD70-4C20-8DCD-BBF13BE85A05}" type="pres">
      <dgm:prSet presAssocID="{E5637CDB-E7D8-41C2-A855-A620B640E323}" presName="descendantText" presStyleLbl="alignAccFollowNode1" presStyleIdx="3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9DF48B56-9664-4448-9439-B67538B4A100}" type="presOf" srcId="{026D332D-8334-4344-AB01-CBD30F0D13CE}" destId="{B9D2344A-AD70-4C20-8DCD-BBF13BE85A05}" srcOrd="0" destOrd="0" presId="urn:microsoft.com/office/officeart/2016/7/layout/VerticalSolidActionList"/>
    <dgm:cxn modelId="{373591B2-0E82-4CD0-8F5A-CEB20CDAE6C2}" type="presOf" srcId="{40FDA5BA-5DB1-4AD0-811F-51FBBAAB2406}" destId="{1E125B23-8164-4EDA-8EC6-204AAE282CE9}" srcOrd="0" destOrd="0" presId="urn:microsoft.com/office/officeart/2016/7/layout/VerticalSolidActionList"/>
    <dgm:cxn modelId="{25BD1718-3CED-44CD-A3DE-04A80B05B8C6}" srcId="{3D7014FB-41DE-46CF-898D-F73112E311DD}" destId="{08BF58E2-CF92-4980-8A68-7A42755B91E4}" srcOrd="0" destOrd="0" parTransId="{5AEC7563-741E-452D-8558-862B78B58814}" sibTransId="{908B5EBA-A178-43B7-A0C3-451F8B1378D9}"/>
    <dgm:cxn modelId="{8677700C-0099-4C83-ABA4-BF3DA1FDB4B6}" type="presOf" srcId="{E5637CDB-E7D8-41C2-A855-A620B640E323}" destId="{18C63223-B6F8-4930-BE69-422369E18756}" srcOrd="0" destOrd="0" presId="urn:microsoft.com/office/officeart/2016/7/layout/VerticalSolidActionList"/>
    <dgm:cxn modelId="{002F2DD7-1AEC-4B1C-9716-F312E20B60A4}" srcId="{40FDA5BA-5DB1-4AD0-811F-51FBBAAB2406}" destId="{F8061159-76B7-40FD-A688-C2AD47368DDC}" srcOrd="0" destOrd="0" parTransId="{73D9B7F7-B7B4-4282-B8D1-6B753A6E5DAF}" sibTransId="{A76EB979-EB8E-4D5C-B4E8-BEE6CA931C89}"/>
    <dgm:cxn modelId="{1AB80B6F-7BDA-4024-93BE-E0F5B38BA925}" srcId="{E5637CDB-E7D8-41C2-A855-A620B640E323}" destId="{026D332D-8334-4344-AB01-CBD30F0D13CE}" srcOrd="0" destOrd="0" parTransId="{6BE6D38F-98E7-444E-913F-AA3E8D0777D4}" sibTransId="{E7D045FE-E044-4AF0-8EC2-E426629133A7}"/>
    <dgm:cxn modelId="{6550187B-1B82-4BE5-B7B4-B2C78E3C5128}" srcId="{9D1E760C-CBE1-47FE-B8F0-28E2D3BD328E}" destId="{F2CF2C9B-4A0A-4A8C-960D-93F80CC3D550}" srcOrd="1" destOrd="0" parTransId="{9E99DA3E-D5C0-4386-84DB-6A49E82424BB}" sibTransId="{97B6F4F2-0193-45F3-AF99-AD8D52A1AD57}"/>
    <dgm:cxn modelId="{577AEFE6-EFCB-4A79-B5A3-5D28ADEBE4DA}" type="presOf" srcId="{F8061159-76B7-40FD-A688-C2AD47368DDC}" destId="{64171472-6D08-404E-9E00-6A1D4D5DECB3}" srcOrd="0" destOrd="0" presId="urn:microsoft.com/office/officeart/2016/7/layout/VerticalSolidActionList"/>
    <dgm:cxn modelId="{00DBEF5C-799E-427E-AEB2-3AAFEE5EA9A0}" type="presOf" srcId="{9D1E760C-CBE1-47FE-B8F0-28E2D3BD328E}" destId="{8574DD87-5E9B-45BA-A17F-C94DDE755261}" srcOrd="0" destOrd="0" presId="urn:microsoft.com/office/officeart/2016/7/layout/VerticalSolidActionList"/>
    <dgm:cxn modelId="{196437EA-DEED-43C6-89BB-4826FB5B060D}" srcId="{9D1E760C-CBE1-47FE-B8F0-28E2D3BD328E}" destId="{40FDA5BA-5DB1-4AD0-811F-51FBBAAB2406}" srcOrd="2" destOrd="0" parTransId="{E87CF769-67A9-4F00-8076-B7EEF2D7930C}" sibTransId="{C5943D8E-1733-489F-8467-9ABE79CA315D}"/>
    <dgm:cxn modelId="{AA480199-6A1F-49D4-8763-E1319DBC2EFD}" type="presOf" srcId="{08BF58E2-CF92-4980-8A68-7A42755B91E4}" destId="{11C6CFBE-CB77-49C2-9066-D4E4A0AADE4C}" srcOrd="0" destOrd="0" presId="urn:microsoft.com/office/officeart/2016/7/layout/VerticalSolidActionList"/>
    <dgm:cxn modelId="{21634EDF-A6DE-4633-B90F-3DC623201FFC}" type="presOf" srcId="{F2CF2C9B-4A0A-4A8C-960D-93F80CC3D550}" destId="{B28A4DD4-F3C3-4106-BB80-62FED894AEF9}" srcOrd="0" destOrd="0" presId="urn:microsoft.com/office/officeart/2016/7/layout/VerticalSolidActionList"/>
    <dgm:cxn modelId="{68628605-509F-43FD-8C93-87C008AE747B}" srcId="{F2CF2C9B-4A0A-4A8C-960D-93F80CC3D550}" destId="{95327DC4-B7AA-4FF0-BB17-FB700B306C27}" srcOrd="0" destOrd="0" parTransId="{F7160471-96D9-4B32-92C5-883208B19422}" sibTransId="{8B82C180-5094-41D0-908D-D705013C7CAD}"/>
    <dgm:cxn modelId="{8E5997CF-2A3F-4F2D-A5C0-65E566E77BC5}" srcId="{9D1E760C-CBE1-47FE-B8F0-28E2D3BD328E}" destId="{3D7014FB-41DE-46CF-898D-F73112E311DD}" srcOrd="0" destOrd="0" parTransId="{561B52F1-08BC-4D78-B398-A3FD1A47526F}" sibTransId="{A2FA3E84-78F2-43BB-8D85-AB2BC1D2AF5D}"/>
    <dgm:cxn modelId="{483EE62E-C2E9-43A6-8E42-79FFCD327D3E}" srcId="{9D1E760C-CBE1-47FE-B8F0-28E2D3BD328E}" destId="{E5637CDB-E7D8-41C2-A855-A620B640E323}" srcOrd="3" destOrd="0" parTransId="{3DCB4A75-470D-4705-B7FD-52243742961B}" sibTransId="{3E79CC42-B620-499A-9F17-95E653059599}"/>
    <dgm:cxn modelId="{4AB617F8-4DEE-4479-ADBE-02C28A79204E}" type="presOf" srcId="{3D7014FB-41DE-46CF-898D-F73112E311DD}" destId="{8DACC2FD-B734-4DC4-B16B-E3F400FC81CB}" srcOrd="0" destOrd="0" presId="urn:microsoft.com/office/officeart/2016/7/layout/VerticalSolidActionList"/>
    <dgm:cxn modelId="{3C1B7B61-49BC-4C51-92AB-FB062C5C9669}" type="presOf" srcId="{95327DC4-B7AA-4FF0-BB17-FB700B306C27}" destId="{11711313-43AC-497E-A265-A3C7033DB255}" srcOrd="0" destOrd="0" presId="urn:microsoft.com/office/officeart/2016/7/layout/VerticalSolidActionList"/>
    <dgm:cxn modelId="{32F3DACC-5982-4C4E-AFB7-DDEEA6558E0A}" type="presParOf" srcId="{8574DD87-5E9B-45BA-A17F-C94DDE755261}" destId="{1AE514FB-A5F2-4E36-92F2-B5C3F1797341}" srcOrd="0" destOrd="0" presId="urn:microsoft.com/office/officeart/2016/7/layout/VerticalSolidActionList"/>
    <dgm:cxn modelId="{5790EE49-1C76-4DA3-B1B8-83B3D3290B3B}" type="presParOf" srcId="{1AE514FB-A5F2-4E36-92F2-B5C3F1797341}" destId="{8DACC2FD-B734-4DC4-B16B-E3F400FC81CB}" srcOrd="0" destOrd="0" presId="urn:microsoft.com/office/officeart/2016/7/layout/VerticalSolidActionList"/>
    <dgm:cxn modelId="{185EDF93-9CF7-4BDC-89AA-6230342E3D9F}" type="presParOf" srcId="{1AE514FB-A5F2-4E36-92F2-B5C3F1797341}" destId="{11C6CFBE-CB77-49C2-9066-D4E4A0AADE4C}" srcOrd="1" destOrd="0" presId="urn:microsoft.com/office/officeart/2016/7/layout/VerticalSolidActionList"/>
    <dgm:cxn modelId="{0A55B4D2-23E0-4333-BF2B-63369B2E9A3C}" type="presParOf" srcId="{8574DD87-5E9B-45BA-A17F-C94DDE755261}" destId="{9E1D8B7D-67FF-419C-932E-70F653033396}" srcOrd="1" destOrd="0" presId="urn:microsoft.com/office/officeart/2016/7/layout/VerticalSolidActionList"/>
    <dgm:cxn modelId="{C5FA8852-D162-4463-B616-9D57D34FFEA6}" type="presParOf" srcId="{8574DD87-5E9B-45BA-A17F-C94DDE755261}" destId="{6A1D559E-F580-408C-9C84-21FFE70C2E2C}" srcOrd="2" destOrd="0" presId="urn:microsoft.com/office/officeart/2016/7/layout/VerticalSolidActionList"/>
    <dgm:cxn modelId="{2E063D46-1D68-4B6E-B988-9348F1ADE0C0}" type="presParOf" srcId="{6A1D559E-F580-408C-9C84-21FFE70C2E2C}" destId="{B28A4DD4-F3C3-4106-BB80-62FED894AEF9}" srcOrd="0" destOrd="0" presId="urn:microsoft.com/office/officeart/2016/7/layout/VerticalSolidActionList"/>
    <dgm:cxn modelId="{2F97FBDC-D79A-42A4-9487-CF7BB0907E60}" type="presParOf" srcId="{6A1D559E-F580-408C-9C84-21FFE70C2E2C}" destId="{11711313-43AC-497E-A265-A3C7033DB255}" srcOrd="1" destOrd="0" presId="urn:microsoft.com/office/officeart/2016/7/layout/VerticalSolidActionList"/>
    <dgm:cxn modelId="{01930F91-E4BF-49B9-B698-DFB931652CA4}" type="presParOf" srcId="{8574DD87-5E9B-45BA-A17F-C94DDE755261}" destId="{D123784A-ACA0-4D2A-8B88-19A7B8208584}" srcOrd="3" destOrd="0" presId="urn:microsoft.com/office/officeart/2016/7/layout/VerticalSolidActionList"/>
    <dgm:cxn modelId="{45B92A7E-346E-47B3-93B6-432F69AE5F97}" type="presParOf" srcId="{8574DD87-5E9B-45BA-A17F-C94DDE755261}" destId="{2600F6FD-2C3A-4124-8733-8E7739C0C88E}" srcOrd="4" destOrd="0" presId="urn:microsoft.com/office/officeart/2016/7/layout/VerticalSolidActionList"/>
    <dgm:cxn modelId="{840CFCF4-3720-40FA-91F9-BF35DBF20B71}" type="presParOf" srcId="{2600F6FD-2C3A-4124-8733-8E7739C0C88E}" destId="{1E125B23-8164-4EDA-8EC6-204AAE282CE9}" srcOrd="0" destOrd="0" presId="urn:microsoft.com/office/officeart/2016/7/layout/VerticalSolidActionList"/>
    <dgm:cxn modelId="{32363711-21F5-4736-AC4D-6E1AA66030BB}" type="presParOf" srcId="{2600F6FD-2C3A-4124-8733-8E7739C0C88E}" destId="{64171472-6D08-404E-9E00-6A1D4D5DECB3}" srcOrd="1" destOrd="0" presId="urn:microsoft.com/office/officeart/2016/7/layout/VerticalSolidActionList"/>
    <dgm:cxn modelId="{F056084D-CC53-4B83-B916-EBC475BADE53}" type="presParOf" srcId="{8574DD87-5E9B-45BA-A17F-C94DDE755261}" destId="{B54D0A20-4D1B-412F-AAC3-8FD6F4000082}" srcOrd="5" destOrd="0" presId="urn:microsoft.com/office/officeart/2016/7/layout/VerticalSolidActionList"/>
    <dgm:cxn modelId="{DF049941-BCC5-4C91-B16C-8189C5416EA5}" type="presParOf" srcId="{8574DD87-5E9B-45BA-A17F-C94DDE755261}" destId="{B736456E-462C-495C-86B6-8F4A697FB4D2}" srcOrd="6" destOrd="0" presId="urn:microsoft.com/office/officeart/2016/7/layout/VerticalSolidActionList"/>
    <dgm:cxn modelId="{C4551D88-5D57-4DDA-AA58-5D36F3D196C8}" type="presParOf" srcId="{B736456E-462C-495C-86B6-8F4A697FB4D2}" destId="{18C63223-B6F8-4930-BE69-422369E18756}" srcOrd="0" destOrd="0" presId="urn:microsoft.com/office/officeart/2016/7/layout/VerticalSolidActionList"/>
    <dgm:cxn modelId="{2E25802B-20A3-4126-BCCF-2EEBA64530CF}" type="presParOf" srcId="{B736456E-462C-495C-86B6-8F4A697FB4D2}" destId="{B9D2344A-AD70-4C20-8DCD-BBF13BE85A0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15862F-1FEB-4BB7-A738-C249B50093E7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5DC62DE-CDD8-4525-AAC3-6F0585297373}">
      <dgm:prSet custT="1"/>
      <dgm:spPr/>
      <dgm:t>
        <a:bodyPr/>
        <a:lstStyle/>
        <a:p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Visual experiences which range from an ephemeral appearance to more solid form</a:t>
          </a:r>
        </a:p>
      </dgm:t>
    </dgm:pt>
    <dgm:pt modelId="{F4817ADE-2A62-4AFE-8BB6-982B634D9597}" type="parTrans" cxnId="{285D83C2-D87A-4ABF-B367-115B63746F0C}">
      <dgm:prSet/>
      <dgm:spPr/>
      <dgm:t>
        <a:bodyPr/>
        <a:lstStyle/>
        <a:p>
          <a:endParaRPr lang="en-US"/>
        </a:p>
      </dgm:t>
    </dgm:pt>
    <dgm:pt modelId="{B32981BF-CF3A-4145-BF2B-3482F3F5A308}" type="sibTrans" cxnId="{285D83C2-D87A-4ABF-B367-115B63746F0C}">
      <dgm:prSet/>
      <dgm:spPr/>
      <dgm:t>
        <a:bodyPr/>
        <a:lstStyle/>
        <a:p>
          <a:endParaRPr lang="en-US"/>
        </a:p>
      </dgm:t>
    </dgm:pt>
    <dgm:pt modelId="{EC76CD70-1A14-4CB3-B998-2C3379C44801}">
      <dgm:prSet custT="1"/>
      <dgm:spPr/>
      <dgm:t>
        <a:bodyPr/>
        <a:lstStyle/>
        <a:p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Visions in which the deceased has a lifelike, full-body appearance which appears solid and real (</a:t>
          </a:r>
          <a:r>
            <a:rPr lang="en-US" sz="2000" i="1" dirty="0">
              <a:solidFill>
                <a:schemeClr val="tx1">
                  <a:lumMod val="95000"/>
                  <a:lumOff val="5000"/>
                </a:schemeClr>
              </a:solidFill>
            </a:rPr>
            <a:t>Mommy’s not dead. I just saw her</a:t>
          </a:r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)</a:t>
          </a:r>
        </a:p>
      </dgm:t>
    </dgm:pt>
    <dgm:pt modelId="{DD68E248-F3A3-43AF-AD95-999D05B848D0}" type="parTrans" cxnId="{F9803D49-67B7-4C51-BD56-CCDF15DBA57B}">
      <dgm:prSet/>
      <dgm:spPr/>
      <dgm:t>
        <a:bodyPr/>
        <a:lstStyle/>
        <a:p>
          <a:endParaRPr lang="en-US"/>
        </a:p>
      </dgm:t>
    </dgm:pt>
    <dgm:pt modelId="{AD919EB9-A113-4A48-B9B4-E3A8CF05393C}" type="sibTrans" cxnId="{F9803D49-67B7-4C51-BD56-CCDF15DBA57B}">
      <dgm:prSet/>
      <dgm:spPr/>
      <dgm:t>
        <a:bodyPr/>
        <a:lstStyle/>
        <a:p>
          <a:endParaRPr lang="en-US"/>
        </a:p>
      </dgm:t>
    </dgm:pt>
    <dgm:pt modelId="{BC447933-3A94-4E88-97C2-01CD60C72E51}">
      <dgm:prSet custT="1"/>
      <dgm:spPr/>
      <dgm:t>
        <a:bodyPr/>
        <a:lstStyle/>
        <a:p>
          <a:r>
            <a:rPr lang="en-US" sz="2000" dirty="0">
              <a:solidFill>
                <a:schemeClr val="tx1">
                  <a:lumMod val="95000"/>
                  <a:lumOff val="5000"/>
                </a:schemeClr>
              </a:solidFill>
            </a:rPr>
            <a:t>Twilight experiences occur during altered states of consciousness such as falling asleep, awakening from sleep, praying or </a:t>
          </a:r>
          <a:r>
            <a:rPr lang="en-US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meditating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186B92D-7782-4F84-86F8-CCB846E1E201}" type="parTrans" cxnId="{B64BFA04-4CE2-4F0F-AE75-510C4FD2F569}">
      <dgm:prSet/>
      <dgm:spPr/>
      <dgm:t>
        <a:bodyPr/>
        <a:lstStyle/>
        <a:p>
          <a:endParaRPr lang="en-US"/>
        </a:p>
      </dgm:t>
    </dgm:pt>
    <dgm:pt modelId="{BDF065FC-9690-44DE-834D-4A4754A46B68}" type="sibTrans" cxnId="{B64BFA04-4CE2-4F0F-AE75-510C4FD2F569}">
      <dgm:prSet/>
      <dgm:spPr/>
      <dgm:t>
        <a:bodyPr/>
        <a:lstStyle/>
        <a:p>
          <a:endParaRPr lang="en-US"/>
        </a:p>
      </dgm:t>
    </dgm:pt>
    <dgm:pt modelId="{D940FB3C-87FD-47A9-8601-523E053B7303}">
      <dgm:prSet custT="1"/>
      <dgm:spPr/>
      <dgm:t>
        <a:bodyPr/>
        <a:lstStyle/>
        <a:p>
          <a:r>
            <a:rPr lang="en-US" sz="2100" dirty="0">
              <a:solidFill>
                <a:schemeClr val="tx1">
                  <a:lumMod val="95000"/>
                  <a:lumOff val="5000"/>
                </a:schemeClr>
              </a:solidFill>
            </a:rPr>
            <a:t>Dreams perceived as significant in that they are reported to be more intense and/or hyper-real compared to ordinary dreams </a:t>
          </a:r>
          <a:r>
            <a:rPr lang="en-US" sz="1400" dirty="0">
              <a:solidFill>
                <a:schemeClr val="tx1">
                  <a:lumMod val="95000"/>
                  <a:lumOff val="5000"/>
                </a:schemeClr>
              </a:solidFill>
            </a:rPr>
            <a:t>(</a:t>
          </a:r>
          <a:r>
            <a:rPr lang="en-US" sz="1400" i="1" dirty="0">
              <a:solidFill>
                <a:schemeClr val="tx1">
                  <a:lumMod val="95000"/>
                  <a:lumOff val="5000"/>
                </a:schemeClr>
              </a:solidFill>
            </a:rPr>
            <a:t>Mary </a:t>
          </a:r>
          <a:r>
            <a:rPr lang="en-US" sz="1400" i="1" dirty="0" err="1">
              <a:solidFill>
                <a:schemeClr val="tx1">
                  <a:lumMod val="95000"/>
                  <a:lumOff val="5000"/>
                </a:schemeClr>
              </a:solidFill>
            </a:rPr>
            <a:t>Mohin</a:t>
          </a:r>
          <a:r>
            <a:rPr lang="en-US" sz="1400" i="1" dirty="0">
              <a:solidFill>
                <a:schemeClr val="tx1">
                  <a:lumMod val="95000"/>
                  <a:lumOff val="5000"/>
                </a:schemeClr>
              </a:solidFill>
            </a:rPr>
            <a:t> McCartney)</a:t>
          </a:r>
          <a:endParaRPr lang="en-US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EB17418-C4D7-481C-812A-BA9956CF5C6E}" type="parTrans" cxnId="{F0B01004-5797-45CE-8B8E-6731826826E6}">
      <dgm:prSet/>
      <dgm:spPr/>
      <dgm:t>
        <a:bodyPr/>
        <a:lstStyle/>
        <a:p>
          <a:endParaRPr lang="en-US"/>
        </a:p>
      </dgm:t>
    </dgm:pt>
    <dgm:pt modelId="{744B44B4-5B5B-4A76-B405-88E807E9B4E3}" type="sibTrans" cxnId="{F0B01004-5797-45CE-8B8E-6731826826E6}">
      <dgm:prSet/>
      <dgm:spPr/>
      <dgm:t>
        <a:bodyPr/>
        <a:lstStyle/>
        <a:p>
          <a:endParaRPr lang="en-US"/>
        </a:p>
      </dgm:t>
    </dgm:pt>
    <dgm:pt modelId="{67D9E60C-475F-4A31-A5DB-7CF00A1F77C9}" type="pres">
      <dgm:prSet presAssocID="{E915862F-1FEB-4BB7-A738-C249B50093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9AD5D2-2392-40A8-A9A6-6494B63C4112}" type="pres">
      <dgm:prSet presAssocID="{35DC62DE-CDD8-4525-AAC3-6F058529737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FBEEF-88D5-4AC6-A0BD-60B0E5562600}" type="pres">
      <dgm:prSet presAssocID="{B32981BF-CF3A-4145-BF2B-3482F3F5A308}" presName="spacer" presStyleCnt="0"/>
      <dgm:spPr/>
    </dgm:pt>
    <dgm:pt modelId="{A9D2D380-54E6-41D5-B28A-9EB574D5FD6F}" type="pres">
      <dgm:prSet presAssocID="{EC76CD70-1A14-4CB3-B998-2C3379C4480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5E331-B2E2-4EEA-A6C7-B0EAEAF283F2}" type="pres">
      <dgm:prSet presAssocID="{AD919EB9-A113-4A48-B9B4-E3A8CF05393C}" presName="spacer" presStyleCnt="0"/>
      <dgm:spPr/>
    </dgm:pt>
    <dgm:pt modelId="{96EA2B7C-64F0-4EC6-9C68-325AB9069510}" type="pres">
      <dgm:prSet presAssocID="{BC447933-3A94-4E88-97C2-01CD60C72E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87480-577D-4BFA-8AE7-B0D198868116}" type="pres">
      <dgm:prSet presAssocID="{BDF065FC-9690-44DE-834D-4A4754A46B68}" presName="spacer" presStyleCnt="0"/>
      <dgm:spPr/>
    </dgm:pt>
    <dgm:pt modelId="{80CFFF64-2ADF-4E74-9DC4-BD640621EDAC}" type="pres">
      <dgm:prSet presAssocID="{D940FB3C-87FD-47A9-8601-523E053B730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B01004-5797-45CE-8B8E-6731826826E6}" srcId="{E915862F-1FEB-4BB7-A738-C249B50093E7}" destId="{D940FB3C-87FD-47A9-8601-523E053B7303}" srcOrd="3" destOrd="0" parTransId="{FEB17418-C4D7-481C-812A-BA9956CF5C6E}" sibTransId="{744B44B4-5B5B-4A76-B405-88E807E9B4E3}"/>
    <dgm:cxn modelId="{FBD61E13-C0BA-45C6-B2C3-5E31030E693C}" type="presOf" srcId="{35DC62DE-CDD8-4525-AAC3-6F0585297373}" destId="{1D9AD5D2-2392-40A8-A9A6-6494B63C4112}" srcOrd="0" destOrd="0" presId="urn:microsoft.com/office/officeart/2005/8/layout/vList2"/>
    <dgm:cxn modelId="{F9803D49-67B7-4C51-BD56-CCDF15DBA57B}" srcId="{E915862F-1FEB-4BB7-A738-C249B50093E7}" destId="{EC76CD70-1A14-4CB3-B998-2C3379C44801}" srcOrd="1" destOrd="0" parTransId="{DD68E248-F3A3-43AF-AD95-999D05B848D0}" sibTransId="{AD919EB9-A113-4A48-B9B4-E3A8CF05393C}"/>
    <dgm:cxn modelId="{BB6D7EAC-588C-44E7-AC05-3C9FDDD86086}" type="presOf" srcId="{E915862F-1FEB-4BB7-A738-C249B50093E7}" destId="{67D9E60C-475F-4A31-A5DB-7CF00A1F77C9}" srcOrd="0" destOrd="0" presId="urn:microsoft.com/office/officeart/2005/8/layout/vList2"/>
    <dgm:cxn modelId="{B64BFA04-4CE2-4F0F-AE75-510C4FD2F569}" srcId="{E915862F-1FEB-4BB7-A738-C249B50093E7}" destId="{BC447933-3A94-4E88-97C2-01CD60C72E51}" srcOrd="2" destOrd="0" parTransId="{6186B92D-7782-4F84-86F8-CCB846E1E201}" sibTransId="{BDF065FC-9690-44DE-834D-4A4754A46B68}"/>
    <dgm:cxn modelId="{285D83C2-D87A-4ABF-B367-115B63746F0C}" srcId="{E915862F-1FEB-4BB7-A738-C249B50093E7}" destId="{35DC62DE-CDD8-4525-AAC3-6F0585297373}" srcOrd="0" destOrd="0" parTransId="{F4817ADE-2A62-4AFE-8BB6-982B634D9597}" sibTransId="{B32981BF-CF3A-4145-BF2B-3482F3F5A308}"/>
    <dgm:cxn modelId="{0A85A9B0-385B-4BB7-800B-CDF26642BDA2}" type="presOf" srcId="{EC76CD70-1A14-4CB3-B998-2C3379C44801}" destId="{A9D2D380-54E6-41D5-B28A-9EB574D5FD6F}" srcOrd="0" destOrd="0" presId="urn:microsoft.com/office/officeart/2005/8/layout/vList2"/>
    <dgm:cxn modelId="{1CD0C018-ABB6-4649-9B66-8F0AD1B87664}" type="presOf" srcId="{BC447933-3A94-4E88-97C2-01CD60C72E51}" destId="{96EA2B7C-64F0-4EC6-9C68-325AB9069510}" srcOrd="0" destOrd="0" presId="urn:microsoft.com/office/officeart/2005/8/layout/vList2"/>
    <dgm:cxn modelId="{E39CDAC9-EFDF-4857-963B-29F99405010C}" type="presOf" srcId="{D940FB3C-87FD-47A9-8601-523E053B7303}" destId="{80CFFF64-2ADF-4E74-9DC4-BD640621EDAC}" srcOrd="0" destOrd="0" presId="urn:microsoft.com/office/officeart/2005/8/layout/vList2"/>
    <dgm:cxn modelId="{4325F105-8227-4F2E-8EDC-2BF48CDAAF5D}" type="presParOf" srcId="{67D9E60C-475F-4A31-A5DB-7CF00A1F77C9}" destId="{1D9AD5D2-2392-40A8-A9A6-6494B63C4112}" srcOrd="0" destOrd="0" presId="urn:microsoft.com/office/officeart/2005/8/layout/vList2"/>
    <dgm:cxn modelId="{6C7ED7FB-8135-497A-833F-676D05AE849A}" type="presParOf" srcId="{67D9E60C-475F-4A31-A5DB-7CF00A1F77C9}" destId="{719FBEEF-88D5-4AC6-A0BD-60B0E5562600}" srcOrd="1" destOrd="0" presId="urn:microsoft.com/office/officeart/2005/8/layout/vList2"/>
    <dgm:cxn modelId="{54BCE1D7-0519-4F25-AFE2-70C2B1F32A18}" type="presParOf" srcId="{67D9E60C-475F-4A31-A5DB-7CF00A1F77C9}" destId="{A9D2D380-54E6-41D5-B28A-9EB574D5FD6F}" srcOrd="2" destOrd="0" presId="urn:microsoft.com/office/officeart/2005/8/layout/vList2"/>
    <dgm:cxn modelId="{7CD38D72-CC49-4176-A60D-CFDF381C3DBC}" type="presParOf" srcId="{67D9E60C-475F-4A31-A5DB-7CF00A1F77C9}" destId="{6105E331-B2E2-4EEA-A6C7-B0EAEAF283F2}" srcOrd="3" destOrd="0" presId="urn:microsoft.com/office/officeart/2005/8/layout/vList2"/>
    <dgm:cxn modelId="{D36E6C51-F554-4476-8157-9E2E4363A2C0}" type="presParOf" srcId="{67D9E60C-475F-4A31-A5DB-7CF00A1F77C9}" destId="{96EA2B7C-64F0-4EC6-9C68-325AB9069510}" srcOrd="4" destOrd="0" presId="urn:microsoft.com/office/officeart/2005/8/layout/vList2"/>
    <dgm:cxn modelId="{7775DE80-8636-4AE1-B531-338368EFACA9}" type="presParOf" srcId="{67D9E60C-475F-4A31-A5DB-7CF00A1F77C9}" destId="{7AB87480-577D-4BFA-8AE7-B0D198868116}" srcOrd="5" destOrd="0" presId="urn:microsoft.com/office/officeart/2005/8/layout/vList2"/>
    <dgm:cxn modelId="{0B119D81-36B3-41CB-B205-7DD07E7A2608}" type="presParOf" srcId="{67D9E60C-475F-4A31-A5DB-7CF00A1F77C9}" destId="{80CFFF64-2ADF-4E74-9DC4-BD640621EDA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67C72-F97C-44C4-8898-937895405312}">
      <dsp:nvSpPr>
        <dsp:cNvPr id="0" name=""/>
        <dsp:cNvSpPr/>
      </dsp:nvSpPr>
      <dsp:spPr>
        <a:xfrm>
          <a:off x="0" y="458520"/>
          <a:ext cx="11258550" cy="6972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ADCs are common (meta-analysis by Straight-Horn estimates 30-35% lifetime prevalence; approximately 75% occur within one year of surviving a loved one’s death)</a:t>
          </a:r>
        </a:p>
      </dsp:txBody>
      <dsp:txXfrm>
        <a:off x="34038" y="492558"/>
        <a:ext cx="11190474" cy="629191"/>
      </dsp:txXfrm>
    </dsp:sp>
    <dsp:sp modelId="{CA94F330-45BB-4C71-8551-7D149061DB86}">
      <dsp:nvSpPr>
        <dsp:cNvPr id="0" name=""/>
        <dsp:cNvSpPr/>
      </dsp:nvSpPr>
      <dsp:spPr>
        <a:xfrm>
          <a:off x="0" y="1168219"/>
          <a:ext cx="11258550" cy="666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Most find them comforting, encouraging and/or reassuring</a:t>
          </a:r>
        </a:p>
      </dsp:txBody>
      <dsp:txXfrm>
        <a:off x="32542" y="1200761"/>
        <a:ext cx="11193466" cy="601541"/>
      </dsp:txXfrm>
    </dsp:sp>
    <dsp:sp modelId="{7EA984BB-CE75-41DA-990D-002FC1D779D1}">
      <dsp:nvSpPr>
        <dsp:cNvPr id="0" name=""/>
        <dsp:cNvSpPr/>
      </dsp:nvSpPr>
      <dsp:spPr>
        <a:xfrm>
          <a:off x="0" y="1847276"/>
          <a:ext cx="11258550" cy="5275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For some, an ADC can cause distress</a:t>
          </a:r>
        </a:p>
      </dsp:txBody>
      <dsp:txXfrm>
        <a:off x="25754" y="1873030"/>
        <a:ext cx="11207042" cy="476069"/>
      </dsp:txXfrm>
    </dsp:sp>
    <dsp:sp modelId="{407CA39F-EA44-4760-904E-D013AEBDDEA0}">
      <dsp:nvSpPr>
        <dsp:cNvPr id="0" name=""/>
        <dsp:cNvSpPr/>
      </dsp:nvSpPr>
      <dsp:spPr>
        <a:xfrm>
          <a:off x="0" y="2387285"/>
          <a:ext cx="11258550" cy="5275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Occur across culture, race, age, socio-economic status, educational level, gender, and religious belief</a:t>
          </a:r>
        </a:p>
      </dsp:txBody>
      <dsp:txXfrm>
        <a:off x="25754" y="2413039"/>
        <a:ext cx="11207042" cy="476069"/>
      </dsp:txXfrm>
    </dsp:sp>
    <dsp:sp modelId="{1753CFAF-E1B2-43D5-AD62-1AB27114AEF2}">
      <dsp:nvSpPr>
        <dsp:cNvPr id="0" name=""/>
        <dsp:cNvSpPr/>
      </dsp:nvSpPr>
      <dsp:spPr>
        <a:xfrm>
          <a:off x="0" y="2927294"/>
          <a:ext cx="11258550" cy="5275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Occur more frequently but not exclusively in those who have had a recent loss</a:t>
          </a:r>
        </a:p>
      </dsp:txBody>
      <dsp:txXfrm>
        <a:off x="25754" y="2953048"/>
        <a:ext cx="11207042" cy="476069"/>
      </dsp:txXfrm>
    </dsp:sp>
    <dsp:sp modelId="{42903390-02B6-4576-9342-335942DBA1C8}">
      <dsp:nvSpPr>
        <dsp:cNvPr id="0" name=""/>
        <dsp:cNvSpPr/>
      </dsp:nvSpPr>
      <dsp:spPr>
        <a:xfrm>
          <a:off x="0" y="3467302"/>
          <a:ext cx="11258550" cy="5275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May be veridical</a:t>
          </a:r>
        </a:p>
      </dsp:txBody>
      <dsp:txXfrm>
        <a:off x="25754" y="3493056"/>
        <a:ext cx="11207042" cy="476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6CFBE-CB77-49C2-9066-D4E4A0AADE4C}">
      <dsp:nvSpPr>
        <dsp:cNvPr id="0" name=""/>
        <dsp:cNvSpPr/>
      </dsp:nvSpPr>
      <dsp:spPr>
        <a:xfrm>
          <a:off x="2145871" y="2085"/>
          <a:ext cx="8583487" cy="108004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43" tIns="274332" rIns="166543" bIns="27433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Sensing a presence</a:t>
          </a:r>
        </a:p>
      </dsp:txBody>
      <dsp:txXfrm>
        <a:off x="2145871" y="2085"/>
        <a:ext cx="8583487" cy="1080046"/>
      </dsp:txXfrm>
    </dsp:sp>
    <dsp:sp modelId="{8DACC2FD-B734-4DC4-B16B-E3F400FC81CB}">
      <dsp:nvSpPr>
        <dsp:cNvPr id="0" name=""/>
        <dsp:cNvSpPr/>
      </dsp:nvSpPr>
      <dsp:spPr>
        <a:xfrm>
          <a:off x="0" y="2085"/>
          <a:ext cx="2145871" cy="10800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552" tIns="106685" rIns="113552" bIns="106685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Sensing</a:t>
          </a:r>
        </a:p>
      </dsp:txBody>
      <dsp:txXfrm>
        <a:off x="0" y="2085"/>
        <a:ext cx="2145871" cy="1080046"/>
      </dsp:txXfrm>
    </dsp:sp>
    <dsp:sp modelId="{11711313-43AC-497E-A265-A3C7033DB255}">
      <dsp:nvSpPr>
        <dsp:cNvPr id="0" name=""/>
        <dsp:cNvSpPr/>
      </dsp:nvSpPr>
      <dsp:spPr>
        <a:xfrm>
          <a:off x="2145871" y="1146934"/>
          <a:ext cx="8583487" cy="108004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43" tIns="274332" rIns="166543" bIns="27433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Hearing a voice (Stop!)</a:t>
          </a:r>
        </a:p>
      </dsp:txBody>
      <dsp:txXfrm>
        <a:off x="2145871" y="1146934"/>
        <a:ext cx="8583487" cy="1080046"/>
      </dsp:txXfrm>
    </dsp:sp>
    <dsp:sp modelId="{B28A4DD4-F3C3-4106-BB80-62FED894AEF9}">
      <dsp:nvSpPr>
        <dsp:cNvPr id="0" name=""/>
        <dsp:cNvSpPr/>
      </dsp:nvSpPr>
      <dsp:spPr>
        <a:xfrm>
          <a:off x="0" y="1146934"/>
          <a:ext cx="2145871" cy="10800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552" tIns="106685" rIns="113552" bIns="106685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Hearing</a:t>
          </a:r>
        </a:p>
      </dsp:txBody>
      <dsp:txXfrm>
        <a:off x="0" y="1146934"/>
        <a:ext cx="2145871" cy="1080046"/>
      </dsp:txXfrm>
    </dsp:sp>
    <dsp:sp modelId="{64171472-6D08-404E-9E00-6A1D4D5DECB3}">
      <dsp:nvSpPr>
        <dsp:cNvPr id="0" name=""/>
        <dsp:cNvSpPr/>
      </dsp:nvSpPr>
      <dsp:spPr>
        <a:xfrm>
          <a:off x="2145871" y="2291783"/>
          <a:ext cx="8583487" cy="108004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43" tIns="274332" rIns="166543" bIns="27433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Feeling a touch </a:t>
          </a:r>
        </a:p>
      </dsp:txBody>
      <dsp:txXfrm>
        <a:off x="2145871" y="2291783"/>
        <a:ext cx="8583487" cy="1080046"/>
      </dsp:txXfrm>
    </dsp:sp>
    <dsp:sp modelId="{1E125B23-8164-4EDA-8EC6-204AAE282CE9}">
      <dsp:nvSpPr>
        <dsp:cNvPr id="0" name=""/>
        <dsp:cNvSpPr/>
      </dsp:nvSpPr>
      <dsp:spPr>
        <a:xfrm>
          <a:off x="0" y="2291783"/>
          <a:ext cx="2145871" cy="10800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552" tIns="106685" rIns="113552" bIns="106685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Feeling</a:t>
          </a:r>
        </a:p>
      </dsp:txBody>
      <dsp:txXfrm>
        <a:off x="0" y="2291783"/>
        <a:ext cx="2145871" cy="1080046"/>
      </dsp:txXfrm>
    </dsp:sp>
    <dsp:sp modelId="{B9D2344A-AD70-4C20-8DCD-BBF13BE85A05}">
      <dsp:nvSpPr>
        <dsp:cNvPr id="0" name=""/>
        <dsp:cNvSpPr/>
      </dsp:nvSpPr>
      <dsp:spPr>
        <a:xfrm>
          <a:off x="2145871" y="3436632"/>
          <a:ext cx="8583487" cy="108004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43" tIns="274332" rIns="166543" bIns="27433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Smelling a fragrance (e.g. perfume, cigar, flowers)</a:t>
          </a:r>
        </a:p>
      </dsp:txBody>
      <dsp:txXfrm>
        <a:off x="2145871" y="3436632"/>
        <a:ext cx="8583487" cy="1080046"/>
      </dsp:txXfrm>
    </dsp:sp>
    <dsp:sp modelId="{18C63223-B6F8-4930-BE69-422369E18756}">
      <dsp:nvSpPr>
        <dsp:cNvPr id="0" name=""/>
        <dsp:cNvSpPr/>
      </dsp:nvSpPr>
      <dsp:spPr>
        <a:xfrm>
          <a:off x="0" y="3436632"/>
          <a:ext cx="2145871" cy="10800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552" tIns="106685" rIns="113552" bIns="106685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Smelling</a:t>
          </a:r>
        </a:p>
      </dsp:txBody>
      <dsp:txXfrm>
        <a:off x="0" y="3436632"/>
        <a:ext cx="2145871" cy="10800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AD5D2-2392-40A8-A9A6-6494B63C4112}">
      <dsp:nvSpPr>
        <dsp:cNvPr id="0" name=""/>
        <dsp:cNvSpPr/>
      </dsp:nvSpPr>
      <dsp:spPr>
        <a:xfrm>
          <a:off x="0" y="10585"/>
          <a:ext cx="11258550" cy="1029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Visual experiences which range from an ephemeral appearance to more solid form</a:t>
          </a:r>
        </a:p>
      </dsp:txBody>
      <dsp:txXfrm>
        <a:off x="50261" y="60846"/>
        <a:ext cx="11158028" cy="929078"/>
      </dsp:txXfrm>
    </dsp:sp>
    <dsp:sp modelId="{A9D2D380-54E6-41D5-B28A-9EB574D5FD6F}">
      <dsp:nvSpPr>
        <dsp:cNvPr id="0" name=""/>
        <dsp:cNvSpPr/>
      </dsp:nvSpPr>
      <dsp:spPr>
        <a:xfrm>
          <a:off x="0" y="1198585"/>
          <a:ext cx="11258550" cy="1029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Visions in which the deceased has a lifelike, full-body appearance which appears solid and real (</a:t>
          </a:r>
          <a:r>
            <a:rPr lang="en-US" sz="2000" i="1" kern="1200" dirty="0">
              <a:solidFill>
                <a:schemeClr val="tx1">
                  <a:lumMod val="95000"/>
                  <a:lumOff val="5000"/>
                </a:schemeClr>
              </a:solidFill>
            </a:rPr>
            <a:t>Mommy’s not dead. I just saw her</a:t>
          </a: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)</a:t>
          </a:r>
        </a:p>
      </dsp:txBody>
      <dsp:txXfrm>
        <a:off x="50261" y="1248846"/>
        <a:ext cx="11158028" cy="929078"/>
      </dsp:txXfrm>
    </dsp:sp>
    <dsp:sp modelId="{96EA2B7C-64F0-4EC6-9C68-325AB9069510}">
      <dsp:nvSpPr>
        <dsp:cNvPr id="0" name=""/>
        <dsp:cNvSpPr/>
      </dsp:nvSpPr>
      <dsp:spPr>
        <a:xfrm>
          <a:off x="0" y="2386585"/>
          <a:ext cx="11258550" cy="1029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Twilight experiences occur during altered states of consciousness such as falling asleep, awakening from sleep, praying or </a:t>
          </a:r>
          <a:r>
            <a:rPr lang="en-US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meditating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0261" y="2436846"/>
        <a:ext cx="11158028" cy="929078"/>
      </dsp:txXfrm>
    </dsp:sp>
    <dsp:sp modelId="{80CFFF64-2ADF-4E74-9DC4-BD640621EDAC}">
      <dsp:nvSpPr>
        <dsp:cNvPr id="0" name=""/>
        <dsp:cNvSpPr/>
      </dsp:nvSpPr>
      <dsp:spPr>
        <a:xfrm>
          <a:off x="0" y="3574585"/>
          <a:ext cx="11258550" cy="1029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Dreams perceived as significant in that they are reported to be more intense and/or hyper-real compared to ordinary dreams </a:t>
          </a:r>
          <a:r>
            <a:rPr lang="en-US" sz="1400" kern="1200" dirty="0">
              <a:solidFill>
                <a:schemeClr val="tx1">
                  <a:lumMod val="95000"/>
                  <a:lumOff val="5000"/>
                </a:schemeClr>
              </a:solidFill>
            </a:rPr>
            <a:t>(</a:t>
          </a:r>
          <a:r>
            <a:rPr lang="en-US" sz="1400" i="1" kern="1200" dirty="0">
              <a:solidFill>
                <a:schemeClr val="tx1">
                  <a:lumMod val="95000"/>
                  <a:lumOff val="5000"/>
                </a:schemeClr>
              </a:solidFill>
            </a:rPr>
            <a:t>Mary </a:t>
          </a:r>
          <a:r>
            <a:rPr lang="en-US" sz="1400" i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Mohin</a:t>
          </a:r>
          <a:r>
            <a:rPr lang="en-US" sz="1400" i="1" kern="1200" dirty="0">
              <a:solidFill>
                <a:schemeClr val="tx1">
                  <a:lumMod val="95000"/>
                  <a:lumOff val="5000"/>
                </a:schemeClr>
              </a:solidFill>
            </a:rPr>
            <a:t> McCartney)</a:t>
          </a:r>
          <a:endParaRPr lang="en-US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0261" y="3624846"/>
        <a:ext cx="11158028" cy="92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89D3-6540-412A-8DF7-24F6B362E6B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CA8E-E054-4945-93F6-8F3E2A7D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A0279-4271-0C4A-A510-EC71BD5B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725" y="342901"/>
            <a:ext cx="11258550" cy="1241425"/>
          </a:xfrm>
        </p:spPr>
        <p:txBody>
          <a:bodyPr tIns="137160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12BBB34-0C92-BB4A-AC27-87BCDA2BE8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799" cy="1132748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13C7-A5C3-C440-BEAB-026A4F9049A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52825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XX.XX.XXXX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3CE3276-13B5-3E46-B586-9CB90C61E5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5"/>
            <a:ext cx="1070810" cy="566637"/>
          </a:xfrm>
          <a:prstGeom prst="rect">
            <a:avLst/>
          </a:prstGeom>
        </p:spPr>
      </p:pic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9AC084AC-CDBD-B94F-8D6E-9783F92A45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94802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02E4A80-36C5-974E-B2A6-F7DE46DE69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B33552-D8EC-6241-9A0E-4AF7BBAA6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5"/>
            <a:ext cx="7416799" cy="4676775"/>
          </a:xfrm>
        </p:spPr>
        <p:txBody>
          <a:bodyPr tIns="0" rIns="182880" bIns="20574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-182880">
              <a:buClr>
                <a:schemeClr val="accent1"/>
              </a:buClr>
              <a:buFont typeface="System Font Regular"/>
              <a:buChar char="–"/>
              <a:defRPr sz="1200" b="1">
                <a:solidFill>
                  <a:schemeClr val="accent1"/>
                </a:solidFill>
              </a:defRPr>
            </a:lvl2pPr>
            <a:lvl3pPr marL="0" indent="0">
              <a:buNone/>
              <a:defRPr sz="2400" b="0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8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99714B-714F-8249-B931-1BFAC99FB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B33552-D8EC-6241-9A0E-4AF7BBAA6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5"/>
            <a:ext cx="7416799" cy="4676775"/>
          </a:xfrm>
        </p:spPr>
        <p:txBody>
          <a:bodyPr tIns="0" rIns="182880" bIns="20574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-182880">
              <a:buClr>
                <a:schemeClr val="accent1"/>
              </a:buClr>
              <a:buFont typeface="System Font Regular"/>
              <a:buChar char="–"/>
              <a:defRPr sz="1200" b="1">
                <a:solidFill>
                  <a:schemeClr val="accent1"/>
                </a:solidFill>
              </a:defRPr>
            </a:lvl2pPr>
            <a:lvl3pPr marL="0" indent="0">
              <a:buNone/>
              <a:defRPr sz="2400" b="0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26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CC5E3-A676-F348-B64F-9A2A1266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584325"/>
            <a:ext cx="7416799" cy="4676775"/>
          </a:xfrm>
        </p:spPr>
        <p:txBody>
          <a:bodyPr tIns="0" rIns="182880" bIns="1737360" anchor="ctr" anchorCtr="0"/>
          <a:lstStyle>
            <a:lvl1pPr>
              <a:lnSpc>
                <a:spcPct val="100000"/>
              </a:lnSpc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001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CC5E3-A676-F348-B64F-9A2A1266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584325"/>
            <a:ext cx="7416799" cy="4676775"/>
          </a:xfrm>
        </p:spPr>
        <p:txBody>
          <a:bodyPr tIns="0" rIns="182880" bIns="1737360" anchor="ctr" anchorCtr="0"/>
          <a:lstStyle>
            <a:lvl1pPr>
              <a:lnSpc>
                <a:spcPct val="100000"/>
              </a:lnSpc>
              <a:defRPr sz="30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0591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11258550" cy="4676776"/>
          </a:xfrm>
        </p:spPr>
        <p:txBody>
          <a:bodyPr rIns="193852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D5F2E-8E58-A14B-B80C-9B6594482EB6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13">
            <a:extLst>
              <a:ext uri="{FF2B5EF4-FFF2-40B4-BE49-F238E27FC236}">
                <a16:creationId xmlns:a16="http://schemas.microsoft.com/office/drawing/2014/main" id="{A73E81F0-30EC-604C-95CA-DB8CC6CAD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117" y="6400970"/>
            <a:ext cx="1070187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</a:defRPr>
            </a:lvl1pPr>
            <a:lvl2pPr marL="0" algn="ctr">
              <a:defRPr sz="800">
                <a:solidFill>
                  <a:schemeClr val="accent1"/>
                </a:solidFill>
              </a:defRPr>
            </a:lvl2pPr>
            <a:lvl3pPr marL="0" algn="ctr">
              <a:defRPr sz="800">
                <a:solidFill>
                  <a:schemeClr val="accent1"/>
                </a:solidFill>
              </a:defRPr>
            </a:lvl3pPr>
            <a:lvl4pPr marL="0" algn="ctr">
              <a:defRPr sz="800">
                <a:solidFill>
                  <a:schemeClr val="accent1"/>
                </a:solidFill>
              </a:defRPr>
            </a:lvl4pPr>
            <a:lvl5pPr marL="0" algn="ctr">
              <a:defRPr sz="800">
                <a:solidFill>
                  <a:schemeClr val="accent1"/>
                </a:solidFill>
              </a:defRPr>
            </a:lvl5pPr>
            <a:lvl6pPr marL="0" algn="ctr">
              <a:defRPr sz="800">
                <a:solidFill>
                  <a:schemeClr val="accent1"/>
                </a:solidFill>
              </a:defRPr>
            </a:lvl6pPr>
            <a:lvl7pPr marL="0" algn="ctr">
              <a:defRPr sz="800">
                <a:solidFill>
                  <a:schemeClr val="accent1"/>
                </a:solidFill>
              </a:defRPr>
            </a:lvl7pPr>
            <a:lvl8pPr marL="0" algn="ctr">
              <a:defRPr sz="800">
                <a:solidFill>
                  <a:schemeClr val="accent1"/>
                </a:solidFill>
              </a:defRPr>
            </a:lvl8pPr>
            <a:lvl9pPr marL="0" algn="ctr">
              <a:defRPr sz="800">
                <a:solidFill>
                  <a:schemeClr val="accent1"/>
                </a:solidFill>
              </a:defRPr>
            </a:lvl9pPr>
          </a:lstStyle>
          <a:p>
            <a:r>
              <a:rPr lang="en-US"/>
              <a:t>XX.XX.XXXX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35AA9-2F43-3343-BA48-1CA2E632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3096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5497513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90614-5015-FC49-9E9D-A9E87844B5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5" y="1584324"/>
            <a:ext cx="5497513" cy="4676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C4742D5-3A05-9045-B74A-D3F962B802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3FE8545-7798-1641-AF94-65B0020EBC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B145867-33F4-7942-A468-63972ECBAD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1C0A9-E7F2-E043-948A-B1E2EA47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5F8FA7-0E8B-AC4B-9A04-27BD3889EBF9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42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3567113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90614-5015-FC49-9E9D-A9E87844B5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8475" y="1584325"/>
            <a:ext cx="3575049" cy="4676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DD0FD0-82F6-6249-86EF-808648B068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450" y="1584324"/>
            <a:ext cx="3552825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CAEDB-ABB8-1842-AE19-7725B4CAB2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71D53-83D4-0142-88D2-21B34455C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38CA74-93B7-F445-8D0F-582527E50ADD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6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5497513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F22DB92E-0BE0-1049-8105-20C747BD01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75" y="1584326"/>
            <a:ext cx="5486399" cy="4365212"/>
          </a:xfrm>
          <a:pattFill prst="pct8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tIns="73152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E122B8-2BA6-D444-B9FC-8EE2551015AF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40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5497513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F22DB92E-0BE0-1049-8105-20C747BD01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75" y="1584327"/>
            <a:ext cx="5497513" cy="3747695"/>
          </a:xfrm>
          <a:pattFill prst="pct8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tIns="73152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0FC0A0-8890-FA4A-A265-675F16FD34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8875" y="5332022"/>
            <a:ext cx="5486400" cy="929079"/>
          </a:xfrm>
        </p:spPr>
        <p:txBody>
          <a:bodyPr tIns="137160"/>
          <a:lstStyle>
            <a:lvl1pPr>
              <a:defRPr sz="900" b="1">
                <a:solidFill>
                  <a:schemeClr val="accent1"/>
                </a:solidFill>
              </a:defRPr>
            </a:lvl1pPr>
            <a:lvl2pPr>
              <a:defRPr sz="900"/>
            </a:lvl2pPr>
            <a:lvl3pPr marL="0" indent="0">
              <a:buFontTx/>
              <a:buNone/>
              <a:defRPr sz="9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9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900" b="1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900" b="1">
                <a:solidFill>
                  <a:schemeClr val="accent1"/>
                </a:solidFill>
              </a:defRPr>
            </a:lvl6pPr>
            <a:lvl7pPr marL="0" indent="0">
              <a:buFontTx/>
              <a:buNone/>
              <a:defRPr sz="900" b="1">
                <a:solidFill>
                  <a:schemeClr val="accent1"/>
                </a:solidFill>
              </a:defRPr>
            </a:lvl7pPr>
            <a:lvl8pPr marL="0" indent="0">
              <a:buFontTx/>
              <a:buNone/>
              <a:defRPr sz="900" b="1">
                <a:solidFill>
                  <a:schemeClr val="accent1"/>
                </a:solidFill>
              </a:defRPr>
            </a:lvl8pPr>
            <a:lvl9pPr marL="0" indent="0">
              <a:buFontTx/>
              <a:buNone/>
              <a:defRPr sz="9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830B4-E9C0-1844-9666-E44BDF9B6EF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83AC57-D239-4F44-A373-83E8AF1607A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D62E05-6DF1-3642-9C7A-C5DD14FBD3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36FCCE-0ED1-BB45-9AA8-E6ABE533D030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732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5497513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A7A099-8FCD-F248-90AD-8AB09DA1ADC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7764" y="1584326"/>
            <a:ext cx="5497511" cy="4676775"/>
          </a:xfrm>
          <a:pattFill prst="pct10">
            <a:fgClr>
              <a:schemeClr val="tx2"/>
            </a:fgClr>
            <a:bgClr>
              <a:schemeClr val="bg1"/>
            </a:bgClr>
          </a:pattFill>
        </p:spPr>
        <p:txBody>
          <a:bodyPr tIns="2468880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A68E80-3528-4444-AEBB-C8CCD95AA0D5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9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C0B79C-A3F9-B04E-A291-2BBEFCD76F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394604-6B48-BE40-8F43-ABC6903C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1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4DCEB278-B482-8843-ADD0-D60C8BCA5C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5BCF08AF-70EA-BB42-8F2F-4649BC65909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XX.XX.XXXX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1515E88-BEC8-4F41-84C2-74F5242E3A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5"/>
            <a:ext cx="1070810" cy="566637"/>
          </a:xfrm>
          <a:prstGeom prst="rect">
            <a:avLst/>
          </a:prstGeom>
        </p:spPr>
      </p:pic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833D77C-FB5C-934E-A308-14E92400D0A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4017194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5497513" cy="467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970E05D-6C9C-AA4C-9AC8-08594C5B389D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7764" y="1584326"/>
            <a:ext cx="5497511" cy="4676775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tIns="251460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E3CF20-F6A9-EB44-8A9A-5F81C99E3B86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166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325564"/>
            <a:ext cx="12192000" cy="4935537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48296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46CC6D-8813-8A49-97BC-3A30C8F416F4}"/>
              </a:ext>
            </a:extLst>
          </p:cNvPr>
          <p:cNvSpPr/>
          <p:nvPr userDrawn="1"/>
        </p:nvSpPr>
        <p:spPr bwMode="auto">
          <a:xfrm>
            <a:off x="0" y="0"/>
            <a:ext cx="12192000" cy="6261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5" y="342900"/>
            <a:ext cx="5486398" cy="723900"/>
          </a:xfrm>
        </p:spPr>
        <p:txBody>
          <a:bodyPr lIns="22860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49C57A-40D3-284B-A710-F9DC63E9616B}"/>
              </a:ext>
            </a:extLst>
          </p:cNvPr>
          <p:cNvCxnSpPr>
            <a:cxnSpLocks/>
          </p:cNvCxnSpPr>
          <p:nvPr userDrawn="1"/>
        </p:nvCxnSpPr>
        <p:spPr>
          <a:xfrm>
            <a:off x="6477000" y="1325563"/>
            <a:ext cx="52228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6096000" cy="6261100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032AB2-38D4-BF4A-A7AB-33296B71E4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75" y="1584326"/>
            <a:ext cx="5486399" cy="4676775"/>
          </a:xfrm>
        </p:spPr>
        <p:txBody>
          <a:bodyPr l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2793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5" y="342900"/>
            <a:ext cx="5486400" cy="723900"/>
          </a:xfrm>
        </p:spPr>
        <p:txBody>
          <a:bodyPr lIns="22860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6096000" cy="6261100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E60AE5-24D1-2A42-9958-C863FAF38E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76" y="1584326"/>
            <a:ext cx="5486400" cy="4676775"/>
          </a:xfrm>
        </p:spPr>
        <p:txBody>
          <a:bodyPr lIns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D58D12-4AE4-5F4D-BF23-B8C90DD0DCE1}"/>
              </a:ext>
            </a:extLst>
          </p:cNvPr>
          <p:cNvCxnSpPr>
            <a:cxnSpLocks/>
          </p:cNvCxnSpPr>
          <p:nvPr userDrawn="1"/>
        </p:nvCxnSpPr>
        <p:spPr>
          <a:xfrm>
            <a:off x="6477000" y="1325563"/>
            <a:ext cx="52228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142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2000" cy="6261100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525" y="0"/>
            <a:ext cx="4308474" cy="6261100"/>
          </a:xfrm>
          <a:gradFill>
            <a:gsLst>
              <a:gs pos="0">
                <a:schemeClr val="accent1">
                  <a:lumMod val="5000"/>
                  <a:lumOff val="95000"/>
                  <a:alpha val="75000"/>
                </a:schemeClr>
              </a:gs>
              <a:gs pos="47000">
                <a:schemeClr val="accent2">
                  <a:alpha val="75000"/>
                </a:schemeClr>
              </a:gs>
            </a:gsLst>
            <a:lin ang="5400000" scaled="1"/>
          </a:gradFill>
        </p:spPr>
        <p:txBody>
          <a:bodyPr lIns="274320" tIns="0" rIns="0" bIns="0" anchor="ctr" anchorCtr="0"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4127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der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69B8A6-9804-1048-8166-F789E401FDA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606F9-E155-FD47-9972-D713684E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48F83C-B949-F844-9F52-7F6903B94DB8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77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F7185A-0E54-EC4B-A2D7-B3EEFA3226D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</p:spTree>
    <p:extLst>
      <p:ext uri="{BB962C8B-B14F-4D97-AF65-F5344CB8AC3E}">
        <p14:creationId xmlns:p14="http://schemas.microsoft.com/office/powerpoint/2010/main" val="1937549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731520" anchor="ctr" anchorCtr="0"/>
          <a:lstStyle>
            <a:lvl1pPr algn="ctr">
              <a:defRPr sz="20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FA9D9-83F4-B54A-8DDA-F29160804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6725" y="2996830"/>
            <a:ext cx="7416800" cy="3264271"/>
          </a:xfrm>
        </p:spPr>
        <p:txBody>
          <a:bodyPr tIns="0" rIns="0" bIns="0" anchor="ctr" anchorCtr="0"/>
          <a:lstStyle>
            <a:lvl1pPr>
              <a:lnSpc>
                <a:spcPct val="10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message here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A95F5B4-3F8A-1F44-A10C-9766E32867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1736791"/>
            <a:ext cx="1070810" cy="566637"/>
          </a:xfrm>
          <a:prstGeom prst="rect">
            <a:avLst/>
          </a:prstGeom>
        </p:spPr>
      </p:pic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370E9501-642E-B247-9CE6-ED47E59FE2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5295" y="1584326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3786937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FA9D9-83F4-B54A-8DDA-F29160804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6725" y="2996830"/>
            <a:ext cx="7416800" cy="3264271"/>
          </a:xfrm>
        </p:spPr>
        <p:txBody>
          <a:bodyPr tIns="0" rIns="0" bIns="0" anchor="ctr" anchorCtr="0"/>
          <a:lstStyle>
            <a:lvl1pPr>
              <a:lnSpc>
                <a:spcPct val="100000"/>
              </a:lnSpc>
              <a:defRPr sz="5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 message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8C28C-F47A-FF4E-BCF8-08E371A6F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382" y="1736791"/>
            <a:ext cx="1062444" cy="566637"/>
          </a:xfrm>
          <a:prstGeom prst="rect">
            <a:avLst/>
          </a:prstGeom>
        </p:spPr>
      </p:pic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B7DC1723-F681-A84F-A939-DB2E67510C1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9952" y="1584326"/>
            <a:ext cx="1447281" cy="798455"/>
          </a:xfrm>
          <a:solidFill>
            <a:schemeClr val="accent2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3291703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201EE337-5CAD-7F45-8CFF-05FD1811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1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21AB9518-D147-5A47-8595-253E98CFC56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XX.XX.XXXX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7B672F3-4C98-9741-A5C7-1695AB1C8D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5"/>
            <a:ext cx="1070810" cy="56663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B219A04-E58A-B541-B284-8463CD450E0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ADCC780-1CA3-CD48-98B5-50009A852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381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CB4BD5E4-9605-5B45-B53C-3263CBC0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1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9C8139A2-E7C6-A94E-9243-8058FC270F4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XX.XX.XXXX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B79A36A-9F65-D448-A17F-0AA7551AAD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5"/>
            <a:ext cx="1070810" cy="56663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E5D8EB3-9199-B343-9D35-1520EFCFC74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01EFFB7-4B7A-5441-B683-0C4C9AD51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8264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3A7A0F2C-DFEE-4146-B997-DA062AC3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1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BB1652BE-D3FE-3940-8949-9AAEC00A479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XX.XX.XXXX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A43257B-5B80-1147-B57D-DE933A790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5"/>
            <a:ext cx="1070810" cy="56663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BA6DFA-F13F-7743-8870-871C9E26E3D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D084DC68-6CAE-0B4D-A9F3-56659C53DE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170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A968E52-F820-D344-901F-F4AA96A1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1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EFF02FD-B6E3-214F-B831-0D922293C83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XX.XX.XXXX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53147DD1-950A-C745-BED5-78B353FFA1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5"/>
            <a:ext cx="1070810" cy="56663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D4A1A41-135F-D346-955D-AA179792D6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B29B37B-25D1-B143-951D-C4ED385EE5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947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EF42D942-2478-4D47-A32C-F504EF9E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1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5C4B240-577D-9542-BB55-1143CC10FB0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XX.XX.XXXX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C9464B15-94F0-8A4C-B350-74686D7542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613275"/>
            <a:ext cx="1070810" cy="56663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2E0B9CD-6DDE-AB44-B006-621591AF807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entity logo </a:t>
            </a:r>
            <a:br>
              <a:rPr lang="en-US" dirty="0"/>
            </a:br>
            <a:r>
              <a:rPr lang="en-US" dirty="0"/>
              <a:t>or delete box for </a:t>
            </a:r>
            <a:br>
              <a:rPr lang="en-US" dirty="0"/>
            </a:br>
            <a:r>
              <a:rPr lang="en-US" dirty="0"/>
              <a:t>default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7F9B4B9-63C9-0F4A-9D02-52C4BFD7BB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727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ED7FF-B301-DB49-88A6-4CD72677E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A6CBF33-95A6-BA4A-9EBE-9DD389BB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584325"/>
            <a:ext cx="5497513" cy="3475813"/>
          </a:xfrm>
        </p:spPr>
        <p:txBody>
          <a:bodyPr tIns="0" rIns="0" bIns="1097280" anchor="ctr" anchorCtr="0"/>
          <a:lstStyle>
            <a:lvl1pPr>
              <a:lnSpc>
                <a:spcPts val="4000"/>
              </a:lnSpc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703DA-6F62-9B4A-910F-D77F4BC918C9}"/>
              </a:ext>
            </a:extLst>
          </p:cNvPr>
          <p:cNvSpPr txBox="1"/>
          <p:nvPr userDrawn="1"/>
        </p:nvSpPr>
        <p:spPr>
          <a:xfrm>
            <a:off x="10228984" y="6400970"/>
            <a:ext cx="1496291" cy="2087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-4572000" algn="r"/>
            <a:r>
              <a:rPr lang="en-US" sz="800" b="1">
                <a:solidFill>
                  <a:schemeClr val="accent1"/>
                </a:solidFill>
              </a:rPr>
              <a:t>UNC Health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DF001-212C-4540-80F0-7DA5FC4C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A7F43-CEE2-834B-8BDA-E4A6504C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38607-C19C-774D-BEF7-493C5916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9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74749E-3478-0846-8E5D-5A453C217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A6CBF33-95A6-BA4A-9EBE-9DD389BB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584325"/>
            <a:ext cx="5497513" cy="3475813"/>
          </a:xfrm>
        </p:spPr>
        <p:txBody>
          <a:bodyPr tIns="0" rIns="0" bIns="1097280" anchor="ctr" anchorCtr="0"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338B1-A6EB-B747-93D6-CD0C9544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XX.XX.XXXX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73091-C838-5F47-8B9C-4265A9A7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75CEF-9B03-8847-99BF-1904D1E4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1B976-CB04-C147-BDC7-E24651677804}"/>
              </a:ext>
            </a:extLst>
          </p:cNvPr>
          <p:cNvSpPr txBox="1"/>
          <p:nvPr userDrawn="1"/>
        </p:nvSpPr>
        <p:spPr>
          <a:xfrm>
            <a:off x="10228984" y="6400970"/>
            <a:ext cx="1496291" cy="2087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-4572000" algn="r"/>
            <a:r>
              <a:rPr lang="en-US" sz="800" b="1">
                <a:solidFill>
                  <a:schemeClr val="accent1"/>
                </a:solidFill>
              </a:rPr>
              <a:t>UNC Health</a:t>
            </a:r>
          </a:p>
        </p:txBody>
      </p:sp>
    </p:spTree>
    <p:extLst>
      <p:ext uri="{BB962C8B-B14F-4D97-AF65-F5344CB8AC3E}">
        <p14:creationId xmlns:p14="http://schemas.microsoft.com/office/powerpoint/2010/main" val="265105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725" y="342900"/>
            <a:ext cx="11258550" cy="723900"/>
          </a:xfrm>
          <a:prstGeom prst="rect">
            <a:avLst/>
          </a:prstGeom>
        </p:spPr>
        <p:txBody>
          <a:bodyPr vert="horz" lIns="0" tIns="868680" rIns="1938528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1584326"/>
            <a:ext cx="11258550" cy="4676775"/>
          </a:xfrm>
          <a:prstGeom prst="rect">
            <a:avLst/>
          </a:prstGeom>
        </p:spPr>
        <p:txBody>
          <a:bodyPr vert="horz" lIns="0" tIns="73152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</a:t>
            </a:r>
          </a:p>
          <a:p>
            <a:pPr marL="685800" marR="0" lvl="4" indent="-2286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1304" y="6400970"/>
            <a:ext cx="5922221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9525" algn="l">
              <a:tabLst/>
              <a:defRPr sz="800" b="0" i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1pPr>
            <a:lvl2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3pPr>
            <a:lvl4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4pPr>
            <a:lvl5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5pPr>
            <a:lvl6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6pPr>
            <a:lvl7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7pPr>
            <a:lvl8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8pPr>
            <a:lvl9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dirty="0"/>
              <a:t>Modify with Insert &gt; Header and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25" y="6400970"/>
            <a:ext cx="424392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1pPr>
            <a:lvl2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3pPr>
            <a:lvl4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4pPr>
            <a:lvl5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5pPr>
            <a:lvl6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6pPr>
            <a:lvl7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7pPr>
            <a:lvl8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8pPr>
            <a:lvl9pPr marL="0" algn="l">
              <a:defRPr sz="800" b="0" i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5D300FB-C47F-BA4E-A67A-042C3A7A6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117" y="6400970"/>
            <a:ext cx="1070187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</a:defRPr>
            </a:lvl1pPr>
            <a:lvl2pPr marL="0" algn="ctr">
              <a:defRPr sz="800">
                <a:solidFill>
                  <a:schemeClr val="accent1"/>
                </a:solidFill>
              </a:defRPr>
            </a:lvl2pPr>
            <a:lvl3pPr marL="0" algn="ctr">
              <a:defRPr sz="800">
                <a:solidFill>
                  <a:schemeClr val="accent1"/>
                </a:solidFill>
              </a:defRPr>
            </a:lvl3pPr>
            <a:lvl4pPr marL="0" algn="ctr">
              <a:defRPr sz="800">
                <a:solidFill>
                  <a:schemeClr val="accent1"/>
                </a:solidFill>
              </a:defRPr>
            </a:lvl4pPr>
            <a:lvl5pPr marL="0" algn="ctr">
              <a:defRPr sz="800">
                <a:solidFill>
                  <a:schemeClr val="accent1"/>
                </a:solidFill>
              </a:defRPr>
            </a:lvl5pPr>
            <a:lvl6pPr marL="0" algn="ctr">
              <a:defRPr sz="800">
                <a:solidFill>
                  <a:schemeClr val="accent1"/>
                </a:solidFill>
              </a:defRPr>
            </a:lvl6pPr>
            <a:lvl7pPr marL="0" algn="ctr">
              <a:defRPr sz="800">
                <a:solidFill>
                  <a:schemeClr val="accent1"/>
                </a:solidFill>
              </a:defRPr>
            </a:lvl7pPr>
            <a:lvl8pPr marL="0" algn="ctr">
              <a:defRPr sz="800">
                <a:solidFill>
                  <a:schemeClr val="accent1"/>
                </a:solidFill>
              </a:defRPr>
            </a:lvl8pPr>
            <a:lvl9pPr marL="0" algn="ctr">
              <a:defRPr sz="800">
                <a:solidFill>
                  <a:schemeClr val="accent1"/>
                </a:solidFill>
              </a:defRPr>
            </a:lvl9pPr>
          </a:lstStyle>
          <a:p>
            <a:r>
              <a:rPr lang="en-US"/>
              <a:t>XX.XX.XXXX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EE6E4-ED9E-C34A-BAFF-47DECD28E2BC}"/>
              </a:ext>
            </a:extLst>
          </p:cNvPr>
          <p:cNvSpPr txBox="1"/>
          <p:nvPr userDrawn="1"/>
        </p:nvSpPr>
        <p:spPr>
          <a:xfrm>
            <a:off x="10228984" y="6400970"/>
            <a:ext cx="1496291" cy="2087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-4572000" algn="r"/>
            <a:r>
              <a:rPr lang="en-US" sz="800" b="1">
                <a:solidFill>
                  <a:schemeClr val="accent1"/>
                </a:solidFill>
              </a:rPr>
              <a:t>UNC Health</a:t>
            </a:r>
          </a:p>
        </p:txBody>
      </p:sp>
    </p:spTree>
    <p:extLst>
      <p:ext uri="{BB962C8B-B14F-4D97-AF65-F5344CB8AC3E}">
        <p14:creationId xmlns:p14="http://schemas.microsoft.com/office/powerpoint/2010/main" val="17277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63" r:id="rId2"/>
    <p:sldLayoutId id="2147483736" r:id="rId3"/>
    <p:sldLayoutId id="2147483785" r:id="rId4"/>
    <p:sldLayoutId id="2147483786" r:id="rId5"/>
    <p:sldLayoutId id="2147483787" r:id="rId6"/>
    <p:sldLayoutId id="2147483788" r:id="rId7"/>
    <p:sldLayoutId id="2147483741" r:id="rId8"/>
    <p:sldLayoutId id="2147483773" r:id="rId9"/>
    <p:sldLayoutId id="2147483758" r:id="rId10"/>
    <p:sldLayoutId id="2147483774" r:id="rId11"/>
    <p:sldLayoutId id="2147483775" r:id="rId12"/>
    <p:sldLayoutId id="2147483776" r:id="rId13"/>
    <p:sldLayoutId id="2147483745" r:id="rId14"/>
    <p:sldLayoutId id="2147483746" r:id="rId15"/>
    <p:sldLayoutId id="2147483747" r:id="rId16"/>
    <p:sldLayoutId id="2147483748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60" r:id="rId25"/>
    <p:sldLayoutId id="2147483756" r:id="rId26"/>
    <p:sldLayoutId id="2147483708" r:id="rId27"/>
    <p:sldLayoutId id="2147483765" r:id="rId28"/>
    <p:sldLayoutId id="2147483777" r:id="rId29"/>
  </p:sldLayoutIdLst>
  <p:hf hd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i="0" kern="1200">
          <a:solidFill>
            <a:schemeClr val="accent2"/>
          </a:solidFill>
          <a:latin typeface="+mj-lt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600" b="0" i="0" kern="1200">
          <a:solidFill>
            <a:schemeClr val="tx2"/>
          </a:solidFill>
          <a:latin typeface="+mn-lt"/>
          <a:ea typeface="Arial" charset="0"/>
          <a:cs typeface="Arial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FontTx/>
        <a:buNone/>
        <a:tabLst>
          <a:tab pos="280988" algn="l"/>
        </a:tabLst>
        <a:defRPr sz="1800" b="1" i="0" kern="1200">
          <a:solidFill>
            <a:schemeClr val="accent1"/>
          </a:solidFill>
          <a:latin typeface="+mn-lt"/>
          <a:ea typeface="Corbel" charset="0"/>
          <a:cs typeface="Corbel" charset="0"/>
        </a:defRPr>
      </a:lvl2pPr>
      <a:lvl3pPr marL="228600" indent="-227013" algn="l" defTabSz="292608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Font typeface="Arial" panose="020B0604020202020204" pitchFamily="34" charset="0"/>
        <a:buChar char="•"/>
        <a:tabLst>
          <a:tab pos="276225" algn="l"/>
          <a:tab pos="584200" algn="l"/>
        </a:tabLst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3pPr>
      <a:lvl4pPr marL="457200" marR="0" indent="-228600" algn="l" defTabSz="292608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>
          <a:tab pos="292608" algn="l"/>
          <a:tab pos="585216" algn="l"/>
        </a:tabLst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4pPr>
      <a:lvl5pPr marL="685800" indent="-228600" algn="l" defTabSz="292608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>
          <a:tab pos="292608" algn="l"/>
          <a:tab pos="585216" algn="l"/>
        </a:tabLst>
        <a:defRPr sz="1600" b="0" kern="1200">
          <a:solidFill>
            <a:schemeClr val="tx2"/>
          </a:solidFill>
          <a:latin typeface="+mn-lt"/>
          <a:ea typeface="Corbel" charset="0"/>
          <a:cs typeface="Corbel" charset="0"/>
        </a:defRPr>
      </a:lvl5pPr>
      <a:lvl6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6pPr>
      <a:lvl7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7pPr>
      <a:lvl8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8pPr>
      <a:lvl9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714" userDrawn="1">
          <p15:clr>
            <a:srgbClr val="F26B43"/>
          </p15:clr>
        </p15:guide>
        <p15:guide id="3" pos="294" userDrawn="1">
          <p15:clr>
            <a:srgbClr val="F26B43"/>
          </p15:clr>
        </p15:guide>
        <p15:guide id="8" pos="2541" userDrawn="1">
          <p15:clr>
            <a:srgbClr val="F26B43"/>
          </p15:clr>
        </p15:guide>
        <p15:guide id="9" pos="3757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2" pos="3930" userDrawn="1">
          <p15:clr>
            <a:srgbClr val="F26B43"/>
          </p15:clr>
        </p15:guide>
        <p15:guide id="13" pos="7386" userDrawn="1">
          <p15:clr>
            <a:srgbClr val="F26B43"/>
          </p15:clr>
        </p15:guide>
        <p15:guide id="15" pos="4966" userDrawn="1">
          <p15:clr>
            <a:srgbClr val="F26B43"/>
          </p15:clr>
        </p15:guide>
        <p15:guide id="16" pos="5139" userDrawn="1">
          <p15:clr>
            <a:srgbClr val="F26B43"/>
          </p15:clr>
        </p15:guide>
        <p15:guide id="23" orient="horz" pos="4148" userDrawn="1">
          <p15:clr>
            <a:srgbClr val="F26B43"/>
          </p15:clr>
        </p15:guide>
        <p15:guide id="24" orient="horz" pos="3944" userDrawn="1">
          <p15:clr>
            <a:srgbClr val="F26B43"/>
          </p15:clr>
        </p15:guide>
        <p15:guide id="25" orient="horz" pos="216" userDrawn="1">
          <p15:clr>
            <a:srgbClr val="F26B43"/>
          </p15:clr>
        </p15:guide>
        <p15:guide id="26" orient="horz" pos="998" userDrawn="1">
          <p15:clr>
            <a:srgbClr val="F26B43"/>
          </p15:clr>
        </p15:guide>
        <p15:guide id="27" orient="horz" pos="672" userDrawn="1">
          <p15:clr>
            <a:srgbClr val="F26B43"/>
          </p15:clr>
        </p15:guide>
        <p15:guide id="31" orient="horz" pos="835" userDrawn="1">
          <p15:clr>
            <a:srgbClr val="F26B43"/>
          </p15:clr>
        </p15:guide>
        <p15:guide id="32" orient="horz" pos="40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9741842@N05/8159194160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illustration/fast-heart-beat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pixabay.com/ko/%EC%82%AC%EC%9D%B4%EB%A0%8C-%EB%93%B1%EB%8C%80-%EA%B2%BD%EA%B3%A0-2859791/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emax.deviantart.com/art/Snowy-night-340458839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2A874-B2DD-BB45-A068-CDA3E57AA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00175B-8A0D-B84D-8B0A-7312D0B273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475649"/>
            <a:ext cx="11345830" cy="2573837"/>
          </a:xfrm>
        </p:spPr>
        <p:txBody>
          <a:bodyPr/>
          <a:lstStyle/>
          <a:p>
            <a:pPr algn="ctr"/>
            <a:r>
              <a:rPr lang="en-US" sz="4400" dirty="0"/>
              <a:t>After Death Communication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Scott Janssen, MA, MSW, LCSW</a:t>
            </a:r>
          </a:p>
        </p:txBody>
      </p:sp>
    </p:spTree>
    <p:extLst>
      <p:ext uri="{BB962C8B-B14F-4D97-AF65-F5344CB8AC3E}">
        <p14:creationId xmlns:p14="http://schemas.microsoft.com/office/powerpoint/2010/main" val="281560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B768-F5AB-6644-BFBF-27BC9ED3AF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66725" y="6400970"/>
            <a:ext cx="424392" cy="208758"/>
          </a:xfrm>
        </p:spPr>
        <p:txBody>
          <a:bodyPr anchor="b">
            <a:normAutofit/>
          </a:bodyPr>
          <a:lstStyle/>
          <a:p>
            <a:pPr lvl="8">
              <a:spcAft>
                <a:spcPts val="600"/>
              </a:spcAft>
            </a:pPr>
            <a:fld id="{63DCA5C9-2E11-4C67-86EB-AE1DE127DC64}" type="slidenum">
              <a:rPr lang="en-US" smtClean="0"/>
              <a:pPr lvl="8"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41" name="Title 6">
            <a:extLst>
              <a:ext uri="{FF2B5EF4-FFF2-40B4-BE49-F238E27FC236}">
                <a16:creationId xmlns:a16="http://schemas.microsoft.com/office/drawing/2014/main" id="{475E6383-0F34-7F4B-D7D6-6EFA61316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0"/>
            <a:ext cx="11258550" cy="723900"/>
          </a:xfrm>
        </p:spPr>
        <p:txBody>
          <a:bodyPr/>
          <a:lstStyle/>
          <a:p>
            <a:r>
              <a:rPr lang="en-US" dirty="0"/>
              <a:t>After Death Communication (ADC)</a:t>
            </a:r>
          </a:p>
        </p:txBody>
      </p:sp>
      <p:graphicFrame>
        <p:nvGraphicFramePr>
          <p:cNvPr id="42" name="Content Placeholder 3">
            <a:extLst>
              <a:ext uri="{FF2B5EF4-FFF2-40B4-BE49-F238E27FC236}">
                <a16:creationId xmlns:a16="http://schemas.microsoft.com/office/drawing/2014/main" id="{7045F785-1990-9D54-1FB7-77651F63F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7652869"/>
              </p:ext>
            </p:extLst>
          </p:nvPr>
        </p:nvGraphicFramePr>
        <p:xfrm>
          <a:off x="731320" y="1584324"/>
          <a:ext cx="10729359" cy="451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263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B768-F5AB-6644-BFBF-27BC9ED3AF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66725" y="6400970"/>
            <a:ext cx="424392" cy="208758"/>
          </a:xfrm>
        </p:spPr>
        <p:txBody>
          <a:bodyPr anchor="b">
            <a:normAutofit/>
          </a:bodyPr>
          <a:lstStyle/>
          <a:p>
            <a:pPr lvl="8">
              <a:spcAft>
                <a:spcPts val="600"/>
              </a:spcAft>
            </a:pPr>
            <a:fld id="{63DCA5C9-2E11-4C67-86EB-AE1DE127DC64}" type="slidenum">
              <a:rPr lang="en-US" smtClean="0"/>
              <a:pPr lvl="8"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32" name="Title 6">
            <a:extLst>
              <a:ext uri="{FF2B5EF4-FFF2-40B4-BE49-F238E27FC236}">
                <a16:creationId xmlns:a16="http://schemas.microsoft.com/office/drawing/2014/main" id="{C4216575-06AF-89FF-9CD5-6E1B15011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0"/>
            <a:ext cx="11258550" cy="723900"/>
          </a:xfrm>
        </p:spPr>
        <p:txBody>
          <a:bodyPr/>
          <a:lstStyle/>
          <a:p>
            <a:r>
              <a:rPr lang="en-US" dirty="0"/>
              <a:t>After Death Communication (ADC)</a:t>
            </a:r>
          </a:p>
        </p:txBody>
      </p: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47FF2F19-F51F-2503-EB4F-DDC555C75C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0132794"/>
              </p:ext>
            </p:extLst>
          </p:nvPr>
        </p:nvGraphicFramePr>
        <p:xfrm>
          <a:off x="477840" y="1584324"/>
          <a:ext cx="11258550" cy="4614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6748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05704C55-95F9-5F4F-8A2A-A449EACF40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427802"/>
            <a:ext cx="7720344" cy="461216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/>
              <a:t>Out-of-body ADCs (described as a visitation with the deceased in an alternate, typically their “new</a:t>
            </a:r>
            <a:r>
              <a:rPr lang="en-US" sz="2000" dirty="0" smtClean="0"/>
              <a:t>”, </a:t>
            </a:r>
            <a:r>
              <a:rPr lang="en-US" sz="2000" dirty="0"/>
              <a:t>environment</a:t>
            </a:r>
            <a:r>
              <a:rPr lang="en-US" sz="2000" dirty="0" smtClean="0"/>
              <a:t>)</a:t>
            </a:r>
            <a:endParaRPr lang="en-US" sz="2000" dirty="0"/>
          </a:p>
          <a:p>
            <a:endParaRPr lang="en-US" sz="1100" dirty="0"/>
          </a:p>
          <a:p>
            <a:r>
              <a:rPr lang="en-US" sz="2000" dirty="0"/>
              <a:t>Physical phenomena (e.g. lights going off and on, objects falling from a shelf, appliances turning on or items being moved around)</a:t>
            </a:r>
          </a:p>
          <a:p>
            <a:endParaRPr lang="en-US" sz="1100" dirty="0"/>
          </a:p>
          <a:p>
            <a:r>
              <a:rPr lang="en-US" sz="2000" dirty="0"/>
              <a:t>Telephone calls (</a:t>
            </a:r>
            <a:r>
              <a:rPr lang="en-US" sz="2000" i="1" dirty="0"/>
              <a:t>It lit up the room</a:t>
            </a:r>
            <a:r>
              <a:rPr lang="en-US" sz="2000" dirty="0"/>
              <a:t>)</a:t>
            </a:r>
          </a:p>
          <a:p>
            <a:endParaRPr lang="en-US" sz="1100" dirty="0"/>
          </a:p>
          <a:p>
            <a:r>
              <a:rPr lang="en-US" sz="2000" dirty="0"/>
              <a:t>Symbolic ADCs (e.g. perceived meaning in things like feathers, coins, butterflies, birds, flowers, or natural phenomena like rainbows)</a:t>
            </a:r>
          </a:p>
          <a:p>
            <a:endParaRPr lang="en-US" sz="2400" dirty="0"/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id="{07261524-B18F-D4A2-7DEB-1CB149510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293394" y="1446027"/>
            <a:ext cx="3649339" cy="4899244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B768-F5AB-6644-BFBF-27BC9ED3AF0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66725" y="6400970"/>
            <a:ext cx="424392" cy="208758"/>
          </a:xfrm>
        </p:spPr>
        <p:txBody>
          <a:bodyPr anchor="b">
            <a:normAutofit/>
          </a:bodyPr>
          <a:lstStyle/>
          <a:p>
            <a:pPr lvl="8">
              <a:spcAft>
                <a:spcPts val="600"/>
              </a:spcAft>
            </a:pPr>
            <a:fld id="{63DCA5C9-2E11-4C67-86EB-AE1DE127DC64}" type="slidenum">
              <a:rPr lang="en-US" smtClean="0"/>
              <a:pPr lvl="8"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26" name="Title 6">
            <a:extLst>
              <a:ext uri="{FF2B5EF4-FFF2-40B4-BE49-F238E27FC236}">
                <a16:creationId xmlns:a16="http://schemas.microsoft.com/office/drawing/2014/main" id="{86564BCE-34A3-4D40-ABCB-017EB9461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0"/>
            <a:ext cx="11258550" cy="723900"/>
          </a:xfrm>
        </p:spPr>
        <p:txBody>
          <a:bodyPr/>
          <a:lstStyle/>
          <a:p>
            <a:r>
              <a:rPr lang="en-US" dirty="0"/>
              <a:t>After Death Communication (ADC)</a:t>
            </a:r>
          </a:p>
        </p:txBody>
      </p:sp>
    </p:spTree>
    <p:extLst>
      <p:ext uri="{BB962C8B-B14F-4D97-AF65-F5344CB8AC3E}">
        <p14:creationId xmlns:p14="http://schemas.microsoft.com/office/powerpoint/2010/main" val="608837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B768-F5AB-6644-BFBF-27BC9ED3A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04C55-95F9-5F4F-8A2A-A449EACF40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3035" y="1584324"/>
            <a:ext cx="10811436" cy="4676776"/>
          </a:xfrm>
        </p:spPr>
        <p:txBody>
          <a:bodyPr rIns="0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Fear of stigma, ridicule or psychiatric labelling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Risk of having something meaningful/profound dismissed, rejected or explained away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Uncertainty about with whom it is safe to talk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Learned fear stemming from initial attempts to tell the story and being shut down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Conflicts with world view or spiritual beliefs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7848A2-2D62-B74F-9086-A62AD926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342900"/>
            <a:ext cx="11355161" cy="1101554"/>
          </a:xfrm>
        </p:spPr>
        <p:txBody>
          <a:bodyPr rIns="0"/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800" dirty="0"/>
              <a:t>Potential Barriers to Disclosure</a:t>
            </a:r>
            <a:r>
              <a:rPr lang="en-US" sz="2800" b="0" dirty="0">
                <a:solidFill>
                  <a:schemeClr val="tx1"/>
                </a:solidFill>
              </a:rPr>
              <a:t/>
            </a:r>
            <a:br>
              <a:rPr lang="en-US" sz="2800" b="0" dirty="0">
                <a:solidFill>
                  <a:schemeClr val="tx1"/>
                </a:solidFill>
              </a:rPr>
            </a:b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86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B768-F5AB-6644-BFBF-27BC9ED3A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04C55-95F9-5F4F-8A2A-A449EACF40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6127" y="1614648"/>
            <a:ext cx="10696354" cy="4676776"/>
          </a:xfrm>
        </p:spPr>
        <p:txBody>
          <a:bodyPr rIns="0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Decreased death fear in those who are dying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Psychological and/or emotional benefits for those who are grieving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Enhanced relational closeness and support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Opportunities to name and process these experiences can enhance well-being, reduce experience-related distress and mitigate the risk of “disclosure regret”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7848A2-2D62-B74F-9086-A62AD926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342900"/>
            <a:ext cx="11355161" cy="1101554"/>
          </a:xfrm>
        </p:spPr>
        <p:txBody>
          <a:bodyPr rIns="0"/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800" dirty="0"/>
              <a:t>Potential Clinical Implications and Therapeutic Benefits</a:t>
            </a:r>
            <a:r>
              <a:rPr lang="en-US" sz="2800" b="0" dirty="0">
                <a:solidFill>
                  <a:schemeClr val="tx1"/>
                </a:solidFill>
              </a:rPr>
              <a:t/>
            </a:r>
            <a:br>
              <a:rPr lang="en-US" sz="2800" b="0" dirty="0">
                <a:solidFill>
                  <a:schemeClr val="tx1"/>
                </a:solidFill>
              </a:rPr>
            </a:b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7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B768-F5AB-6644-BFBF-27BC9ED3A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04C55-95F9-5F4F-8A2A-A449EACF40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119718" y="1614648"/>
            <a:ext cx="8372763" cy="4676776"/>
          </a:xfrm>
        </p:spPr>
        <p:txBody>
          <a:bodyPr rIns="0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Increase knowledge and awareness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Be prepared to share information/provide education when indicated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Be prepared to discuss in a supportive, affirming and nonjudgmental manner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Know your biases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Learn to ask directly or indirectly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Listen for indirect or suggestive clues that a person may want to talk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7848A2-2D62-B74F-9086-A62AD926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342900"/>
            <a:ext cx="11355161" cy="1101554"/>
          </a:xfrm>
        </p:spPr>
        <p:txBody>
          <a:bodyPr rIns="0"/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800" dirty="0"/>
              <a:t>What Can We Do?</a:t>
            </a:r>
            <a:r>
              <a:rPr lang="en-US" sz="2800" b="0" dirty="0">
                <a:solidFill>
                  <a:schemeClr val="tx1"/>
                </a:solidFill>
              </a:rPr>
              <a:t/>
            </a:r>
            <a:br>
              <a:rPr lang="en-US" sz="2800" b="0" dirty="0">
                <a:solidFill>
                  <a:schemeClr val="tx1"/>
                </a:solidFill>
              </a:rPr>
            </a:b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FE3DE0-D5C3-4B8C-A66D-3EF31F829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00161" flipV="1">
            <a:off x="566018" y="2410431"/>
            <a:ext cx="2110397" cy="160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54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B768-F5AB-6644-BFBF-27BC9ED3A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04C55-95F9-5F4F-8A2A-A449EACF40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119718" y="1614648"/>
            <a:ext cx="8372763" cy="4676776"/>
          </a:xfrm>
        </p:spPr>
        <p:txBody>
          <a:bodyPr rIns="0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Affirm the experience as common and well-recognized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Affirm the experience as real or potentially real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Avoid psychiatric labels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Encourage conversation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Let people decide the meaning for themselves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Normalize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Use positive or neutral framing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7848A2-2D62-B74F-9086-A62AD926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342900"/>
            <a:ext cx="11355161" cy="1101554"/>
          </a:xfrm>
        </p:spPr>
        <p:txBody>
          <a:bodyPr rIns="0"/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800" dirty="0"/>
              <a:t>What Can We Do?</a:t>
            </a:r>
            <a:r>
              <a:rPr lang="en-US" sz="2800" b="0" dirty="0">
                <a:solidFill>
                  <a:schemeClr val="tx1"/>
                </a:solidFill>
              </a:rPr>
              <a:t/>
            </a:r>
            <a:br>
              <a:rPr lang="en-US" sz="2800" b="0" dirty="0">
                <a:solidFill>
                  <a:schemeClr val="tx1"/>
                </a:solidFill>
              </a:rPr>
            </a:b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FE3DE0-D5C3-4B8C-A66D-3EF31F829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590508">
            <a:off x="608580" y="1926370"/>
            <a:ext cx="1844952" cy="17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06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B768-F5AB-6644-BFBF-27BC9ED3A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04C55-95F9-5F4F-8A2A-A449EACF40E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rIns="0"/>
          <a:lstStyle/>
          <a:p>
            <a:pPr algn="ctr"/>
            <a:endParaRPr lang="en-US" sz="3600" dirty="0"/>
          </a:p>
          <a:p>
            <a:pPr algn="ctr"/>
            <a:r>
              <a:rPr lang="en-US" sz="4400" dirty="0">
                <a:latin typeface="Cavolini" panose="020B0502040204020203" pitchFamily="66" charset="0"/>
                <a:cs typeface="Cavolini" panose="020B0502040204020203" pitchFamily="66" charset="0"/>
              </a:rPr>
              <a:t>It Was a Not So Dark and Very Stormy </a:t>
            </a:r>
            <a:r>
              <a:rPr lang="en-US" sz="4400" dirty="0" smtClean="0">
                <a:latin typeface="Cavolini" panose="020B0502040204020203" pitchFamily="66" charset="0"/>
                <a:cs typeface="Cavolini" panose="020B0502040204020203" pitchFamily="66" charset="0"/>
              </a:rPr>
              <a:t>Night</a:t>
            </a:r>
            <a:endParaRPr lang="en-US" sz="4400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80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700E6021-F001-45F7-BE91-17CFB70E053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2F8E7893-97B2-4017-B6BD-AEB847DF7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>
              <a:spcAft>
                <a:spcPts val="600"/>
              </a:spcAft>
            </a:pPr>
            <a:fld id="{63DCA5C9-2E11-4C67-86EB-AE1DE127DC64}" type="slidenum">
              <a:rPr lang="en-US" smtClean="0"/>
              <a:pPr lvl="8"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5595E3DC-64C5-40D2-9883-5B7F22BC2AB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XX.XX.XXXX</a:t>
            </a:r>
          </a:p>
        </p:txBody>
      </p:sp>
    </p:spTree>
    <p:extLst>
      <p:ext uri="{BB962C8B-B14F-4D97-AF65-F5344CB8AC3E}">
        <p14:creationId xmlns:p14="http://schemas.microsoft.com/office/powerpoint/2010/main" val="275671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B768-F5AB-6644-BFBF-27BC9ED3A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04C55-95F9-5F4F-8A2A-A449EACF40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362269"/>
            <a:ext cx="11323864" cy="5152831"/>
          </a:xfrm>
        </p:spPr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</a:rPr>
              <a:t>Abel, J., &amp; 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Kellehear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A. (2018). Palliative curriculum re-imagined: A critical evaluation of the UK palliative medicine syllabus. </a:t>
            </a:r>
            <a:r>
              <a:rPr lang="en-US" b="0" i="1" dirty="0">
                <a:solidFill>
                  <a:schemeClr val="tx1"/>
                </a:solidFill>
                <a:effectLst/>
              </a:rPr>
              <a:t>Palliative Care Research and Treatment</a:t>
            </a:r>
            <a:r>
              <a:rPr lang="en-US" b="0" i="0" dirty="0">
                <a:solidFill>
                  <a:schemeClr val="tx1"/>
                </a:solidFill>
                <a:effectLst/>
              </a:rPr>
              <a:t>. 11:1-7.</a:t>
            </a:r>
          </a:p>
          <a:p>
            <a:r>
              <a:rPr lang="en-US" b="0" dirty="0">
                <a:solidFill>
                  <a:schemeClr val="tx1"/>
                </a:solidFill>
                <a:effectLst/>
              </a:rPr>
              <a:t>Blake, J. (2021). </a:t>
            </a:r>
            <a:r>
              <a:rPr lang="en-US" i="0" dirty="0">
                <a:solidFill>
                  <a:schemeClr val="tx1"/>
                </a:solidFill>
                <a:effectLst/>
              </a:rPr>
              <a:t>They lost their loved ones to Covid. Then they heard from them again. CNN online. June.</a:t>
            </a:r>
          </a:p>
          <a:p>
            <a:r>
              <a:rPr lang="en-US" dirty="0" err="1"/>
              <a:t>Elsaesser</a:t>
            </a:r>
            <a:r>
              <a:rPr lang="en-US" dirty="0"/>
              <a:t>, E., Roe, C., Cooper, C., &amp; Lorimer, D. (2020). Investigation of the phenomenology and impact of spontaneous and direct after-death communications (ADCs): Research findings. https://www.evelyn-elsaesser.com/wp-content/uploads/2020/02/Booklet_Web_English_Research.pdf </a:t>
            </a:r>
          </a:p>
          <a:p>
            <a:r>
              <a:rPr lang="en-US" dirty="0">
                <a:solidFill>
                  <a:schemeClr val="tx1"/>
                </a:solidFill>
              </a:rPr>
              <a:t>Fenwick, P., &amp; Fenwick, E. (2008). </a:t>
            </a:r>
            <a:r>
              <a:rPr lang="en-US" i="1" dirty="0">
                <a:solidFill>
                  <a:schemeClr val="tx1"/>
                </a:solidFill>
              </a:rPr>
              <a:t>The art of dying: A journey to elsewhere</a:t>
            </a:r>
            <a:r>
              <a:rPr lang="en-US" dirty="0">
                <a:solidFill>
                  <a:schemeClr val="tx1"/>
                </a:solidFill>
              </a:rPr>
              <a:t>. New York: Continuum International Publishing.</a:t>
            </a:r>
          </a:p>
          <a:p>
            <a:r>
              <a:rPr lang="en-US" dirty="0">
                <a:solidFill>
                  <a:schemeClr val="tx1"/>
                </a:solidFill>
              </a:rPr>
              <a:t>Foster, R., &amp; Holden, J. (2014). External connection: An exploratory study of the effects of learning about near-death experiences on adult grief. </a:t>
            </a:r>
            <a:r>
              <a:rPr lang="en-US" i="1" dirty="0">
                <a:solidFill>
                  <a:schemeClr val="tx1"/>
                </a:solidFill>
              </a:rPr>
              <a:t>Journal of Loss and Trauma</a:t>
            </a:r>
            <a:r>
              <a:rPr lang="en-US" dirty="0">
                <a:solidFill>
                  <a:schemeClr val="tx1"/>
                </a:solidFill>
              </a:rPr>
              <a:t>.19: 40-55.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</a:rPr>
              <a:t>Foster, R., Maxwell, L., &amp; Butler, W.(2020). Coping with cancer: Case studies on the effects of learning about near-death experiences. </a:t>
            </a:r>
            <a:r>
              <a:rPr lang="en-US" b="0" i="1" dirty="0">
                <a:solidFill>
                  <a:schemeClr val="tx1"/>
                </a:solidFill>
                <a:effectLst/>
              </a:rPr>
              <a:t>Journal of Near-Death Studies</a:t>
            </a:r>
            <a:r>
              <a:rPr lang="en-US" b="0" i="0" dirty="0">
                <a:solidFill>
                  <a:schemeClr val="tx1"/>
                </a:solidFill>
                <a:effectLst/>
              </a:rPr>
              <a:t>. 38(2): 87-100.</a:t>
            </a:r>
          </a:p>
          <a:p>
            <a:r>
              <a:rPr lang="en-US" dirty="0">
                <a:solidFill>
                  <a:schemeClr val="tx1"/>
                </a:solidFill>
              </a:rPr>
              <a:t>Greyson, B. (2021). </a:t>
            </a:r>
            <a:r>
              <a:rPr lang="en-US" i="1" dirty="0">
                <a:solidFill>
                  <a:schemeClr val="tx1"/>
                </a:solidFill>
              </a:rPr>
              <a:t>After: A doctor explores what near-death experiences reveal about life and beyond</a:t>
            </a:r>
            <a:r>
              <a:rPr lang="en-US" dirty="0">
                <a:solidFill>
                  <a:schemeClr val="tx1"/>
                </a:solidFill>
              </a:rPr>
              <a:t>. Saint Martin’s.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7848A2-2D62-B74F-9086-A62AD926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 </a:t>
            </a:r>
          </a:p>
        </p:txBody>
      </p:sp>
    </p:spTree>
    <p:extLst>
      <p:ext uri="{BB962C8B-B14F-4D97-AF65-F5344CB8AC3E}">
        <p14:creationId xmlns:p14="http://schemas.microsoft.com/office/powerpoint/2010/main" val="11393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B768-F5AB-6644-BFBF-27BC9ED3A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04C55-95F9-5F4F-8A2A-A449EACF40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11258550" cy="1844676"/>
          </a:xfrm>
        </p:spPr>
        <p:txBody>
          <a:bodyPr/>
          <a:lstStyle/>
          <a:p>
            <a:pPr algn="ctr"/>
            <a:endParaRPr lang="en-US" sz="4800" dirty="0"/>
          </a:p>
          <a:p>
            <a:pPr algn="ctr"/>
            <a:r>
              <a:rPr lang="en-US" sz="4800" dirty="0"/>
              <a:t>   </a:t>
            </a:r>
            <a:r>
              <a:rPr lang="en-US" sz="4800" dirty="0">
                <a:latin typeface="Lucida Calligraphy" panose="03010101010101010101" pitchFamily="66" charset="0"/>
              </a:rPr>
              <a:t>What is in a name?</a:t>
            </a:r>
          </a:p>
          <a:p>
            <a:endParaRPr lang="en-US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7848A2-2D62-B74F-9086-A62AD926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42900"/>
            <a:ext cx="10758002" cy="534178"/>
          </a:xfrm>
        </p:spPr>
        <p:txBody>
          <a:bodyPr/>
          <a:lstStyle/>
          <a:p>
            <a:pPr algn="ctr"/>
            <a:r>
              <a:rPr lang="en-US" sz="2400" dirty="0"/>
              <a:t>                                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930AA-973D-410C-A8CD-BBB76D1AD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590508">
            <a:off x="8124348" y="3354525"/>
            <a:ext cx="2906302" cy="278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3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B768-F5AB-6644-BFBF-27BC9ED3A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20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04C55-95F9-5F4F-8A2A-A449EACF40E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Holden, J. M., Kinsey, L., &amp; Moore, T. (2014). Disclosing near-death experiences to professional healthcare providers and non-professionals. </a:t>
            </a:r>
            <a:r>
              <a:rPr lang="en-US" i="1" dirty="0">
                <a:solidFill>
                  <a:schemeClr val="tx1"/>
                </a:solidFill>
              </a:rPr>
              <a:t>Spirituality in Clinical Practice.</a:t>
            </a:r>
            <a:r>
              <a:rPr lang="en-US" dirty="0">
                <a:solidFill>
                  <a:schemeClr val="tx1"/>
                </a:solidFill>
              </a:rPr>
              <a:t> 1(4), 278-287.</a:t>
            </a:r>
          </a:p>
          <a:p>
            <a:r>
              <a:rPr lang="en-US" dirty="0">
                <a:solidFill>
                  <a:schemeClr val="tx1"/>
                </a:solidFill>
              </a:rPr>
              <a:t>Janssen, S. (2021). It’s time we started talking openly about near-death experiences and after death communication. </a:t>
            </a:r>
            <a:r>
              <a:rPr lang="en-US" i="1" dirty="0" err="1">
                <a:solidFill>
                  <a:schemeClr val="tx1"/>
                </a:solidFill>
              </a:rPr>
              <a:t>Geripal</a:t>
            </a:r>
            <a:r>
              <a:rPr lang="en-US" dirty="0">
                <a:solidFill>
                  <a:schemeClr val="tx1"/>
                </a:solidFill>
              </a:rPr>
              <a:t>. February.</a:t>
            </a:r>
          </a:p>
          <a:p>
            <a:r>
              <a:rPr lang="en-US" dirty="0">
                <a:solidFill>
                  <a:schemeClr val="tx1"/>
                </a:solidFill>
              </a:rPr>
              <a:t>Janssen, S. (2021). Combat-related near-death experiences: Veterans who report them deserve better support. </a:t>
            </a:r>
            <a:r>
              <a:rPr lang="en-US" i="1" dirty="0">
                <a:solidFill>
                  <a:schemeClr val="tx1"/>
                </a:solidFill>
              </a:rPr>
              <a:t>Combat Stress Magazine</a:t>
            </a:r>
            <a:r>
              <a:rPr lang="en-US" dirty="0">
                <a:solidFill>
                  <a:schemeClr val="tx1"/>
                </a:solidFill>
              </a:rPr>
              <a:t>. 10(2): 34-41.</a:t>
            </a:r>
          </a:p>
          <a:p>
            <a:r>
              <a:rPr lang="en-US" dirty="0">
                <a:solidFill>
                  <a:schemeClr val="tx1"/>
                </a:solidFill>
              </a:rPr>
              <a:t>Janssen, S. (2021) </a:t>
            </a:r>
            <a:r>
              <a:rPr lang="en-US" b="0" i="0" dirty="0">
                <a:solidFill>
                  <a:schemeClr val="tx1"/>
                </a:solidFill>
                <a:effectLst/>
              </a:rPr>
              <a:t>Letter to the editor: Brief dispatch from the hospice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b="0" i="0" dirty="0">
                <a:solidFill>
                  <a:schemeClr val="tx1"/>
                </a:solidFill>
                <a:effectLst/>
              </a:rPr>
              <a:t>ield: Transpersonal end-of-life 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="0" i="0" dirty="0">
                <a:solidFill>
                  <a:schemeClr val="tx1"/>
                </a:solidFill>
                <a:effectLst/>
              </a:rPr>
              <a:t>xperiences in the COVID-19 era. </a:t>
            </a:r>
            <a:r>
              <a:rPr lang="en-US" b="0" i="1" dirty="0">
                <a:solidFill>
                  <a:schemeClr val="tx1"/>
                </a:solidFill>
                <a:effectLst/>
              </a:rPr>
              <a:t>Journal of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b="0" i="1" dirty="0">
                <a:solidFill>
                  <a:schemeClr val="tx1"/>
                </a:solidFill>
                <a:effectLst/>
              </a:rPr>
              <a:t>ear-Death Studies</a:t>
            </a:r>
            <a:r>
              <a:rPr lang="en-US" b="0" i="0" dirty="0">
                <a:solidFill>
                  <a:schemeClr val="tx1"/>
                </a:solidFill>
                <a:effectLst/>
              </a:rPr>
              <a:t>.39:2. </a:t>
            </a:r>
            <a:r>
              <a:rPr lang="en-US" b="0" i="0">
                <a:solidFill>
                  <a:schemeClr val="tx1"/>
                </a:solidFill>
                <a:effectLst/>
              </a:rPr>
              <a:t>137-139.</a:t>
            </a:r>
            <a:endParaRPr lang="en-US" b="0" i="0" dirty="0">
              <a:solidFill>
                <a:schemeClr val="tx1"/>
              </a:solidFill>
              <a:effectLst/>
            </a:endParaRPr>
          </a:p>
          <a:p>
            <a:r>
              <a:rPr lang="en-US" b="0" dirty="0">
                <a:solidFill>
                  <a:schemeClr val="tx1"/>
                </a:solidFill>
                <a:effectLst/>
              </a:rPr>
              <a:t>Janssen, S.  (2015). Letting patients and families interpret deathbed phenomena for themselves. </a:t>
            </a:r>
            <a:r>
              <a:rPr lang="en-US" b="0" i="1" dirty="0">
                <a:solidFill>
                  <a:schemeClr val="tx1"/>
                </a:solidFill>
                <a:effectLst/>
              </a:rPr>
              <a:t>American Journal of Nursing. </a:t>
            </a:r>
            <a:r>
              <a:rPr lang="en-US" b="0" dirty="0">
                <a:solidFill>
                  <a:schemeClr val="tx1"/>
                </a:solidFill>
                <a:effectLst/>
              </a:rPr>
              <a:t>115(9): 11.</a:t>
            </a:r>
            <a:r>
              <a:rPr lang="en-US" dirty="0">
                <a:solidFill>
                  <a:schemeClr val="tx1"/>
                </a:solidFill>
                <a:effectLst/>
              </a:rPr>
              <a:t> </a:t>
            </a:r>
          </a:p>
          <a:p>
            <a:r>
              <a:rPr lang="en-US" dirty="0">
                <a:solidFill>
                  <a:schemeClr val="tx1"/>
                </a:solidFill>
              </a:rPr>
              <a:t>Janssen, S. (2015). Deathbed phenomena in hospice care: The social work response. </a:t>
            </a:r>
            <a:r>
              <a:rPr lang="en-US" i="1" dirty="0">
                <a:solidFill>
                  <a:schemeClr val="tx1"/>
                </a:solidFill>
              </a:rPr>
              <a:t>Social Work Today</a:t>
            </a:r>
            <a:r>
              <a:rPr lang="en-US" dirty="0">
                <a:solidFill>
                  <a:schemeClr val="tx1"/>
                </a:solidFill>
              </a:rPr>
              <a:t>, 15(6), 26-31.</a:t>
            </a:r>
          </a:p>
          <a:p>
            <a:r>
              <a:rPr lang="en-US" dirty="0"/>
              <a:t>Keen, C. et al. (2012). Sensing the presence of the deceased: A narrative review. </a:t>
            </a:r>
            <a:r>
              <a:rPr lang="en-US" i="1" dirty="0"/>
              <a:t>Mental Health, Religion &amp; Culture</a:t>
            </a:r>
            <a:r>
              <a:rPr lang="en-US" dirty="0"/>
              <a:t>. 16 (4), 384–402.</a:t>
            </a:r>
          </a:p>
          <a:p>
            <a:endParaRPr lang="en-US" b="0" i="0" dirty="0">
              <a:solidFill>
                <a:schemeClr val="tx1"/>
              </a:solidFill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7848A2-2D62-B74F-9086-A62AD926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 </a:t>
            </a:r>
          </a:p>
        </p:txBody>
      </p:sp>
    </p:spTree>
    <p:extLst>
      <p:ext uri="{BB962C8B-B14F-4D97-AF65-F5344CB8AC3E}">
        <p14:creationId xmlns:p14="http://schemas.microsoft.com/office/powerpoint/2010/main" val="1967402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B768-F5AB-6644-BFBF-27BC9ED3A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21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04C55-95F9-5F4F-8A2A-A449EACF40E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Kerr C. (2020). </a:t>
            </a:r>
            <a:r>
              <a:rPr lang="en-US" i="1" dirty="0">
                <a:solidFill>
                  <a:schemeClr val="tx1"/>
                </a:solidFill>
              </a:rPr>
              <a:t>Death is but a dream: Finding hope and meaning at life’s end</a:t>
            </a:r>
            <a:r>
              <a:rPr lang="en-US" dirty="0">
                <a:solidFill>
                  <a:schemeClr val="tx1"/>
                </a:solidFill>
              </a:rPr>
              <a:t>. New York: Avery. </a:t>
            </a:r>
          </a:p>
          <a:p>
            <a:r>
              <a:rPr lang="en-US" dirty="0" err="1">
                <a:solidFill>
                  <a:schemeClr val="tx1"/>
                </a:solidFill>
              </a:rPr>
              <a:t>Samoilo</a:t>
            </a:r>
            <a:r>
              <a:rPr lang="en-US" dirty="0">
                <a:solidFill>
                  <a:schemeClr val="tx1"/>
                </a:solidFill>
              </a:rPr>
              <a:t>, l., &amp; Corcoran, D. (2020). Closing the medical gap of care for patients who have had a near-death experience. </a:t>
            </a:r>
            <a:r>
              <a:rPr lang="en-US" i="1" dirty="0">
                <a:solidFill>
                  <a:schemeClr val="tx1"/>
                </a:solidFill>
              </a:rPr>
              <a:t>Narrative Inquiry in Bioethics</a:t>
            </a:r>
            <a:r>
              <a:rPr lang="en-US" dirty="0">
                <a:solidFill>
                  <a:schemeClr val="tx1"/>
                </a:solidFill>
              </a:rPr>
              <a:t>. 10(1): 37-42.</a:t>
            </a:r>
          </a:p>
          <a:p>
            <a:r>
              <a:rPr lang="en-US" dirty="0" err="1">
                <a:solidFill>
                  <a:schemeClr val="tx1"/>
                </a:solidFill>
              </a:rPr>
              <a:t>Streit</a:t>
            </a:r>
            <a:r>
              <a:rPr lang="en-US" dirty="0">
                <a:solidFill>
                  <a:schemeClr val="tx1"/>
                </a:solidFill>
              </a:rPr>
              <a:t>-Horn, J. (2011).  A systematic review of research on after-death communication (ADC) (doctoral dissertation). University of North Texas: Denton, Texas.</a:t>
            </a:r>
          </a:p>
          <a:p>
            <a:r>
              <a:rPr lang="en-US" dirty="0">
                <a:solidFill>
                  <a:schemeClr val="tx1"/>
                </a:solidFill>
              </a:rPr>
              <a:t>Vincent, K. (2021). Evidential after-death communications. </a:t>
            </a:r>
            <a:r>
              <a:rPr lang="en-US" i="1" dirty="0" err="1">
                <a:solidFill>
                  <a:schemeClr val="tx1"/>
                </a:solidFill>
              </a:rPr>
              <a:t>DeNumine</a:t>
            </a:r>
            <a:r>
              <a:rPr lang="en-US" i="1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70, pp. 4–6.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 </a:t>
            </a:r>
          </a:p>
        </p:txBody>
      </p:sp>
    </p:spTree>
    <p:extLst>
      <p:ext uri="{BB962C8B-B14F-4D97-AF65-F5344CB8AC3E}">
        <p14:creationId xmlns:p14="http://schemas.microsoft.com/office/powerpoint/2010/main" val="130019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F660F-0A5E-4644-B556-AECAD68D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2996830"/>
            <a:ext cx="6626225" cy="3264271"/>
          </a:xfrm>
        </p:spPr>
        <p:txBody>
          <a:bodyPr/>
          <a:lstStyle/>
          <a:p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0553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B768-F5AB-6644-BFBF-27BC9ED3A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04C55-95F9-5F4F-8A2A-A449EACF40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30300" y="1584324"/>
            <a:ext cx="9791700" cy="4689476"/>
          </a:xfrm>
        </p:spPr>
        <p:txBody>
          <a:bodyPr rIns="0"/>
          <a:lstStyle/>
          <a:p>
            <a:pPr algn="ctr"/>
            <a:endParaRPr lang="en-US" sz="4400" dirty="0"/>
          </a:p>
          <a:p>
            <a:pPr algn="ctr"/>
            <a:r>
              <a:rPr lang="en-US" sz="4000" dirty="0"/>
              <a:t>A spiritual experience that occurs when someone is contacted directly and spontaneously by a family member or friend who has died.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7848A2-2D62-B74F-9086-A62AD926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0"/>
            <a:ext cx="11258550" cy="898071"/>
          </a:xfrm>
        </p:spPr>
        <p:txBody>
          <a:bodyPr rIns="0"/>
          <a:lstStyle/>
          <a:p>
            <a:pPr algn="ctr"/>
            <a:r>
              <a:rPr lang="en-US" dirty="0"/>
              <a:t>          </a:t>
            </a:r>
            <a:r>
              <a:rPr lang="en-US" sz="2800" dirty="0"/>
              <a:t>Guggenheim and Guggenheim’s Definition of After Death Communication (ADC) 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3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B768-F5AB-6644-BFBF-27BC9ED3A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04C55-95F9-5F4F-8A2A-A449EACF40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43000" y="1584324"/>
            <a:ext cx="9753600" cy="4714876"/>
          </a:xfrm>
        </p:spPr>
        <p:txBody>
          <a:bodyPr rIns="0"/>
          <a:lstStyle/>
          <a:p>
            <a:pPr algn="ctr"/>
            <a:endParaRPr lang="en-US" sz="4400" dirty="0"/>
          </a:p>
          <a:p>
            <a:pPr algn="ctr"/>
            <a:r>
              <a:rPr lang="en-US" sz="4400" dirty="0"/>
              <a:t>Spontaneous phenomenon during which a living person reports a felt sense or perception of contact with a deceased person.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7848A2-2D62-B74F-9086-A62AD926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pPr algn="ctr"/>
            <a:r>
              <a:rPr lang="en-US" sz="2800" i="1" dirty="0"/>
              <a:t>Okay, Okay. </a:t>
            </a:r>
            <a:r>
              <a:rPr lang="en-US" sz="2800" dirty="0"/>
              <a:t>Try This One Then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B768-F5AB-6644-BFBF-27BC9ED3A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04C55-95F9-5F4F-8A2A-A449EACF40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22744" y="1444454"/>
            <a:ext cx="9728791" cy="4676776"/>
          </a:xfrm>
        </p:spPr>
        <p:txBody>
          <a:bodyPr rIns="0"/>
          <a:lstStyle/>
          <a:p>
            <a:endParaRPr lang="en-US" sz="4400" dirty="0"/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200" dirty="0"/>
              <a:t>Impact of explanatory narratives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200" dirty="0"/>
              <a:t>Impact over time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200" dirty="0"/>
              <a:t>Gauging our response as healthcare professionals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7848A2-2D62-B74F-9086-A62AD926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342900"/>
            <a:ext cx="11355161" cy="1101554"/>
          </a:xfrm>
        </p:spPr>
        <p:txBody>
          <a:bodyPr rIns="0"/>
          <a:lstStyle/>
          <a:p>
            <a:pPr algn="ctr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800" dirty="0"/>
              <a:t>Why Get Personal?</a:t>
            </a:r>
            <a:r>
              <a:rPr lang="en-US" sz="2800" b="0" dirty="0">
                <a:solidFill>
                  <a:schemeClr val="tx1"/>
                </a:solidFill>
              </a:rPr>
              <a:t/>
            </a:r>
            <a:br>
              <a:rPr lang="en-US" sz="2800" b="0" dirty="0">
                <a:solidFill>
                  <a:schemeClr val="tx1"/>
                </a:solidFill>
              </a:rPr>
            </a:b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1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B768-F5AB-6644-BFBF-27BC9ED3A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04C55-95F9-5F4F-8A2A-A449EACF40E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rIns="0"/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4400" i="1" dirty="0">
                <a:latin typeface="Rockwell" panose="02060603020205020403" pitchFamily="18" charset="0"/>
              </a:rPr>
              <a:t>It Was a Dark and Not So Stormy Night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7848A2-2D62-B74F-9086-A62AD926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0"/>
            <a:ext cx="11258550" cy="552839"/>
          </a:xfrm>
        </p:spPr>
        <p:txBody>
          <a:bodyPr/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794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B768-F5AB-6644-BFBF-27BC9ED3A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04C55-95F9-5F4F-8A2A-A449EACF40E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rIns="0"/>
          <a:lstStyle/>
          <a:p>
            <a:endParaRPr lang="en-US" dirty="0"/>
          </a:p>
          <a:p>
            <a:pPr algn="ctr"/>
            <a:endParaRPr lang="en-US" sz="4400" dirty="0"/>
          </a:p>
          <a:p>
            <a:pPr algn="ctr"/>
            <a:r>
              <a:rPr lang="en-US" sz="4400" dirty="0">
                <a:latin typeface="Arial Rounded MT Bold" panose="020F0704030504030204" pitchFamily="34" charset="0"/>
              </a:rPr>
              <a:t>What The Hell Was That!?</a:t>
            </a:r>
          </a:p>
        </p:txBody>
      </p:sp>
      <p:pic>
        <p:nvPicPr>
          <p:cNvPr id="28" name="Picture 27" descr="Chart, line chart&#10;&#10;Description automatically generated">
            <a:extLst>
              <a:ext uri="{FF2B5EF4-FFF2-40B4-BE49-F238E27FC236}">
                <a16:creationId xmlns:a16="http://schemas.microsoft.com/office/drawing/2014/main" id="{FF71D24D-28C4-4839-AC69-59ADD0F0C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3229" y="4646137"/>
            <a:ext cx="6868632" cy="125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hart, icon&#10;&#10;Description automatically generated">
            <a:extLst>
              <a:ext uri="{FF2B5EF4-FFF2-40B4-BE49-F238E27FC236}">
                <a16:creationId xmlns:a16="http://schemas.microsoft.com/office/drawing/2014/main" id="{C00F43E7-7284-46FA-B9BD-DAECBD618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3013" y="3567778"/>
            <a:ext cx="1900095" cy="16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9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35B5540-4F0C-468D-9591-5B3DA4FB851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2F8E7893-97B2-4017-B6BD-AEB847DF7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>
              <a:spcAft>
                <a:spcPts val="600"/>
              </a:spcAft>
            </a:pPr>
            <a:fld id="{63DCA5C9-2E11-4C67-86EB-AE1DE127DC64}" type="slidenum">
              <a:rPr lang="en-US" smtClean="0"/>
              <a:pPr lvl="8"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5595E3DC-64C5-40D2-9883-5B7F22BC2AB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XX.XX.XXXX</a:t>
            </a:r>
          </a:p>
        </p:txBody>
      </p:sp>
    </p:spTree>
    <p:extLst>
      <p:ext uri="{BB962C8B-B14F-4D97-AF65-F5344CB8AC3E}">
        <p14:creationId xmlns:p14="http://schemas.microsoft.com/office/powerpoint/2010/main" val="1122868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2B768-F5AB-6644-BFBF-27BC9ED3A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6725" y="6400970"/>
            <a:ext cx="424392" cy="208758"/>
          </a:xfrm>
        </p:spPr>
        <p:txBody>
          <a:bodyPr anchor="b">
            <a:normAutofit/>
          </a:bodyPr>
          <a:lstStyle/>
          <a:p>
            <a:pPr lvl="8">
              <a:spcAft>
                <a:spcPts val="600"/>
              </a:spcAft>
            </a:pPr>
            <a:fld id="{63DCA5C9-2E11-4C67-86EB-AE1DE127DC64}" type="slidenum">
              <a:rPr lang="en-US" smtClean="0"/>
              <a:pPr lvl="8"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B6750707-6563-3A17-2734-E6D64A99F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0"/>
            <a:ext cx="11258550" cy="723900"/>
          </a:xfrm>
        </p:spPr>
        <p:txBody>
          <a:bodyPr/>
          <a:lstStyle/>
          <a:p>
            <a:r>
              <a:rPr lang="en-US" dirty="0"/>
              <a:t>After Death Communication (ADC)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07D16FB-3B83-F46E-F957-35F45A568EE4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1723327737"/>
              </p:ext>
            </p:extLst>
          </p:nvPr>
        </p:nvGraphicFramePr>
        <p:xfrm>
          <a:off x="466725" y="1584328"/>
          <a:ext cx="11258551" cy="445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538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CH 1">
      <a:dk1>
        <a:srgbClr val="000000"/>
      </a:dk1>
      <a:lt1>
        <a:srgbClr val="FFFFFF"/>
      </a:lt1>
      <a:dk2>
        <a:srgbClr val="515151"/>
      </a:dk2>
      <a:lt2>
        <a:srgbClr val="FFFFFF"/>
      </a:lt2>
      <a:accent1>
        <a:srgbClr val="004163"/>
      </a:accent1>
      <a:accent2>
        <a:srgbClr val="4B9CD3"/>
      </a:accent2>
      <a:accent3>
        <a:srgbClr val="CFF000"/>
      </a:accent3>
      <a:accent4>
        <a:srgbClr val="F52CA8"/>
      </a:accent4>
      <a:accent5>
        <a:srgbClr val="89E8A2"/>
      </a:accent5>
      <a:accent6>
        <a:srgbClr val="5FD7E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>
            <a:solidFill>
              <a:schemeClr val="bg1"/>
            </a:solidFill>
          </a:defRPr>
        </a:defPPr>
      </a:lstStyle>
    </a:spDef>
    <a:txDef>
      <a:spPr>
        <a:noFill/>
      </a:spPr>
      <a:bodyPr wrap="square" lIns="0" tIns="73152" rIns="0" bIns="0" rtlCol="0">
        <a:normAutofit/>
      </a:bodyPr>
      <a:lstStyle>
        <a:defPPr algn="l">
          <a:defRPr sz="16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ch_ppt_16x9_200429" id="{E1065C6E-8BE6-1446-8DF7-135AD08CD9BA}" vid="{B984B1A8-ECDB-FE44-863D-472AEB6075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34720822-E127-4E61-9159-06C62FD6DF6B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D451E111E709BD4E8D9B7546ACCF567B" ma:contentTypeVersion="1" ma:contentTypeDescription="Upload an image." ma:contentTypeScope="" ma:versionID="7a1387888760e718b809dfaaeb87163a">
  <xsd:schema xmlns:xsd="http://www.w3.org/2001/XMLSchema" xmlns:xs="http://www.w3.org/2001/XMLSchema" xmlns:p="http://schemas.microsoft.com/office/2006/metadata/properties" xmlns:ns1="http://schemas.microsoft.com/sharepoint/v3" xmlns:ns2="34720822-E127-4E61-9159-06C62FD6DF6B" xmlns:ns3="http://schemas.microsoft.com/sharepoint/v3/fields" targetNamespace="http://schemas.microsoft.com/office/2006/metadata/properties" ma:root="true" ma:fieldsID="7712da098c317d4504d308da123b43c3" ns1:_="" ns2:_="" ns3:_="">
    <xsd:import namespace="http://schemas.microsoft.com/sharepoint/v3"/>
    <xsd:import namespace="34720822-E127-4E61-9159-06C62FD6DF6B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20822-E127-4E61-9159-06C62FD6DF6B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F607C6-A57A-4B03-A83A-45F6327B7BA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microsoft.com/sharepoint/v3/fields"/>
    <ds:schemaRef ds:uri="34720822-E127-4E61-9159-06C62FD6DF6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4EE1DD2-7369-4637-890C-945791B462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44D7D4-91AD-4328-AA8D-0F953364CB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4720822-E127-4E61-9159-06C62FD6DF6B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1221</Words>
  <Application>Microsoft Office PowerPoint</Application>
  <PresentationFormat>Widescreen</PresentationFormat>
  <Paragraphs>129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Arial Rounded MT Bold</vt:lpstr>
      <vt:lpstr>Arial Unicode MS</vt:lpstr>
      <vt:lpstr>Calibri</vt:lpstr>
      <vt:lpstr>Cavolini</vt:lpstr>
      <vt:lpstr>Corbel</vt:lpstr>
      <vt:lpstr>Courier New</vt:lpstr>
      <vt:lpstr>Georgia</vt:lpstr>
      <vt:lpstr>Lucida Calligraphy</vt:lpstr>
      <vt:lpstr>Rockwell</vt:lpstr>
      <vt:lpstr>System Font Regular</vt:lpstr>
      <vt:lpstr>Office Theme</vt:lpstr>
      <vt:lpstr> </vt:lpstr>
      <vt:lpstr>                                 </vt:lpstr>
      <vt:lpstr>          Guggenheim and Guggenheim’s Definition of After Death Communication (ADC) </vt:lpstr>
      <vt:lpstr>Okay, Okay. Try This One Then</vt:lpstr>
      <vt:lpstr>   Why Get Personal? </vt:lpstr>
      <vt:lpstr> </vt:lpstr>
      <vt:lpstr>PowerPoint Presentation</vt:lpstr>
      <vt:lpstr>PowerPoint Presentation</vt:lpstr>
      <vt:lpstr>After Death Communication (ADC)</vt:lpstr>
      <vt:lpstr>After Death Communication (ADC)</vt:lpstr>
      <vt:lpstr>After Death Communication (ADC)</vt:lpstr>
      <vt:lpstr>After Death Communication (ADC)</vt:lpstr>
      <vt:lpstr>   Potential Barriers to Disclosure </vt:lpstr>
      <vt:lpstr>   Potential Clinical Implications and Therapeutic Benefits </vt:lpstr>
      <vt:lpstr>   What Can We Do? </vt:lpstr>
      <vt:lpstr>   What Can We Do? </vt:lpstr>
      <vt:lpstr>PowerPoint Presentation</vt:lpstr>
      <vt:lpstr>PowerPoint Presentation</vt:lpstr>
      <vt:lpstr>References: </vt:lpstr>
      <vt:lpstr>References: </vt:lpstr>
      <vt:lpstr>References: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Buchanan, Sharon</dc:creator>
  <cp:lastModifiedBy>Janssen, John</cp:lastModifiedBy>
  <cp:revision>9</cp:revision>
  <dcterms:created xsi:type="dcterms:W3CDTF">2023-04-13T16:43:59Z</dcterms:created>
  <dcterms:modified xsi:type="dcterms:W3CDTF">2023-04-14T12:54:51Z</dcterms:modified>
</cp:coreProperties>
</file>