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handoutMasterIdLst>
    <p:handoutMasterId r:id="rId44"/>
  </p:handoutMasterIdLst>
  <p:sldIdLst>
    <p:sldId id="306" r:id="rId6"/>
    <p:sldId id="257" r:id="rId7"/>
    <p:sldId id="292" r:id="rId8"/>
    <p:sldId id="293" r:id="rId9"/>
    <p:sldId id="295" r:id="rId10"/>
    <p:sldId id="266" r:id="rId11"/>
    <p:sldId id="267" r:id="rId12"/>
    <p:sldId id="268" r:id="rId13"/>
    <p:sldId id="269" r:id="rId14"/>
    <p:sldId id="270" r:id="rId15"/>
    <p:sldId id="271" r:id="rId16"/>
    <p:sldId id="319" r:id="rId17"/>
    <p:sldId id="277" r:id="rId18"/>
    <p:sldId id="339" r:id="rId19"/>
    <p:sldId id="330" r:id="rId20"/>
    <p:sldId id="331" r:id="rId21"/>
    <p:sldId id="332" r:id="rId22"/>
    <p:sldId id="333" r:id="rId23"/>
    <p:sldId id="279" r:id="rId24"/>
    <p:sldId id="341" r:id="rId25"/>
    <p:sldId id="342" r:id="rId26"/>
    <p:sldId id="343" r:id="rId27"/>
    <p:sldId id="334" r:id="rId28"/>
    <p:sldId id="338" r:id="rId29"/>
    <p:sldId id="336" r:id="rId30"/>
    <p:sldId id="324" r:id="rId31"/>
    <p:sldId id="323" r:id="rId32"/>
    <p:sldId id="321" r:id="rId33"/>
    <p:sldId id="312" r:id="rId34"/>
    <p:sldId id="325" r:id="rId35"/>
    <p:sldId id="317" r:id="rId36"/>
    <p:sldId id="308" r:id="rId37"/>
    <p:sldId id="326" r:id="rId38"/>
    <p:sldId id="318" r:id="rId39"/>
    <p:sldId id="327" r:id="rId40"/>
    <p:sldId id="328" r:id="rId41"/>
    <p:sldId id="329"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508" autoAdjust="0"/>
  </p:normalViewPr>
  <p:slideViewPr>
    <p:cSldViewPr>
      <p:cViewPr varScale="1">
        <p:scale>
          <a:sx n="102" d="100"/>
          <a:sy n="102" d="100"/>
        </p:scale>
        <p:origin x="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smtClean="0"/>
              <a:t>USE ONLY WITH PERMISSION</a:t>
            </a:r>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5D79526-F9C1-45DC-B190-313FE3305383}" type="datetimeFigureOut">
              <a:rPr lang="en-US" smtClean="0"/>
              <a:t>1/28/2016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smtClean="0"/>
              <a:t>Anthony J. Caprio, MD</a:t>
            </a:r>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CB9B8EF-C64B-480C-968A-B7716D6A80DA}" type="slidenum">
              <a:rPr lang="en-US" smtClean="0"/>
              <a:t>‹#›</a:t>
            </a:fld>
            <a:endParaRPr lang="en-US"/>
          </a:p>
        </p:txBody>
      </p:sp>
    </p:spTree>
    <p:extLst>
      <p:ext uri="{BB962C8B-B14F-4D97-AF65-F5344CB8AC3E}">
        <p14:creationId xmlns:p14="http://schemas.microsoft.com/office/powerpoint/2010/main" val="26453634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USE ONLY WITH PERMISSION</a:t>
            </a: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A99885A-19BD-4B27-BF21-C8066FA7CB60}" type="datetimeFigureOut">
              <a:rPr lang="en-US" smtClean="0"/>
              <a:t>1/28/2016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Anthony J. Caprio, MD</a:t>
            </a: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373F36F-A42C-499C-828F-739D2BE2D593}" type="slidenum">
              <a:rPr lang="en-US" smtClean="0"/>
              <a:t>‹#›</a:t>
            </a:fld>
            <a:endParaRPr lang="en-US"/>
          </a:p>
        </p:txBody>
      </p:sp>
    </p:spTree>
    <p:extLst>
      <p:ext uri="{BB962C8B-B14F-4D97-AF65-F5344CB8AC3E}">
        <p14:creationId xmlns:p14="http://schemas.microsoft.com/office/powerpoint/2010/main" val="201577991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F36F-A42C-499C-828F-739D2BE2D59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366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warfarin, insulin, and digoxin accounted for more than one third of visits to ED for ADEs (</a:t>
            </a:r>
            <a:r>
              <a:rPr lang="en-US" i="1" dirty="0"/>
              <a:t>Ann Intern Med. </a:t>
            </a:r>
            <a:r>
              <a:rPr lang="en-US" dirty="0"/>
              <a:t>2007;147:755-765.)</a:t>
            </a:r>
          </a:p>
        </p:txBody>
      </p:sp>
      <p:sp>
        <p:nvSpPr>
          <p:cNvPr id="4" name="Slide Number Placeholder 3"/>
          <p:cNvSpPr>
            <a:spLocks noGrp="1"/>
          </p:cNvSpPr>
          <p:nvPr>
            <p:ph type="sldNum" sz="quarter" idx="10"/>
          </p:nvPr>
        </p:nvSpPr>
        <p:spPr/>
        <p:txBody>
          <a:bodyPr/>
          <a:lstStyle/>
          <a:p>
            <a:fld id="{4373F36F-A42C-499C-828F-739D2BE2D593}"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150101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3F36F-A42C-499C-828F-739D2BE2D593}"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205870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drugs cause many side effects in older adults, including confusion, drowsiness, blurred vision, difficulty urinating, dry mouth and constipation</a:t>
            </a:r>
          </a:p>
        </p:txBody>
      </p:sp>
      <p:sp>
        <p:nvSpPr>
          <p:cNvPr id="4" name="Slide Number Placeholder 3"/>
          <p:cNvSpPr>
            <a:spLocks noGrp="1"/>
          </p:cNvSpPr>
          <p:nvPr>
            <p:ph type="sldNum" sz="quarter" idx="10"/>
          </p:nvPr>
        </p:nvSpPr>
        <p:spPr/>
        <p:txBody>
          <a:bodyPr/>
          <a:lstStyle/>
          <a:p>
            <a:fld id="{C7889E4D-60E7-4397-953F-98EAC36F659D}"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3731937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3F36F-A42C-499C-828F-739D2BE2D593}"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196889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3F36F-A42C-499C-828F-739D2BE2D593}"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103763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98893" indent="-268805">
              <a:defRPr>
                <a:solidFill>
                  <a:schemeClr val="tx1"/>
                </a:solidFill>
                <a:latin typeface="Arial" charset="0"/>
              </a:defRPr>
            </a:lvl2pPr>
            <a:lvl3pPr marL="1075220" indent="-215044">
              <a:defRPr>
                <a:solidFill>
                  <a:schemeClr val="tx1"/>
                </a:solidFill>
                <a:latin typeface="Arial" charset="0"/>
              </a:defRPr>
            </a:lvl3pPr>
            <a:lvl4pPr marL="1505308" indent="-215044">
              <a:defRPr>
                <a:solidFill>
                  <a:schemeClr val="tx1"/>
                </a:solidFill>
                <a:latin typeface="Arial" charset="0"/>
              </a:defRPr>
            </a:lvl4pPr>
            <a:lvl5pPr marL="1935396" indent="-215044">
              <a:defRPr>
                <a:solidFill>
                  <a:schemeClr val="tx1"/>
                </a:solidFill>
                <a:latin typeface="Arial" charset="0"/>
              </a:defRPr>
            </a:lvl5pPr>
            <a:lvl6pPr marL="2365484" indent="-215044" eaLnBrk="0" fontAlgn="base" hangingPunct="0">
              <a:spcBef>
                <a:spcPct val="0"/>
              </a:spcBef>
              <a:spcAft>
                <a:spcPct val="0"/>
              </a:spcAft>
              <a:defRPr>
                <a:solidFill>
                  <a:schemeClr val="tx1"/>
                </a:solidFill>
                <a:latin typeface="Arial" charset="0"/>
              </a:defRPr>
            </a:lvl6pPr>
            <a:lvl7pPr marL="2795572" indent="-215044" eaLnBrk="0" fontAlgn="base" hangingPunct="0">
              <a:spcBef>
                <a:spcPct val="0"/>
              </a:spcBef>
              <a:spcAft>
                <a:spcPct val="0"/>
              </a:spcAft>
              <a:defRPr>
                <a:solidFill>
                  <a:schemeClr val="tx1"/>
                </a:solidFill>
                <a:latin typeface="Arial" charset="0"/>
              </a:defRPr>
            </a:lvl7pPr>
            <a:lvl8pPr marL="3225660" indent="-215044" eaLnBrk="0" fontAlgn="base" hangingPunct="0">
              <a:spcBef>
                <a:spcPct val="0"/>
              </a:spcBef>
              <a:spcAft>
                <a:spcPct val="0"/>
              </a:spcAft>
              <a:defRPr>
                <a:solidFill>
                  <a:schemeClr val="tx1"/>
                </a:solidFill>
                <a:latin typeface="Arial" charset="0"/>
              </a:defRPr>
            </a:lvl8pPr>
            <a:lvl9pPr marL="3655748" indent="-215044" eaLnBrk="0" fontAlgn="base" hangingPunct="0">
              <a:spcBef>
                <a:spcPct val="0"/>
              </a:spcBef>
              <a:spcAft>
                <a:spcPct val="0"/>
              </a:spcAft>
              <a:defRPr>
                <a:solidFill>
                  <a:schemeClr val="tx1"/>
                </a:solidFill>
                <a:latin typeface="Arial" charset="0"/>
              </a:defRPr>
            </a:lvl9pPr>
          </a:lstStyle>
          <a:p>
            <a:fld id="{B2657EFC-6CE7-4692-90B0-D71A082A56F7}" type="slidenum">
              <a:rPr lang="en-US" smtClean="0"/>
              <a:pPr/>
              <a:t>20</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13179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98893" indent="-268805">
              <a:defRPr>
                <a:solidFill>
                  <a:schemeClr val="tx1"/>
                </a:solidFill>
                <a:latin typeface="Arial" charset="0"/>
              </a:defRPr>
            </a:lvl2pPr>
            <a:lvl3pPr marL="1075220" indent="-215044">
              <a:defRPr>
                <a:solidFill>
                  <a:schemeClr val="tx1"/>
                </a:solidFill>
                <a:latin typeface="Arial" charset="0"/>
              </a:defRPr>
            </a:lvl3pPr>
            <a:lvl4pPr marL="1505308" indent="-215044">
              <a:defRPr>
                <a:solidFill>
                  <a:schemeClr val="tx1"/>
                </a:solidFill>
                <a:latin typeface="Arial" charset="0"/>
              </a:defRPr>
            </a:lvl4pPr>
            <a:lvl5pPr marL="1935396" indent="-215044">
              <a:defRPr>
                <a:solidFill>
                  <a:schemeClr val="tx1"/>
                </a:solidFill>
                <a:latin typeface="Arial" charset="0"/>
              </a:defRPr>
            </a:lvl5pPr>
            <a:lvl6pPr marL="2365484" indent="-215044" eaLnBrk="0" fontAlgn="base" hangingPunct="0">
              <a:spcBef>
                <a:spcPct val="0"/>
              </a:spcBef>
              <a:spcAft>
                <a:spcPct val="0"/>
              </a:spcAft>
              <a:defRPr>
                <a:solidFill>
                  <a:schemeClr val="tx1"/>
                </a:solidFill>
                <a:latin typeface="Arial" charset="0"/>
              </a:defRPr>
            </a:lvl6pPr>
            <a:lvl7pPr marL="2795572" indent="-215044" eaLnBrk="0" fontAlgn="base" hangingPunct="0">
              <a:spcBef>
                <a:spcPct val="0"/>
              </a:spcBef>
              <a:spcAft>
                <a:spcPct val="0"/>
              </a:spcAft>
              <a:defRPr>
                <a:solidFill>
                  <a:schemeClr val="tx1"/>
                </a:solidFill>
                <a:latin typeface="Arial" charset="0"/>
              </a:defRPr>
            </a:lvl7pPr>
            <a:lvl8pPr marL="3225660" indent="-215044" eaLnBrk="0" fontAlgn="base" hangingPunct="0">
              <a:spcBef>
                <a:spcPct val="0"/>
              </a:spcBef>
              <a:spcAft>
                <a:spcPct val="0"/>
              </a:spcAft>
              <a:defRPr>
                <a:solidFill>
                  <a:schemeClr val="tx1"/>
                </a:solidFill>
                <a:latin typeface="Arial" charset="0"/>
              </a:defRPr>
            </a:lvl8pPr>
            <a:lvl9pPr marL="3655748" indent="-215044" eaLnBrk="0" fontAlgn="base" hangingPunct="0">
              <a:spcBef>
                <a:spcPct val="0"/>
              </a:spcBef>
              <a:spcAft>
                <a:spcPct val="0"/>
              </a:spcAft>
              <a:defRPr>
                <a:solidFill>
                  <a:schemeClr val="tx1"/>
                </a:solidFill>
                <a:latin typeface="Arial" charset="0"/>
              </a:defRPr>
            </a:lvl9pPr>
          </a:lstStyle>
          <a:p>
            <a:fld id="{EF3D415E-7C68-4BDF-B7EA-E8FACA887F7E}" type="slidenum">
              <a:rPr lang="en-US" smtClean="0"/>
              <a:pPr/>
              <a:t>21</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866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657A2-FCC5-4644-8055-D87FCECD96C5}" type="slidenum">
              <a:rPr lang="en-US"/>
              <a:pPr/>
              <a:t>22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086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Prescribing Cascade</a:t>
            </a:r>
            <a:endParaRPr lang="en-US" dirty="0"/>
          </a:p>
        </p:txBody>
      </p:sp>
      <p:sp>
        <p:nvSpPr>
          <p:cNvPr id="4" name="Slide Number Placeholder 3"/>
          <p:cNvSpPr>
            <a:spLocks noGrp="1"/>
          </p:cNvSpPr>
          <p:nvPr>
            <p:ph type="sldNum" sz="quarter" idx="10"/>
          </p:nvPr>
        </p:nvSpPr>
        <p:spPr/>
        <p:txBody>
          <a:bodyPr/>
          <a:lstStyle/>
          <a:p>
            <a:fld id="{4373F36F-A42C-499C-828F-739D2BE2D593}"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41047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99952" indent="-269212">
              <a:defRPr>
                <a:solidFill>
                  <a:schemeClr val="tx1"/>
                </a:solidFill>
                <a:latin typeface="Arial" charset="0"/>
              </a:defRPr>
            </a:lvl2pPr>
            <a:lvl3pPr marL="1076848" indent="-215370">
              <a:defRPr>
                <a:solidFill>
                  <a:schemeClr val="tx1"/>
                </a:solidFill>
                <a:latin typeface="Arial" charset="0"/>
              </a:defRPr>
            </a:lvl3pPr>
            <a:lvl4pPr marL="1507588" indent="-215370">
              <a:defRPr>
                <a:solidFill>
                  <a:schemeClr val="tx1"/>
                </a:solidFill>
                <a:latin typeface="Arial" charset="0"/>
              </a:defRPr>
            </a:lvl4pPr>
            <a:lvl5pPr marL="1938328" indent="-215370">
              <a:defRPr>
                <a:solidFill>
                  <a:schemeClr val="tx1"/>
                </a:solidFill>
                <a:latin typeface="Arial" charset="0"/>
              </a:defRPr>
            </a:lvl5pPr>
            <a:lvl6pPr marL="2369067" indent="-215370" eaLnBrk="0" fontAlgn="base" hangingPunct="0">
              <a:spcBef>
                <a:spcPct val="0"/>
              </a:spcBef>
              <a:spcAft>
                <a:spcPct val="0"/>
              </a:spcAft>
              <a:defRPr>
                <a:solidFill>
                  <a:schemeClr val="tx1"/>
                </a:solidFill>
                <a:latin typeface="Arial" charset="0"/>
              </a:defRPr>
            </a:lvl6pPr>
            <a:lvl7pPr marL="2799807" indent="-215370" eaLnBrk="0" fontAlgn="base" hangingPunct="0">
              <a:spcBef>
                <a:spcPct val="0"/>
              </a:spcBef>
              <a:spcAft>
                <a:spcPct val="0"/>
              </a:spcAft>
              <a:defRPr>
                <a:solidFill>
                  <a:schemeClr val="tx1"/>
                </a:solidFill>
                <a:latin typeface="Arial" charset="0"/>
              </a:defRPr>
            </a:lvl7pPr>
            <a:lvl8pPr marL="3230546" indent="-215370" eaLnBrk="0" fontAlgn="base" hangingPunct="0">
              <a:spcBef>
                <a:spcPct val="0"/>
              </a:spcBef>
              <a:spcAft>
                <a:spcPct val="0"/>
              </a:spcAft>
              <a:defRPr>
                <a:solidFill>
                  <a:schemeClr val="tx1"/>
                </a:solidFill>
                <a:latin typeface="Arial" charset="0"/>
              </a:defRPr>
            </a:lvl8pPr>
            <a:lvl9pPr marL="3661286" indent="-215370" eaLnBrk="0" fontAlgn="base" hangingPunct="0">
              <a:spcBef>
                <a:spcPct val="0"/>
              </a:spcBef>
              <a:spcAft>
                <a:spcPct val="0"/>
              </a:spcAft>
              <a:defRPr>
                <a:solidFill>
                  <a:schemeClr val="tx1"/>
                </a:solidFill>
                <a:latin typeface="Arial" charset="0"/>
              </a:defRPr>
            </a:lvl9pPr>
          </a:lstStyle>
          <a:p>
            <a:fld id="{39DF622C-84B7-48A3-B388-1D820FA5AE26}" type="slidenum">
              <a:rPr lang="en-US" smtClean="0">
                <a:solidFill>
                  <a:prstClr val="black"/>
                </a:solidFill>
              </a:rPr>
              <a:pPr/>
              <a:t>37</a:t>
            </a:fld>
            <a:endParaRPr lang="en-US" smtClean="0">
              <a:solidFill>
                <a:prstClr val="black"/>
              </a:solidFill>
            </a:endParaRPr>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30585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3E9EC6-111C-44F2-AD43-46D3A8D82304}" type="slidenum">
              <a:rPr lang="en-US" smtClean="0"/>
              <a:pPr/>
              <a:t>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You probably appreciate the many challenges of prescribing medications for older adults</a:t>
            </a:r>
            <a:r>
              <a:rPr lang="en-US" baseline="0" dirty="0" smtClean="0"/>
              <a:t> T</a:t>
            </a:r>
            <a:r>
              <a:rPr lang="en-US" dirty="0" smtClean="0"/>
              <a:t>hey may have multiple medications and multiple medications.  Often there are multiple prescribers, especially if the patient is seeing several specialists.  It may be difficult for those multiple health care providers to keep track of all of these medications or to fully account for other medications on the patient's medication list.</a:t>
            </a:r>
          </a:p>
          <a:p>
            <a:pPr eaLnBrk="1" hangingPunct="1"/>
            <a:r>
              <a:rPr lang="en-US" dirty="0" smtClean="0"/>
              <a:t>An additional challenge is that older patients may have different metabolisms and responses to medications compared to younger patients.  Reduced dosing or avoiding certain medications are important for older patients.</a:t>
            </a:r>
          </a:p>
          <a:p>
            <a:pPr eaLnBrk="1" hangingPunct="1"/>
            <a:endParaRPr lang="en-US" dirty="0" smtClean="0"/>
          </a:p>
          <a:p>
            <a:pPr eaLnBrk="1" hangingPunct="1"/>
            <a:r>
              <a:rPr lang="en-US" dirty="0" smtClean="0"/>
              <a:t>You can also appreciate that it must be difficult to adhere to a prescribed regiment when the list of medications is so long.  Not to mention the high cost associated with all of these medications.  Even with Medicare part D coverage, the expenses associated with prescription drugs can be quite significant for older adults.</a:t>
            </a:r>
          </a:p>
          <a:p>
            <a:pPr eaLnBrk="1" hangingPunct="1"/>
            <a:r>
              <a:rPr lang="en-US" dirty="0" smtClean="0"/>
              <a:t>Finally, remember that older patients may be taking non-prescription medications, such as supplements, herbals, or other over-the-counter drugs.  These products still can carry significant risks of drug-drug interactions or adverse effects.</a:t>
            </a:r>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366598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99952" indent="-269212">
              <a:defRPr>
                <a:solidFill>
                  <a:schemeClr val="tx1"/>
                </a:solidFill>
                <a:latin typeface="Arial" charset="0"/>
              </a:defRPr>
            </a:lvl2pPr>
            <a:lvl3pPr marL="1076848" indent="-215370">
              <a:defRPr>
                <a:solidFill>
                  <a:schemeClr val="tx1"/>
                </a:solidFill>
                <a:latin typeface="Arial" charset="0"/>
              </a:defRPr>
            </a:lvl3pPr>
            <a:lvl4pPr marL="1507588" indent="-215370">
              <a:defRPr>
                <a:solidFill>
                  <a:schemeClr val="tx1"/>
                </a:solidFill>
                <a:latin typeface="Arial" charset="0"/>
              </a:defRPr>
            </a:lvl4pPr>
            <a:lvl5pPr marL="1938328" indent="-215370">
              <a:defRPr>
                <a:solidFill>
                  <a:schemeClr val="tx1"/>
                </a:solidFill>
                <a:latin typeface="Arial" charset="0"/>
              </a:defRPr>
            </a:lvl5pPr>
            <a:lvl6pPr marL="2369067" indent="-215370" eaLnBrk="0" fontAlgn="base" hangingPunct="0">
              <a:spcBef>
                <a:spcPct val="0"/>
              </a:spcBef>
              <a:spcAft>
                <a:spcPct val="0"/>
              </a:spcAft>
              <a:defRPr>
                <a:solidFill>
                  <a:schemeClr val="tx1"/>
                </a:solidFill>
                <a:latin typeface="Arial" charset="0"/>
              </a:defRPr>
            </a:lvl6pPr>
            <a:lvl7pPr marL="2799807" indent="-215370" eaLnBrk="0" fontAlgn="base" hangingPunct="0">
              <a:spcBef>
                <a:spcPct val="0"/>
              </a:spcBef>
              <a:spcAft>
                <a:spcPct val="0"/>
              </a:spcAft>
              <a:defRPr>
                <a:solidFill>
                  <a:schemeClr val="tx1"/>
                </a:solidFill>
                <a:latin typeface="Arial" charset="0"/>
              </a:defRPr>
            </a:lvl7pPr>
            <a:lvl8pPr marL="3230546" indent="-215370" eaLnBrk="0" fontAlgn="base" hangingPunct="0">
              <a:spcBef>
                <a:spcPct val="0"/>
              </a:spcBef>
              <a:spcAft>
                <a:spcPct val="0"/>
              </a:spcAft>
              <a:defRPr>
                <a:solidFill>
                  <a:schemeClr val="tx1"/>
                </a:solidFill>
                <a:latin typeface="Arial" charset="0"/>
              </a:defRPr>
            </a:lvl8pPr>
            <a:lvl9pPr marL="3661286" indent="-215370" eaLnBrk="0" fontAlgn="base" hangingPunct="0">
              <a:spcBef>
                <a:spcPct val="0"/>
              </a:spcBef>
              <a:spcAft>
                <a:spcPct val="0"/>
              </a:spcAft>
              <a:defRPr>
                <a:solidFill>
                  <a:schemeClr val="tx1"/>
                </a:solidFill>
                <a:latin typeface="Arial" charset="0"/>
              </a:defRPr>
            </a:lvl9pPr>
          </a:lstStyle>
          <a:p>
            <a:fld id="{4028A2B7-9735-4A43-BB5A-594BBD473A4B}" type="slidenum">
              <a:rPr lang="en-US" smtClean="0"/>
              <a:pPr/>
              <a:t>4</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Older adults (those over the age of 65) have disproportionate use of prescribed medications.</a:t>
            </a:r>
          </a:p>
          <a:p>
            <a:pPr eaLnBrk="1" hangingPunct="1"/>
            <a:endParaRPr lang="en-US" smtClean="0"/>
          </a:p>
          <a:p>
            <a:pPr eaLnBrk="1" hangingPunct="1"/>
            <a:r>
              <a:rPr lang="en-US" smtClean="0"/>
              <a:t>Unfortunately, there is a general lack of good evidence for using these medications for older adults.  Older adults are often excluded from drug trials either because they are on other medications or have exclusion criteria like co-morbid diseases or an inability to provide consent for participation in clinical drug trials.</a:t>
            </a:r>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34852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major focus of this presentation is the concept of Adverse Drug Events, or ADEs.  At the most basic level, ADEs include the adverse symptoms or "side effects" of medications like nausea, vomiting, diarrhea, dizziness, or headache.  But more broadly speaking, ADEs include a variety of adverse clinical outcomes like precipitating a doctor visit or hospitalization, falls, functional decline, changes in cognition (such as delirium), or even death.  The adverse effects on adherence and quality of life and cost are also worth mentioning as adverse effects of drugs.</a:t>
            </a:r>
          </a:p>
        </p:txBody>
      </p:sp>
      <p:sp>
        <p:nvSpPr>
          <p:cNvPr id="4" name="Slide Number Placeholder 3"/>
          <p:cNvSpPr>
            <a:spLocks noGrp="1"/>
          </p:cNvSpPr>
          <p:nvPr>
            <p:ph type="sldNum" sz="quarter" idx="10"/>
          </p:nvPr>
        </p:nvSpPr>
        <p:spPr/>
        <p:txBody>
          <a:bodyPr/>
          <a:lstStyle/>
          <a:p>
            <a:fld id="{0F674D2C-06E8-4CF2-8101-274F52ADD64F}"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Anthony J. Caprio, MD</a:t>
            </a:r>
            <a:endParaRPr lang="en-US"/>
          </a:p>
        </p:txBody>
      </p:sp>
      <p:sp>
        <p:nvSpPr>
          <p:cNvPr id="6" name="Header Placeholder 5"/>
          <p:cNvSpPr>
            <a:spLocks noGrp="1"/>
          </p:cNvSpPr>
          <p:nvPr>
            <p:ph type="hdr" sz="quarter" idx="12"/>
          </p:nvPr>
        </p:nvSpPr>
        <p:spPr/>
        <p:txBody>
          <a:bodyPr/>
          <a:lstStyle/>
          <a:p>
            <a:r>
              <a:rPr lang="en-US" smtClean="0"/>
              <a:t>USE ONLY WITH PERMISSION</a:t>
            </a:r>
            <a:endParaRPr lang="en-US"/>
          </a:p>
        </p:txBody>
      </p:sp>
    </p:spTree>
    <p:extLst>
      <p:ext uri="{BB962C8B-B14F-4D97-AF65-F5344CB8AC3E}">
        <p14:creationId xmlns:p14="http://schemas.microsoft.com/office/powerpoint/2010/main" val="168335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99952" indent="-269212">
              <a:defRPr>
                <a:solidFill>
                  <a:schemeClr val="tx1"/>
                </a:solidFill>
                <a:latin typeface="Arial" charset="0"/>
              </a:defRPr>
            </a:lvl2pPr>
            <a:lvl3pPr marL="1076848" indent="-215370">
              <a:defRPr>
                <a:solidFill>
                  <a:schemeClr val="tx1"/>
                </a:solidFill>
                <a:latin typeface="Arial" charset="0"/>
              </a:defRPr>
            </a:lvl3pPr>
            <a:lvl4pPr marL="1507588" indent="-215370">
              <a:defRPr>
                <a:solidFill>
                  <a:schemeClr val="tx1"/>
                </a:solidFill>
                <a:latin typeface="Arial" charset="0"/>
              </a:defRPr>
            </a:lvl4pPr>
            <a:lvl5pPr marL="1938328" indent="-215370">
              <a:defRPr>
                <a:solidFill>
                  <a:schemeClr val="tx1"/>
                </a:solidFill>
                <a:latin typeface="Arial" charset="0"/>
              </a:defRPr>
            </a:lvl5pPr>
            <a:lvl6pPr marL="2369067" indent="-215370" eaLnBrk="0" fontAlgn="base" hangingPunct="0">
              <a:spcBef>
                <a:spcPct val="0"/>
              </a:spcBef>
              <a:spcAft>
                <a:spcPct val="0"/>
              </a:spcAft>
              <a:defRPr>
                <a:solidFill>
                  <a:schemeClr val="tx1"/>
                </a:solidFill>
                <a:latin typeface="Arial" charset="0"/>
              </a:defRPr>
            </a:lvl6pPr>
            <a:lvl7pPr marL="2799807" indent="-215370" eaLnBrk="0" fontAlgn="base" hangingPunct="0">
              <a:spcBef>
                <a:spcPct val="0"/>
              </a:spcBef>
              <a:spcAft>
                <a:spcPct val="0"/>
              </a:spcAft>
              <a:defRPr>
                <a:solidFill>
                  <a:schemeClr val="tx1"/>
                </a:solidFill>
                <a:latin typeface="Arial" charset="0"/>
              </a:defRPr>
            </a:lvl7pPr>
            <a:lvl8pPr marL="3230546" indent="-215370" eaLnBrk="0" fontAlgn="base" hangingPunct="0">
              <a:spcBef>
                <a:spcPct val="0"/>
              </a:spcBef>
              <a:spcAft>
                <a:spcPct val="0"/>
              </a:spcAft>
              <a:defRPr>
                <a:solidFill>
                  <a:schemeClr val="tx1"/>
                </a:solidFill>
                <a:latin typeface="Arial" charset="0"/>
              </a:defRPr>
            </a:lvl8pPr>
            <a:lvl9pPr marL="3661286" indent="-215370" eaLnBrk="0" fontAlgn="base" hangingPunct="0">
              <a:spcBef>
                <a:spcPct val="0"/>
              </a:spcBef>
              <a:spcAft>
                <a:spcPct val="0"/>
              </a:spcAft>
              <a:defRPr>
                <a:solidFill>
                  <a:schemeClr val="tx1"/>
                </a:solidFill>
                <a:latin typeface="Arial" charset="0"/>
              </a:defRPr>
            </a:lvl9pPr>
          </a:lstStyle>
          <a:p>
            <a:fld id="{E8B7635E-ED92-4C4D-9EC9-BDBFB38B83A8}" type="slidenum">
              <a:rPr lang="en-US" smtClean="0"/>
              <a:pPr/>
              <a:t>6</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Jack LaLanne died at 96</a:t>
            </a:r>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172445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00FD4E4-8954-42A3-A78A-8F90CCB9CB55}" type="slidenum">
              <a:rPr lang="en-US" smtClean="0"/>
              <a:pPr/>
              <a:t>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361470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807835D-6006-4EF5-91A8-63837CA771FB}" type="slidenum">
              <a:rPr lang="en-US" smtClean="0"/>
              <a:pPr/>
              <a:t>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142869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1A02175-785C-4FA0-BA4F-F5657D677582}" type="slidenum">
              <a:rPr lang="en-US" smtClean="0"/>
              <a:pPr/>
              <a:t>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291134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608250-C068-4A0E-909B-23E761BDC78E}" type="slidenum">
              <a:rPr lang="en-US" smtClean="0"/>
              <a:pPr/>
              <a:t>11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r>
              <a:rPr lang="en-US" smtClean="0"/>
              <a:t>Anthony J. Caprio, MD</a:t>
            </a:r>
            <a:endParaRPr lang="en-US"/>
          </a:p>
        </p:txBody>
      </p:sp>
      <p:sp>
        <p:nvSpPr>
          <p:cNvPr id="3" name="Header Placeholder 2"/>
          <p:cNvSpPr>
            <a:spLocks noGrp="1"/>
          </p:cNvSpPr>
          <p:nvPr>
            <p:ph type="hdr" sz="quarter" idx="11"/>
          </p:nvPr>
        </p:nvSpPr>
        <p:spPr/>
        <p:txBody>
          <a:bodyPr/>
          <a:lstStyle/>
          <a:p>
            <a:r>
              <a:rPr lang="en-US" smtClean="0"/>
              <a:t>USE ONLY WITH PERMISSION</a:t>
            </a:r>
            <a:endParaRPr lang="en-US"/>
          </a:p>
        </p:txBody>
      </p:sp>
    </p:spTree>
    <p:extLst>
      <p:ext uri="{BB962C8B-B14F-4D97-AF65-F5344CB8AC3E}">
        <p14:creationId xmlns:p14="http://schemas.microsoft.com/office/powerpoint/2010/main" val="178582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119202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296640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51377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27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0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5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66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280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4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75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1740310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063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1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3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D17AA-66F0-42A7-B7D4-17B0D7109431}"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130672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D17AA-66F0-42A7-B7D4-17B0D710943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98257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5D17AA-66F0-42A7-B7D4-17B0D7109431}"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35319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D17AA-66F0-42A7-B7D4-17B0D7109431}"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196425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17AA-66F0-42A7-B7D4-17B0D7109431}"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290795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D17AA-66F0-42A7-B7D4-17B0D710943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84214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D17AA-66F0-42A7-B7D4-17B0D7109431}"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38614-EAFE-49F1-96F4-91E39403CDB0}" type="slidenum">
              <a:rPr lang="en-US" smtClean="0"/>
              <a:t>‹#›</a:t>
            </a:fld>
            <a:endParaRPr lang="en-US"/>
          </a:p>
        </p:txBody>
      </p:sp>
    </p:spTree>
    <p:extLst>
      <p:ext uri="{BB962C8B-B14F-4D97-AF65-F5344CB8AC3E}">
        <p14:creationId xmlns:p14="http://schemas.microsoft.com/office/powerpoint/2010/main" val="151778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17AA-66F0-42A7-B7D4-17B0D7109431}" type="datetimeFigureOut">
              <a:rPr lang="en-US" smtClean="0"/>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38614-EAFE-49F1-96F4-91E39403CDB0}" type="slidenum">
              <a:rPr lang="en-US" smtClean="0"/>
              <a:t>‹#›</a:t>
            </a:fld>
            <a:endParaRPr lang="en-US"/>
          </a:p>
        </p:txBody>
      </p:sp>
    </p:spTree>
    <p:extLst>
      <p:ext uri="{BB962C8B-B14F-4D97-AF65-F5344CB8AC3E}">
        <p14:creationId xmlns:p14="http://schemas.microsoft.com/office/powerpoint/2010/main" val="26281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D17AA-66F0-42A7-B7D4-17B0D7109431}" type="datetimeFigureOut">
              <a:rPr lang="en-US" smtClean="0">
                <a:solidFill>
                  <a:prstClr val="black">
                    <a:tint val="75000"/>
                  </a:prstClr>
                </a:solidFill>
              </a:rPr>
              <a:pPr/>
              <a:t>1/28/2016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38614-EAFE-49F1-96F4-91E39403CD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5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www.americangeriatrics.org/health_care_professionals/clinical_practice/clinical_guidelines_recommendations/201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990600"/>
          </a:xfrm>
        </p:spPr>
        <p:txBody>
          <a:bodyPr>
            <a:normAutofit fontScale="90000"/>
          </a:bodyPr>
          <a:lstStyle/>
          <a:p>
            <a:r>
              <a:rPr lang="en-US" dirty="0"/>
              <a:t>Medication Management for</a:t>
            </a:r>
            <a:br>
              <a:rPr lang="en-US" dirty="0"/>
            </a:br>
            <a:r>
              <a:rPr lang="en-US" dirty="0"/>
              <a:t>Older Adults</a:t>
            </a:r>
          </a:p>
        </p:txBody>
      </p:sp>
      <p:sp>
        <p:nvSpPr>
          <p:cNvPr id="5" name="Subtitle 4"/>
          <p:cNvSpPr>
            <a:spLocks noGrp="1"/>
          </p:cNvSpPr>
          <p:nvPr>
            <p:ph type="subTitle" idx="1"/>
          </p:nvPr>
        </p:nvSpPr>
        <p:spPr>
          <a:xfrm>
            <a:off x="1371600" y="4953000"/>
            <a:ext cx="6400800" cy="1600200"/>
          </a:xfrm>
        </p:spPr>
        <p:txBody>
          <a:bodyPr>
            <a:normAutofit/>
          </a:bodyPr>
          <a:lstStyle/>
          <a:p>
            <a:r>
              <a:rPr lang="en-US" dirty="0"/>
              <a:t>Anthony J. Caprio, </a:t>
            </a:r>
            <a:r>
              <a:rPr lang="en-US" dirty="0" smtClean="0"/>
              <a:t>MD, CMD</a:t>
            </a:r>
            <a:endParaRPr lang="en-US" dirty="0"/>
          </a:p>
          <a:p>
            <a:r>
              <a:rPr lang="en-US" sz="2200" dirty="0" smtClean="0"/>
              <a:t>Medical Director, Division </a:t>
            </a:r>
            <a:r>
              <a:rPr lang="en-US" sz="2200" dirty="0"/>
              <a:t>of Aging</a:t>
            </a:r>
          </a:p>
          <a:p>
            <a:r>
              <a:rPr lang="en-US" sz="2200" dirty="0"/>
              <a:t>Department of Family Medicine</a:t>
            </a:r>
          </a:p>
          <a:p>
            <a:endParaRPr lang="en-US" dirty="0"/>
          </a:p>
        </p:txBody>
      </p:sp>
    </p:spTree>
    <p:extLst>
      <p:ext uri="{BB962C8B-B14F-4D97-AF65-F5344CB8AC3E}">
        <p14:creationId xmlns:p14="http://schemas.microsoft.com/office/powerpoint/2010/main" val="1194169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Excretion</a:t>
            </a:r>
            <a:endParaRPr lang="en-US" dirty="0" smtClean="0"/>
          </a:p>
        </p:txBody>
      </p:sp>
      <p:sp>
        <p:nvSpPr>
          <p:cNvPr id="180227" name="Rectangle 3"/>
          <p:cNvSpPr>
            <a:spLocks noGrp="1" noChangeArrowheads="1"/>
          </p:cNvSpPr>
          <p:nvPr>
            <p:ph idx="1"/>
          </p:nvPr>
        </p:nvSpPr>
        <p:spPr/>
        <p:txBody>
          <a:bodyPr>
            <a:normAutofit fontScale="77500" lnSpcReduction="20000"/>
          </a:bodyPr>
          <a:lstStyle/>
          <a:p>
            <a:endParaRPr lang="en-US" dirty="0" smtClean="0"/>
          </a:p>
          <a:p>
            <a:r>
              <a:rPr lang="en-US" dirty="0" smtClean="0"/>
              <a:t>Hepatic</a:t>
            </a:r>
          </a:p>
          <a:p>
            <a:endParaRPr lang="en-US" dirty="0" smtClean="0"/>
          </a:p>
          <a:p>
            <a:r>
              <a:rPr lang="en-US" dirty="0" smtClean="0"/>
              <a:t>Renal</a:t>
            </a:r>
          </a:p>
          <a:p>
            <a:pPr lvl="1"/>
            <a:r>
              <a:rPr lang="en-US" dirty="0" smtClean="0"/>
              <a:t>Renal clearance may be reduced</a:t>
            </a:r>
          </a:p>
          <a:p>
            <a:pPr lvl="1"/>
            <a:r>
              <a:rPr lang="en-US" dirty="0" smtClean="0"/>
              <a:t>Serum </a:t>
            </a:r>
            <a:r>
              <a:rPr lang="en-US" dirty="0" err="1" smtClean="0"/>
              <a:t>creatinine</a:t>
            </a:r>
            <a:r>
              <a:rPr lang="en-US" dirty="0" smtClean="0"/>
              <a:t> may not be an accurate reflection of renal clearance in elderly patients.</a:t>
            </a:r>
          </a:p>
          <a:p>
            <a:pPr lvl="1"/>
            <a:r>
              <a:rPr lang="en-US" dirty="0" smtClean="0"/>
              <a:t>	(decreased lean body mass)</a:t>
            </a:r>
          </a:p>
          <a:p>
            <a:pPr lvl="1"/>
            <a:endParaRPr lang="en-US" dirty="0" smtClean="0"/>
          </a:p>
          <a:p>
            <a:r>
              <a:rPr lang="en-US" dirty="0" smtClean="0"/>
              <a:t>Active drug metabolites may accumulate</a:t>
            </a:r>
          </a:p>
          <a:p>
            <a:pPr lvl="1"/>
            <a:r>
              <a:rPr lang="en-US" dirty="0" smtClean="0"/>
              <a:t>Prolonged therapeutic action</a:t>
            </a:r>
          </a:p>
          <a:p>
            <a:pPr lvl="1"/>
            <a:r>
              <a:rPr lang="en-US" dirty="0" smtClean="0"/>
              <a:t>Adverse effects</a:t>
            </a:r>
          </a:p>
          <a:p>
            <a:pPr lvl="2"/>
            <a:endParaRPr lang="en-US" dirty="0" smtClean="0"/>
          </a:p>
        </p:txBody>
      </p:sp>
      <p:sp>
        <p:nvSpPr>
          <p:cNvPr id="24579" name="Slide Number Placeholder 5"/>
          <p:cNvSpPr>
            <a:spLocks noGrp="1"/>
          </p:cNvSpPr>
          <p:nvPr>
            <p:ph type="sldNum" sz="quarter" idx="12"/>
          </p:nvPr>
        </p:nvSpPr>
        <p:spPr/>
        <p:txBody>
          <a:bodyPr/>
          <a:lstStyle/>
          <a:p>
            <a:fld id="{AC8F1F36-3A0D-4CAF-9091-AC466C04FB67}" type="slidenum">
              <a:rPr lang="en-US" smtClean="0"/>
              <a:pPr/>
              <a:t>10</a:t>
            </a:fld>
            <a:endParaRPr lang="en-US" smtClean="0"/>
          </a:p>
        </p:txBody>
      </p:sp>
      <p:pic>
        <p:nvPicPr>
          <p:cNvPr id="9" name="Picture 8" descr="liver.jpg"/>
          <p:cNvPicPr>
            <a:picLocks noChangeAspect="1"/>
          </p:cNvPicPr>
          <p:nvPr/>
        </p:nvPicPr>
        <p:blipFill>
          <a:blip r:embed="rId2" cstate="print"/>
          <a:stretch>
            <a:fillRect/>
          </a:stretch>
        </p:blipFill>
        <p:spPr>
          <a:xfrm>
            <a:off x="3962400" y="1752600"/>
            <a:ext cx="1676400" cy="1103630"/>
          </a:xfrm>
          <a:prstGeom prst="rect">
            <a:avLst/>
          </a:prstGeom>
        </p:spPr>
      </p:pic>
      <p:pic>
        <p:nvPicPr>
          <p:cNvPr id="10" name="Picture 9" descr="Kidney05-full.jpg"/>
          <p:cNvPicPr>
            <a:picLocks noChangeAspect="1"/>
          </p:cNvPicPr>
          <p:nvPr/>
        </p:nvPicPr>
        <p:blipFill>
          <a:blip r:embed="rId3" cstate="print"/>
          <a:stretch>
            <a:fillRect/>
          </a:stretch>
        </p:blipFill>
        <p:spPr>
          <a:xfrm>
            <a:off x="6858000" y="1676400"/>
            <a:ext cx="1180272" cy="1447800"/>
          </a:xfrm>
          <a:prstGeom prst="rect">
            <a:avLst/>
          </a:prstGeom>
        </p:spPr>
      </p:pic>
    </p:spTree>
    <p:extLst>
      <p:ext uri="{BB962C8B-B14F-4D97-AF65-F5344CB8AC3E}">
        <p14:creationId xmlns:p14="http://schemas.microsoft.com/office/powerpoint/2010/main" val="337965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274638"/>
            <a:ext cx="9144000" cy="1143000"/>
          </a:xfrm>
        </p:spPr>
        <p:txBody>
          <a:bodyPr>
            <a:normAutofit fontScale="90000"/>
          </a:bodyPr>
          <a:lstStyle/>
          <a:p>
            <a:r>
              <a:rPr lang="en-US" dirty="0" smtClean="0"/>
              <a:t>Physiologic Changes</a:t>
            </a:r>
            <a:br>
              <a:rPr lang="en-US" dirty="0" smtClean="0"/>
            </a:br>
            <a:r>
              <a:rPr lang="en-US" dirty="0" smtClean="0"/>
              <a:t>Associated with Disease States</a:t>
            </a:r>
          </a:p>
        </p:txBody>
      </p:sp>
      <p:sp>
        <p:nvSpPr>
          <p:cNvPr id="19461" name="Rectangle 3"/>
          <p:cNvSpPr>
            <a:spLocks noGrp="1" noChangeArrowheads="1"/>
          </p:cNvSpPr>
          <p:nvPr>
            <p:ph idx="1"/>
          </p:nvPr>
        </p:nvSpPr>
        <p:spPr/>
        <p:txBody>
          <a:bodyPr>
            <a:normAutofit fontScale="92500" lnSpcReduction="10000"/>
          </a:bodyPr>
          <a:lstStyle/>
          <a:p>
            <a:r>
              <a:rPr lang="en-US" dirty="0" smtClean="0"/>
              <a:t>Cardiac Disease</a:t>
            </a:r>
          </a:p>
          <a:p>
            <a:pPr lvl="1"/>
            <a:r>
              <a:rPr lang="en-US" dirty="0" smtClean="0"/>
              <a:t>Impaired cardiac output (decreased absorption, metabolism, clearance)</a:t>
            </a:r>
          </a:p>
          <a:p>
            <a:pPr lvl="1"/>
            <a:r>
              <a:rPr lang="en-US" dirty="0" smtClean="0"/>
              <a:t>Greater susceptibility to cardiac adverse effects</a:t>
            </a:r>
          </a:p>
          <a:p>
            <a:pPr lvl="1"/>
            <a:endParaRPr lang="en-US" sz="900" dirty="0" smtClean="0"/>
          </a:p>
          <a:p>
            <a:r>
              <a:rPr lang="en-US" dirty="0" smtClean="0"/>
              <a:t>Kidney and Liver Disease</a:t>
            </a:r>
          </a:p>
          <a:p>
            <a:pPr lvl="1"/>
            <a:r>
              <a:rPr lang="en-US" dirty="0" smtClean="0"/>
              <a:t>Decreased drug clearance and altered metabolism</a:t>
            </a:r>
          </a:p>
          <a:p>
            <a:pPr lvl="1"/>
            <a:endParaRPr lang="en-US" sz="900" dirty="0" smtClean="0"/>
          </a:p>
          <a:p>
            <a:r>
              <a:rPr lang="en-US" dirty="0" smtClean="0"/>
              <a:t>Neurological Diseases</a:t>
            </a:r>
          </a:p>
          <a:p>
            <a:pPr lvl="1"/>
            <a:r>
              <a:rPr lang="en-US" dirty="0" smtClean="0"/>
              <a:t>Diminished neurotransmitter levels</a:t>
            </a:r>
          </a:p>
          <a:p>
            <a:pPr lvl="1"/>
            <a:r>
              <a:rPr lang="en-US" dirty="0" smtClean="0"/>
              <a:t>Greater susceptibility to neurological effects</a:t>
            </a:r>
            <a:endParaRPr lang="en-US" dirty="0"/>
          </a:p>
        </p:txBody>
      </p:sp>
      <p:sp>
        <p:nvSpPr>
          <p:cNvPr id="19459" name="Slide Number Placeholder 5"/>
          <p:cNvSpPr>
            <a:spLocks noGrp="1"/>
          </p:cNvSpPr>
          <p:nvPr>
            <p:ph type="sldNum" sz="quarter" idx="12"/>
          </p:nvPr>
        </p:nvSpPr>
        <p:spPr/>
        <p:txBody>
          <a:bodyPr/>
          <a:lstStyle/>
          <a:p>
            <a:fld id="{325DBB53-E824-4F03-9A6A-37971A757C70}" type="slidenum">
              <a:rPr lang="en-US" smtClean="0"/>
              <a:pPr/>
              <a:t>11</a:t>
            </a:fld>
            <a:endParaRPr lang="en-US" smtClean="0"/>
          </a:p>
        </p:txBody>
      </p:sp>
    </p:spTree>
    <p:extLst>
      <p:ext uri="{BB962C8B-B14F-4D97-AF65-F5344CB8AC3E}">
        <p14:creationId xmlns:p14="http://schemas.microsoft.com/office/powerpoint/2010/main" val="293487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Placeholder 2"/>
          <p:cNvSpPr txBox="1">
            <a:spLocks/>
          </p:cNvSpPr>
          <p:nvPr/>
        </p:nvSpPr>
        <p:spPr bwMode="auto">
          <a:xfrm>
            <a:off x="0" y="6616700"/>
            <a:ext cx="58674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i="1" dirty="0">
                <a:latin typeface="Helvetica" charset="0"/>
              </a:rPr>
              <a:t>JAMA</a:t>
            </a:r>
            <a:r>
              <a:rPr lang="en-US" sz="1200" dirty="0">
                <a:latin typeface="Helvetica" charset="0"/>
              </a:rPr>
              <a:t>. 2010;304(14):</a:t>
            </a:r>
            <a:r>
              <a:rPr lang="en-US" sz="1200" dirty="0" smtClean="0">
                <a:latin typeface="Helvetica" charset="0"/>
              </a:rPr>
              <a:t>1592-1601. </a:t>
            </a:r>
            <a:r>
              <a:rPr lang="en-US" sz="1200" i="1" dirty="0"/>
              <a:t>Ann Intern Med. </a:t>
            </a:r>
            <a:r>
              <a:rPr lang="en-US" sz="1200" dirty="0"/>
              <a:t>2007;147:755-765.</a:t>
            </a:r>
            <a:endParaRPr lang="en-US" sz="1200" dirty="0">
              <a:latin typeface="Helvetica" charset="0"/>
            </a:endParaRPr>
          </a:p>
        </p:txBody>
      </p:sp>
      <p:pic>
        <p:nvPicPr>
          <p:cNvPr id="15372" name="Picture 12"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2498" y="76200"/>
            <a:ext cx="4879005" cy="61113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981200" y="762000"/>
            <a:ext cx="6629400" cy="2667000"/>
            <a:chOff x="1981200" y="762000"/>
            <a:chExt cx="6629400" cy="2667000"/>
          </a:xfrm>
        </p:grpSpPr>
        <p:sp>
          <p:nvSpPr>
            <p:cNvPr id="2" name="Rectangle 1"/>
            <p:cNvSpPr/>
            <p:nvPr/>
          </p:nvSpPr>
          <p:spPr>
            <a:xfrm>
              <a:off x="1981200" y="762000"/>
              <a:ext cx="5105400" cy="2667000"/>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15200" y="1495335"/>
              <a:ext cx="1295400" cy="1200329"/>
            </a:xfrm>
            <a:prstGeom prst="rect">
              <a:avLst/>
            </a:prstGeom>
            <a:noFill/>
            <a:ln>
              <a:solidFill>
                <a:schemeClr val="accent1">
                  <a:shade val="50000"/>
                </a:schemeClr>
              </a:solidFill>
            </a:ln>
          </p:spPr>
          <p:txBody>
            <a:bodyPr wrap="square" rtlCol="0">
              <a:spAutoFit/>
            </a:bodyPr>
            <a:lstStyle/>
            <a:p>
              <a:pPr algn="ctr"/>
              <a:r>
                <a:rPr lang="en-US" dirty="0" smtClean="0"/>
                <a:t>Account for 1/3 of ED visits for ADE</a:t>
              </a:r>
              <a:endParaRPr lang="en-US" dirty="0"/>
            </a:p>
          </p:txBody>
        </p:sp>
        <p:cxnSp>
          <p:nvCxnSpPr>
            <p:cNvPr id="5" name="Straight Arrow Connector 4"/>
            <p:cNvCxnSpPr>
              <a:stCxn id="2" idx="3"/>
              <a:endCxn id="3" idx="1"/>
            </p:cNvCxnSpPr>
            <p:nvPr/>
          </p:nvCxnSpPr>
          <p:spPr>
            <a:xfrm>
              <a:off x="7086600" y="20955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217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Beers Criteria</a:t>
            </a:r>
            <a:endParaRPr lang="en-US" dirty="0"/>
          </a:p>
        </p:txBody>
      </p:sp>
      <p:sp>
        <p:nvSpPr>
          <p:cNvPr id="35843" name="Content Placeholder 2"/>
          <p:cNvSpPr>
            <a:spLocks noGrp="1"/>
          </p:cNvSpPr>
          <p:nvPr>
            <p:ph idx="1"/>
          </p:nvPr>
        </p:nvSpPr>
        <p:spPr>
          <a:xfrm>
            <a:off x="457200" y="1722437"/>
            <a:ext cx="8229600" cy="4525963"/>
          </a:xfrm>
        </p:spPr>
        <p:txBody>
          <a:bodyPr>
            <a:normAutofit fontScale="85000" lnSpcReduction="10000"/>
          </a:bodyPr>
          <a:lstStyle/>
          <a:p>
            <a:r>
              <a:rPr lang="en-US" dirty="0" smtClean="0"/>
              <a:t>Potentially </a:t>
            </a:r>
            <a:r>
              <a:rPr lang="en-US" dirty="0"/>
              <a:t>inappropriate medications for older adults</a:t>
            </a:r>
            <a:r>
              <a:rPr lang="en-US" dirty="0" smtClean="0"/>
              <a:t>.</a:t>
            </a:r>
          </a:p>
          <a:p>
            <a:endParaRPr lang="en-US" sz="900" dirty="0" smtClean="0"/>
          </a:p>
          <a:p>
            <a:r>
              <a:rPr lang="en-US" dirty="0" smtClean="0"/>
              <a:t>Originally conceived by Dr. Mark Beers</a:t>
            </a:r>
          </a:p>
          <a:p>
            <a:endParaRPr lang="en-US" sz="900" dirty="0" smtClean="0"/>
          </a:p>
          <a:p>
            <a:r>
              <a:rPr lang="en-US" dirty="0" smtClean="0"/>
              <a:t>Published in 1991, revised in 1997, 2002, and 2012.</a:t>
            </a:r>
          </a:p>
          <a:p>
            <a:endParaRPr lang="en-US" sz="900" dirty="0" smtClean="0"/>
          </a:p>
          <a:p>
            <a:r>
              <a:rPr lang="en-US" dirty="0" smtClean="0"/>
              <a:t>Consensus-based, but statistical association with adverse drug events</a:t>
            </a:r>
          </a:p>
          <a:p>
            <a:endParaRPr lang="en-US" sz="900" dirty="0" smtClean="0"/>
          </a:p>
          <a:p>
            <a:r>
              <a:rPr lang="en-US" dirty="0" smtClean="0"/>
              <a:t>Adopted for nursing home regulation.</a:t>
            </a:r>
          </a:p>
          <a:p>
            <a:endParaRPr lang="en-US" sz="900" dirty="0" smtClean="0"/>
          </a:p>
          <a:p>
            <a:r>
              <a:rPr lang="en-US" dirty="0" smtClean="0"/>
              <a:t>Does not account for the complexity of a patient’s entire medication regimen.</a:t>
            </a:r>
          </a:p>
          <a:p>
            <a:endParaRPr lang="en-US" dirty="0" smtClean="0"/>
          </a:p>
        </p:txBody>
      </p:sp>
      <p:sp>
        <p:nvSpPr>
          <p:cNvPr id="35845" name="Slide Number Placeholder 4"/>
          <p:cNvSpPr>
            <a:spLocks noGrp="1"/>
          </p:cNvSpPr>
          <p:nvPr>
            <p:ph type="sldNum" sz="quarter" idx="12"/>
          </p:nvPr>
        </p:nvSpPr>
        <p:spPr/>
        <p:txBody>
          <a:bodyPr/>
          <a:lstStyle/>
          <a:p>
            <a:fld id="{3385B6E7-BC02-4041-9696-90449621EA47}" type="slidenum">
              <a:rPr lang="en-US" smtClean="0"/>
              <a:pPr/>
              <a:t>13</a:t>
            </a:fld>
            <a:endParaRPr lang="en-US" smtClean="0"/>
          </a:p>
        </p:txBody>
      </p:sp>
      <p:sp>
        <p:nvSpPr>
          <p:cNvPr id="9" name="Text Box 4"/>
          <p:cNvSpPr txBox="1">
            <a:spLocks noChangeArrowheads="1"/>
          </p:cNvSpPr>
          <p:nvPr/>
        </p:nvSpPr>
        <p:spPr bwMode="auto">
          <a:xfrm>
            <a:off x="0" y="6553200"/>
            <a:ext cx="5257800" cy="261610"/>
          </a:xfrm>
          <a:prstGeom prst="rect">
            <a:avLst/>
          </a:prstGeom>
          <a:noFill/>
          <a:ln w="9525">
            <a:noFill/>
            <a:miter lim="800000"/>
            <a:headEnd/>
            <a:tailEnd/>
          </a:ln>
          <a:effectLst/>
        </p:spPr>
        <p:txBody>
          <a:bodyPr wrap="square">
            <a:spAutoFit/>
          </a:bodyPr>
          <a:lstStyle/>
          <a:p>
            <a:pPr eaLnBrk="0" hangingPunct="0"/>
            <a:r>
              <a:rPr lang="de-DE" sz="1100" dirty="0"/>
              <a:t>J Am Geriatr Soc 60:616–631, 2012.</a:t>
            </a:r>
            <a:endParaRPr 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08892"/>
            <a:ext cx="12001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85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AGS Beers Criteria Resources</a:t>
            </a:r>
            <a:endParaRPr lang="en-US" dirty="0"/>
          </a:p>
        </p:txBody>
      </p:sp>
      <p:pic>
        <p:nvPicPr>
          <p:cNvPr id="6" name="Content Placeholder 5"/>
          <p:cNvPicPr>
            <a:picLocks noGrp="1" noChangeAspect="1"/>
          </p:cNvPicPr>
          <p:nvPr>
            <p:ph sz="half" idx="2"/>
          </p:nvPr>
        </p:nvPicPr>
        <p:blipFill>
          <a:blip r:embed="rId2"/>
          <a:stretch>
            <a:fillRect/>
          </a:stretch>
        </p:blipFill>
        <p:spPr>
          <a:xfrm>
            <a:off x="5320140" y="1219200"/>
            <a:ext cx="2870200" cy="3962400"/>
          </a:xfrm>
          <a:prstGeom prst="rect">
            <a:avLst/>
          </a:prstGeom>
        </p:spPr>
      </p:pic>
      <p:pic>
        <p:nvPicPr>
          <p:cNvPr id="1030" name="Picture 6" descr="http://www.americangeriatrics.org/files/images/publications/beer_pocketCard.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65087" y="916062"/>
            <a:ext cx="3379622" cy="5027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940623"/>
            <a:ext cx="9144000" cy="307777"/>
          </a:xfrm>
          <a:prstGeom prst="rect">
            <a:avLst/>
          </a:prstGeom>
          <a:noFill/>
        </p:spPr>
        <p:txBody>
          <a:bodyPr wrap="square" rtlCol="0">
            <a:spAutoFit/>
          </a:bodyPr>
          <a:lstStyle/>
          <a:p>
            <a:r>
              <a:rPr lang="en-US" sz="1400" dirty="0">
                <a:hlinkClick r:id="rId4"/>
              </a:rPr>
              <a:t>http://</a:t>
            </a:r>
            <a:r>
              <a:rPr lang="en-US" sz="1400" dirty="0" smtClean="0">
                <a:hlinkClick r:id="rId4"/>
              </a:rPr>
              <a:t>www.americangeriatrics.org/health_care_professionals/clinical_practice/clinical_guidelines_recommendations/2012</a:t>
            </a:r>
            <a:endParaRPr lang="en-US" sz="1400" dirty="0"/>
          </a:p>
        </p:txBody>
      </p:sp>
    </p:spTree>
    <p:extLst>
      <p:ext uri="{BB962C8B-B14F-4D97-AF65-F5344CB8AC3E}">
        <p14:creationId xmlns:p14="http://schemas.microsoft.com/office/powerpoint/2010/main" val="67976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dirty="0" smtClean="0"/>
              <a:t>Beers Criteria: Anticholinergic Medications</a:t>
            </a:r>
            <a:endParaRPr lang="en-US" dirty="0"/>
          </a:p>
        </p:txBody>
      </p:sp>
      <p:sp>
        <p:nvSpPr>
          <p:cNvPr id="3" name="Content Placeholder 2"/>
          <p:cNvSpPr>
            <a:spLocks noGrp="1"/>
          </p:cNvSpPr>
          <p:nvPr>
            <p:ph sz="half" idx="1"/>
          </p:nvPr>
        </p:nvSpPr>
        <p:spPr>
          <a:xfrm>
            <a:off x="0" y="1075944"/>
            <a:ext cx="4267200" cy="5324856"/>
          </a:xfrm>
        </p:spPr>
        <p:txBody>
          <a:bodyPr>
            <a:normAutofit fontScale="77500" lnSpcReduction="20000"/>
          </a:bodyPr>
          <a:lstStyle/>
          <a:p>
            <a:r>
              <a:rPr lang="en-US" b="1" dirty="0" smtClean="0"/>
              <a:t>Antihistamines (1st generation)</a:t>
            </a:r>
          </a:p>
          <a:p>
            <a:pPr lvl="1"/>
            <a:r>
              <a:rPr lang="en-US" dirty="0" smtClean="0"/>
              <a:t>Diphenhydramine (Benadryl, Unisom, Tylenol PM, Advil PM)</a:t>
            </a:r>
          </a:p>
          <a:p>
            <a:pPr lvl="1"/>
            <a:r>
              <a:rPr lang="en-US" dirty="0" smtClean="0"/>
              <a:t>Hydroxyzine (</a:t>
            </a:r>
            <a:r>
              <a:rPr lang="en-US" dirty="0" err="1" smtClean="0"/>
              <a:t>Atarax</a:t>
            </a:r>
            <a:r>
              <a:rPr lang="en-US" dirty="0" smtClean="0"/>
              <a:t>, </a:t>
            </a:r>
            <a:r>
              <a:rPr lang="en-US" dirty="0" err="1" smtClean="0"/>
              <a:t>Vistaril</a:t>
            </a:r>
            <a:r>
              <a:rPr lang="en-US" dirty="0" smtClean="0"/>
              <a:t>)</a:t>
            </a:r>
          </a:p>
          <a:p>
            <a:pPr lvl="1"/>
            <a:r>
              <a:rPr lang="en-US" dirty="0" smtClean="0"/>
              <a:t>Promethazine (Phenergan)</a:t>
            </a:r>
          </a:p>
          <a:p>
            <a:pPr lvl="1"/>
            <a:endParaRPr lang="en-US" sz="1300" dirty="0" smtClean="0"/>
          </a:p>
          <a:p>
            <a:r>
              <a:rPr lang="en-US" b="1" dirty="0" smtClean="0"/>
              <a:t>Antispasmodics</a:t>
            </a:r>
          </a:p>
          <a:p>
            <a:pPr lvl="1"/>
            <a:r>
              <a:rPr lang="en-US" dirty="0" err="1" smtClean="0"/>
              <a:t>Dicyclomine</a:t>
            </a:r>
            <a:r>
              <a:rPr lang="en-US" dirty="0" smtClean="0"/>
              <a:t> (</a:t>
            </a:r>
            <a:r>
              <a:rPr lang="en-US" dirty="0" err="1" smtClean="0"/>
              <a:t>Bentyl</a:t>
            </a:r>
            <a:r>
              <a:rPr lang="en-US" dirty="0" smtClean="0"/>
              <a:t>)</a:t>
            </a:r>
          </a:p>
          <a:p>
            <a:pPr lvl="1"/>
            <a:r>
              <a:rPr lang="en-US" dirty="0" err="1" smtClean="0"/>
              <a:t>Hyoscyamine</a:t>
            </a:r>
            <a:r>
              <a:rPr lang="en-US" dirty="0" smtClean="0"/>
              <a:t> (</a:t>
            </a:r>
            <a:r>
              <a:rPr lang="en-US" dirty="0" err="1" smtClean="0"/>
              <a:t>Levsin</a:t>
            </a:r>
            <a:r>
              <a:rPr lang="en-US" dirty="0" smtClean="0"/>
              <a:t>)</a:t>
            </a:r>
          </a:p>
          <a:p>
            <a:pPr lvl="1"/>
            <a:r>
              <a:rPr lang="en-US" dirty="0" smtClean="0"/>
              <a:t>Scopolamine (</a:t>
            </a:r>
            <a:r>
              <a:rPr lang="en-US" dirty="0" err="1" smtClean="0"/>
              <a:t>Transderm</a:t>
            </a:r>
            <a:r>
              <a:rPr lang="en-US" dirty="0" smtClean="0"/>
              <a:t> </a:t>
            </a:r>
            <a:r>
              <a:rPr lang="en-US" dirty="0" err="1" smtClean="0"/>
              <a:t>Scop</a:t>
            </a:r>
            <a:r>
              <a:rPr lang="en-US" dirty="0" smtClean="0"/>
              <a:t>)</a:t>
            </a:r>
          </a:p>
          <a:p>
            <a:pPr lvl="1"/>
            <a:endParaRPr lang="en-US" sz="1100" dirty="0" smtClean="0"/>
          </a:p>
          <a:p>
            <a:r>
              <a:rPr lang="en-US" b="1" dirty="0" smtClean="0"/>
              <a:t>Skeletal Muscle Relaxants</a:t>
            </a:r>
          </a:p>
          <a:p>
            <a:pPr lvl="1"/>
            <a:r>
              <a:rPr lang="en-US" dirty="0" err="1" smtClean="0"/>
              <a:t>Carisoprodol</a:t>
            </a:r>
            <a:r>
              <a:rPr lang="en-US" dirty="0" smtClean="0"/>
              <a:t> (Soma)</a:t>
            </a:r>
          </a:p>
          <a:p>
            <a:pPr lvl="1"/>
            <a:r>
              <a:rPr lang="en-US" dirty="0" smtClean="0"/>
              <a:t>Cyclobenzaprine (</a:t>
            </a:r>
            <a:r>
              <a:rPr lang="en-US" dirty="0" err="1" smtClean="0"/>
              <a:t>Flexeril</a:t>
            </a:r>
            <a:r>
              <a:rPr lang="en-US" dirty="0" smtClean="0"/>
              <a:t>)</a:t>
            </a:r>
          </a:p>
          <a:p>
            <a:pPr lvl="1"/>
            <a:r>
              <a:rPr lang="en-US" dirty="0" err="1" smtClean="0"/>
              <a:t>Methocarbamol</a:t>
            </a:r>
            <a:r>
              <a:rPr lang="en-US" dirty="0" smtClean="0"/>
              <a:t> (</a:t>
            </a:r>
            <a:r>
              <a:rPr lang="en-US" dirty="0" err="1" smtClean="0"/>
              <a:t>Robaxin</a:t>
            </a:r>
            <a:r>
              <a:rPr lang="en-US" dirty="0" smtClean="0"/>
              <a:t>)</a:t>
            </a:r>
          </a:p>
          <a:p>
            <a:pPr lvl="1"/>
            <a:endParaRPr lang="en-US" sz="1100" dirty="0" smtClean="0"/>
          </a:p>
          <a:p>
            <a:r>
              <a:rPr lang="en-US" b="1" dirty="0" smtClean="0"/>
              <a:t>Tricyclic Antidepressants</a:t>
            </a:r>
          </a:p>
          <a:p>
            <a:pPr lvl="1"/>
            <a:r>
              <a:rPr lang="en-US" dirty="0" smtClean="0"/>
              <a:t>Amitriptyline (Elavil)</a:t>
            </a:r>
          </a:p>
          <a:p>
            <a:pPr lvl="1"/>
            <a:r>
              <a:rPr lang="en-US" dirty="0" smtClean="0"/>
              <a:t>Doxepin (</a:t>
            </a:r>
            <a:r>
              <a:rPr lang="en-US" dirty="0" err="1" smtClean="0"/>
              <a:t>Sinequan</a:t>
            </a:r>
            <a:r>
              <a:rPr lang="en-US" dirty="0" smtClean="0"/>
              <a:t>)</a:t>
            </a:r>
          </a:p>
          <a:p>
            <a:pPr lvl="1"/>
            <a:endParaRPr lang="en-US" dirty="0" smtClean="0"/>
          </a:p>
          <a:p>
            <a:endParaRPr lang="en-US" dirty="0"/>
          </a:p>
        </p:txBody>
      </p:sp>
      <p:pic>
        <p:nvPicPr>
          <p:cNvPr id="6" name="Content Placeholder 6" descr="ACA0301-05-01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914400"/>
            <a:ext cx="4267200" cy="5269992"/>
          </a:xfrm>
        </p:spPr>
      </p:pic>
      <p:sp>
        <p:nvSpPr>
          <p:cNvPr id="4" name="Text Box 4"/>
          <p:cNvSpPr txBox="1">
            <a:spLocks noChangeArrowheads="1"/>
          </p:cNvSpPr>
          <p:nvPr/>
        </p:nvSpPr>
        <p:spPr bwMode="auto">
          <a:xfrm>
            <a:off x="0" y="6553200"/>
            <a:ext cx="5257800" cy="261610"/>
          </a:xfrm>
          <a:prstGeom prst="rect">
            <a:avLst/>
          </a:prstGeom>
          <a:noFill/>
          <a:ln w="9525">
            <a:noFill/>
            <a:miter lim="800000"/>
            <a:headEnd/>
            <a:tailEnd/>
          </a:ln>
          <a:effectLst/>
        </p:spPr>
        <p:txBody>
          <a:bodyPr wrap="square">
            <a:spAutoFit/>
          </a:bodyPr>
          <a:lstStyle/>
          <a:p>
            <a:pPr eaLnBrk="0" hangingPunct="0"/>
            <a:r>
              <a:rPr lang="de-DE" sz="1100" dirty="0" smtClean="0"/>
              <a:t>J Am Geriatr Soc 60:616–631, 2012.  See Table 2.</a:t>
            </a:r>
            <a:endParaRPr lang="en-US" sz="1100" dirty="0"/>
          </a:p>
        </p:txBody>
      </p:sp>
    </p:spTree>
    <p:extLst>
      <p:ext uri="{BB962C8B-B14F-4D97-AF65-F5344CB8AC3E}">
        <p14:creationId xmlns:p14="http://schemas.microsoft.com/office/powerpoint/2010/main" val="3955729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Beers Criteria: Benzodiazepines</a:t>
            </a:r>
            <a:endParaRPr lang="en-US" dirty="0"/>
          </a:p>
        </p:txBody>
      </p:sp>
      <p:sp>
        <p:nvSpPr>
          <p:cNvPr id="3" name="Content Placeholder 2"/>
          <p:cNvSpPr>
            <a:spLocks noGrp="1"/>
          </p:cNvSpPr>
          <p:nvPr>
            <p:ph idx="1"/>
          </p:nvPr>
        </p:nvSpPr>
        <p:spPr>
          <a:xfrm>
            <a:off x="457200" y="1219200"/>
            <a:ext cx="8229600" cy="4876800"/>
          </a:xfrm>
        </p:spPr>
        <p:txBody>
          <a:bodyPr>
            <a:normAutofit fontScale="85000" lnSpcReduction="20000"/>
          </a:bodyPr>
          <a:lstStyle/>
          <a:p>
            <a:r>
              <a:rPr lang="en-US" b="1" dirty="0" smtClean="0"/>
              <a:t>Increased sensitivity for older adults</a:t>
            </a:r>
          </a:p>
          <a:p>
            <a:pPr lvl="1"/>
            <a:r>
              <a:rPr lang="en-US" dirty="0" smtClean="0"/>
              <a:t>Slowed metabolism, especially long-acting agents</a:t>
            </a:r>
          </a:p>
          <a:p>
            <a:pPr lvl="1"/>
            <a:r>
              <a:rPr lang="en-US" dirty="0" smtClean="0"/>
              <a:t>Similar neurocognitive effects to alcohol</a:t>
            </a:r>
          </a:p>
          <a:p>
            <a:pPr lvl="1"/>
            <a:r>
              <a:rPr lang="en-US" dirty="0"/>
              <a:t>May cause a </a:t>
            </a:r>
            <a:r>
              <a:rPr lang="en-US" u="sng" dirty="0"/>
              <a:t>paradoxical </a:t>
            </a:r>
            <a:r>
              <a:rPr lang="en-US" u="sng" dirty="0" smtClean="0"/>
              <a:t>reaction</a:t>
            </a:r>
            <a:r>
              <a:rPr lang="en-US" dirty="0" smtClean="0"/>
              <a:t> (increased agitation)</a:t>
            </a:r>
            <a:endParaRPr lang="en-US" u="sng" dirty="0"/>
          </a:p>
          <a:p>
            <a:pPr lvl="1"/>
            <a:endParaRPr lang="en-US" sz="1000" dirty="0" smtClean="0"/>
          </a:p>
          <a:p>
            <a:r>
              <a:rPr lang="en-US" b="1" dirty="0" smtClean="0"/>
              <a:t>Increased risk of adverse clinical events</a:t>
            </a:r>
          </a:p>
          <a:p>
            <a:pPr lvl="1"/>
            <a:r>
              <a:rPr lang="en-US" dirty="0" smtClean="0"/>
              <a:t>Falls and fractures</a:t>
            </a:r>
          </a:p>
          <a:p>
            <a:pPr lvl="1"/>
            <a:r>
              <a:rPr lang="en-US" dirty="0" smtClean="0"/>
              <a:t>Cognitive impairment</a:t>
            </a:r>
          </a:p>
          <a:p>
            <a:pPr lvl="1"/>
            <a:r>
              <a:rPr lang="en-US" dirty="0" smtClean="0"/>
              <a:t>Delirium</a:t>
            </a:r>
          </a:p>
          <a:p>
            <a:pPr lvl="1"/>
            <a:endParaRPr lang="en-US" sz="900" dirty="0" smtClean="0"/>
          </a:p>
          <a:p>
            <a:r>
              <a:rPr lang="en-US" b="1" dirty="0" smtClean="0"/>
              <a:t>Avoid </a:t>
            </a:r>
            <a:r>
              <a:rPr lang="en-US" b="1" dirty="0"/>
              <a:t>if possible</a:t>
            </a:r>
          </a:p>
          <a:p>
            <a:pPr lvl="1"/>
            <a:r>
              <a:rPr lang="en-US" dirty="0"/>
              <a:t>Appropriate if being used </a:t>
            </a:r>
            <a:r>
              <a:rPr lang="en-US" dirty="0" smtClean="0"/>
              <a:t>for seizures, alcohol withdrawal, severe anxiety, or </a:t>
            </a:r>
            <a:r>
              <a:rPr lang="en-US" dirty="0" err="1" smtClean="0"/>
              <a:t>periprocedural</a:t>
            </a:r>
            <a:r>
              <a:rPr lang="en-US" dirty="0" smtClean="0"/>
              <a:t> anesthesia</a:t>
            </a:r>
            <a:endParaRPr lang="en-US" dirty="0"/>
          </a:p>
          <a:p>
            <a:pPr lvl="1"/>
            <a:r>
              <a:rPr lang="en-US" dirty="0"/>
              <a:t>If necessary, use lowest dose possible</a:t>
            </a:r>
          </a:p>
          <a:p>
            <a:pPr lvl="1"/>
            <a:endParaRPr lang="en-US" dirty="0" smtClean="0"/>
          </a:p>
        </p:txBody>
      </p:sp>
      <p:sp>
        <p:nvSpPr>
          <p:cNvPr id="5" name="Slide Number Placeholder 4"/>
          <p:cNvSpPr>
            <a:spLocks noGrp="1"/>
          </p:cNvSpPr>
          <p:nvPr>
            <p:ph type="sldNum" sz="quarter" idx="12"/>
          </p:nvPr>
        </p:nvSpPr>
        <p:spPr/>
        <p:txBody>
          <a:bodyPr/>
          <a:lstStyle/>
          <a:p>
            <a:fld id="{82D6EC59-A536-464F-BB48-0E788E2AA453}" type="slidenum">
              <a:rPr lang="en-US" smtClean="0"/>
              <a:pPr/>
              <a:t>16</a:t>
            </a:fld>
            <a:endParaRPr lang="en-US" dirty="0"/>
          </a:p>
        </p:txBody>
      </p:sp>
      <p:pic>
        <p:nvPicPr>
          <p:cNvPr id="10" name="Picture 2" descr="C:\Users\acaprio\AppData\Local\Microsoft\Windows\Temporary Internet Files\Content.IE5\N7D1KUYO\MCj02925620000[1].wmf"/>
          <p:cNvPicPr>
            <a:picLocks noChangeAspect="1" noChangeArrowheads="1"/>
          </p:cNvPicPr>
          <p:nvPr/>
        </p:nvPicPr>
        <p:blipFill>
          <a:blip r:embed="rId3" cstate="print"/>
          <a:srcRect/>
          <a:stretch>
            <a:fillRect/>
          </a:stretch>
        </p:blipFill>
        <p:spPr bwMode="auto">
          <a:xfrm>
            <a:off x="6934200" y="2971800"/>
            <a:ext cx="1697126" cy="1474013"/>
          </a:xfrm>
          <a:prstGeom prst="rect">
            <a:avLst/>
          </a:prstGeom>
          <a:noFill/>
        </p:spPr>
      </p:pic>
      <p:sp>
        <p:nvSpPr>
          <p:cNvPr id="12" name="Text Box 4"/>
          <p:cNvSpPr txBox="1">
            <a:spLocks noChangeArrowheads="1"/>
          </p:cNvSpPr>
          <p:nvPr/>
        </p:nvSpPr>
        <p:spPr bwMode="auto">
          <a:xfrm>
            <a:off x="0" y="6553200"/>
            <a:ext cx="5257800" cy="261610"/>
          </a:xfrm>
          <a:prstGeom prst="rect">
            <a:avLst/>
          </a:prstGeom>
          <a:noFill/>
          <a:ln w="9525">
            <a:noFill/>
            <a:miter lim="800000"/>
            <a:headEnd/>
            <a:tailEnd/>
          </a:ln>
          <a:effectLst/>
        </p:spPr>
        <p:txBody>
          <a:bodyPr wrap="square">
            <a:spAutoFit/>
          </a:bodyPr>
          <a:lstStyle/>
          <a:p>
            <a:pPr eaLnBrk="0" hangingPunct="0"/>
            <a:r>
              <a:rPr lang="de-DE" sz="1100" dirty="0"/>
              <a:t>J Am Geriatr Soc 60:616–631, 2012</a:t>
            </a:r>
            <a:r>
              <a:rPr lang="de-DE" sz="1100" dirty="0" smtClean="0"/>
              <a:t>.  See Table 2.</a:t>
            </a:r>
            <a:endParaRPr lang="en-US" sz="1100" dirty="0"/>
          </a:p>
        </p:txBody>
      </p:sp>
    </p:spTree>
    <p:extLst>
      <p:ext uri="{BB962C8B-B14F-4D97-AF65-F5344CB8AC3E}">
        <p14:creationId xmlns:p14="http://schemas.microsoft.com/office/powerpoint/2010/main" val="729328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Beers Criteria: Sedative-Hypnotics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err="1" smtClean="0"/>
              <a:t>Nonbenzodiazepine</a:t>
            </a:r>
            <a:r>
              <a:rPr lang="en-US" b="1" dirty="0" smtClean="0"/>
              <a:t> Hypnotics</a:t>
            </a:r>
          </a:p>
          <a:p>
            <a:pPr lvl="1"/>
            <a:r>
              <a:rPr lang="en-US" dirty="0" err="1" smtClean="0"/>
              <a:t>Eszopiclone</a:t>
            </a:r>
            <a:r>
              <a:rPr lang="en-US" dirty="0" smtClean="0"/>
              <a:t> (</a:t>
            </a:r>
            <a:r>
              <a:rPr lang="en-US" dirty="0" err="1" smtClean="0"/>
              <a:t>Lunesta</a:t>
            </a:r>
            <a:r>
              <a:rPr lang="en-US" dirty="0" smtClean="0"/>
              <a:t>)</a:t>
            </a:r>
          </a:p>
          <a:p>
            <a:pPr lvl="1"/>
            <a:r>
              <a:rPr lang="en-US" dirty="0" err="1" smtClean="0"/>
              <a:t>Zolpidem</a:t>
            </a:r>
            <a:r>
              <a:rPr lang="en-US" dirty="0" smtClean="0"/>
              <a:t> (Ambien)</a:t>
            </a:r>
          </a:p>
          <a:p>
            <a:pPr lvl="1"/>
            <a:r>
              <a:rPr lang="en-US" dirty="0" err="1" smtClean="0"/>
              <a:t>Zaleplon</a:t>
            </a:r>
            <a:r>
              <a:rPr lang="en-US" dirty="0" smtClean="0"/>
              <a:t> (Sonata)</a:t>
            </a:r>
          </a:p>
          <a:p>
            <a:pPr lvl="1"/>
            <a:endParaRPr lang="en-US" dirty="0" smtClean="0"/>
          </a:p>
          <a:p>
            <a:r>
              <a:rPr lang="en-US" b="1" dirty="0" smtClean="0"/>
              <a:t>Benzodiazepine-receptor agonists</a:t>
            </a:r>
          </a:p>
          <a:p>
            <a:endParaRPr lang="en-US" dirty="0" smtClean="0"/>
          </a:p>
          <a:p>
            <a:r>
              <a:rPr lang="en-US" b="1" dirty="0" smtClean="0"/>
              <a:t>Adverse events similar to those of benzodiazepines</a:t>
            </a:r>
          </a:p>
          <a:p>
            <a:endParaRPr lang="en-US" dirty="0" smtClean="0"/>
          </a:p>
          <a:p>
            <a:r>
              <a:rPr lang="en-US" b="1" dirty="0" smtClean="0"/>
              <a:t>Increased risk for delirium, falls fractures</a:t>
            </a:r>
            <a:endParaRPr lang="en-US" b="1" dirty="0"/>
          </a:p>
        </p:txBody>
      </p:sp>
      <p:sp>
        <p:nvSpPr>
          <p:cNvPr id="4" name="Text Box 4"/>
          <p:cNvSpPr txBox="1">
            <a:spLocks noChangeArrowheads="1"/>
          </p:cNvSpPr>
          <p:nvPr/>
        </p:nvSpPr>
        <p:spPr bwMode="auto">
          <a:xfrm>
            <a:off x="0" y="6553200"/>
            <a:ext cx="5257800" cy="261610"/>
          </a:xfrm>
          <a:prstGeom prst="rect">
            <a:avLst/>
          </a:prstGeom>
          <a:noFill/>
          <a:ln w="9525">
            <a:noFill/>
            <a:miter lim="800000"/>
            <a:headEnd/>
            <a:tailEnd/>
          </a:ln>
          <a:effectLst/>
        </p:spPr>
        <p:txBody>
          <a:bodyPr wrap="square">
            <a:spAutoFit/>
          </a:bodyPr>
          <a:lstStyle/>
          <a:p>
            <a:pPr eaLnBrk="0" hangingPunct="0"/>
            <a:r>
              <a:rPr lang="de-DE" sz="1100" dirty="0"/>
              <a:t>J Am Geriatr Soc 60:616–631, 2012</a:t>
            </a:r>
            <a:r>
              <a:rPr lang="de-DE" sz="1100" dirty="0" smtClean="0"/>
              <a:t>.  See Table 2.</a:t>
            </a:r>
            <a:endParaRPr lang="en-US" sz="1100" dirty="0"/>
          </a:p>
        </p:txBody>
      </p:sp>
    </p:spTree>
    <p:extLst>
      <p:ext uri="{BB962C8B-B14F-4D97-AF65-F5344CB8AC3E}">
        <p14:creationId xmlns:p14="http://schemas.microsoft.com/office/powerpoint/2010/main" val="314407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60412"/>
          </a:xfrm>
        </p:spPr>
        <p:txBody>
          <a:bodyPr>
            <a:normAutofit/>
          </a:bodyPr>
          <a:lstStyle/>
          <a:p>
            <a:r>
              <a:rPr lang="en-US" sz="3600" dirty="0" smtClean="0"/>
              <a:t>Beers Criteria: Antipsychotic Medications</a:t>
            </a:r>
            <a:endParaRPr lang="en-US" sz="3600" dirty="0"/>
          </a:p>
        </p:txBody>
      </p:sp>
      <p:sp>
        <p:nvSpPr>
          <p:cNvPr id="9" name="Content Placeholder 8"/>
          <p:cNvSpPr>
            <a:spLocks noGrp="1"/>
          </p:cNvSpPr>
          <p:nvPr>
            <p:ph idx="1"/>
          </p:nvPr>
        </p:nvSpPr>
        <p:spPr>
          <a:xfrm>
            <a:off x="457200" y="1219200"/>
            <a:ext cx="8229600" cy="4953000"/>
          </a:xfrm>
        </p:spPr>
        <p:txBody>
          <a:bodyPr>
            <a:normAutofit fontScale="55000" lnSpcReduction="20000"/>
          </a:bodyPr>
          <a:lstStyle/>
          <a:p>
            <a:r>
              <a:rPr lang="en-US" b="1" dirty="0" smtClean="0"/>
              <a:t>FDA </a:t>
            </a:r>
            <a:r>
              <a:rPr lang="en-US" b="1" dirty="0"/>
              <a:t>“Black Box” warning</a:t>
            </a:r>
            <a:r>
              <a:rPr lang="en-US" dirty="0"/>
              <a:t>: increased risk of death, mostly due to cardiovascular events (</a:t>
            </a:r>
            <a:r>
              <a:rPr lang="en-US" dirty="0" err="1"/>
              <a:t>eg</a:t>
            </a:r>
            <a:r>
              <a:rPr lang="en-US" dirty="0"/>
              <a:t>. heart failure, sudden death) and infections (</a:t>
            </a:r>
            <a:r>
              <a:rPr lang="en-US" dirty="0" err="1"/>
              <a:t>eg</a:t>
            </a:r>
            <a:r>
              <a:rPr lang="en-US" dirty="0"/>
              <a:t>. pneumonia)</a:t>
            </a:r>
          </a:p>
          <a:p>
            <a:endParaRPr lang="en-US" sz="1500" dirty="0" smtClean="0"/>
          </a:p>
          <a:p>
            <a:r>
              <a:rPr lang="en-US" b="1" dirty="0" smtClean="0"/>
              <a:t>Avoid using for behavioral problems associated with dementia</a:t>
            </a:r>
          </a:p>
          <a:p>
            <a:pPr lvl="1"/>
            <a:r>
              <a:rPr lang="en-US" dirty="0" smtClean="0"/>
              <a:t>Try non-pharmacologic interventions</a:t>
            </a:r>
          </a:p>
          <a:p>
            <a:pPr lvl="1"/>
            <a:r>
              <a:rPr lang="en-US" dirty="0" smtClean="0"/>
              <a:t>Reserve for threat to self or others</a:t>
            </a:r>
          </a:p>
          <a:p>
            <a:pPr lvl="1"/>
            <a:endParaRPr lang="en-US" sz="1500" dirty="0" smtClean="0"/>
          </a:p>
          <a:p>
            <a:r>
              <a:rPr lang="en-US" b="1" dirty="0" smtClean="0"/>
              <a:t>Typical (First Generation, Conventional)</a:t>
            </a:r>
          </a:p>
          <a:p>
            <a:pPr lvl="1"/>
            <a:r>
              <a:rPr lang="en-US" dirty="0" smtClean="0"/>
              <a:t>Haloperidol (Haldol)</a:t>
            </a:r>
          </a:p>
          <a:p>
            <a:pPr lvl="1"/>
            <a:r>
              <a:rPr lang="en-US" dirty="0" err="1"/>
              <a:t>Prochlorperazine</a:t>
            </a:r>
            <a:r>
              <a:rPr lang="en-US" dirty="0"/>
              <a:t> (Compazine</a:t>
            </a:r>
            <a:r>
              <a:rPr lang="en-US" dirty="0" smtClean="0"/>
              <a:t>)</a:t>
            </a:r>
          </a:p>
          <a:p>
            <a:pPr lvl="1"/>
            <a:endParaRPr lang="en-US" sz="1500" dirty="0" smtClean="0"/>
          </a:p>
          <a:p>
            <a:r>
              <a:rPr lang="en-US" b="1" dirty="0" smtClean="0"/>
              <a:t>Atypical (Second Generation)</a:t>
            </a:r>
          </a:p>
          <a:p>
            <a:pPr lvl="1"/>
            <a:r>
              <a:rPr lang="en-US" dirty="0" err="1" smtClean="0"/>
              <a:t>Risperdone</a:t>
            </a:r>
            <a:r>
              <a:rPr lang="en-US" dirty="0" smtClean="0"/>
              <a:t> (Risperdal)</a:t>
            </a:r>
          </a:p>
          <a:p>
            <a:pPr lvl="1"/>
            <a:r>
              <a:rPr lang="en-US" dirty="0" err="1" smtClean="0"/>
              <a:t>Quetiapine</a:t>
            </a:r>
            <a:r>
              <a:rPr lang="en-US" dirty="0" smtClean="0"/>
              <a:t> (Seroquel)</a:t>
            </a:r>
          </a:p>
          <a:p>
            <a:pPr lvl="1"/>
            <a:r>
              <a:rPr lang="en-US" dirty="0" err="1" smtClean="0"/>
              <a:t>Olanzepine</a:t>
            </a:r>
            <a:r>
              <a:rPr lang="en-US" dirty="0" smtClean="0"/>
              <a:t> (Zyprexa)</a:t>
            </a:r>
          </a:p>
          <a:p>
            <a:pPr lvl="1"/>
            <a:r>
              <a:rPr lang="en-US" dirty="0" err="1"/>
              <a:t>Ziprasidone</a:t>
            </a:r>
            <a:r>
              <a:rPr lang="en-US" dirty="0"/>
              <a:t> (Geodon)</a:t>
            </a:r>
          </a:p>
          <a:p>
            <a:pPr lvl="1"/>
            <a:r>
              <a:rPr lang="en-US" dirty="0" err="1"/>
              <a:t>Aripiprazole</a:t>
            </a:r>
            <a:r>
              <a:rPr lang="en-US" dirty="0"/>
              <a:t> (</a:t>
            </a:r>
            <a:r>
              <a:rPr lang="en-US" dirty="0" err="1"/>
              <a:t>Abilify</a:t>
            </a:r>
            <a:r>
              <a:rPr lang="en-US" dirty="0" smtClean="0"/>
              <a:t>)</a:t>
            </a:r>
          </a:p>
          <a:p>
            <a:pPr lvl="1"/>
            <a:endParaRPr lang="en-US" sz="1500" dirty="0" smtClean="0"/>
          </a:p>
          <a:p>
            <a:r>
              <a:rPr lang="en-US" b="1" dirty="0" smtClean="0"/>
              <a:t>Adverse Effects</a:t>
            </a:r>
          </a:p>
          <a:p>
            <a:pPr lvl="1"/>
            <a:r>
              <a:rPr lang="en-US" dirty="0" smtClean="0"/>
              <a:t>Arrhythmias (QT prolongation)</a:t>
            </a:r>
          </a:p>
          <a:p>
            <a:pPr lvl="1"/>
            <a:r>
              <a:rPr lang="en-US" dirty="0" smtClean="0"/>
              <a:t>Abnormal Movements (Parkinsonism, tardive dyskinesia)</a:t>
            </a:r>
          </a:p>
        </p:txBody>
      </p:sp>
      <p:sp>
        <p:nvSpPr>
          <p:cNvPr id="5" name="Slide Number Placeholder 4"/>
          <p:cNvSpPr>
            <a:spLocks noGrp="1"/>
          </p:cNvSpPr>
          <p:nvPr>
            <p:ph type="sldNum" sz="quarter" idx="12"/>
          </p:nvPr>
        </p:nvSpPr>
        <p:spPr/>
        <p:txBody>
          <a:bodyPr/>
          <a:lstStyle/>
          <a:p>
            <a:fld id="{82D6EC59-A536-464F-BB48-0E788E2AA453}" type="slidenum">
              <a:rPr lang="en-US" smtClean="0"/>
              <a:pPr/>
              <a:t>18</a:t>
            </a:fld>
            <a:endParaRPr lang="en-US"/>
          </a:p>
        </p:txBody>
      </p:sp>
      <p:sp>
        <p:nvSpPr>
          <p:cNvPr id="11" name="Text Box 4"/>
          <p:cNvSpPr txBox="1">
            <a:spLocks noChangeArrowheads="1"/>
          </p:cNvSpPr>
          <p:nvPr/>
        </p:nvSpPr>
        <p:spPr bwMode="auto">
          <a:xfrm>
            <a:off x="0" y="6553200"/>
            <a:ext cx="5257800" cy="261610"/>
          </a:xfrm>
          <a:prstGeom prst="rect">
            <a:avLst/>
          </a:prstGeom>
          <a:noFill/>
          <a:ln w="9525">
            <a:noFill/>
            <a:miter lim="800000"/>
            <a:headEnd/>
            <a:tailEnd/>
          </a:ln>
          <a:effectLst/>
        </p:spPr>
        <p:txBody>
          <a:bodyPr wrap="square">
            <a:spAutoFit/>
          </a:bodyPr>
          <a:lstStyle/>
          <a:p>
            <a:pPr eaLnBrk="0" hangingPunct="0"/>
            <a:r>
              <a:rPr lang="de-DE" sz="1100" dirty="0"/>
              <a:t>J Am Geriatr Soc 60:616–631, 2012</a:t>
            </a:r>
            <a:r>
              <a:rPr lang="de-DE" sz="1100" dirty="0" smtClean="0"/>
              <a:t>.  See Table 2.</a:t>
            </a:r>
            <a:endParaRPr lang="en-US" sz="1100" dirty="0"/>
          </a:p>
        </p:txBody>
      </p:sp>
      <p:pic>
        <p:nvPicPr>
          <p:cNvPr id="10" name="Picture 4" descr="C:\Users\acaprio\AppData\Local\Microsoft\Windows\Temporary Internet Files\Content.IE5\N7D1KUYO\MCPE06974_0000[1].wmf"/>
          <p:cNvPicPr>
            <a:picLocks noChangeAspect="1" noChangeArrowheads="1"/>
          </p:cNvPicPr>
          <p:nvPr/>
        </p:nvPicPr>
        <p:blipFill>
          <a:blip r:embed="rId3" cstate="print"/>
          <a:srcRect/>
          <a:stretch>
            <a:fillRect/>
          </a:stretch>
        </p:blipFill>
        <p:spPr bwMode="auto">
          <a:xfrm>
            <a:off x="6781800" y="3200400"/>
            <a:ext cx="1272114" cy="1413297"/>
          </a:xfrm>
          <a:prstGeom prst="rect">
            <a:avLst/>
          </a:prstGeom>
          <a:noFill/>
        </p:spPr>
      </p:pic>
    </p:spTree>
    <p:extLst>
      <p:ext uri="{BB962C8B-B14F-4D97-AF65-F5344CB8AC3E}">
        <p14:creationId xmlns:p14="http://schemas.microsoft.com/office/powerpoint/2010/main" val="163101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Beers Criteria: Pain Medications</a:t>
            </a:r>
            <a:endParaRPr lang="en-US" dirty="0"/>
          </a:p>
        </p:txBody>
      </p:sp>
      <p:sp>
        <p:nvSpPr>
          <p:cNvPr id="37891" name="Content Placeholder 2"/>
          <p:cNvSpPr>
            <a:spLocks noGrp="1"/>
          </p:cNvSpPr>
          <p:nvPr>
            <p:ph idx="1"/>
          </p:nvPr>
        </p:nvSpPr>
        <p:spPr/>
        <p:txBody>
          <a:bodyPr>
            <a:normAutofit fontScale="92500" lnSpcReduction="20000"/>
          </a:bodyPr>
          <a:lstStyle/>
          <a:p>
            <a:r>
              <a:rPr lang="en-US" b="1" dirty="0" smtClean="0"/>
              <a:t>Non–COX-selective NSAIDs</a:t>
            </a:r>
          </a:p>
          <a:p>
            <a:pPr lvl="1"/>
            <a:r>
              <a:rPr lang="en-US" dirty="0" smtClean="0"/>
              <a:t>GI bleeding and peptic ulcer disease</a:t>
            </a:r>
          </a:p>
          <a:p>
            <a:pPr lvl="1"/>
            <a:r>
              <a:rPr lang="en-US" dirty="0" smtClean="0"/>
              <a:t>Avoid chronic use</a:t>
            </a:r>
          </a:p>
          <a:p>
            <a:pPr lvl="1"/>
            <a:endParaRPr lang="en-US" dirty="0" smtClean="0"/>
          </a:p>
          <a:p>
            <a:r>
              <a:rPr lang="en-US" b="1" dirty="0" smtClean="0"/>
              <a:t>Indomethacin and Ketorolac (</a:t>
            </a:r>
            <a:r>
              <a:rPr lang="en-US" b="1" dirty="0" err="1" smtClean="0"/>
              <a:t>Toradol</a:t>
            </a:r>
            <a:r>
              <a:rPr lang="en-US" b="1" dirty="0" smtClean="0"/>
              <a:t>)</a:t>
            </a:r>
          </a:p>
          <a:p>
            <a:pPr lvl="1"/>
            <a:r>
              <a:rPr lang="en-US" dirty="0" smtClean="0"/>
              <a:t>Higher risk of GI, renal, and CNS effects</a:t>
            </a:r>
          </a:p>
          <a:p>
            <a:pPr lvl="1"/>
            <a:endParaRPr lang="en-US" dirty="0" smtClean="0"/>
          </a:p>
          <a:p>
            <a:r>
              <a:rPr lang="en-US" b="1" dirty="0" err="1" smtClean="0"/>
              <a:t>Meperidine</a:t>
            </a:r>
            <a:r>
              <a:rPr lang="en-US" b="1" dirty="0" smtClean="0"/>
              <a:t> (Demerol)</a:t>
            </a:r>
          </a:p>
          <a:p>
            <a:pPr lvl="1"/>
            <a:r>
              <a:rPr lang="en-US" dirty="0" smtClean="0"/>
              <a:t>Can cause neurotoxicity</a:t>
            </a:r>
          </a:p>
          <a:p>
            <a:pPr lvl="1"/>
            <a:r>
              <a:rPr lang="en-US" dirty="0" smtClean="0"/>
              <a:t>Safer alternatives available</a:t>
            </a:r>
            <a:endParaRPr lang="en-US" dirty="0"/>
          </a:p>
        </p:txBody>
      </p:sp>
      <p:sp>
        <p:nvSpPr>
          <p:cNvPr id="37893" name="Slide Number Placeholder 4"/>
          <p:cNvSpPr>
            <a:spLocks noGrp="1"/>
          </p:cNvSpPr>
          <p:nvPr>
            <p:ph type="sldNum" sz="quarter" idx="12"/>
          </p:nvPr>
        </p:nvSpPr>
        <p:spPr/>
        <p:txBody>
          <a:bodyPr/>
          <a:lstStyle/>
          <a:p>
            <a:fld id="{A438F05D-6D72-4872-861A-5F609D5111F3}" type="slidenum">
              <a:rPr lang="en-US" smtClean="0"/>
              <a:pPr/>
              <a:t>19</a:t>
            </a:fld>
            <a:endParaRPr lang="en-US" dirty="0" smtClean="0"/>
          </a:p>
        </p:txBody>
      </p:sp>
      <p:sp>
        <p:nvSpPr>
          <p:cNvPr id="10" name="Text Box 4"/>
          <p:cNvSpPr txBox="1">
            <a:spLocks noChangeArrowheads="1"/>
          </p:cNvSpPr>
          <p:nvPr/>
        </p:nvSpPr>
        <p:spPr bwMode="auto">
          <a:xfrm>
            <a:off x="0" y="6596390"/>
            <a:ext cx="5257800" cy="261610"/>
          </a:xfrm>
          <a:prstGeom prst="rect">
            <a:avLst/>
          </a:prstGeom>
          <a:noFill/>
          <a:ln w="9525">
            <a:noFill/>
            <a:miter lim="800000"/>
            <a:headEnd/>
            <a:tailEnd/>
          </a:ln>
          <a:effectLst/>
        </p:spPr>
        <p:txBody>
          <a:bodyPr wrap="square">
            <a:spAutoFit/>
          </a:bodyPr>
          <a:lstStyle/>
          <a:p>
            <a:pPr eaLnBrk="0" hangingPunct="0"/>
            <a:r>
              <a:rPr lang="de-DE" sz="1100" dirty="0"/>
              <a:t>J Am Geriatr Soc 60:616–631, 2012</a:t>
            </a:r>
            <a:r>
              <a:rPr lang="de-DE" sz="1100" dirty="0" smtClean="0"/>
              <a:t>.  See Table 2.</a:t>
            </a:r>
            <a:endParaRPr lang="en-US" sz="1100" dirty="0"/>
          </a:p>
        </p:txBody>
      </p:sp>
    </p:spTree>
    <p:extLst>
      <p:ext uri="{BB962C8B-B14F-4D97-AF65-F5344CB8AC3E}">
        <p14:creationId xmlns:p14="http://schemas.microsoft.com/office/powerpoint/2010/main" val="1009127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0" y="1295400"/>
            <a:ext cx="9144000" cy="4876800"/>
          </a:xfrm>
        </p:spPr>
        <p:txBody>
          <a:bodyPr>
            <a:normAutofit fontScale="92500"/>
          </a:bodyPr>
          <a:lstStyle/>
          <a:p>
            <a:pPr marL="514350" indent="-514350">
              <a:buFont typeface="+mj-lt"/>
              <a:buAutoNum type="arabicParenR"/>
            </a:pPr>
            <a:r>
              <a:rPr lang="en-US" dirty="0" smtClean="0"/>
              <a:t>Identify </a:t>
            </a:r>
            <a:r>
              <a:rPr lang="en-US" dirty="0"/>
              <a:t>the physiologic changes associated with normal aging that influence pharmacokinetics and </a:t>
            </a:r>
            <a:r>
              <a:rPr lang="en-US" dirty="0" smtClean="0"/>
              <a:t>pharmacodynamics</a:t>
            </a:r>
          </a:p>
          <a:p>
            <a:pPr marL="514350" indent="-514350">
              <a:buFont typeface="+mj-lt"/>
              <a:buAutoNum type="arabicParenR"/>
            </a:pPr>
            <a:endParaRPr lang="en-US" sz="900" dirty="0"/>
          </a:p>
          <a:p>
            <a:pPr marL="514350" indent="-514350">
              <a:buFont typeface="+mj-lt"/>
              <a:buAutoNum type="arabicParenR"/>
            </a:pPr>
            <a:r>
              <a:rPr lang="en-US" dirty="0"/>
              <a:t>Avoid potentially harmful medications for older </a:t>
            </a:r>
            <a:r>
              <a:rPr lang="en-US" dirty="0" smtClean="0"/>
              <a:t>adults</a:t>
            </a:r>
          </a:p>
          <a:p>
            <a:pPr marL="514350" indent="-514350">
              <a:buFont typeface="+mj-lt"/>
              <a:buAutoNum type="arabicParenR"/>
            </a:pPr>
            <a:endParaRPr lang="en-US" sz="900" dirty="0"/>
          </a:p>
          <a:p>
            <a:pPr marL="514350" indent="-514350">
              <a:buFont typeface="+mj-lt"/>
              <a:buAutoNum type="arabicParenR"/>
            </a:pPr>
            <a:r>
              <a:rPr lang="en-US" dirty="0" smtClean="0"/>
              <a:t>Recognize Adverse Drug Events (ADEs) when </a:t>
            </a:r>
            <a:r>
              <a:rPr lang="en-US" dirty="0"/>
              <a:t>an older adult presents with a new </a:t>
            </a:r>
            <a:r>
              <a:rPr lang="en-US" dirty="0" smtClean="0"/>
              <a:t>condition </a:t>
            </a:r>
            <a:r>
              <a:rPr lang="en-US" dirty="0"/>
              <a:t>or </a:t>
            </a:r>
            <a:r>
              <a:rPr lang="en-US" dirty="0" smtClean="0"/>
              <a:t>complaint</a:t>
            </a:r>
          </a:p>
          <a:p>
            <a:pPr marL="514350" indent="-514350">
              <a:buFont typeface="+mj-lt"/>
              <a:buAutoNum type="arabicParenR"/>
            </a:pPr>
            <a:endParaRPr lang="en-US" sz="900" dirty="0"/>
          </a:p>
          <a:p>
            <a:pPr marL="514350" indent="-514350">
              <a:buFont typeface="+mj-lt"/>
              <a:buAutoNum type="arabicParenR"/>
            </a:pPr>
            <a:r>
              <a:rPr lang="en-US" dirty="0"/>
              <a:t>Utilize strategies for </a:t>
            </a:r>
            <a:r>
              <a:rPr lang="en-US" dirty="0" smtClean="0"/>
              <a:t>evaluating starting and stopping medications</a:t>
            </a:r>
            <a:endParaRPr lang="en-US" dirty="0"/>
          </a:p>
        </p:txBody>
      </p:sp>
    </p:spTree>
    <p:extLst>
      <p:ext uri="{BB962C8B-B14F-4D97-AF65-F5344CB8AC3E}">
        <p14:creationId xmlns:p14="http://schemas.microsoft.com/office/powerpoint/2010/main" val="191803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Before You Prescribe</a:t>
            </a:r>
          </a:p>
        </p:txBody>
      </p:sp>
      <p:sp>
        <p:nvSpPr>
          <p:cNvPr id="25603" name="Rectangle 3"/>
          <p:cNvSpPr>
            <a:spLocks noGrp="1" noChangeArrowheads="1"/>
          </p:cNvSpPr>
          <p:nvPr>
            <p:ph idx="1"/>
          </p:nvPr>
        </p:nvSpPr>
        <p:spPr>
          <a:xfrm>
            <a:off x="457200" y="1219200"/>
            <a:ext cx="8229600" cy="4525963"/>
          </a:xfrm>
        </p:spPr>
        <p:txBody>
          <a:bodyPr>
            <a:normAutofit/>
          </a:bodyPr>
          <a:lstStyle/>
          <a:p>
            <a:r>
              <a:rPr lang="en-US" dirty="0" smtClean="0"/>
              <a:t>Question the need for new medications</a:t>
            </a:r>
          </a:p>
          <a:p>
            <a:r>
              <a:rPr lang="en-US" dirty="0" smtClean="0"/>
              <a:t>Stop medications, whenever possible</a:t>
            </a:r>
          </a:p>
          <a:p>
            <a:r>
              <a:rPr lang="en-US" dirty="0" smtClean="0"/>
              <a:t>Prioritize treatments</a:t>
            </a:r>
          </a:p>
          <a:p>
            <a:r>
              <a:rPr lang="en-US" dirty="0" smtClean="0"/>
              <a:t>Weigh risks and benefits</a:t>
            </a:r>
          </a:p>
          <a:p>
            <a:r>
              <a:rPr lang="en-US" dirty="0" smtClean="0"/>
              <a:t>Avoid undertreating older patients</a:t>
            </a:r>
          </a:p>
          <a:p>
            <a:pPr lvl="1"/>
            <a:r>
              <a:rPr lang="en-US" dirty="0" smtClean="0"/>
              <a:t>Pain</a:t>
            </a:r>
          </a:p>
          <a:p>
            <a:pPr lvl="1"/>
            <a:r>
              <a:rPr lang="en-US" dirty="0" smtClean="0"/>
              <a:t>Systolic hypertension (stroke, renal failure, CHF)</a:t>
            </a:r>
          </a:p>
          <a:p>
            <a:pPr lvl="1"/>
            <a:r>
              <a:rPr lang="en-US" dirty="0" smtClean="0"/>
              <a:t>Anticoagulation and atrial fibrillation (stroke)</a:t>
            </a:r>
          </a:p>
        </p:txBody>
      </p:sp>
      <p:sp>
        <p:nvSpPr>
          <p:cNvPr id="6" name="Slide Number Placeholder 5"/>
          <p:cNvSpPr>
            <a:spLocks noGrp="1"/>
          </p:cNvSpPr>
          <p:nvPr>
            <p:ph type="sldNum" sz="quarter" idx="12"/>
          </p:nvPr>
        </p:nvSpPr>
        <p:spPr/>
        <p:txBody>
          <a:bodyPr/>
          <a:lstStyle/>
          <a:p>
            <a:fld id="{0AF758E6-8627-4AC8-AA69-4476DE008FBB}" type="slidenum">
              <a:rPr lang="en-US" smtClean="0"/>
              <a:pPr/>
              <a:t>20</a:t>
            </a:fld>
            <a:endParaRPr lang="en-US"/>
          </a:p>
        </p:txBody>
      </p:sp>
      <p:sp>
        <p:nvSpPr>
          <p:cNvPr id="98309" name="Text Box 4"/>
          <p:cNvSpPr txBox="1">
            <a:spLocks noChangeArrowheads="1"/>
          </p:cNvSpPr>
          <p:nvPr/>
        </p:nvSpPr>
        <p:spPr bwMode="auto">
          <a:xfrm>
            <a:off x="0" y="6119336"/>
            <a:ext cx="25151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i="1" dirty="0"/>
              <a:t>Drugs Aging</a:t>
            </a:r>
            <a:r>
              <a:rPr lang="en-US" sz="1400" dirty="0"/>
              <a:t> 2003; </a:t>
            </a:r>
            <a:r>
              <a:rPr lang="en-US" sz="1400" dirty="0" smtClean="0"/>
              <a:t>20: </a:t>
            </a:r>
            <a:r>
              <a:rPr lang="en-US" sz="1400" dirty="0"/>
              <a:t>23-57</a:t>
            </a:r>
            <a:r>
              <a:rPr lang="en-US" sz="1400" dirty="0" smtClean="0"/>
              <a:t>.</a:t>
            </a:r>
          </a:p>
          <a:p>
            <a:endParaRPr lang="en-US" sz="1400" dirty="0"/>
          </a:p>
          <a:p>
            <a:r>
              <a:rPr lang="en-US" sz="1400" i="1" dirty="0"/>
              <a:t>Lancet </a:t>
            </a:r>
            <a:r>
              <a:rPr lang="en-US" sz="1400" dirty="0"/>
              <a:t>2000; 355: 865–872.</a:t>
            </a:r>
          </a:p>
        </p:txBody>
      </p:sp>
      <p:sp>
        <p:nvSpPr>
          <p:cNvPr id="98310" name="Text Box 5"/>
          <p:cNvSpPr txBox="1">
            <a:spLocks noChangeArrowheads="1"/>
          </p:cNvSpPr>
          <p:nvPr/>
        </p:nvSpPr>
        <p:spPr bwMode="auto">
          <a:xfrm>
            <a:off x="2895600" y="6119336"/>
            <a:ext cx="30936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i="1" dirty="0"/>
              <a:t>Ann Intern Med</a:t>
            </a:r>
            <a:r>
              <a:rPr lang="en-US" sz="1400" dirty="0"/>
              <a:t> 1999;131:492-501</a:t>
            </a:r>
            <a:r>
              <a:rPr lang="en-US" sz="1400" dirty="0" smtClean="0"/>
              <a:t>.</a:t>
            </a:r>
          </a:p>
          <a:p>
            <a:endParaRPr lang="sv-SE" sz="1400" dirty="0"/>
          </a:p>
          <a:p>
            <a:r>
              <a:rPr lang="sv-SE" sz="1400" i="1" dirty="0"/>
              <a:t>J Gen Intern Med</a:t>
            </a:r>
            <a:r>
              <a:rPr lang="sv-SE" sz="1400" dirty="0"/>
              <a:t> 2005; 20:116–122.</a:t>
            </a:r>
            <a:endParaRPr lang="en-US" sz="1400" dirty="0"/>
          </a:p>
        </p:txBody>
      </p:sp>
    </p:spTree>
    <p:extLst>
      <p:ext uri="{BB962C8B-B14F-4D97-AF65-F5344CB8AC3E}">
        <p14:creationId xmlns:p14="http://schemas.microsoft.com/office/powerpoint/2010/main" val="1173936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dirty="0" smtClean="0"/>
              <a:t>“Start Low and Go Slow…”</a:t>
            </a:r>
          </a:p>
        </p:txBody>
      </p:sp>
      <p:sp>
        <p:nvSpPr>
          <p:cNvPr id="30724" name="Rectangle 3"/>
          <p:cNvSpPr>
            <a:spLocks noGrp="1" noChangeArrowheads="1"/>
          </p:cNvSpPr>
          <p:nvPr>
            <p:ph idx="1"/>
          </p:nvPr>
        </p:nvSpPr>
        <p:spPr>
          <a:xfrm>
            <a:off x="457200" y="1371600"/>
            <a:ext cx="8229600" cy="4525963"/>
          </a:xfrm>
        </p:spPr>
        <p:txBody>
          <a:bodyPr>
            <a:normAutofit/>
          </a:bodyPr>
          <a:lstStyle/>
          <a:p>
            <a:r>
              <a:rPr lang="en-US" dirty="0" smtClean="0"/>
              <a:t>Start one medication at a time.</a:t>
            </a:r>
          </a:p>
          <a:p>
            <a:endParaRPr lang="en-US" sz="900" dirty="0" smtClean="0"/>
          </a:p>
          <a:p>
            <a:r>
              <a:rPr lang="en-US" dirty="0" smtClean="0"/>
              <a:t>Start with a low dose and increase gradually.</a:t>
            </a:r>
          </a:p>
          <a:p>
            <a:endParaRPr lang="en-US" sz="900" dirty="0" smtClean="0"/>
          </a:p>
          <a:p>
            <a:r>
              <a:rPr lang="en-US" dirty="0" smtClean="0"/>
              <a:t>Once daily is usually best.</a:t>
            </a:r>
          </a:p>
          <a:p>
            <a:endParaRPr lang="en-US" sz="800" dirty="0" smtClean="0"/>
          </a:p>
          <a:p>
            <a:r>
              <a:rPr lang="en-US" dirty="0" smtClean="0"/>
              <a:t>Monitor for response and adverse effects.</a:t>
            </a:r>
          </a:p>
          <a:p>
            <a:endParaRPr lang="en-US" sz="800" dirty="0" smtClean="0"/>
          </a:p>
          <a:p>
            <a:r>
              <a:rPr lang="en-US" dirty="0" smtClean="0"/>
              <a:t>Assess adherence with regimen.</a:t>
            </a:r>
          </a:p>
        </p:txBody>
      </p:sp>
    </p:spTree>
    <p:extLst>
      <p:ext uri="{BB962C8B-B14F-4D97-AF65-F5344CB8AC3E}">
        <p14:creationId xmlns:p14="http://schemas.microsoft.com/office/powerpoint/2010/main" val="331720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“…But, Go All The Way!”</a:t>
            </a:r>
            <a:endParaRPr lang="en-US"/>
          </a:p>
        </p:txBody>
      </p:sp>
      <p:sp>
        <p:nvSpPr>
          <p:cNvPr id="60419" name="Rectangle 3"/>
          <p:cNvSpPr>
            <a:spLocks noGrp="1" noChangeArrowheads="1"/>
          </p:cNvSpPr>
          <p:nvPr>
            <p:ph idx="1"/>
          </p:nvPr>
        </p:nvSpPr>
        <p:spPr>
          <a:xfrm>
            <a:off x="457200" y="1371600"/>
            <a:ext cx="8229600" cy="4525963"/>
          </a:xfrm>
        </p:spPr>
        <p:txBody>
          <a:bodyPr>
            <a:normAutofit fontScale="92500" lnSpcReduction="10000"/>
          </a:bodyPr>
          <a:lstStyle/>
          <a:p>
            <a:r>
              <a:rPr lang="en-US" dirty="0" smtClean="0"/>
              <a:t>Be conservative, but don’t miss the target!</a:t>
            </a:r>
          </a:p>
          <a:p>
            <a:endParaRPr lang="en-US" sz="900" dirty="0" smtClean="0"/>
          </a:p>
          <a:p>
            <a:r>
              <a:rPr lang="en-US" dirty="0" smtClean="0"/>
              <a:t>What is your goal? Are you achieving it?</a:t>
            </a:r>
          </a:p>
          <a:p>
            <a:endParaRPr lang="en-US" sz="900" dirty="0" smtClean="0"/>
          </a:p>
          <a:p>
            <a:r>
              <a:rPr lang="en-US" dirty="0" smtClean="0"/>
              <a:t>Can you keep increasing the dose or are you limited by side effects?</a:t>
            </a:r>
          </a:p>
          <a:p>
            <a:endParaRPr lang="en-US" sz="900" dirty="0" smtClean="0"/>
          </a:p>
          <a:p>
            <a:r>
              <a:rPr lang="en-US" dirty="0" smtClean="0"/>
              <a:t>Are you observing a clinical benefit at lower doses?</a:t>
            </a:r>
          </a:p>
          <a:p>
            <a:endParaRPr lang="en-US" sz="900" dirty="0" smtClean="0"/>
          </a:p>
          <a:p>
            <a:r>
              <a:rPr lang="en-US" dirty="0" smtClean="0"/>
              <a:t>Consider stopping if you can’t “go all the way” and the benefit is not clear.</a:t>
            </a:r>
            <a:endParaRPr lang="en-US" dirty="0"/>
          </a:p>
        </p:txBody>
      </p:sp>
    </p:spTree>
    <p:extLst>
      <p:ext uri="{BB962C8B-B14F-4D97-AF65-F5344CB8AC3E}">
        <p14:creationId xmlns:p14="http://schemas.microsoft.com/office/powerpoint/2010/main" val="21939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Deprescribing</a:t>
            </a:r>
            <a:r>
              <a:rPr lang="en-US" dirty="0" smtClean="0"/>
              <a:t>”</a:t>
            </a:r>
            <a:endParaRPr lang="en-US" dirty="0"/>
          </a:p>
        </p:txBody>
      </p:sp>
      <p:sp>
        <p:nvSpPr>
          <p:cNvPr id="3" name="Content Placeholder 2"/>
          <p:cNvSpPr>
            <a:spLocks noGrp="1"/>
          </p:cNvSpPr>
          <p:nvPr>
            <p:ph idx="1"/>
          </p:nvPr>
        </p:nvSpPr>
        <p:spPr/>
        <p:txBody>
          <a:bodyPr anchor="t">
            <a:normAutofit/>
          </a:bodyPr>
          <a:lstStyle/>
          <a:p>
            <a:pPr marL="400050" lvl="1" indent="0">
              <a:lnSpc>
                <a:spcPct val="150000"/>
              </a:lnSpc>
              <a:buNone/>
            </a:pPr>
            <a:r>
              <a:rPr lang="en-US" dirty="0" smtClean="0"/>
              <a:t>“Systematic </a:t>
            </a:r>
            <a:r>
              <a:rPr lang="en-US" dirty="0"/>
              <a:t>process of identifying </a:t>
            </a:r>
            <a:r>
              <a:rPr lang="en-US" dirty="0" smtClean="0"/>
              <a:t>and discontinuing </a:t>
            </a:r>
            <a:r>
              <a:rPr lang="en-US" dirty="0"/>
              <a:t>drugs </a:t>
            </a:r>
            <a:r>
              <a:rPr lang="en-US" dirty="0" smtClean="0"/>
              <a:t>in instances in which existing or </a:t>
            </a:r>
            <a:r>
              <a:rPr lang="en-US" dirty="0"/>
              <a:t>potential </a:t>
            </a:r>
            <a:r>
              <a:rPr lang="en-US" dirty="0" smtClean="0"/>
              <a:t>harms outweigh </a:t>
            </a:r>
            <a:r>
              <a:rPr lang="en-US" dirty="0"/>
              <a:t>existing or potential benefits within the context of an </a:t>
            </a:r>
            <a:r>
              <a:rPr lang="en-US" dirty="0" smtClean="0"/>
              <a:t>individual patient’s </a:t>
            </a:r>
            <a:r>
              <a:rPr lang="en-US" dirty="0"/>
              <a:t>care goals, current level of functioning, life </a:t>
            </a:r>
            <a:r>
              <a:rPr lang="en-US" dirty="0" smtClean="0"/>
              <a:t>expectancy, values, and preferences.”</a:t>
            </a:r>
            <a:endParaRPr lang="en-US" dirty="0"/>
          </a:p>
        </p:txBody>
      </p:sp>
      <p:sp>
        <p:nvSpPr>
          <p:cNvPr id="4" name="TextBox 3"/>
          <p:cNvSpPr txBox="1"/>
          <p:nvPr/>
        </p:nvSpPr>
        <p:spPr>
          <a:xfrm>
            <a:off x="0" y="6126163"/>
            <a:ext cx="3479479" cy="338554"/>
          </a:xfrm>
          <a:prstGeom prst="rect">
            <a:avLst/>
          </a:prstGeom>
          <a:noFill/>
        </p:spPr>
        <p:txBody>
          <a:bodyPr wrap="none" rtlCol="0">
            <a:spAutoFit/>
          </a:bodyPr>
          <a:lstStyle/>
          <a:p>
            <a:r>
              <a:rPr lang="en-US" sz="1600" i="1" dirty="0"/>
              <a:t>JAMA Intern Med</a:t>
            </a:r>
            <a:r>
              <a:rPr lang="en-US" sz="1600" dirty="0"/>
              <a:t>. 2015;175(5):827-834</a:t>
            </a:r>
          </a:p>
        </p:txBody>
      </p:sp>
    </p:spTree>
    <p:extLst>
      <p:ext uri="{BB962C8B-B14F-4D97-AF65-F5344CB8AC3E}">
        <p14:creationId xmlns:p14="http://schemas.microsoft.com/office/powerpoint/2010/main" val="1350694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“Deprescribing” Should Be Considered</a:t>
            </a:r>
            <a:endParaRPr lang="en-US" dirty="0"/>
          </a:p>
        </p:txBody>
      </p:sp>
      <p:sp>
        <p:nvSpPr>
          <p:cNvPr id="8" name="Content Placeholder 7"/>
          <p:cNvSpPr>
            <a:spLocks noGrp="1"/>
          </p:cNvSpPr>
          <p:nvPr>
            <p:ph idx="1"/>
          </p:nvPr>
        </p:nvSpPr>
        <p:spPr>
          <a:xfrm>
            <a:off x="457200" y="1600200"/>
            <a:ext cx="8534400" cy="4525963"/>
          </a:xfrm>
        </p:spPr>
        <p:txBody>
          <a:bodyPr>
            <a:normAutofit fontScale="85000" lnSpcReduction="10000"/>
          </a:bodyPr>
          <a:lstStyle/>
          <a:p>
            <a:r>
              <a:rPr lang="en-US" dirty="0" smtClean="0"/>
              <a:t>New symptom or clinical syndrome suggestive of ADE</a:t>
            </a:r>
          </a:p>
          <a:p>
            <a:endParaRPr lang="en-US" sz="1100" dirty="0" smtClean="0"/>
          </a:p>
          <a:p>
            <a:r>
              <a:rPr lang="en-US" dirty="0" smtClean="0"/>
              <a:t>Advanced disease, terminal illness, extreme frailty</a:t>
            </a:r>
          </a:p>
          <a:p>
            <a:endParaRPr lang="en-US" sz="1100" dirty="0" smtClean="0"/>
          </a:p>
          <a:p>
            <a:r>
              <a:rPr lang="en-US" dirty="0" smtClean="0"/>
              <a:t>High-risk drugs or combinations</a:t>
            </a:r>
          </a:p>
          <a:p>
            <a:endParaRPr lang="en-US" sz="1100" dirty="0" smtClean="0"/>
          </a:p>
          <a:p>
            <a:r>
              <a:rPr lang="en-US" dirty="0" smtClean="0"/>
              <a:t>Preventive drugs for scenarios associated with no increased risk despite stopping drug</a:t>
            </a:r>
          </a:p>
          <a:p>
            <a:pPr lvl="1"/>
            <a:r>
              <a:rPr lang="en-US" dirty="0" smtClean="0"/>
              <a:t>Stopping alendronate after 5 years of treatment results</a:t>
            </a:r>
          </a:p>
          <a:p>
            <a:pPr lvl="1"/>
            <a:r>
              <a:rPr lang="en-US" dirty="0" smtClean="0"/>
              <a:t>Stopping statins for primary prevention</a:t>
            </a:r>
          </a:p>
          <a:p>
            <a:pPr lvl="1"/>
            <a:endParaRPr lang="en-US" sz="1100" dirty="0" smtClean="0"/>
          </a:p>
          <a:p>
            <a:r>
              <a:rPr lang="en-US" dirty="0" smtClean="0"/>
              <a:t>Patient/family willing to participate in shared decision</a:t>
            </a:r>
            <a:endParaRPr lang="en-US" dirty="0"/>
          </a:p>
        </p:txBody>
      </p:sp>
      <p:sp>
        <p:nvSpPr>
          <p:cNvPr id="4" name="TextBox 3"/>
          <p:cNvSpPr txBox="1"/>
          <p:nvPr/>
        </p:nvSpPr>
        <p:spPr>
          <a:xfrm>
            <a:off x="0" y="6126163"/>
            <a:ext cx="3479479" cy="338554"/>
          </a:xfrm>
          <a:prstGeom prst="rect">
            <a:avLst/>
          </a:prstGeom>
          <a:noFill/>
        </p:spPr>
        <p:txBody>
          <a:bodyPr wrap="none" rtlCol="0">
            <a:spAutoFit/>
          </a:bodyPr>
          <a:lstStyle/>
          <a:p>
            <a:r>
              <a:rPr lang="en-US" sz="1600" i="1" dirty="0"/>
              <a:t>JAMA Intern Med</a:t>
            </a:r>
            <a:r>
              <a:rPr lang="en-US" sz="1600" dirty="0"/>
              <a:t>. 2015;175(5):827-834</a:t>
            </a:r>
          </a:p>
        </p:txBody>
      </p:sp>
    </p:spTree>
    <p:extLst>
      <p:ext uri="{BB962C8B-B14F-4D97-AF65-F5344CB8AC3E}">
        <p14:creationId xmlns:p14="http://schemas.microsoft.com/office/powerpoint/2010/main" val="181596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“Deprescribing”</a:t>
            </a:r>
            <a:endParaRPr lang="en-US" dirty="0"/>
          </a:p>
        </p:txBody>
      </p:sp>
      <p:sp>
        <p:nvSpPr>
          <p:cNvPr id="6" name="Content Placeholder 5"/>
          <p:cNvSpPr>
            <a:spLocks noGrp="1"/>
          </p:cNvSpPr>
          <p:nvPr>
            <p:ph idx="1"/>
          </p:nvPr>
        </p:nvSpPr>
        <p:spPr>
          <a:xfrm>
            <a:off x="457200" y="1219200"/>
            <a:ext cx="8229600" cy="4525963"/>
          </a:xfrm>
        </p:spPr>
        <p:txBody>
          <a:bodyPr>
            <a:normAutofit lnSpcReduction="10000"/>
          </a:bodyPr>
          <a:lstStyle/>
          <a:p>
            <a:r>
              <a:rPr lang="en-US" dirty="0" smtClean="0"/>
              <a:t>Instruct patient to bring all medications to visit (prescription and non-prescription)</a:t>
            </a:r>
          </a:p>
          <a:p>
            <a:endParaRPr lang="en-US" sz="900" dirty="0" smtClean="0"/>
          </a:p>
          <a:p>
            <a:r>
              <a:rPr lang="en-US" b="1" dirty="0"/>
              <a:t>What Are Current Indications for Each Drug</a:t>
            </a:r>
            <a:r>
              <a:rPr lang="en-US" b="1" dirty="0" smtClean="0"/>
              <a:t>?</a:t>
            </a:r>
          </a:p>
          <a:p>
            <a:endParaRPr lang="en-US" sz="900" b="1" dirty="0" smtClean="0"/>
          </a:p>
          <a:p>
            <a:r>
              <a:rPr lang="en-US" b="1" dirty="0"/>
              <a:t>Is the Patient Actually Taking the Drug</a:t>
            </a:r>
            <a:r>
              <a:rPr lang="en-US" b="1" dirty="0" smtClean="0"/>
              <a:t>?</a:t>
            </a:r>
          </a:p>
          <a:p>
            <a:endParaRPr lang="en-US" sz="900" b="1" dirty="0" smtClean="0"/>
          </a:p>
          <a:p>
            <a:r>
              <a:rPr lang="en-US" b="1" dirty="0"/>
              <a:t>Does the Likely Benefit of the Drug Outweigh Its </a:t>
            </a:r>
            <a:r>
              <a:rPr lang="en-US" b="1" dirty="0" smtClean="0"/>
              <a:t>Potential for </a:t>
            </a:r>
            <a:r>
              <a:rPr lang="en-US" b="1" dirty="0"/>
              <a:t>Harm</a:t>
            </a:r>
            <a:r>
              <a:rPr lang="en-US" b="1" dirty="0" smtClean="0"/>
              <a:t>?</a:t>
            </a:r>
          </a:p>
          <a:p>
            <a:pPr lvl="1"/>
            <a:r>
              <a:rPr lang="en-US" dirty="0" smtClean="0"/>
              <a:t>High-risk medications (see Beers Criteria)</a:t>
            </a:r>
          </a:p>
          <a:p>
            <a:pPr lvl="1"/>
            <a:r>
              <a:rPr lang="en-US" dirty="0" smtClean="0"/>
              <a:t>Time to benefit for preventive medications</a:t>
            </a:r>
            <a:endParaRPr lang="en-US" dirty="0"/>
          </a:p>
        </p:txBody>
      </p:sp>
      <p:sp>
        <p:nvSpPr>
          <p:cNvPr id="4" name="TextBox 3"/>
          <p:cNvSpPr txBox="1"/>
          <p:nvPr/>
        </p:nvSpPr>
        <p:spPr>
          <a:xfrm>
            <a:off x="0" y="6126163"/>
            <a:ext cx="3479479" cy="338554"/>
          </a:xfrm>
          <a:prstGeom prst="rect">
            <a:avLst/>
          </a:prstGeom>
          <a:noFill/>
        </p:spPr>
        <p:txBody>
          <a:bodyPr wrap="none" rtlCol="0">
            <a:spAutoFit/>
          </a:bodyPr>
          <a:lstStyle/>
          <a:p>
            <a:r>
              <a:rPr lang="en-US" sz="1600" i="1" dirty="0"/>
              <a:t>JAMA Intern Med</a:t>
            </a:r>
            <a:r>
              <a:rPr lang="en-US" sz="1600" dirty="0"/>
              <a:t>. 2015;175(5):827-834</a:t>
            </a:r>
          </a:p>
        </p:txBody>
      </p:sp>
    </p:spTree>
    <p:extLst>
      <p:ext uri="{BB962C8B-B14F-4D97-AF65-F5344CB8AC3E}">
        <p14:creationId xmlns:p14="http://schemas.microsoft.com/office/powerpoint/2010/main" val="192133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r>
              <a:rPr lang="en-US" dirty="0" smtClean="0"/>
              <a:t>Cases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3863975"/>
            <a:ext cx="169545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566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Mr. Johnson</a:t>
            </a:r>
            <a:endParaRPr lang="en-US" dirty="0"/>
          </a:p>
        </p:txBody>
      </p:sp>
      <p:sp>
        <p:nvSpPr>
          <p:cNvPr id="3" name="Content Placeholder 2"/>
          <p:cNvSpPr>
            <a:spLocks noGrp="1"/>
          </p:cNvSpPr>
          <p:nvPr>
            <p:ph idx="1"/>
          </p:nvPr>
        </p:nvSpPr>
        <p:spPr/>
        <p:txBody>
          <a:bodyPr/>
          <a:lstStyle/>
          <a:p>
            <a:pPr marL="514350" lvl="0" indent="-514350">
              <a:buFont typeface="+mj-lt"/>
              <a:buAutoNum type="arabicParenR"/>
            </a:pPr>
            <a:r>
              <a:rPr lang="en-US" b="1" dirty="0"/>
              <a:t>What physiologic change associated with normal aging may affect Mr. Johnson’s clinical response to </a:t>
            </a:r>
            <a:r>
              <a:rPr lang="en-US" b="1" dirty="0" smtClean="0"/>
              <a:t>medications?</a:t>
            </a:r>
            <a:endParaRPr lang="en-US" dirty="0"/>
          </a:p>
          <a:p>
            <a:pPr marL="0" lvl="0" indent="0">
              <a:buNone/>
            </a:pPr>
            <a:r>
              <a:rPr lang="en-US" dirty="0" smtClean="0"/>
              <a:t>b) Decreased responsiveness of the carotid baroreceptors</a:t>
            </a:r>
            <a:endParaRPr lang="en-US" dirty="0"/>
          </a:p>
        </p:txBody>
      </p:sp>
    </p:spTree>
    <p:extLst>
      <p:ext uri="{BB962C8B-B14F-4D97-AF65-F5344CB8AC3E}">
        <p14:creationId xmlns:p14="http://schemas.microsoft.com/office/powerpoint/2010/main" val="37410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7BE54CE-BA5E-4585-B3D8-D9D66A70814C}" type="slidenum">
              <a:rPr lang="en-US"/>
              <a:pPr>
                <a:defRPr/>
              </a:pPr>
              <a:t>28</a:t>
            </a:fld>
            <a:endParaRPr lang="en-US"/>
          </a:p>
        </p:txBody>
      </p:sp>
      <p:sp>
        <p:nvSpPr>
          <p:cNvPr id="132098" name="Rectangle 2"/>
          <p:cNvSpPr>
            <a:spLocks noGrp="1" noChangeArrowheads="1"/>
          </p:cNvSpPr>
          <p:nvPr>
            <p:ph type="title"/>
          </p:nvPr>
        </p:nvSpPr>
        <p:spPr>
          <a:xfrm>
            <a:off x="342900" y="277813"/>
            <a:ext cx="8458200" cy="1139825"/>
          </a:xfrm>
        </p:spPr>
        <p:txBody>
          <a:bodyPr/>
          <a:lstStyle/>
          <a:p>
            <a:pPr>
              <a:defRPr/>
            </a:pPr>
            <a:r>
              <a:rPr lang="en-US" sz="4000" dirty="0"/>
              <a:t>Case 1: Mr. Johnson</a:t>
            </a:r>
            <a:endParaRPr lang="en-US" sz="4000" dirty="0" smtClean="0"/>
          </a:p>
        </p:txBody>
      </p:sp>
      <p:sp>
        <p:nvSpPr>
          <p:cNvPr id="132099" name="Rectangle 3"/>
          <p:cNvSpPr>
            <a:spLocks noGrp="1" noChangeArrowheads="1"/>
          </p:cNvSpPr>
          <p:nvPr>
            <p:ph type="body" idx="1"/>
          </p:nvPr>
        </p:nvSpPr>
        <p:spPr>
          <a:xfrm>
            <a:off x="457200" y="1600200"/>
            <a:ext cx="8343900" cy="4876800"/>
          </a:xfrm>
        </p:spPr>
        <p:txBody>
          <a:bodyPr>
            <a:normAutofit fontScale="85000" lnSpcReduction="20000"/>
          </a:bodyPr>
          <a:lstStyle/>
          <a:p>
            <a:pPr marL="514350" lvl="0" indent="-514350">
              <a:buFont typeface="+mj-lt"/>
              <a:buAutoNum type="arabicParenR" startAt="2"/>
            </a:pPr>
            <a:r>
              <a:rPr lang="en-US" b="1" dirty="0"/>
              <a:t>Which of the following is the best explanation for his overall clinical </a:t>
            </a:r>
            <a:r>
              <a:rPr lang="en-US" b="1" dirty="0" smtClean="0"/>
              <a:t>presentation?</a:t>
            </a:r>
            <a:endParaRPr lang="en-US" dirty="0"/>
          </a:p>
          <a:p>
            <a:pPr marL="0" lvl="0" indent="0">
              <a:buNone/>
            </a:pPr>
            <a:r>
              <a:rPr lang="en-US" dirty="0" smtClean="0"/>
              <a:t>b) Acute </a:t>
            </a:r>
            <a:r>
              <a:rPr lang="en-US" dirty="0"/>
              <a:t>urinary retention due to anticholinergic effects of </a:t>
            </a:r>
            <a:r>
              <a:rPr lang="en-US" dirty="0" err="1"/>
              <a:t>diphenyhydramine</a:t>
            </a:r>
            <a:r>
              <a:rPr lang="en-US" dirty="0"/>
              <a:t> and orthostatic hypotension from the </a:t>
            </a:r>
            <a:r>
              <a:rPr lang="en-US" dirty="0" err="1" smtClean="0"/>
              <a:t>doxazosin</a:t>
            </a:r>
            <a:endParaRPr lang="en-US" dirty="0"/>
          </a:p>
          <a:p>
            <a:pPr marL="457200" lvl="1" indent="0">
              <a:buNone/>
            </a:pPr>
            <a:endParaRPr lang="en-US" dirty="0"/>
          </a:p>
          <a:p>
            <a:pPr eaLnBrk="1" hangingPunct="1">
              <a:lnSpc>
                <a:spcPct val="90000"/>
              </a:lnSpc>
              <a:defRPr/>
            </a:pPr>
            <a:r>
              <a:rPr lang="en-US" sz="2800" u="sng" dirty="0" smtClean="0"/>
              <a:t>Urinary Retention</a:t>
            </a:r>
          </a:p>
          <a:p>
            <a:pPr lvl="1" eaLnBrk="1" hangingPunct="1">
              <a:lnSpc>
                <a:spcPct val="90000"/>
              </a:lnSpc>
              <a:defRPr/>
            </a:pPr>
            <a:r>
              <a:rPr lang="en-US" sz="2400" dirty="0" smtClean="0"/>
              <a:t>Parasympathetic nervous system mediates detrusor muscle contraction</a:t>
            </a:r>
          </a:p>
          <a:p>
            <a:pPr lvl="1" eaLnBrk="1" hangingPunct="1">
              <a:lnSpc>
                <a:spcPct val="90000"/>
              </a:lnSpc>
              <a:defRPr/>
            </a:pPr>
            <a:r>
              <a:rPr lang="en-US" sz="2400" dirty="0" smtClean="0"/>
              <a:t>Blocked by anticholinergic medications like diphenhydramine</a:t>
            </a:r>
          </a:p>
          <a:p>
            <a:pPr lvl="1" eaLnBrk="1" hangingPunct="1">
              <a:lnSpc>
                <a:spcPct val="90000"/>
              </a:lnSpc>
              <a:defRPr/>
            </a:pPr>
            <a:endParaRPr lang="en-US" sz="2400" dirty="0" smtClean="0"/>
          </a:p>
          <a:p>
            <a:pPr eaLnBrk="1" hangingPunct="1">
              <a:lnSpc>
                <a:spcPct val="90000"/>
              </a:lnSpc>
              <a:defRPr/>
            </a:pPr>
            <a:r>
              <a:rPr lang="en-US" sz="2800" u="sng" dirty="0" smtClean="0"/>
              <a:t>Orthostatic Hypotension</a:t>
            </a:r>
          </a:p>
          <a:p>
            <a:pPr lvl="1">
              <a:lnSpc>
                <a:spcPct val="90000"/>
              </a:lnSpc>
              <a:defRPr/>
            </a:pPr>
            <a:r>
              <a:rPr lang="el-GR" sz="2400" dirty="0" smtClean="0">
                <a:cs typeface="Arial" charset="0"/>
              </a:rPr>
              <a:t>α </a:t>
            </a:r>
            <a:r>
              <a:rPr lang="en-US" sz="2400" dirty="0" smtClean="0"/>
              <a:t>-adrenergic agonists help to relax the urethral sphincter</a:t>
            </a:r>
            <a:endParaRPr lang="en-US" sz="2400" dirty="0"/>
          </a:p>
          <a:p>
            <a:pPr lvl="1" eaLnBrk="1" hangingPunct="1">
              <a:lnSpc>
                <a:spcPct val="90000"/>
              </a:lnSpc>
              <a:defRPr/>
            </a:pPr>
            <a:r>
              <a:rPr lang="el-GR" sz="2400" dirty="0" smtClean="0">
                <a:cs typeface="Arial" charset="0"/>
              </a:rPr>
              <a:t>α</a:t>
            </a:r>
            <a:r>
              <a:rPr lang="en-US" sz="2400" dirty="0" smtClean="0">
                <a:cs typeface="Arial" charset="0"/>
              </a:rPr>
              <a:t>-</a:t>
            </a:r>
            <a:r>
              <a:rPr lang="en-US" sz="2400" dirty="0" smtClean="0"/>
              <a:t>adrenergic agonists also decreases systemic vascular resistance and can cause hypotension</a:t>
            </a:r>
          </a:p>
        </p:txBody>
      </p:sp>
    </p:spTree>
    <p:extLst>
      <p:ext uri="{BB962C8B-B14F-4D97-AF65-F5344CB8AC3E}">
        <p14:creationId xmlns:p14="http://schemas.microsoft.com/office/powerpoint/2010/main" val="6572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09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09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209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Mr. Jones</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arenR" startAt="3"/>
            </a:pPr>
            <a:r>
              <a:rPr lang="en-US" b="1" dirty="0"/>
              <a:t>What physiologic change associated with normal aging may affect Mr. Jones’ clinical response to </a:t>
            </a:r>
            <a:r>
              <a:rPr lang="en-US" b="1" dirty="0" smtClean="0"/>
              <a:t>medications?</a:t>
            </a:r>
            <a:endParaRPr lang="en-US" dirty="0"/>
          </a:p>
          <a:p>
            <a:pPr marL="0" lvl="0" indent="0">
              <a:buNone/>
            </a:pPr>
            <a:r>
              <a:rPr lang="en-US" dirty="0" smtClean="0"/>
              <a:t>c) Prolonged </a:t>
            </a:r>
            <a:r>
              <a:rPr lang="en-US" dirty="0"/>
              <a:t>half-life of lipid-soluble drugs due to a higher relative composition of body fat compared to younger </a:t>
            </a:r>
            <a:r>
              <a:rPr lang="en-US" dirty="0" smtClean="0"/>
              <a:t>individuals</a:t>
            </a:r>
            <a:endParaRPr lang="en-US" dirty="0"/>
          </a:p>
        </p:txBody>
      </p:sp>
    </p:spTree>
    <p:extLst>
      <p:ext uri="{BB962C8B-B14F-4D97-AF65-F5344CB8AC3E}">
        <p14:creationId xmlns:p14="http://schemas.microsoft.com/office/powerpoint/2010/main" val="227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fontScale="90000"/>
          </a:bodyPr>
          <a:lstStyle/>
          <a:p>
            <a:r>
              <a:rPr lang="en-US" dirty="0" smtClean="0"/>
              <a:t>Challenges of Prescribing</a:t>
            </a:r>
            <a:br>
              <a:rPr lang="en-US" dirty="0" smtClean="0"/>
            </a:br>
            <a:r>
              <a:rPr lang="en-US" dirty="0" smtClean="0"/>
              <a:t>for Older Adults</a:t>
            </a:r>
          </a:p>
        </p:txBody>
      </p:sp>
      <p:sp>
        <p:nvSpPr>
          <p:cNvPr id="4" name="Content Placeholder 3"/>
          <p:cNvSpPr>
            <a:spLocks noGrp="1"/>
          </p:cNvSpPr>
          <p:nvPr>
            <p:ph idx="1"/>
          </p:nvPr>
        </p:nvSpPr>
        <p:spPr/>
        <p:txBody>
          <a:bodyPr>
            <a:normAutofit fontScale="77500" lnSpcReduction="20000"/>
          </a:bodyPr>
          <a:lstStyle/>
          <a:p>
            <a:pPr lvl="0"/>
            <a:r>
              <a:rPr lang="en-US" dirty="0" smtClean="0"/>
              <a:t>Multiple medical conditions</a:t>
            </a:r>
          </a:p>
          <a:p>
            <a:pPr lvl="0"/>
            <a:endParaRPr lang="en-US" dirty="0" smtClean="0"/>
          </a:p>
          <a:p>
            <a:pPr lvl="0"/>
            <a:r>
              <a:rPr lang="en-US" dirty="0" smtClean="0"/>
              <a:t>Multiple medications</a:t>
            </a:r>
          </a:p>
          <a:p>
            <a:pPr lvl="0"/>
            <a:endParaRPr lang="en-US" dirty="0" smtClean="0"/>
          </a:p>
          <a:p>
            <a:pPr lvl="0"/>
            <a:r>
              <a:rPr lang="en-US" dirty="0" smtClean="0"/>
              <a:t>Multiple prescribers</a:t>
            </a:r>
          </a:p>
          <a:p>
            <a:pPr lvl="0"/>
            <a:endParaRPr lang="en-US" dirty="0" smtClean="0"/>
          </a:p>
          <a:p>
            <a:pPr lvl="0"/>
            <a:r>
              <a:rPr lang="en-US" dirty="0" smtClean="0"/>
              <a:t>Different metabolisms and responses</a:t>
            </a:r>
          </a:p>
          <a:p>
            <a:pPr lvl="0"/>
            <a:endParaRPr lang="en-US" dirty="0" smtClean="0"/>
          </a:p>
          <a:p>
            <a:pPr lvl="0"/>
            <a:r>
              <a:rPr lang="en-US" dirty="0" smtClean="0"/>
              <a:t>Adherence and cost</a:t>
            </a:r>
          </a:p>
          <a:p>
            <a:pPr lvl="0"/>
            <a:endParaRPr lang="en-US" dirty="0" smtClean="0"/>
          </a:p>
          <a:p>
            <a:pPr lvl="0"/>
            <a:r>
              <a:rPr lang="en-US" dirty="0" smtClean="0"/>
              <a:t>Supplements, herbals, and OTC drugs</a:t>
            </a:r>
            <a:endParaRPr lang="en-US" dirty="0"/>
          </a:p>
        </p:txBody>
      </p:sp>
      <p:sp>
        <p:nvSpPr>
          <p:cNvPr id="9219" name="Slide Number Placeholder 5"/>
          <p:cNvSpPr>
            <a:spLocks noGrp="1"/>
          </p:cNvSpPr>
          <p:nvPr>
            <p:ph type="sldNum" sz="quarter" idx="12"/>
          </p:nvPr>
        </p:nvSpPr>
        <p:spPr/>
        <p:txBody>
          <a:bodyPr/>
          <a:lstStyle/>
          <a:p>
            <a:fld id="{0CBC2085-9D9B-46CD-9A46-61DC34D73CD5}" type="slidenum">
              <a:rPr lang="en-US" smtClean="0"/>
              <a:pPr/>
              <a:t>3</a:t>
            </a:fld>
            <a:endParaRPr lang="en-US" smtClean="0"/>
          </a:p>
        </p:txBody>
      </p:sp>
      <p:pic>
        <p:nvPicPr>
          <p:cNvPr id="11" name="Picture 4" descr="C:\Users\acaprio\AppData\Local\Microsoft\Windows\Temporary Internet Files\Content.IE5\ENBX0THK\MCj02509240000[1].wmf"/>
          <p:cNvPicPr>
            <a:picLocks noChangeAspect="1" noChangeArrowheads="1"/>
          </p:cNvPicPr>
          <p:nvPr/>
        </p:nvPicPr>
        <p:blipFill>
          <a:blip r:embed="rId3" cstate="print"/>
          <a:srcRect/>
          <a:stretch>
            <a:fillRect/>
          </a:stretch>
        </p:blipFill>
        <p:spPr bwMode="auto">
          <a:xfrm>
            <a:off x="6705600" y="2286000"/>
            <a:ext cx="1905754" cy="2536479"/>
          </a:xfrm>
          <a:prstGeom prst="rect">
            <a:avLst/>
          </a:prstGeom>
          <a:noFill/>
        </p:spPr>
      </p:pic>
      <p:sp>
        <p:nvSpPr>
          <p:cNvPr id="12" name="Text Box 4"/>
          <p:cNvSpPr txBox="1">
            <a:spLocks noChangeArrowheads="1"/>
          </p:cNvSpPr>
          <p:nvPr/>
        </p:nvSpPr>
        <p:spPr bwMode="auto">
          <a:xfrm>
            <a:off x="-22412" y="6550223"/>
            <a:ext cx="2728632" cy="307777"/>
          </a:xfrm>
          <a:prstGeom prst="rect">
            <a:avLst/>
          </a:prstGeom>
          <a:noFill/>
          <a:ln w="9525">
            <a:noFill/>
            <a:miter lim="800000"/>
            <a:headEnd/>
            <a:tailEnd/>
          </a:ln>
          <a:effectLst/>
        </p:spPr>
        <p:txBody>
          <a:bodyPr wrap="none">
            <a:spAutoFit/>
          </a:bodyPr>
          <a:lstStyle/>
          <a:p>
            <a:pPr eaLnBrk="0" hangingPunct="0"/>
            <a:r>
              <a:rPr lang="en-US" sz="1400" i="1" dirty="0"/>
              <a:t>Lancet</a:t>
            </a:r>
            <a:r>
              <a:rPr lang="en-US" sz="1400" dirty="0"/>
              <a:t>. 1995;346(8966):32–36. </a:t>
            </a:r>
          </a:p>
        </p:txBody>
      </p:sp>
    </p:spTree>
    <p:extLst>
      <p:ext uri="{BB962C8B-B14F-4D97-AF65-F5344CB8AC3E}">
        <p14:creationId xmlns:p14="http://schemas.microsoft.com/office/powerpoint/2010/main" val="18659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2: Mr. Jones</a:t>
            </a:r>
            <a:endParaRPr lang="en-US" dirty="0"/>
          </a:p>
        </p:txBody>
      </p:sp>
      <p:sp>
        <p:nvSpPr>
          <p:cNvPr id="3" name="Content Placeholder 2"/>
          <p:cNvSpPr>
            <a:spLocks noGrp="1"/>
          </p:cNvSpPr>
          <p:nvPr>
            <p:ph idx="1"/>
          </p:nvPr>
        </p:nvSpPr>
        <p:spPr/>
        <p:txBody>
          <a:bodyPr/>
          <a:lstStyle/>
          <a:p>
            <a:pPr marL="514350" lvl="0" indent="-514350">
              <a:buFont typeface="+mj-lt"/>
              <a:buAutoNum type="arabicParenR" startAt="4"/>
            </a:pPr>
            <a:r>
              <a:rPr lang="en-US" b="1" dirty="0"/>
              <a:t>Which of the following is the best explanation for his overall clinical </a:t>
            </a:r>
            <a:r>
              <a:rPr lang="en-US" b="1" dirty="0" smtClean="0"/>
              <a:t>presentation?</a:t>
            </a:r>
            <a:endParaRPr lang="en-US" dirty="0"/>
          </a:p>
          <a:p>
            <a:pPr marL="0" lvl="0" indent="0">
              <a:buNone/>
            </a:pPr>
            <a:r>
              <a:rPr lang="en-US" dirty="0" smtClean="0"/>
              <a:t>b) Anticholinergic </a:t>
            </a:r>
            <a:r>
              <a:rPr lang="en-US" dirty="0"/>
              <a:t>effects of the promethazine precipitated delirium, and the </a:t>
            </a:r>
            <a:r>
              <a:rPr lang="en-US" dirty="0" err="1"/>
              <a:t>lorazepam</a:t>
            </a:r>
            <a:r>
              <a:rPr lang="en-US" dirty="0"/>
              <a:t> had a paradoxical effect</a:t>
            </a:r>
            <a:r>
              <a:rPr lang="en-US" dirty="0" smtClean="0"/>
              <a:t>.</a:t>
            </a:r>
            <a:endParaRPr lang="en-US" dirty="0"/>
          </a:p>
        </p:txBody>
      </p:sp>
    </p:spTree>
    <p:extLst>
      <p:ext uri="{BB962C8B-B14F-4D97-AF65-F5344CB8AC3E}">
        <p14:creationId xmlns:p14="http://schemas.microsoft.com/office/powerpoint/2010/main" val="40335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Mrs. Smith</a:t>
            </a:r>
            <a:endParaRPr lang="en-US" dirty="0"/>
          </a:p>
        </p:txBody>
      </p:sp>
      <p:sp>
        <p:nvSpPr>
          <p:cNvPr id="3" name="Content Placeholder 2"/>
          <p:cNvSpPr>
            <a:spLocks noGrp="1"/>
          </p:cNvSpPr>
          <p:nvPr>
            <p:ph idx="1"/>
          </p:nvPr>
        </p:nvSpPr>
        <p:spPr/>
        <p:txBody>
          <a:bodyPr/>
          <a:lstStyle/>
          <a:p>
            <a:pPr marL="514350" lvl="0" indent="-514350">
              <a:buFont typeface="+mj-lt"/>
              <a:buAutoNum type="arabicParenR" startAt="5"/>
            </a:pPr>
            <a:r>
              <a:rPr lang="en-US" b="1" dirty="0"/>
              <a:t>After ruling-out an underlying urinary tract infection, you should</a:t>
            </a:r>
            <a:endParaRPr lang="en-US" dirty="0"/>
          </a:p>
          <a:p>
            <a:pPr marL="0" lvl="0" indent="0">
              <a:buNone/>
            </a:pPr>
            <a:r>
              <a:rPr lang="en-US" dirty="0" smtClean="0"/>
              <a:t>c) reduce </a:t>
            </a:r>
            <a:r>
              <a:rPr lang="en-US" dirty="0"/>
              <a:t>or discontinue the donepezil (</a:t>
            </a:r>
            <a:r>
              <a:rPr lang="en-US" dirty="0" err="1"/>
              <a:t>Aricpet</a:t>
            </a:r>
            <a:r>
              <a:rPr lang="en-US" dirty="0"/>
              <a:t>)</a:t>
            </a:r>
          </a:p>
          <a:p>
            <a:endParaRPr lang="en-US" dirty="0"/>
          </a:p>
        </p:txBody>
      </p:sp>
    </p:spTree>
    <p:extLst>
      <p:ext uri="{BB962C8B-B14F-4D97-AF65-F5344CB8AC3E}">
        <p14:creationId xmlns:p14="http://schemas.microsoft.com/office/powerpoint/2010/main" val="2579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Prescribing </a:t>
            </a:r>
            <a:r>
              <a:rPr lang="en-US" dirty="0" smtClean="0"/>
              <a:t>Cascade:</a:t>
            </a:r>
            <a:r>
              <a:rPr lang="en-US" dirty="0"/>
              <a:t/>
            </a:r>
            <a:br>
              <a:rPr lang="en-US" dirty="0"/>
            </a:br>
            <a:r>
              <a:rPr lang="en-US" sz="4000" dirty="0"/>
              <a:t>Pharmacologic </a:t>
            </a:r>
            <a:r>
              <a:rPr lang="en-US" sz="4000" dirty="0" smtClean="0"/>
              <a:t>Tug-of-War</a:t>
            </a:r>
            <a:endParaRPr lang="en-US" sz="4000" dirty="0"/>
          </a:p>
        </p:txBody>
      </p:sp>
      <p:sp>
        <p:nvSpPr>
          <p:cNvPr id="30723" name="Content Placeholder 2"/>
          <p:cNvSpPr>
            <a:spLocks noGrp="1"/>
          </p:cNvSpPr>
          <p:nvPr>
            <p:ph idx="1"/>
          </p:nvPr>
        </p:nvSpPr>
        <p:spPr>
          <a:xfrm>
            <a:off x="304800" y="1600200"/>
            <a:ext cx="8610600" cy="4525963"/>
          </a:xfrm>
        </p:spPr>
        <p:txBody>
          <a:bodyPr>
            <a:normAutofit fontScale="92500"/>
          </a:bodyPr>
          <a:lstStyle/>
          <a:p>
            <a:r>
              <a:rPr lang="en-US" dirty="0" err="1" smtClean="0"/>
              <a:t>Tolterodine</a:t>
            </a:r>
            <a:r>
              <a:rPr lang="en-US" dirty="0" smtClean="0"/>
              <a:t> (Detrol) </a:t>
            </a:r>
            <a:r>
              <a:rPr lang="en-US" dirty="0" smtClean="0">
                <a:sym typeface="Wingdings" pitchFamily="2" charset="2"/>
              </a:rPr>
              <a:t>potent anticholinergic</a:t>
            </a:r>
            <a:endParaRPr lang="en-US" dirty="0" smtClean="0"/>
          </a:p>
          <a:p>
            <a:pPr lvl="1"/>
            <a:r>
              <a:rPr lang="en-US" dirty="0" smtClean="0"/>
              <a:t>Relaxes detrusor muscle to treat urge incontinence</a:t>
            </a:r>
          </a:p>
          <a:p>
            <a:pPr lvl="1"/>
            <a:endParaRPr lang="en-US" sz="900" dirty="0" smtClean="0"/>
          </a:p>
          <a:p>
            <a:r>
              <a:rPr lang="en-US" dirty="0" smtClean="0"/>
              <a:t>Donepezil (Aricept) </a:t>
            </a:r>
            <a:r>
              <a:rPr lang="en-US" dirty="0" smtClean="0">
                <a:sym typeface="Wingdings" pitchFamily="2" charset="2"/>
              </a:rPr>
              <a:t></a:t>
            </a:r>
            <a:r>
              <a:rPr lang="en-US" dirty="0" err="1" smtClean="0">
                <a:sym typeface="Wingdings" pitchFamily="2" charset="2"/>
              </a:rPr>
              <a:t>acetylcholinesterase</a:t>
            </a:r>
            <a:r>
              <a:rPr lang="en-US" dirty="0" smtClean="0">
                <a:sym typeface="Wingdings" pitchFamily="2" charset="2"/>
              </a:rPr>
              <a:t> inhibitor</a:t>
            </a:r>
            <a:endParaRPr lang="en-US" dirty="0" smtClean="0"/>
          </a:p>
          <a:p>
            <a:pPr lvl="1"/>
            <a:r>
              <a:rPr lang="en-US" dirty="0" smtClean="0"/>
              <a:t>Raises acetylcholine levels to help improve cognition</a:t>
            </a:r>
          </a:p>
          <a:p>
            <a:pPr lvl="1"/>
            <a:r>
              <a:rPr lang="en-US" dirty="0" smtClean="0"/>
              <a:t>Can cause detrusor hyperactivity</a:t>
            </a:r>
          </a:p>
          <a:p>
            <a:pPr lvl="1"/>
            <a:endParaRPr lang="en-US" sz="900" dirty="0" smtClean="0"/>
          </a:p>
          <a:p>
            <a:r>
              <a:rPr lang="en-US" dirty="0" smtClean="0"/>
              <a:t>Incontinence</a:t>
            </a:r>
          </a:p>
          <a:p>
            <a:pPr lvl="1"/>
            <a:r>
              <a:rPr lang="en-US" dirty="0" smtClean="0">
                <a:sym typeface="Wingdings" pitchFamily="2" charset="2"/>
              </a:rPr>
              <a:t>Dementia is a risk factor</a:t>
            </a:r>
            <a:endParaRPr lang="en-US" dirty="0" smtClean="0"/>
          </a:p>
          <a:p>
            <a:pPr lvl="1"/>
            <a:r>
              <a:rPr lang="en-US" dirty="0" smtClean="0"/>
              <a:t>Possible ADE related to Donepezil</a:t>
            </a:r>
          </a:p>
        </p:txBody>
      </p:sp>
      <p:sp>
        <p:nvSpPr>
          <p:cNvPr id="30725" name="Slide Number Placeholder 4"/>
          <p:cNvSpPr>
            <a:spLocks noGrp="1"/>
          </p:cNvSpPr>
          <p:nvPr>
            <p:ph type="sldNum" sz="quarter" idx="12"/>
          </p:nvPr>
        </p:nvSpPr>
        <p:spPr/>
        <p:txBody>
          <a:bodyPr/>
          <a:lstStyle/>
          <a:p>
            <a:fld id="{23A8350F-06E9-4121-8995-B9A00EAFAA51}" type="slidenum">
              <a:rPr lang="en-US" smtClean="0"/>
              <a:pPr/>
              <a:t>32</a:t>
            </a:fld>
            <a:endParaRPr lang="en-US" smtClean="0"/>
          </a:p>
        </p:txBody>
      </p:sp>
      <p:pic>
        <p:nvPicPr>
          <p:cNvPr id="11" name="Picture 2" descr="C:\Users\acaprio\AppData\Local\Microsoft\Windows\Temporary Internet Files\Content.IE5\JSZZPRU6\MCj02295590000[1].wmf"/>
          <p:cNvPicPr>
            <a:picLocks noChangeAspect="1" noChangeArrowheads="1"/>
          </p:cNvPicPr>
          <p:nvPr/>
        </p:nvPicPr>
        <p:blipFill>
          <a:blip r:embed="rId3" cstate="print"/>
          <a:srcRect/>
          <a:stretch>
            <a:fillRect/>
          </a:stretch>
        </p:blipFill>
        <p:spPr bwMode="auto">
          <a:xfrm>
            <a:off x="7543800" y="762000"/>
            <a:ext cx="1295400" cy="547379"/>
          </a:xfrm>
          <a:prstGeom prst="rect">
            <a:avLst/>
          </a:prstGeom>
          <a:noFill/>
        </p:spPr>
      </p:pic>
      <p:sp>
        <p:nvSpPr>
          <p:cNvPr id="9" name="Rectangle 8"/>
          <p:cNvSpPr/>
          <p:nvPr/>
        </p:nvSpPr>
        <p:spPr>
          <a:xfrm>
            <a:off x="0" y="6550223"/>
            <a:ext cx="2844240" cy="307777"/>
          </a:xfrm>
          <a:prstGeom prst="rect">
            <a:avLst/>
          </a:prstGeom>
        </p:spPr>
        <p:txBody>
          <a:bodyPr wrap="none">
            <a:spAutoFit/>
          </a:bodyPr>
          <a:lstStyle/>
          <a:p>
            <a:r>
              <a:rPr lang="en-US" sz="1400" dirty="0"/>
              <a:t>Arch Intern Med 2005; </a:t>
            </a:r>
            <a:r>
              <a:rPr lang="en-US" sz="1400" dirty="0" smtClean="0"/>
              <a:t>165:808-813.</a:t>
            </a:r>
            <a:endParaRPr lang="en-US" sz="1400" dirty="0"/>
          </a:p>
        </p:txBody>
      </p:sp>
    </p:spTree>
    <p:extLst>
      <p:ext uri="{BB962C8B-B14F-4D97-AF65-F5344CB8AC3E}">
        <p14:creationId xmlns:p14="http://schemas.microsoft.com/office/powerpoint/2010/main" val="659306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Mrs. Smith</a:t>
            </a:r>
            <a:endParaRPr lang="en-US" dirty="0"/>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pPr marL="514350" lvl="0" indent="-514350">
              <a:buFont typeface="+mj-lt"/>
              <a:buAutoNum type="arabicParenR" startAt="6"/>
            </a:pPr>
            <a:r>
              <a:rPr lang="en-US" b="1" dirty="0"/>
              <a:t>If Mrs. Smith developed </a:t>
            </a:r>
            <a:r>
              <a:rPr lang="en-US" b="1" dirty="0" err="1"/>
              <a:t>bradycardia</a:t>
            </a:r>
            <a:r>
              <a:rPr lang="en-US" b="1" dirty="0"/>
              <a:t> after starting the donepezil (Aricept), what is the most likely mechanism?</a:t>
            </a:r>
            <a:endParaRPr lang="en-US" dirty="0"/>
          </a:p>
          <a:p>
            <a:pPr marL="57150" indent="0">
              <a:buNone/>
            </a:pPr>
            <a:r>
              <a:rPr lang="en-US" dirty="0" smtClean="0"/>
              <a:t>c) Increased </a:t>
            </a:r>
            <a:r>
              <a:rPr lang="en-US" dirty="0"/>
              <a:t>tone of the </a:t>
            </a:r>
            <a:r>
              <a:rPr lang="en-US" dirty="0" err="1"/>
              <a:t>vagus</a:t>
            </a:r>
            <a:r>
              <a:rPr lang="en-US" dirty="0"/>
              <a:t> nerve</a:t>
            </a:r>
          </a:p>
          <a:p>
            <a:pPr marL="0" indent="0">
              <a:buNone/>
            </a:pPr>
            <a:endParaRPr lang="en-US" dirty="0" smtClean="0"/>
          </a:p>
          <a:p>
            <a:r>
              <a:rPr lang="en-US" dirty="0"/>
              <a:t>Donepezil (Aricept) </a:t>
            </a:r>
            <a:r>
              <a:rPr lang="en-US" dirty="0">
                <a:sym typeface="Wingdings" pitchFamily="2" charset="2"/>
              </a:rPr>
              <a:t></a:t>
            </a:r>
            <a:r>
              <a:rPr lang="en-US" dirty="0" err="1">
                <a:sym typeface="Wingdings" pitchFamily="2" charset="2"/>
              </a:rPr>
              <a:t>acetylcholinesterase</a:t>
            </a:r>
            <a:r>
              <a:rPr lang="en-US" dirty="0">
                <a:sym typeface="Wingdings" pitchFamily="2" charset="2"/>
              </a:rPr>
              <a:t> inhibitor</a:t>
            </a:r>
            <a:endParaRPr lang="en-US" dirty="0"/>
          </a:p>
          <a:p>
            <a:pPr lvl="1"/>
            <a:r>
              <a:rPr lang="en-US" dirty="0"/>
              <a:t>Raises acetylcholine </a:t>
            </a:r>
            <a:r>
              <a:rPr lang="en-US" dirty="0" smtClean="0"/>
              <a:t>levels throughout nervous system</a:t>
            </a:r>
            <a:endParaRPr lang="en-US" dirty="0"/>
          </a:p>
          <a:p>
            <a:pPr lvl="1"/>
            <a:r>
              <a:rPr lang="en-US" dirty="0" smtClean="0"/>
              <a:t>Increases vagal tone</a:t>
            </a:r>
            <a:endParaRPr lang="en-US" dirty="0"/>
          </a:p>
          <a:p>
            <a:pPr lvl="1"/>
            <a:r>
              <a:rPr lang="en-US" dirty="0"/>
              <a:t>Could cause symptomatic </a:t>
            </a:r>
            <a:r>
              <a:rPr lang="en-US" dirty="0" err="1"/>
              <a:t>bradycardia</a:t>
            </a:r>
            <a:endParaRPr lang="en-US" dirty="0"/>
          </a:p>
        </p:txBody>
      </p:sp>
    </p:spTree>
    <p:extLst>
      <p:ext uri="{BB962C8B-B14F-4D97-AF65-F5344CB8AC3E}">
        <p14:creationId xmlns:p14="http://schemas.microsoft.com/office/powerpoint/2010/main" val="34215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 Mrs. Green</a:t>
            </a:r>
            <a:endParaRPr lang="en-US" dirty="0"/>
          </a:p>
        </p:txBody>
      </p:sp>
      <p:sp>
        <p:nvSpPr>
          <p:cNvPr id="3" name="Content Placeholder 2"/>
          <p:cNvSpPr>
            <a:spLocks noGrp="1"/>
          </p:cNvSpPr>
          <p:nvPr>
            <p:ph idx="1"/>
          </p:nvPr>
        </p:nvSpPr>
        <p:spPr/>
        <p:txBody>
          <a:bodyPr/>
          <a:lstStyle/>
          <a:p>
            <a:pPr marL="514350" lvl="0" indent="-514350">
              <a:buFont typeface="+mj-lt"/>
              <a:buAutoNum type="arabicParenR" startAt="7"/>
            </a:pPr>
            <a:r>
              <a:rPr lang="en-US" b="1" dirty="0"/>
              <a:t>Mrs. Green is at risk for which of the following adverse drug events (ADEs</a:t>
            </a:r>
            <a:r>
              <a:rPr lang="en-US" b="1" dirty="0" smtClean="0"/>
              <a:t>)?</a:t>
            </a:r>
            <a:endParaRPr lang="en-US" dirty="0"/>
          </a:p>
          <a:p>
            <a:pPr marL="0" lvl="0" indent="0">
              <a:buNone/>
            </a:pPr>
            <a:r>
              <a:rPr lang="en-US" dirty="0"/>
              <a:t>d</a:t>
            </a:r>
            <a:r>
              <a:rPr lang="en-US" dirty="0" smtClean="0"/>
              <a:t>) All </a:t>
            </a:r>
            <a:r>
              <a:rPr lang="en-US" dirty="0"/>
              <a:t>of the above</a:t>
            </a:r>
          </a:p>
          <a:p>
            <a:endParaRPr lang="en-US" dirty="0" smtClean="0"/>
          </a:p>
          <a:p>
            <a:r>
              <a:rPr lang="en-US" b="1" dirty="0" smtClean="0"/>
              <a:t>Hypotension: </a:t>
            </a:r>
            <a:r>
              <a:rPr lang="en-US" dirty="0" smtClean="0"/>
              <a:t>diuretics, </a:t>
            </a:r>
            <a:r>
              <a:rPr lang="en-US" dirty="0" err="1" smtClean="0"/>
              <a:t>antihypertensives</a:t>
            </a:r>
            <a:endParaRPr lang="en-US" dirty="0"/>
          </a:p>
          <a:p>
            <a:r>
              <a:rPr lang="en-US" b="1" dirty="0" smtClean="0"/>
              <a:t>Hyperkalemia:</a:t>
            </a:r>
            <a:r>
              <a:rPr lang="en-US" dirty="0" smtClean="0"/>
              <a:t> ACE-I and spironolactone</a:t>
            </a:r>
            <a:endParaRPr lang="en-US" dirty="0"/>
          </a:p>
          <a:p>
            <a:r>
              <a:rPr lang="en-US" b="1" dirty="0" smtClean="0"/>
              <a:t>Bleeding:</a:t>
            </a:r>
            <a:r>
              <a:rPr lang="en-US" dirty="0" smtClean="0"/>
              <a:t> ASA, </a:t>
            </a:r>
            <a:r>
              <a:rPr lang="en-US" dirty="0" err="1" smtClean="0"/>
              <a:t>clopidogrel</a:t>
            </a:r>
            <a:r>
              <a:rPr lang="en-US" dirty="0" smtClean="0"/>
              <a:t>, warfarin</a:t>
            </a:r>
            <a:endParaRPr lang="en-US" dirty="0"/>
          </a:p>
        </p:txBody>
      </p:sp>
    </p:spTree>
    <p:extLst>
      <p:ext uri="{BB962C8B-B14F-4D97-AF65-F5344CB8AC3E}">
        <p14:creationId xmlns:p14="http://schemas.microsoft.com/office/powerpoint/2010/main" val="5936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4: Mrs. Green</a:t>
            </a:r>
            <a:endParaRPr lang="en-US" dirty="0"/>
          </a:p>
        </p:txBody>
      </p:sp>
      <p:sp>
        <p:nvSpPr>
          <p:cNvPr id="5" name="Content Placeholder 4"/>
          <p:cNvSpPr>
            <a:spLocks noGrp="1"/>
          </p:cNvSpPr>
          <p:nvPr>
            <p:ph idx="1"/>
          </p:nvPr>
        </p:nvSpPr>
        <p:spPr/>
        <p:txBody>
          <a:bodyPr/>
          <a:lstStyle/>
          <a:p>
            <a:pPr marL="514350" lvl="0" indent="-514350">
              <a:buFont typeface="+mj-lt"/>
              <a:buAutoNum type="arabicParenR" startAt="8"/>
            </a:pPr>
            <a:r>
              <a:rPr lang="en-US" b="1" dirty="0"/>
              <a:t>All of the following medications for Mrs. Green are listed in the 2012 Beers Criteria as potentially inappropriate medications for older adults  EXCEPT</a:t>
            </a:r>
            <a:r>
              <a:rPr lang="en-US" b="1" dirty="0" smtClean="0"/>
              <a:t>:</a:t>
            </a:r>
            <a:endParaRPr lang="en-US" dirty="0"/>
          </a:p>
          <a:p>
            <a:pPr marL="0" indent="0">
              <a:buNone/>
            </a:pPr>
            <a:r>
              <a:rPr lang="en-US" dirty="0" smtClean="0"/>
              <a:t>c) </a:t>
            </a:r>
            <a:r>
              <a:rPr lang="en-US" dirty="0" err="1"/>
              <a:t>Metoprolol</a:t>
            </a:r>
            <a:r>
              <a:rPr lang="en-US" dirty="0"/>
              <a:t> tartrate (Lopressor) 25mg </a:t>
            </a:r>
            <a:r>
              <a:rPr lang="en-US" dirty="0" err="1"/>
              <a:t>po</a:t>
            </a:r>
            <a:r>
              <a:rPr lang="en-US" dirty="0"/>
              <a:t> BID</a:t>
            </a:r>
          </a:p>
        </p:txBody>
      </p:sp>
    </p:spTree>
    <p:extLst>
      <p:ext uri="{BB962C8B-B14F-4D97-AF65-F5344CB8AC3E}">
        <p14:creationId xmlns:p14="http://schemas.microsoft.com/office/powerpoint/2010/main" val="56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Beers Criteria (2012)</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Digoxin (</a:t>
            </a:r>
            <a:r>
              <a:rPr lang="en-US" b="1" dirty="0" err="1"/>
              <a:t>Lanoxin</a:t>
            </a:r>
            <a:r>
              <a:rPr lang="en-US" b="1" dirty="0"/>
              <a:t>) </a:t>
            </a:r>
            <a:r>
              <a:rPr lang="en-US" b="1" dirty="0" smtClean="0"/>
              <a:t>&gt; 0.125 mg/day</a:t>
            </a:r>
          </a:p>
          <a:p>
            <a:pPr lvl="1"/>
            <a:r>
              <a:rPr lang="en-US" dirty="0"/>
              <a:t>H</a:t>
            </a:r>
            <a:r>
              <a:rPr lang="en-US" dirty="0" smtClean="0"/>
              <a:t>igher dosages associated </a:t>
            </a:r>
            <a:r>
              <a:rPr lang="en-US" dirty="0"/>
              <a:t>with no </a:t>
            </a:r>
            <a:r>
              <a:rPr lang="en-US" dirty="0" smtClean="0"/>
              <a:t>additional benefit </a:t>
            </a:r>
            <a:r>
              <a:rPr lang="en-US" dirty="0"/>
              <a:t>and may increase risk </a:t>
            </a:r>
            <a:r>
              <a:rPr lang="en-US" dirty="0" smtClean="0"/>
              <a:t>of toxicity</a:t>
            </a:r>
          </a:p>
          <a:p>
            <a:pPr lvl="1"/>
            <a:r>
              <a:rPr lang="en-US" dirty="0"/>
              <a:t>S</a:t>
            </a:r>
            <a:r>
              <a:rPr lang="en-US" dirty="0" smtClean="0"/>
              <a:t>low </a:t>
            </a:r>
            <a:r>
              <a:rPr lang="en-US" dirty="0"/>
              <a:t>renal clearance </a:t>
            </a:r>
            <a:r>
              <a:rPr lang="en-US" dirty="0" smtClean="0"/>
              <a:t>may lead </a:t>
            </a:r>
            <a:r>
              <a:rPr lang="en-US" dirty="0"/>
              <a:t>to risk of toxic effects</a:t>
            </a:r>
            <a:endParaRPr lang="en-US" dirty="0" smtClean="0"/>
          </a:p>
          <a:p>
            <a:pPr lvl="0"/>
            <a:endParaRPr lang="en-US" dirty="0"/>
          </a:p>
          <a:p>
            <a:pPr lvl="0"/>
            <a:r>
              <a:rPr lang="en-US" b="1" dirty="0" err="1"/>
              <a:t>Dronedarone</a:t>
            </a:r>
            <a:r>
              <a:rPr lang="en-US" b="1" dirty="0"/>
              <a:t> (</a:t>
            </a:r>
            <a:r>
              <a:rPr lang="en-US" b="1" dirty="0" err="1"/>
              <a:t>Multaq</a:t>
            </a:r>
            <a:r>
              <a:rPr lang="en-US" b="1" dirty="0" smtClean="0"/>
              <a:t>)</a:t>
            </a:r>
          </a:p>
          <a:p>
            <a:pPr lvl="1"/>
            <a:r>
              <a:rPr lang="en-US" dirty="0"/>
              <a:t>Worse </a:t>
            </a:r>
            <a:r>
              <a:rPr lang="en-US" dirty="0" smtClean="0"/>
              <a:t>outcomes</a:t>
            </a:r>
            <a:r>
              <a:rPr lang="en-US" dirty="0"/>
              <a:t> </a:t>
            </a:r>
            <a:r>
              <a:rPr lang="en-US" dirty="0" smtClean="0"/>
              <a:t>reported </a:t>
            </a:r>
            <a:r>
              <a:rPr lang="en-US" dirty="0"/>
              <a:t>in patients </a:t>
            </a:r>
            <a:r>
              <a:rPr lang="en-US" dirty="0" smtClean="0"/>
              <a:t>with permanent</a:t>
            </a:r>
            <a:r>
              <a:rPr lang="en-US" dirty="0"/>
              <a:t> </a:t>
            </a:r>
            <a:r>
              <a:rPr lang="en-US" dirty="0" smtClean="0"/>
              <a:t>atrial </a:t>
            </a:r>
            <a:r>
              <a:rPr lang="en-US" dirty="0"/>
              <a:t>fibrillation or heart </a:t>
            </a:r>
            <a:r>
              <a:rPr lang="en-US" dirty="0" smtClean="0"/>
              <a:t>failure</a:t>
            </a:r>
          </a:p>
          <a:p>
            <a:pPr lvl="1"/>
            <a:r>
              <a:rPr lang="en-US" dirty="0" smtClean="0"/>
              <a:t>In</a:t>
            </a:r>
            <a:r>
              <a:rPr lang="en-US" dirty="0"/>
              <a:t> </a:t>
            </a:r>
            <a:r>
              <a:rPr lang="en-US" dirty="0" smtClean="0"/>
              <a:t>general</a:t>
            </a:r>
            <a:r>
              <a:rPr lang="en-US" dirty="0"/>
              <a:t>, rate control is </a:t>
            </a:r>
            <a:r>
              <a:rPr lang="en-US" dirty="0" smtClean="0"/>
              <a:t>preferred over </a:t>
            </a:r>
            <a:r>
              <a:rPr lang="en-US" dirty="0"/>
              <a:t>rhythm control</a:t>
            </a:r>
            <a:endParaRPr lang="en-US" dirty="0" smtClean="0"/>
          </a:p>
          <a:p>
            <a:pPr lvl="0"/>
            <a:endParaRPr lang="en-US" dirty="0"/>
          </a:p>
          <a:p>
            <a:pPr lvl="0"/>
            <a:r>
              <a:rPr lang="en-US" b="1" dirty="0" smtClean="0"/>
              <a:t>Spironolactone </a:t>
            </a:r>
            <a:r>
              <a:rPr lang="en-US" b="1" dirty="0"/>
              <a:t>(</a:t>
            </a:r>
            <a:r>
              <a:rPr lang="en-US" b="1" dirty="0" err="1"/>
              <a:t>Aldactone</a:t>
            </a:r>
            <a:r>
              <a:rPr lang="en-US" b="1" dirty="0"/>
              <a:t>) </a:t>
            </a:r>
            <a:r>
              <a:rPr lang="en-US" b="1" dirty="0" smtClean="0"/>
              <a:t>&gt;25mg/day</a:t>
            </a:r>
          </a:p>
          <a:p>
            <a:pPr lvl="1"/>
            <a:r>
              <a:rPr lang="en-US" dirty="0" smtClean="0"/>
              <a:t>Higher risk of hyperkalemia at higher doses (especially if taking NSAID</a:t>
            </a:r>
            <a:r>
              <a:rPr lang="en-US" dirty="0"/>
              <a:t>, </a:t>
            </a:r>
            <a:r>
              <a:rPr lang="en-US" dirty="0" smtClean="0"/>
              <a:t>ACE-I, ARB, or K+ supplement)</a:t>
            </a:r>
            <a:endParaRPr lang="en-US" dirty="0"/>
          </a:p>
          <a:p>
            <a:pPr lvl="1"/>
            <a:r>
              <a:rPr lang="en-US" dirty="0"/>
              <a:t>Avoid in patients </a:t>
            </a:r>
            <a:r>
              <a:rPr lang="en-US" dirty="0" err="1" smtClean="0"/>
              <a:t>CrCl</a:t>
            </a:r>
            <a:r>
              <a:rPr lang="en-US" dirty="0" smtClean="0"/>
              <a:t> </a:t>
            </a:r>
            <a:r>
              <a:rPr lang="en-US" dirty="0"/>
              <a:t>&lt; 30 mL/min</a:t>
            </a:r>
          </a:p>
        </p:txBody>
      </p:sp>
    </p:spTree>
    <p:extLst>
      <p:ext uri="{BB962C8B-B14F-4D97-AF65-F5344CB8AC3E}">
        <p14:creationId xmlns:p14="http://schemas.microsoft.com/office/powerpoint/2010/main" val="682576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p:txBody>
          <a:bodyPr/>
          <a:lstStyle/>
          <a:p>
            <a:fld id="{9AD7A845-815B-4829-966D-CDA97853319C}" type="slidenum">
              <a:rPr lang="en-US" smtClean="0"/>
              <a:pPr/>
              <a:t>37</a:t>
            </a:fld>
            <a:endParaRPr lang="en-US" smtClean="0"/>
          </a:p>
        </p:txBody>
      </p:sp>
      <p:pic>
        <p:nvPicPr>
          <p:cNvPr id="71683" name="Picture 2" descr="07120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100138" y="457200"/>
            <a:ext cx="6943725" cy="5606415"/>
          </a:xfrm>
        </p:spPr>
      </p:pic>
    </p:spTree>
    <p:extLst>
      <p:ext uri="{BB962C8B-B14F-4D97-AF65-F5344CB8AC3E}">
        <p14:creationId xmlns:p14="http://schemas.microsoft.com/office/powerpoint/2010/main" val="22671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Lots of Medications and Little Evidence</a:t>
            </a:r>
          </a:p>
        </p:txBody>
      </p:sp>
      <p:sp>
        <p:nvSpPr>
          <p:cNvPr id="30723" name="Rectangle 3"/>
          <p:cNvSpPr>
            <a:spLocks noGrp="1" noChangeArrowheads="1"/>
          </p:cNvSpPr>
          <p:nvPr>
            <p:ph idx="1"/>
          </p:nvPr>
        </p:nvSpPr>
        <p:spPr/>
        <p:txBody>
          <a:bodyPr>
            <a:normAutofit/>
          </a:bodyPr>
          <a:lstStyle/>
          <a:p>
            <a:r>
              <a:rPr lang="en-US" dirty="0" smtClean="0"/>
              <a:t>2/3 of older adults are on regular medications</a:t>
            </a:r>
          </a:p>
          <a:p>
            <a:endParaRPr lang="en-US" sz="800" dirty="0" smtClean="0"/>
          </a:p>
          <a:p>
            <a:r>
              <a:rPr lang="en-US" dirty="0" smtClean="0"/>
              <a:t>Adults age &gt;65 account for 1/3 of all prescriptions, but only represent 15% of the US population</a:t>
            </a:r>
          </a:p>
          <a:p>
            <a:endParaRPr lang="en-US" sz="800" dirty="0" smtClean="0"/>
          </a:p>
          <a:p>
            <a:r>
              <a:rPr lang="en-US" dirty="0" smtClean="0"/>
              <a:t>Older adults are frequently not included in clinical trials, which makes it difficult to predict drug metabolism or drug effects</a:t>
            </a:r>
          </a:p>
        </p:txBody>
      </p:sp>
      <p:sp>
        <p:nvSpPr>
          <p:cNvPr id="5" name="Slide Number Placeholder 5"/>
          <p:cNvSpPr>
            <a:spLocks noGrp="1"/>
          </p:cNvSpPr>
          <p:nvPr>
            <p:ph type="sldNum" sz="quarter" idx="12"/>
          </p:nvPr>
        </p:nvSpPr>
        <p:spPr/>
        <p:txBody>
          <a:bodyPr/>
          <a:lstStyle/>
          <a:p>
            <a:fld id="{A4ADB3CE-9DE4-422A-BA8A-A2D53159F425}" type="slidenum">
              <a:rPr lang="en-US" smtClean="0"/>
              <a:pPr/>
              <a:t>4</a:t>
            </a:fld>
            <a:endParaRPr lang="en-US"/>
          </a:p>
        </p:txBody>
      </p:sp>
      <p:sp>
        <p:nvSpPr>
          <p:cNvPr id="68613" name="Text Box 4"/>
          <p:cNvSpPr txBox="1">
            <a:spLocks noChangeArrowheads="1"/>
          </p:cNvSpPr>
          <p:nvPr/>
        </p:nvSpPr>
        <p:spPr bwMode="auto">
          <a:xfrm>
            <a:off x="0" y="6491287"/>
            <a:ext cx="415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dirty="0"/>
              <a:t>Health Care </a:t>
            </a:r>
            <a:r>
              <a:rPr lang="en-US" i="1" dirty="0" err="1"/>
              <a:t>Financ</a:t>
            </a:r>
            <a:r>
              <a:rPr lang="en-US" i="1" dirty="0"/>
              <a:t> Rev</a:t>
            </a:r>
            <a:r>
              <a:rPr lang="en-US" dirty="0"/>
              <a:t>. 1990;11:1-41.</a:t>
            </a:r>
          </a:p>
        </p:txBody>
      </p:sp>
    </p:spTree>
    <p:extLst>
      <p:ext uri="{BB962C8B-B14F-4D97-AF65-F5344CB8AC3E}">
        <p14:creationId xmlns:p14="http://schemas.microsoft.com/office/powerpoint/2010/main" val="388766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dirty="0" smtClean="0"/>
              <a:t>Adverse Drug Events (ADEs)</a:t>
            </a:r>
          </a:p>
        </p:txBody>
      </p:sp>
      <p:sp>
        <p:nvSpPr>
          <p:cNvPr id="169987" name="Rectangle 3"/>
          <p:cNvSpPr>
            <a:spLocks noGrp="1" noChangeArrowheads="1"/>
          </p:cNvSpPr>
          <p:nvPr>
            <p:ph idx="1"/>
          </p:nvPr>
        </p:nvSpPr>
        <p:spPr/>
        <p:txBody>
          <a:bodyPr>
            <a:normAutofit fontScale="92500" lnSpcReduction="20000"/>
          </a:bodyPr>
          <a:lstStyle/>
          <a:p>
            <a:r>
              <a:rPr lang="en-US" dirty="0" smtClean="0">
                <a:solidFill>
                  <a:schemeClr val="tx1"/>
                </a:solidFill>
              </a:rPr>
              <a:t>Adverse symptoms</a:t>
            </a:r>
          </a:p>
          <a:p>
            <a:endParaRPr lang="en-US" sz="1300" dirty="0" smtClean="0">
              <a:solidFill>
                <a:schemeClr val="tx1"/>
              </a:solidFill>
            </a:endParaRPr>
          </a:p>
          <a:p>
            <a:r>
              <a:rPr lang="en-US" dirty="0" smtClean="0">
                <a:solidFill>
                  <a:schemeClr val="tx1"/>
                </a:solidFill>
              </a:rPr>
              <a:t>Adverse clinical outcomes</a:t>
            </a:r>
          </a:p>
          <a:p>
            <a:pPr lvl="1"/>
            <a:r>
              <a:rPr lang="en-US" dirty="0" smtClean="0">
                <a:solidFill>
                  <a:schemeClr val="tx1"/>
                </a:solidFill>
              </a:rPr>
              <a:t>Doctor visits or hospitalizations</a:t>
            </a:r>
          </a:p>
          <a:p>
            <a:pPr lvl="1"/>
            <a:r>
              <a:rPr lang="en-US" dirty="0" smtClean="0">
                <a:solidFill>
                  <a:schemeClr val="tx1"/>
                </a:solidFill>
              </a:rPr>
              <a:t>Falls</a:t>
            </a:r>
          </a:p>
          <a:p>
            <a:pPr lvl="1"/>
            <a:r>
              <a:rPr lang="en-US" dirty="0" smtClean="0">
                <a:solidFill>
                  <a:schemeClr val="tx1"/>
                </a:solidFill>
              </a:rPr>
              <a:t>Functional decline</a:t>
            </a:r>
          </a:p>
          <a:p>
            <a:pPr lvl="1"/>
            <a:r>
              <a:rPr lang="en-US" dirty="0" smtClean="0">
                <a:solidFill>
                  <a:schemeClr val="tx1"/>
                </a:solidFill>
              </a:rPr>
              <a:t>Changes in cognition (delirium)</a:t>
            </a:r>
          </a:p>
          <a:p>
            <a:pPr lvl="1"/>
            <a:r>
              <a:rPr lang="en-US" dirty="0" smtClean="0">
                <a:solidFill>
                  <a:schemeClr val="tx1"/>
                </a:solidFill>
              </a:rPr>
              <a:t>Death</a:t>
            </a:r>
          </a:p>
          <a:p>
            <a:pPr lvl="1"/>
            <a:endParaRPr lang="en-US" sz="1300" dirty="0" smtClean="0">
              <a:solidFill>
                <a:schemeClr val="tx1"/>
              </a:solidFill>
            </a:endParaRPr>
          </a:p>
          <a:p>
            <a:r>
              <a:rPr lang="en-US" dirty="0" smtClean="0">
                <a:solidFill>
                  <a:schemeClr val="tx1"/>
                </a:solidFill>
              </a:rPr>
              <a:t>Poor adherence, poor quality of life</a:t>
            </a:r>
          </a:p>
          <a:p>
            <a:endParaRPr lang="en-US" sz="1400" dirty="0" smtClean="0">
              <a:solidFill>
                <a:schemeClr val="tx1"/>
              </a:solidFill>
            </a:endParaRPr>
          </a:p>
          <a:p>
            <a:r>
              <a:rPr lang="en-US" dirty="0" smtClean="0">
                <a:solidFill>
                  <a:schemeClr val="tx1"/>
                </a:solidFill>
              </a:rPr>
              <a:t>Increased cost</a:t>
            </a:r>
          </a:p>
          <a:p>
            <a:pPr algn="r">
              <a:buNone/>
            </a:pPr>
            <a:endParaRPr lang="en-US" sz="1800" dirty="0" smtClean="0"/>
          </a:p>
          <a:p>
            <a:pPr eaLnBrk="1" hangingPunct="1">
              <a:lnSpc>
                <a:spcPct val="90000"/>
              </a:lnSpc>
            </a:pPr>
            <a:endParaRPr lang="en-US" dirty="0" smtClean="0"/>
          </a:p>
        </p:txBody>
      </p:sp>
      <p:sp>
        <p:nvSpPr>
          <p:cNvPr id="11267" name="Slide Number Placeholder 5"/>
          <p:cNvSpPr>
            <a:spLocks noGrp="1"/>
          </p:cNvSpPr>
          <p:nvPr>
            <p:ph type="sldNum" sz="quarter" idx="12"/>
          </p:nvPr>
        </p:nvSpPr>
        <p:spPr>
          <a:noFill/>
        </p:spPr>
        <p:txBody>
          <a:bodyPr/>
          <a:lstStyle/>
          <a:p>
            <a:fld id="{DC621CFE-6567-4103-9162-01A8D25071F6}" type="slidenum">
              <a:rPr lang="en-US" smtClean="0"/>
              <a:pPr/>
              <a:t>5</a:t>
            </a:fld>
            <a:endParaRPr lang="en-US" smtClean="0"/>
          </a:p>
        </p:txBody>
      </p:sp>
      <p:pic>
        <p:nvPicPr>
          <p:cNvPr id="10" name="Picture 7" descr="C:\Users\acaprio\AppData\Local\Microsoft\Windows\Temporary Internet Files\Content.IE5\ENBX0THK\MCj03099360000[1].wmf"/>
          <p:cNvPicPr>
            <a:picLocks noChangeAspect="1" noChangeArrowheads="1"/>
          </p:cNvPicPr>
          <p:nvPr/>
        </p:nvPicPr>
        <p:blipFill>
          <a:blip r:embed="rId3" cstate="print"/>
          <a:srcRect/>
          <a:stretch>
            <a:fillRect/>
          </a:stretch>
        </p:blipFill>
        <p:spPr bwMode="auto">
          <a:xfrm>
            <a:off x="6934200" y="2438400"/>
            <a:ext cx="1825142" cy="1609344"/>
          </a:xfrm>
          <a:prstGeom prst="rect">
            <a:avLst/>
          </a:prstGeom>
          <a:noFill/>
        </p:spPr>
      </p:pic>
    </p:spTree>
    <p:extLst>
      <p:ext uri="{BB962C8B-B14F-4D97-AF65-F5344CB8AC3E}">
        <p14:creationId xmlns:p14="http://schemas.microsoft.com/office/powerpoint/2010/main" val="2306159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74638"/>
            <a:ext cx="8839200" cy="1143000"/>
          </a:xfrm>
        </p:spPr>
        <p:txBody>
          <a:bodyPr>
            <a:normAutofit fontScale="90000"/>
          </a:bodyPr>
          <a:lstStyle/>
          <a:p>
            <a:r>
              <a:rPr lang="en-US" dirty="0" smtClean="0"/>
              <a:t>Physiologic Changes with Normal Aging</a:t>
            </a:r>
          </a:p>
        </p:txBody>
      </p:sp>
      <p:sp>
        <p:nvSpPr>
          <p:cNvPr id="13315" name="Rectangle 3"/>
          <p:cNvSpPr>
            <a:spLocks noGrp="1" noChangeArrowheads="1"/>
          </p:cNvSpPr>
          <p:nvPr>
            <p:ph sz="half" idx="1"/>
          </p:nvPr>
        </p:nvSpPr>
        <p:spPr>
          <a:xfrm>
            <a:off x="457200" y="1600200"/>
            <a:ext cx="4038600" cy="4648200"/>
          </a:xfrm>
        </p:spPr>
        <p:txBody>
          <a:bodyPr>
            <a:normAutofit fontScale="85000" lnSpcReduction="10000"/>
          </a:bodyPr>
          <a:lstStyle/>
          <a:p>
            <a:pPr>
              <a:lnSpc>
                <a:spcPct val="150000"/>
              </a:lnSpc>
            </a:pPr>
            <a:r>
              <a:rPr lang="en-US" dirty="0" smtClean="0"/>
              <a:t>Less Water</a:t>
            </a:r>
            <a:endParaRPr lang="en-US" sz="900" dirty="0" smtClean="0"/>
          </a:p>
          <a:p>
            <a:pPr>
              <a:lnSpc>
                <a:spcPct val="150000"/>
              </a:lnSpc>
            </a:pPr>
            <a:r>
              <a:rPr lang="en-US" dirty="0" smtClean="0"/>
              <a:t>More Fat</a:t>
            </a:r>
            <a:endParaRPr lang="en-US" sz="900" dirty="0" smtClean="0"/>
          </a:p>
          <a:p>
            <a:pPr>
              <a:lnSpc>
                <a:spcPct val="150000"/>
              </a:lnSpc>
            </a:pPr>
            <a:r>
              <a:rPr lang="en-US" dirty="0" smtClean="0"/>
              <a:t>Less muscle mass</a:t>
            </a:r>
            <a:endParaRPr lang="en-US" sz="900" dirty="0" smtClean="0"/>
          </a:p>
          <a:p>
            <a:pPr>
              <a:lnSpc>
                <a:spcPct val="150000"/>
              </a:lnSpc>
            </a:pPr>
            <a:r>
              <a:rPr lang="en-US" dirty="0" smtClean="0"/>
              <a:t>Slowed hepatic metabolism</a:t>
            </a:r>
          </a:p>
          <a:p>
            <a:pPr>
              <a:lnSpc>
                <a:spcPct val="150000"/>
              </a:lnSpc>
            </a:pPr>
            <a:r>
              <a:rPr lang="en-US" dirty="0" smtClean="0"/>
              <a:t>Decreased renal excretion</a:t>
            </a:r>
          </a:p>
          <a:p>
            <a:pPr>
              <a:lnSpc>
                <a:spcPct val="110000"/>
              </a:lnSpc>
            </a:pPr>
            <a:r>
              <a:rPr lang="en-US" dirty="0" smtClean="0"/>
              <a:t>Decreased responsiveness and sensitivity of the baroreceptor reflex</a:t>
            </a:r>
          </a:p>
        </p:txBody>
      </p:sp>
      <p:pic>
        <p:nvPicPr>
          <p:cNvPr id="10" name="Picture 6" descr="http://www.regenexx.com/wp-content/uploads/2011/04/middle-aged-elderly-body-building-weight-lifting.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00625" y="1724819"/>
            <a:ext cx="3333750" cy="4276725"/>
          </a:xfrm>
        </p:spPr>
      </p:pic>
      <p:sp>
        <p:nvSpPr>
          <p:cNvPr id="4" name="Slide Number Placeholder 5"/>
          <p:cNvSpPr>
            <a:spLocks noGrp="1"/>
          </p:cNvSpPr>
          <p:nvPr>
            <p:ph type="sldNum" sz="quarter" idx="12"/>
          </p:nvPr>
        </p:nvSpPr>
        <p:spPr/>
        <p:txBody>
          <a:bodyPr/>
          <a:lstStyle/>
          <a:p>
            <a:fld id="{885F5940-C89E-4B59-963B-C54EC86E2B9D}" type="slidenum">
              <a:rPr lang="en-US" smtClean="0"/>
              <a:pPr/>
              <a:t>6</a:t>
            </a:fld>
            <a:endParaRPr lang="en-US"/>
          </a:p>
        </p:txBody>
      </p:sp>
    </p:spTree>
    <p:extLst>
      <p:ext uri="{BB962C8B-B14F-4D97-AF65-F5344CB8AC3E}">
        <p14:creationId xmlns:p14="http://schemas.microsoft.com/office/powerpoint/2010/main" val="399674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mtClean="0"/>
              <a:t>Absorption</a:t>
            </a:r>
            <a:endParaRPr lang="en-US" dirty="0" smtClean="0"/>
          </a:p>
        </p:txBody>
      </p:sp>
      <p:sp>
        <p:nvSpPr>
          <p:cNvPr id="11" name="Content Placeholder 10"/>
          <p:cNvSpPr>
            <a:spLocks noGrp="1"/>
          </p:cNvSpPr>
          <p:nvPr>
            <p:ph idx="1"/>
          </p:nvPr>
        </p:nvSpPr>
        <p:spPr/>
        <p:txBody>
          <a:bodyPr/>
          <a:lstStyle/>
          <a:p>
            <a:r>
              <a:rPr lang="en-US" dirty="0" smtClean="0"/>
              <a:t>Not affected by the normal aging process</a:t>
            </a:r>
          </a:p>
          <a:p>
            <a:endParaRPr lang="en-US" sz="800" dirty="0" smtClean="0"/>
          </a:p>
          <a:p>
            <a:r>
              <a:rPr lang="en-US" dirty="0" smtClean="0"/>
              <a:t>Can be altered by drug interactions</a:t>
            </a:r>
          </a:p>
          <a:p>
            <a:pPr lvl="1"/>
            <a:r>
              <a:rPr lang="en-US" dirty="0" smtClean="0"/>
              <a:t>Antacids</a:t>
            </a:r>
          </a:p>
          <a:p>
            <a:pPr lvl="1"/>
            <a:r>
              <a:rPr lang="en-US" dirty="0" smtClean="0"/>
              <a:t>Iron</a:t>
            </a:r>
          </a:p>
          <a:p>
            <a:pPr lvl="1"/>
            <a:endParaRPr lang="en-US" sz="800" dirty="0" smtClean="0"/>
          </a:p>
          <a:p>
            <a:r>
              <a:rPr lang="en-US" dirty="0" smtClean="0"/>
              <a:t>Can be affected by disease</a:t>
            </a:r>
          </a:p>
          <a:p>
            <a:pPr lvl="1"/>
            <a:r>
              <a:rPr lang="en-US" dirty="0" smtClean="0"/>
              <a:t>Lack of intrinsic factor (B12 absorption)</a:t>
            </a:r>
          </a:p>
          <a:p>
            <a:pPr lvl="1"/>
            <a:r>
              <a:rPr lang="en-US" dirty="0" smtClean="0"/>
              <a:t>Delayed gastric emptying</a:t>
            </a:r>
          </a:p>
          <a:p>
            <a:endParaRPr lang="en-US" dirty="0"/>
          </a:p>
        </p:txBody>
      </p:sp>
      <p:sp>
        <p:nvSpPr>
          <p:cNvPr id="21507" name="Slide Number Placeholder 5"/>
          <p:cNvSpPr>
            <a:spLocks noGrp="1"/>
          </p:cNvSpPr>
          <p:nvPr>
            <p:ph type="sldNum" sz="quarter" idx="12"/>
          </p:nvPr>
        </p:nvSpPr>
        <p:spPr/>
        <p:txBody>
          <a:bodyPr/>
          <a:lstStyle/>
          <a:p>
            <a:fld id="{109ADAA9-059C-4B0E-9538-D7866DB547C8}" type="slidenum">
              <a:rPr lang="en-US" smtClean="0"/>
              <a:pPr/>
              <a:t>7</a:t>
            </a:fld>
            <a:endParaRPr lang="en-US" smtClean="0"/>
          </a:p>
        </p:txBody>
      </p:sp>
      <p:pic>
        <p:nvPicPr>
          <p:cNvPr id="8" name="Picture 7" descr="upset_stomach.jpg"/>
          <p:cNvPicPr>
            <a:picLocks noChangeAspect="1"/>
          </p:cNvPicPr>
          <p:nvPr/>
        </p:nvPicPr>
        <p:blipFill>
          <a:blip r:embed="rId3" cstate="print"/>
          <a:stretch>
            <a:fillRect/>
          </a:stretch>
        </p:blipFill>
        <p:spPr>
          <a:xfrm>
            <a:off x="7315200" y="4114800"/>
            <a:ext cx="1547078" cy="1676400"/>
          </a:xfrm>
          <a:prstGeom prst="rect">
            <a:avLst/>
          </a:prstGeom>
        </p:spPr>
      </p:pic>
    </p:spTree>
    <p:extLst>
      <p:ext uri="{BB962C8B-B14F-4D97-AF65-F5344CB8AC3E}">
        <p14:creationId xmlns:p14="http://schemas.microsoft.com/office/powerpoint/2010/main" val="3067932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smtClean="0"/>
              <a:t>Distribution</a:t>
            </a:r>
            <a:endParaRPr lang="en-US" dirty="0" smtClean="0"/>
          </a:p>
        </p:txBody>
      </p:sp>
      <p:sp>
        <p:nvSpPr>
          <p:cNvPr id="178179" name="Rectangle 3"/>
          <p:cNvSpPr>
            <a:spLocks noGrp="1" noChangeArrowheads="1"/>
          </p:cNvSpPr>
          <p:nvPr>
            <p:ph idx="1"/>
          </p:nvPr>
        </p:nvSpPr>
        <p:spPr/>
        <p:txBody>
          <a:bodyPr>
            <a:normAutofit fontScale="92500" lnSpcReduction="20000"/>
          </a:bodyPr>
          <a:lstStyle/>
          <a:p>
            <a:r>
              <a:rPr lang="en-US" dirty="0" smtClean="0"/>
              <a:t>Less water = ↓ volume of distribution</a:t>
            </a:r>
          </a:p>
          <a:p>
            <a:pPr marL="0" indent="0">
              <a:buNone/>
            </a:pPr>
            <a:r>
              <a:rPr lang="en-US" dirty="0"/>
              <a:t>	</a:t>
            </a:r>
            <a:r>
              <a:rPr lang="en-US" u="sng" dirty="0" smtClean="0"/>
              <a:t>Higher concentration </a:t>
            </a:r>
            <a:r>
              <a:rPr lang="en-US" dirty="0" smtClean="0"/>
              <a:t>of water soluble drugs</a:t>
            </a:r>
          </a:p>
          <a:p>
            <a:endParaRPr lang="en-US" dirty="0" smtClean="0"/>
          </a:p>
          <a:p>
            <a:r>
              <a:rPr lang="en-US" dirty="0" smtClean="0"/>
              <a:t>More fat = ↑ volume of distribution</a:t>
            </a:r>
          </a:p>
          <a:p>
            <a:pPr marL="0" indent="0">
              <a:buNone/>
            </a:pPr>
            <a:r>
              <a:rPr lang="en-US" dirty="0"/>
              <a:t>	</a:t>
            </a:r>
            <a:r>
              <a:rPr lang="en-US" u="sng" dirty="0" smtClean="0"/>
              <a:t>Prolonged action </a:t>
            </a:r>
            <a:r>
              <a:rPr lang="en-US" dirty="0" smtClean="0"/>
              <a:t>of fat-soluble drugs 	(increased half-life)</a:t>
            </a:r>
          </a:p>
          <a:p>
            <a:endParaRPr lang="en-US" dirty="0" smtClean="0"/>
          </a:p>
          <a:p>
            <a:r>
              <a:rPr lang="en-US" dirty="0" smtClean="0"/>
              <a:t>Lower serum proteins (like albumin) increases the concentration of unbound (free or active) form of drugs</a:t>
            </a:r>
            <a:endParaRPr lang="en-US" dirty="0"/>
          </a:p>
        </p:txBody>
      </p:sp>
      <p:sp>
        <p:nvSpPr>
          <p:cNvPr id="22531" name="Slide Number Placeholder 5"/>
          <p:cNvSpPr>
            <a:spLocks noGrp="1"/>
          </p:cNvSpPr>
          <p:nvPr>
            <p:ph type="sldNum" sz="quarter" idx="12"/>
          </p:nvPr>
        </p:nvSpPr>
        <p:spPr/>
        <p:txBody>
          <a:bodyPr/>
          <a:lstStyle/>
          <a:p>
            <a:fld id="{D7462B74-0B10-4E7A-A050-B58661B4542D}" type="slidenum">
              <a:rPr lang="en-US" smtClean="0"/>
              <a:pPr/>
              <a:t>8</a:t>
            </a:fld>
            <a:endParaRPr lang="en-US" smtClean="0"/>
          </a:p>
        </p:txBody>
      </p:sp>
      <p:pic>
        <p:nvPicPr>
          <p:cNvPr id="8" name="Picture 7" descr="Truck.jpg"/>
          <p:cNvPicPr>
            <a:picLocks noChangeAspect="1"/>
          </p:cNvPicPr>
          <p:nvPr/>
        </p:nvPicPr>
        <p:blipFill>
          <a:blip r:embed="rId3" cstate="print"/>
          <a:stretch>
            <a:fillRect/>
          </a:stretch>
        </p:blipFill>
        <p:spPr>
          <a:xfrm>
            <a:off x="7391400" y="762000"/>
            <a:ext cx="1219200" cy="885952"/>
          </a:xfrm>
          <a:prstGeom prst="rect">
            <a:avLst/>
          </a:prstGeom>
        </p:spPr>
      </p:pic>
    </p:spTree>
    <p:extLst>
      <p:ext uri="{BB962C8B-B14F-4D97-AF65-F5344CB8AC3E}">
        <p14:creationId xmlns:p14="http://schemas.microsoft.com/office/powerpoint/2010/main" val="41493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1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17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mtClean="0"/>
              <a:t>Metabolism</a:t>
            </a:r>
            <a:endParaRPr lang="en-US" dirty="0" smtClean="0"/>
          </a:p>
        </p:txBody>
      </p:sp>
      <p:sp>
        <p:nvSpPr>
          <p:cNvPr id="23557" name="Rectangle 3"/>
          <p:cNvSpPr>
            <a:spLocks noGrp="1" noChangeArrowheads="1"/>
          </p:cNvSpPr>
          <p:nvPr>
            <p:ph idx="1"/>
          </p:nvPr>
        </p:nvSpPr>
        <p:spPr/>
        <p:txBody>
          <a:bodyPr>
            <a:normAutofit lnSpcReduction="10000"/>
          </a:bodyPr>
          <a:lstStyle/>
          <a:p>
            <a:r>
              <a:rPr lang="en-US" dirty="0" smtClean="0"/>
              <a:t>Slowed Phase I, cytochrome P450, reactions</a:t>
            </a:r>
          </a:p>
          <a:p>
            <a:pPr lvl="1"/>
            <a:r>
              <a:rPr lang="en-US" dirty="0" smtClean="0"/>
              <a:t>Oxidation, reduction, </a:t>
            </a:r>
            <a:r>
              <a:rPr lang="en-US" dirty="0" err="1" smtClean="0"/>
              <a:t>dealkylation</a:t>
            </a:r>
            <a:endParaRPr lang="en-US" dirty="0" smtClean="0"/>
          </a:p>
          <a:p>
            <a:pPr lvl="1"/>
            <a:r>
              <a:rPr lang="en-US" dirty="0" smtClean="0"/>
              <a:t>Warfarin and phenytoin levels may be higher because of altered metabolism</a:t>
            </a:r>
          </a:p>
          <a:p>
            <a:pPr lvl="1"/>
            <a:endParaRPr lang="en-US" sz="900" dirty="0" smtClean="0"/>
          </a:p>
          <a:p>
            <a:r>
              <a:rPr lang="en-US" dirty="0" smtClean="0"/>
              <a:t>Phase II reactions are essentially unchanged</a:t>
            </a:r>
          </a:p>
          <a:p>
            <a:pPr lvl="1"/>
            <a:r>
              <a:rPr lang="en-US" dirty="0" smtClean="0"/>
              <a:t>Conjugation, acetylation, methylation</a:t>
            </a:r>
          </a:p>
          <a:p>
            <a:pPr lvl="1"/>
            <a:endParaRPr lang="en-US" sz="900" dirty="0" smtClean="0"/>
          </a:p>
          <a:p>
            <a:r>
              <a:rPr lang="en-US" dirty="0" smtClean="0"/>
              <a:t>Drug-drug interactions</a:t>
            </a:r>
          </a:p>
          <a:p>
            <a:pPr lvl="1"/>
            <a:r>
              <a:rPr lang="en-US" dirty="0" smtClean="0"/>
              <a:t>Increased risk with increased number of drugs</a:t>
            </a:r>
            <a:endParaRPr lang="en-US" dirty="0"/>
          </a:p>
        </p:txBody>
      </p:sp>
      <p:sp>
        <p:nvSpPr>
          <p:cNvPr id="23555" name="Slide Number Placeholder 5"/>
          <p:cNvSpPr>
            <a:spLocks noGrp="1"/>
          </p:cNvSpPr>
          <p:nvPr>
            <p:ph type="sldNum" sz="quarter" idx="12"/>
          </p:nvPr>
        </p:nvSpPr>
        <p:spPr/>
        <p:txBody>
          <a:bodyPr/>
          <a:lstStyle/>
          <a:p>
            <a:fld id="{761F66C3-D99F-4BAD-932E-F08D2A3B975B}" type="slidenum">
              <a:rPr lang="en-US" smtClean="0"/>
              <a:pPr/>
              <a:t>9</a:t>
            </a:fld>
            <a:endParaRPr lang="en-US" smtClean="0"/>
          </a:p>
        </p:txBody>
      </p:sp>
      <p:pic>
        <p:nvPicPr>
          <p:cNvPr id="10" name="Picture 9" descr="liver.jpg"/>
          <p:cNvPicPr>
            <a:picLocks noChangeAspect="1"/>
          </p:cNvPicPr>
          <p:nvPr/>
        </p:nvPicPr>
        <p:blipFill>
          <a:blip r:embed="rId3" cstate="print"/>
          <a:stretch>
            <a:fillRect/>
          </a:stretch>
        </p:blipFill>
        <p:spPr>
          <a:xfrm>
            <a:off x="7162800" y="381000"/>
            <a:ext cx="1371600" cy="902970"/>
          </a:xfrm>
          <a:prstGeom prst="rect">
            <a:avLst/>
          </a:prstGeom>
        </p:spPr>
      </p:pic>
    </p:spTree>
    <p:extLst>
      <p:ext uri="{BB962C8B-B14F-4D97-AF65-F5344CB8AC3E}">
        <p14:creationId xmlns:p14="http://schemas.microsoft.com/office/powerpoint/2010/main" val="1957068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44FBA748F2A5439FA43530FF690700" ma:contentTypeVersion="0" ma:contentTypeDescription="Create a new document." ma:contentTypeScope="" ma:versionID="57b1fa8e937c4707c6fb86a014e2bb8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0BE69-2565-42A6-82F4-9EC88A279CE8}">
  <ds:schemaRef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4BE7E7E-08E8-42A9-BFAB-0F37335E3FBC}">
  <ds:schemaRefs>
    <ds:schemaRef ds:uri="http://schemas.microsoft.com/sharepoint/v3/contenttype/forms"/>
  </ds:schemaRefs>
</ds:datastoreItem>
</file>

<file path=customXml/itemProps3.xml><?xml version="1.0" encoding="utf-8"?>
<ds:datastoreItem xmlns:ds="http://schemas.openxmlformats.org/officeDocument/2006/customXml" ds:itemID="{CB9D1E4C-D9ED-4B29-AD88-4FBABC9FA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767</TotalTime>
  <Words>2304</Words>
  <Application>Microsoft Office PowerPoint</Application>
  <PresentationFormat>On-screen Show (4:3)</PresentationFormat>
  <Paragraphs>410</Paragraphs>
  <Slides>37</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ＭＳ Ｐゴシック</vt:lpstr>
      <vt:lpstr>Arial</vt:lpstr>
      <vt:lpstr>Calibri</vt:lpstr>
      <vt:lpstr>Helvetica</vt:lpstr>
      <vt:lpstr>Wingdings</vt:lpstr>
      <vt:lpstr>Office Theme</vt:lpstr>
      <vt:lpstr>1_Office Theme</vt:lpstr>
      <vt:lpstr>Medication Management for Older Adults</vt:lpstr>
      <vt:lpstr>Objectives</vt:lpstr>
      <vt:lpstr>Challenges of Prescribing for Older Adults</vt:lpstr>
      <vt:lpstr>Lots of Medications and Little Evidence</vt:lpstr>
      <vt:lpstr>Adverse Drug Events (ADEs)</vt:lpstr>
      <vt:lpstr>Physiologic Changes with Normal Aging</vt:lpstr>
      <vt:lpstr>Absorption</vt:lpstr>
      <vt:lpstr>Distribution</vt:lpstr>
      <vt:lpstr>Metabolism</vt:lpstr>
      <vt:lpstr>Excretion</vt:lpstr>
      <vt:lpstr>Physiologic Changes Associated with Disease States</vt:lpstr>
      <vt:lpstr>PowerPoint Presentation</vt:lpstr>
      <vt:lpstr>Beers Criteria</vt:lpstr>
      <vt:lpstr>AGS Beers Criteria Resources</vt:lpstr>
      <vt:lpstr>Beers Criteria: Anticholinergic Medications</vt:lpstr>
      <vt:lpstr>Beers Criteria: Benzodiazepines</vt:lpstr>
      <vt:lpstr>Beers Criteria: Sedative-Hypnotics</vt:lpstr>
      <vt:lpstr>Beers Criteria: Antipsychotic Medications</vt:lpstr>
      <vt:lpstr>Beers Criteria: Pain Medications</vt:lpstr>
      <vt:lpstr>Before You Prescribe</vt:lpstr>
      <vt:lpstr>“Start Low and Go Slow…”</vt:lpstr>
      <vt:lpstr>“…But, Go All The Way!”</vt:lpstr>
      <vt:lpstr>“Deprescribing”</vt:lpstr>
      <vt:lpstr>“Deprescribing” Should Be Considered</vt:lpstr>
      <vt:lpstr>“Deprescribing”</vt:lpstr>
      <vt:lpstr>Cases</vt:lpstr>
      <vt:lpstr>Case 1: Mr. Johnson</vt:lpstr>
      <vt:lpstr>Case 1: Mr. Johnson</vt:lpstr>
      <vt:lpstr>Case 2: Mr. Jones</vt:lpstr>
      <vt:lpstr>Case 2: Mr. Jones</vt:lpstr>
      <vt:lpstr>Case 3: Mrs. Smith</vt:lpstr>
      <vt:lpstr>Prescribing Cascade: Pharmacologic Tug-of-War</vt:lpstr>
      <vt:lpstr>Case 3: Mrs. Smith</vt:lpstr>
      <vt:lpstr>Case 4: Mrs. Green</vt:lpstr>
      <vt:lpstr>Case 4: Mrs. Green</vt:lpstr>
      <vt:lpstr>Beers Criteria (2012)</vt:lpstr>
      <vt:lpstr>PowerPoint Presentation</vt:lpstr>
    </vt:vector>
  </TitlesOfParts>
  <Company>Carolinas Healthcare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Kelly A</dc:creator>
  <cp:lastModifiedBy>Roberts, Ellen</cp:lastModifiedBy>
  <cp:revision>51</cp:revision>
  <cp:lastPrinted>2014-09-25T14:10:22Z</cp:lastPrinted>
  <dcterms:created xsi:type="dcterms:W3CDTF">2013-01-25T14:53:42Z</dcterms:created>
  <dcterms:modified xsi:type="dcterms:W3CDTF">2016-01-28T17:04:06Z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0x0101001B44FBA748F2A5439FA43530FF690700</vt:lpwstr>
  </property>
</Properties>
</file>